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
  </p:notesMasterIdLst>
  <p:sldIdLst>
    <p:sldId id="256" r:id="rId2"/>
    <p:sldId id="257" r:id="rId3"/>
    <p:sldId id="271" r:id="rId4"/>
    <p:sldId id="270" r:id="rId5"/>
    <p:sldId id="272" r:id="rId6"/>
    <p:sldId id="269" r:id="rId7"/>
    <p:sldId id="268" r:id="rId8"/>
    <p:sldId id="274" r:id="rId9"/>
    <p:sldId id="265" r:id="rId10"/>
    <p:sldId id="273"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83FE1D05-6153-4916-ACB7-E4BE44B4F244}">
          <p14:sldIdLst>
            <p14:sldId id="256"/>
            <p14:sldId id="257"/>
            <p14:sldId id="271"/>
            <p14:sldId id="270"/>
            <p14:sldId id="272"/>
            <p14:sldId id="269"/>
            <p14:sldId id="268"/>
            <p14:sldId id="274"/>
            <p14:sldId id="265"/>
            <p14:sldId id="273"/>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7" d="100"/>
          <a:sy n="87" d="100"/>
        </p:scale>
        <p:origin x="-1062"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3285B74-672F-4C50-A2AF-82641223F377}" type="datetimeFigureOut">
              <a:rPr lang="en-US" smtClean="0"/>
              <a:pPr/>
              <a:t>7/10/2012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5760A96-B9A0-4977-9688-08995ED4B580}" type="slidenum">
              <a:rPr lang="en-US" smtClean="0"/>
              <a:pPr/>
              <a:t>‹#›</a:t>
            </a:fld>
            <a:endParaRPr lang="en-US"/>
          </a:p>
        </p:txBody>
      </p:sp>
    </p:spTree>
    <p:extLst>
      <p:ext uri="{BB962C8B-B14F-4D97-AF65-F5344CB8AC3E}">
        <p14:creationId xmlns:p14="http://schemas.microsoft.com/office/powerpoint/2010/main" val="6402443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F262E76-295F-4020-AD0F-06FBFB2822AA}" type="slidenum">
              <a:rPr lang="en-US"/>
              <a:pPr/>
              <a:t>9</a:t>
            </a:fld>
            <a:endParaRPr lang="en-US"/>
          </a:p>
        </p:txBody>
      </p:sp>
      <p:sp>
        <p:nvSpPr>
          <p:cNvPr id="75778" name="Rectangle 2"/>
          <p:cNvSpPr>
            <a:spLocks noGrp="1" noRot="1" noChangeAspect="1" noChangeArrowheads="1"/>
          </p:cNvSpPr>
          <p:nvPr>
            <p:ph type="sldImg"/>
          </p:nvPr>
        </p:nvSpPr>
        <p:spPr bwMode="auto">
          <a:xfrm>
            <a:off x="1183970" y="667663"/>
            <a:ext cx="4539847" cy="3421182"/>
          </a:xfrm>
          <a:prstGeom prst="rect">
            <a:avLst/>
          </a:prstGeom>
          <a:solidFill>
            <a:srgbClr val="FFFFFF"/>
          </a:solidFill>
          <a:ln>
            <a:solidFill>
              <a:srgbClr val="000000"/>
            </a:solidFill>
            <a:miter lim="800000"/>
            <a:headEnd/>
            <a:tailEnd/>
          </a:ln>
        </p:spPr>
      </p:sp>
      <p:sp>
        <p:nvSpPr>
          <p:cNvPr id="75779" name="Rectangle 3"/>
          <p:cNvSpPr>
            <a:spLocks noGrp="1" noChangeArrowheads="1"/>
          </p:cNvSpPr>
          <p:nvPr>
            <p:ph type="body" idx="1"/>
          </p:nvPr>
        </p:nvSpPr>
        <p:spPr bwMode="auto">
          <a:xfrm>
            <a:off x="880587" y="4310877"/>
            <a:ext cx="5070378" cy="4165461"/>
          </a:xfrm>
          <a:prstGeom prst="rect">
            <a:avLst/>
          </a:prstGeom>
          <a:solidFill>
            <a:srgbClr val="FFFFFF"/>
          </a:solidFill>
          <a:ln>
            <a:solidFill>
              <a:srgbClr val="000000"/>
            </a:solidFill>
            <a:miter lim="800000"/>
            <a:headEnd/>
            <a:tailEnd/>
          </a:ln>
        </p:spPr>
        <p:txBody>
          <a:bodyPr lIns="88752" tIns="44375" rIns="88752" bIns="44375"/>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pic>
        <p:nvPicPr>
          <p:cNvPr id="6" name="Picture 5" descr="QCT_PPT_collage_7b.jpg"/>
          <p:cNvPicPr>
            <a:picLocks noChangeAspect="1"/>
          </p:cNvPicPr>
          <p:nvPr/>
        </p:nvPicPr>
        <p:blipFill>
          <a:blip r:embed="rId2" cstate="print"/>
          <a:stretch>
            <a:fillRect/>
          </a:stretch>
        </p:blipFill>
        <p:spPr>
          <a:xfrm>
            <a:off x="-1" y="78291"/>
            <a:ext cx="9144001" cy="4452890"/>
          </a:xfrm>
          <a:prstGeom prst="rect">
            <a:avLst/>
          </a:prstGeom>
        </p:spPr>
      </p:pic>
      <p:pic>
        <p:nvPicPr>
          <p:cNvPr id="9" name="Picture 8" descr="Stacked_Chips_022309.png"/>
          <p:cNvPicPr>
            <a:picLocks noChangeAspect="1"/>
          </p:cNvPicPr>
          <p:nvPr/>
        </p:nvPicPr>
        <p:blipFill>
          <a:blip r:embed="rId3" cstate="print"/>
          <a:stretch>
            <a:fillRect/>
          </a:stretch>
        </p:blipFill>
        <p:spPr>
          <a:xfrm>
            <a:off x="8124057" y="2945578"/>
            <a:ext cx="798210" cy="762025"/>
          </a:xfrm>
          <a:prstGeom prst="rect">
            <a:avLst/>
          </a:prstGeom>
        </p:spPr>
      </p:pic>
      <p:pic>
        <p:nvPicPr>
          <p:cNvPr id="10" name="Picture 9" descr="qlogo.eps"/>
          <p:cNvPicPr>
            <a:picLocks noChangeAspect="1"/>
          </p:cNvPicPr>
          <p:nvPr/>
        </p:nvPicPr>
        <p:blipFill>
          <a:blip r:embed="rId4" cstate="print"/>
          <a:stretch>
            <a:fillRect/>
          </a:stretch>
        </p:blipFill>
        <p:spPr>
          <a:xfrm>
            <a:off x="280962" y="3244230"/>
            <a:ext cx="1545840" cy="349364"/>
          </a:xfrm>
          <a:prstGeom prst="rect">
            <a:avLst/>
          </a:prstGeom>
        </p:spPr>
      </p:pic>
      <p:sp>
        <p:nvSpPr>
          <p:cNvPr id="12" name="Rectangle 11"/>
          <p:cNvSpPr/>
          <p:nvPr/>
        </p:nvSpPr>
        <p:spPr bwMode="auto">
          <a:xfrm>
            <a:off x="0" y="6418812"/>
            <a:ext cx="9144000" cy="439188"/>
          </a:xfrm>
          <a:prstGeom prst="rect">
            <a:avLst/>
          </a:prstGeom>
          <a:solidFill>
            <a:srgbClr val="33333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4" name="TextBox 13"/>
          <p:cNvSpPr txBox="1"/>
          <p:nvPr/>
        </p:nvSpPr>
        <p:spPr>
          <a:xfrm>
            <a:off x="188183" y="201945"/>
            <a:ext cx="3140233" cy="215444"/>
          </a:xfrm>
          <a:prstGeom prst="rect">
            <a:avLst/>
          </a:prstGeom>
          <a:noFill/>
        </p:spPr>
        <p:txBody>
          <a:bodyPr wrap="square" anchor="b">
            <a:spAutoFit/>
          </a:bodyPr>
          <a:lstStyle/>
          <a:p>
            <a:pPr fontAlgn="auto">
              <a:spcBef>
                <a:spcPts val="0"/>
              </a:spcBef>
              <a:spcAft>
                <a:spcPts val="0"/>
              </a:spcAft>
              <a:defRPr/>
            </a:pPr>
            <a:r>
              <a:rPr lang="en-US" sz="800" b="1" u="none" kern="1200" spc="30" baseline="0" dirty="0" smtClean="0">
                <a:solidFill>
                  <a:schemeClr val="tx2"/>
                </a:solidFill>
                <a:latin typeface="Arial" charset="0"/>
                <a:ea typeface="+mn-ea"/>
                <a:cs typeface="Arial" charset="0"/>
              </a:rPr>
              <a:t>www.qualcomm.com/qct</a:t>
            </a:r>
            <a:endParaRPr lang="en-US" sz="800" b="1" u="none" spc="30" baseline="0" dirty="0">
              <a:solidFill>
                <a:schemeClr val="tx2"/>
              </a:solidFill>
              <a:latin typeface="Arial"/>
              <a:cs typeface="Arial"/>
            </a:endParaRPr>
          </a:p>
        </p:txBody>
      </p:sp>
      <p:sp>
        <p:nvSpPr>
          <p:cNvPr id="2" name="Title 1"/>
          <p:cNvSpPr>
            <a:spLocks noGrp="1"/>
          </p:cNvSpPr>
          <p:nvPr>
            <p:ph type="ctrTitle"/>
          </p:nvPr>
        </p:nvSpPr>
        <p:spPr>
          <a:xfrm>
            <a:off x="2093485" y="3601821"/>
            <a:ext cx="6927070" cy="1470025"/>
          </a:xfrm>
        </p:spPr>
        <p:txBody>
          <a:bodyPr anchor="b"/>
          <a:lstStyle>
            <a:lvl1pPr algn="l">
              <a:defRPr sz="2800" baseline="0">
                <a:solidFill>
                  <a:srgbClr val="333333"/>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093485" y="5085081"/>
            <a:ext cx="5704646" cy="364390"/>
          </a:xfrm>
        </p:spPr>
        <p:txBody>
          <a:bodyPr/>
          <a:lstStyle>
            <a:lvl1pPr marL="0" indent="0" algn="l">
              <a:lnSpc>
                <a:spcPct val="100000"/>
              </a:lnSpc>
              <a:spcBef>
                <a:spcPts val="0"/>
              </a:spcBef>
              <a:buNone/>
              <a:defRPr sz="1600" baseline="0">
                <a:solidFill>
                  <a:srgbClr val="33333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pic>
        <p:nvPicPr>
          <p:cNvPr id="11" name="Picture 10" descr="RedefiningMobility_cover.png"/>
          <p:cNvPicPr>
            <a:picLocks noChangeAspect="1"/>
          </p:cNvPicPr>
          <p:nvPr/>
        </p:nvPicPr>
        <p:blipFill>
          <a:blip r:embed="rId5" cstate="print"/>
          <a:stretch>
            <a:fillRect/>
          </a:stretch>
        </p:blipFill>
        <p:spPr>
          <a:xfrm>
            <a:off x="5054768" y="3070129"/>
            <a:ext cx="3136731" cy="549371"/>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Disclaimer Slide">
    <p:spTree>
      <p:nvGrpSpPr>
        <p:cNvPr id="1" name=""/>
        <p:cNvGrpSpPr/>
        <p:nvPr/>
      </p:nvGrpSpPr>
      <p:grpSpPr>
        <a:xfrm>
          <a:off x="0" y="0"/>
          <a:ext cx="0" cy="0"/>
          <a:chOff x="0" y="0"/>
          <a:chExt cx="0" cy="0"/>
        </a:xfrm>
      </p:grpSpPr>
      <p:sp>
        <p:nvSpPr>
          <p:cNvPr id="4" name="Text Box 6"/>
          <p:cNvSpPr txBox="1">
            <a:spLocks noChangeArrowheads="1"/>
          </p:cNvSpPr>
          <p:nvPr/>
        </p:nvSpPr>
        <p:spPr bwMode="auto">
          <a:xfrm>
            <a:off x="188184" y="1389063"/>
            <a:ext cx="8782080" cy="1026563"/>
          </a:xfrm>
          <a:prstGeom prst="rect">
            <a:avLst/>
          </a:prstGeom>
          <a:noFill/>
          <a:ln w="9525">
            <a:noFill/>
            <a:miter lim="800000"/>
            <a:headEnd/>
            <a:tailEnd/>
          </a:ln>
          <a:effectLst/>
        </p:spPr>
        <p:txBody>
          <a:bodyPr wrap="square">
            <a:spAutoFit/>
          </a:bodyPr>
          <a:lstStyle/>
          <a:p>
            <a:pPr>
              <a:lnSpc>
                <a:spcPts val="2520"/>
              </a:lnSpc>
            </a:pPr>
            <a:r>
              <a:rPr lang="en-US" sz="1600" dirty="0" smtClean="0">
                <a:solidFill>
                  <a:schemeClr val="tx2"/>
                </a:solidFill>
              </a:rPr>
              <a:t>Nothing in these materials is an offer to sell any of the components or devices referenced herein. Certain components for use in the U.S. are available only through licensed suppliers.  Some components are not available for use in the U.S.</a:t>
            </a:r>
          </a:p>
        </p:txBody>
      </p:sp>
      <p:sp>
        <p:nvSpPr>
          <p:cNvPr id="5" name="Rectangle 2"/>
          <p:cNvSpPr>
            <a:spLocks noGrp="1" noChangeArrowheads="1"/>
          </p:cNvSpPr>
          <p:nvPr>
            <p:ph type="title" hasCustomPrompt="1"/>
          </p:nvPr>
        </p:nvSpPr>
        <p:spPr>
          <a:xfrm>
            <a:off x="176779" y="273050"/>
            <a:ext cx="8729663" cy="561975"/>
          </a:xfrm>
        </p:spPr>
        <p:txBody>
          <a:bodyPr/>
          <a:lstStyle>
            <a:lvl1pPr>
              <a:defRPr/>
            </a:lvl1pPr>
          </a:lstStyle>
          <a:p>
            <a:r>
              <a:rPr lang="en-US" dirty="0" smtClean="0"/>
              <a:t>Disclaimer</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Divider Slide">
    <p:spTree>
      <p:nvGrpSpPr>
        <p:cNvPr id="1" name=""/>
        <p:cNvGrpSpPr/>
        <p:nvPr/>
      </p:nvGrpSpPr>
      <p:grpSpPr>
        <a:xfrm>
          <a:off x="0" y="0"/>
          <a:ext cx="0" cy="0"/>
          <a:chOff x="0" y="0"/>
          <a:chExt cx="0" cy="0"/>
        </a:xfrm>
      </p:grpSpPr>
      <p:sp>
        <p:nvSpPr>
          <p:cNvPr id="3128" name="Rectangle 56"/>
          <p:cNvSpPr>
            <a:spLocks noChangeArrowheads="1"/>
          </p:cNvSpPr>
          <p:nvPr/>
        </p:nvSpPr>
        <p:spPr bwMode="auto">
          <a:xfrm>
            <a:off x="0" y="6284913"/>
            <a:ext cx="9144000" cy="573087"/>
          </a:xfrm>
          <a:prstGeom prst="rect">
            <a:avLst/>
          </a:prstGeom>
          <a:solidFill>
            <a:schemeClr val="bg1"/>
          </a:solidFill>
          <a:ln w="9525">
            <a:noFill/>
            <a:miter lim="800000"/>
            <a:headEnd/>
            <a:tailEnd/>
          </a:ln>
          <a:effectLst/>
        </p:spPr>
        <p:txBody>
          <a:bodyPr wrap="none" anchor="ctr"/>
          <a:lstStyle/>
          <a:p>
            <a:endParaRPr lang="en-US"/>
          </a:p>
        </p:txBody>
      </p:sp>
      <p:pic>
        <p:nvPicPr>
          <p:cNvPr id="8" name="Picture 7" descr="Final_Divider.png"/>
          <p:cNvPicPr>
            <a:picLocks noChangeAspect="1"/>
          </p:cNvPicPr>
          <p:nvPr/>
        </p:nvPicPr>
        <p:blipFill>
          <a:blip r:embed="rId2" cstate="print"/>
          <a:stretch>
            <a:fillRect/>
          </a:stretch>
        </p:blipFill>
        <p:spPr>
          <a:xfrm>
            <a:off x="377" y="1143189"/>
            <a:ext cx="9143245" cy="4571622"/>
          </a:xfrm>
          <a:prstGeom prst="rect">
            <a:avLst/>
          </a:prstGeom>
        </p:spPr>
      </p:pic>
      <p:sp>
        <p:nvSpPr>
          <p:cNvPr id="7" name="Content Placeholder 2"/>
          <p:cNvSpPr>
            <a:spLocks noGrp="1"/>
          </p:cNvSpPr>
          <p:nvPr>
            <p:ph idx="1" hasCustomPrompt="1"/>
          </p:nvPr>
        </p:nvSpPr>
        <p:spPr>
          <a:xfrm>
            <a:off x="2438400" y="2057400"/>
            <a:ext cx="4800600" cy="1219200"/>
          </a:xfrm>
        </p:spPr>
        <p:txBody>
          <a:bodyPr/>
          <a:lstStyle>
            <a:lvl1pPr>
              <a:buClr>
                <a:schemeClr val="accent6"/>
              </a:buClr>
              <a:defRPr sz="2800" baseline="0"/>
            </a:lvl1pPr>
          </a:lstStyle>
          <a:p>
            <a:pPr eaLnBrk="1" hangingPunct="1">
              <a:buFont typeface="Wingdings" pitchFamily="1" charset="2"/>
              <a:buNone/>
            </a:pPr>
            <a:r>
              <a:rPr lang="en-US" dirty="0" smtClean="0">
                <a:solidFill>
                  <a:schemeClr val="bg1"/>
                </a:solidFill>
              </a:rPr>
              <a:t>Low-complexity 32x32 transform by partial frequency transform</a:t>
            </a:r>
          </a:p>
        </p:txBody>
      </p:sp>
      <p:sp>
        <p:nvSpPr>
          <p:cNvPr id="20" name="Text Box 49"/>
          <p:cNvSpPr txBox="1">
            <a:spLocks noChangeArrowheads="1"/>
          </p:cNvSpPr>
          <p:nvPr/>
        </p:nvSpPr>
        <p:spPr bwMode="auto">
          <a:xfrm>
            <a:off x="180975" y="6626493"/>
            <a:ext cx="577850" cy="184666"/>
          </a:xfrm>
          <a:prstGeom prst="rect">
            <a:avLst/>
          </a:prstGeom>
          <a:noFill/>
          <a:ln w="9525">
            <a:noFill/>
            <a:miter lim="800000"/>
            <a:headEnd/>
            <a:tailEnd/>
          </a:ln>
        </p:spPr>
        <p:txBody>
          <a:bodyPr anchor="ctr">
            <a:spAutoFit/>
          </a:bodyPr>
          <a:lstStyle/>
          <a:p>
            <a:r>
              <a:rPr lang="en-US" sz="600" dirty="0">
                <a:solidFill>
                  <a:schemeClr val="tx2"/>
                </a:solidFill>
              </a:rPr>
              <a:t>PAGE</a:t>
            </a:r>
            <a:r>
              <a:rPr lang="en-US" sz="600" dirty="0" smtClean="0">
                <a:solidFill>
                  <a:schemeClr val="tx2"/>
                </a:solidFill>
              </a:rPr>
              <a:t>  </a:t>
            </a:r>
            <a:fld id="{DF573F04-0965-4020-B5B5-991C2993D9D9}" type="slidenum">
              <a:rPr lang="en-US" sz="600" smtClean="0">
                <a:solidFill>
                  <a:schemeClr val="tx2"/>
                </a:solidFill>
              </a:rPr>
              <a:pPr/>
              <a:t>‹#›</a:t>
            </a:fld>
            <a:endParaRPr lang="en-US" sz="600" dirty="0">
              <a:solidFill>
                <a:schemeClr val="tx2"/>
              </a:solidFill>
            </a:endParaRPr>
          </a:p>
        </p:txBody>
      </p:sp>
      <p:pic>
        <p:nvPicPr>
          <p:cNvPr id="22" name="Picture 21" descr="q_white.png"/>
          <p:cNvPicPr>
            <a:picLocks noChangeAspect="1"/>
          </p:cNvPicPr>
          <p:nvPr/>
        </p:nvPicPr>
        <p:blipFill>
          <a:blip r:embed="rId3" cstate="print">
            <a:lum bright="-100000"/>
          </a:blip>
          <a:srcRect/>
          <a:stretch>
            <a:fillRect/>
          </a:stretch>
        </p:blipFill>
        <p:spPr bwMode="auto">
          <a:xfrm>
            <a:off x="7790688" y="6451900"/>
            <a:ext cx="1216152" cy="338186"/>
          </a:xfrm>
          <a:prstGeom prst="rect">
            <a:avLst/>
          </a:prstGeom>
          <a:noFill/>
          <a:ln w="9525">
            <a:noFill/>
            <a:miter lim="800000"/>
            <a:headEnd/>
            <a:tailEnd/>
          </a:ln>
        </p:spPr>
      </p:pic>
      <p:pic>
        <p:nvPicPr>
          <p:cNvPr id="10" name="Picture 9" descr="RedefiningMobility_3.png"/>
          <p:cNvPicPr>
            <a:picLocks noChangeAspect="1"/>
          </p:cNvPicPr>
          <p:nvPr/>
        </p:nvPicPr>
        <p:blipFill>
          <a:blip r:embed="rId4" cstate="print"/>
          <a:stretch>
            <a:fillRect/>
          </a:stretch>
        </p:blipFill>
        <p:spPr>
          <a:xfrm>
            <a:off x="185619" y="6393484"/>
            <a:ext cx="2045517" cy="29821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buClr>
                <a:schemeClr val="accent2"/>
              </a:buClr>
              <a:defRPr>
                <a:solidFill>
                  <a:srgbClr val="333333"/>
                </a:solidFill>
              </a:defRPr>
            </a:lvl1pPr>
            <a:lvl2pPr>
              <a:buClr>
                <a:schemeClr val="accent1"/>
              </a:buClr>
              <a:defRPr>
                <a:solidFill>
                  <a:srgbClr val="333333"/>
                </a:solidFill>
              </a:defRPr>
            </a:lvl2pPr>
            <a:lvl3pPr>
              <a:buClr>
                <a:schemeClr val="tx2"/>
              </a:buClr>
              <a:defRPr>
                <a:solidFill>
                  <a:srgbClr val="333333"/>
                </a:solidFill>
              </a:defRPr>
            </a:lvl3pPr>
            <a:lvl4pPr>
              <a:buClr>
                <a:schemeClr val="accent1"/>
              </a:buClr>
              <a:buFont typeface="Lucida Grande"/>
              <a:buChar char="»"/>
              <a:defRPr>
                <a:solidFill>
                  <a:srgbClr val="333333"/>
                </a:solidFill>
              </a:defRPr>
            </a:lvl4pPr>
            <a:lvl5pPr>
              <a:buClr>
                <a:schemeClr val="tx2"/>
              </a:buClr>
              <a:defRPr>
                <a:solidFill>
                  <a:srgbClr val="333333"/>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rgbClr val="636568"/>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163513" y="904108"/>
            <a:ext cx="4279900" cy="5314950"/>
          </a:xfrm>
        </p:spPr>
        <p:txBody>
          <a:bodyPr/>
          <a:lstStyle>
            <a:lvl1pPr>
              <a:defRPr sz="2000">
                <a:solidFill>
                  <a:srgbClr val="333333"/>
                </a:solidFill>
              </a:defRPr>
            </a:lvl1pPr>
            <a:lvl2pPr>
              <a:defRPr sz="1800">
                <a:solidFill>
                  <a:srgbClr val="333333"/>
                </a:solidFill>
              </a:defRPr>
            </a:lvl2pPr>
            <a:lvl3pPr>
              <a:defRPr sz="1600">
                <a:solidFill>
                  <a:srgbClr val="333333"/>
                </a:solidFill>
              </a:defRPr>
            </a:lvl3pPr>
            <a:lvl4pPr>
              <a:defRPr sz="1400">
                <a:solidFill>
                  <a:srgbClr val="333333"/>
                </a:solidFill>
              </a:defRPr>
            </a:lvl4pPr>
            <a:lvl5pPr>
              <a:defRPr sz="1400">
                <a:solidFill>
                  <a:srgbClr val="333333"/>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595813" y="904108"/>
            <a:ext cx="4279900" cy="5314950"/>
          </a:xfrm>
        </p:spPr>
        <p:txBody>
          <a:bodyPr/>
          <a:lstStyle>
            <a:lvl1pPr>
              <a:defRPr sz="2000">
                <a:solidFill>
                  <a:srgbClr val="333333"/>
                </a:solidFill>
              </a:defRPr>
            </a:lvl1pPr>
            <a:lvl2pPr>
              <a:defRPr sz="1800">
                <a:solidFill>
                  <a:srgbClr val="333333"/>
                </a:solidFill>
              </a:defRPr>
            </a:lvl2pPr>
            <a:lvl3pPr>
              <a:defRPr sz="1600">
                <a:solidFill>
                  <a:srgbClr val="333333"/>
                </a:solidFill>
              </a:defRPr>
            </a:lvl3pPr>
            <a:lvl4pPr>
              <a:defRPr sz="1400">
                <a:solidFill>
                  <a:srgbClr val="333333"/>
                </a:solidFill>
              </a:defRPr>
            </a:lvl4pPr>
            <a:lvl5pPr>
              <a:defRPr sz="1400">
                <a:solidFill>
                  <a:srgbClr val="333333"/>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rgbClr val="636568"/>
                </a:solidFill>
              </a:defRPr>
            </a:lvl1pPr>
          </a:lstStyle>
          <a:p>
            <a:r>
              <a:rPr lang="en-US" smtClean="0"/>
              <a:t>Click to edit Master title style</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p:cNvSpPr>
            <a:spLocks noChangeArrowheads="1"/>
          </p:cNvSpPr>
          <p:nvPr/>
        </p:nvSpPr>
        <p:spPr bwMode="auto">
          <a:xfrm>
            <a:off x="0" y="6400800"/>
            <a:ext cx="9144000" cy="457200"/>
          </a:xfrm>
          <a:prstGeom prst="rect">
            <a:avLst/>
          </a:prstGeom>
          <a:solidFill>
            <a:srgbClr val="333333"/>
          </a:solidFill>
          <a:ln w="9525" algn="ctr">
            <a:noFill/>
            <a:miter lim="800000"/>
            <a:headEnd/>
            <a:tailEnd/>
          </a:ln>
          <a:effectLst>
            <a:outerShdw dist="23000" dir="5400000" rotWithShape="0">
              <a:srgbClr val="808080">
                <a:alpha val="34999"/>
              </a:srgbClr>
            </a:outerShdw>
          </a:effectLst>
        </p:spPr>
        <p:txBody>
          <a:bodyPr anchor="ctr"/>
          <a:lstStyle/>
          <a:p>
            <a:pPr algn="ctr" fontAlgn="auto">
              <a:spcBef>
                <a:spcPts val="0"/>
              </a:spcBef>
              <a:spcAft>
                <a:spcPts val="0"/>
              </a:spcAft>
              <a:defRPr/>
            </a:pPr>
            <a:endParaRPr lang="en-US" baseline="0">
              <a:solidFill>
                <a:schemeClr val="lt1"/>
              </a:solidFill>
              <a:latin typeface="+mn-lt"/>
            </a:endParaRPr>
          </a:p>
        </p:txBody>
      </p:sp>
      <p:sp>
        <p:nvSpPr>
          <p:cNvPr id="1071" name="Rectangle 47"/>
          <p:cNvSpPr>
            <a:spLocks noGrp="1" noChangeArrowheads="1"/>
          </p:cNvSpPr>
          <p:nvPr>
            <p:ph type="title"/>
          </p:nvPr>
        </p:nvSpPr>
        <p:spPr bwMode="auto">
          <a:xfrm>
            <a:off x="176779" y="273050"/>
            <a:ext cx="8729663"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dirty="0" smtClean="0"/>
          </a:p>
        </p:txBody>
      </p:sp>
      <p:sp>
        <p:nvSpPr>
          <p:cNvPr id="1076" name="Rectangle 52"/>
          <p:cNvSpPr>
            <a:spLocks noGrp="1" noChangeArrowheads="1"/>
          </p:cNvSpPr>
          <p:nvPr>
            <p:ph type="body" idx="1"/>
          </p:nvPr>
        </p:nvSpPr>
        <p:spPr bwMode="auto">
          <a:xfrm>
            <a:off x="163513" y="904108"/>
            <a:ext cx="8712200" cy="53149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Box 49"/>
          <p:cNvSpPr txBox="1">
            <a:spLocks noChangeArrowheads="1"/>
          </p:cNvSpPr>
          <p:nvPr/>
        </p:nvSpPr>
        <p:spPr bwMode="auto">
          <a:xfrm>
            <a:off x="180975" y="6626493"/>
            <a:ext cx="577850" cy="184666"/>
          </a:xfrm>
          <a:prstGeom prst="rect">
            <a:avLst/>
          </a:prstGeom>
          <a:noFill/>
          <a:ln w="9525">
            <a:noFill/>
            <a:miter lim="800000"/>
            <a:headEnd/>
            <a:tailEnd/>
          </a:ln>
        </p:spPr>
        <p:txBody>
          <a:bodyPr anchor="ctr">
            <a:spAutoFit/>
          </a:bodyPr>
          <a:lstStyle/>
          <a:p>
            <a:r>
              <a:rPr lang="en-US" sz="600" dirty="0">
                <a:solidFill>
                  <a:schemeClr val="bg1"/>
                </a:solidFill>
              </a:rPr>
              <a:t>PAGE</a:t>
            </a:r>
            <a:r>
              <a:rPr lang="en-US" sz="600" dirty="0" smtClean="0">
                <a:solidFill>
                  <a:schemeClr val="bg1"/>
                </a:solidFill>
              </a:rPr>
              <a:t>  </a:t>
            </a:r>
            <a:fld id="{DF573F04-0965-4020-B5B5-991C2993D9D9}" type="slidenum">
              <a:rPr lang="en-US" sz="600" smtClean="0">
                <a:solidFill>
                  <a:schemeClr val="bg1"/>
                </a:solidFill>
              </a:rPr>
              <a:pPr/>
              <a:t>‹#›</a:t>
            </a:fld>
            <a:endParaRPr lang="en-US" sz="600" dirty="0">
              <a:solidFill>
                <a:schemeClr val="bg1"/>
              </a:solidFill>
            </a:endParaRPr>
          </a:p>
        </p:txBody>
      </p:sp>
      <p:pic>
        <p:nvPicPr>
          <p:cNvPr id="10" name="Picture 9" descr="q_white.png"/>
          <p:cNvPicPr>
            <a:picLocks noChangeAspect="1"/>
          </p:cNvPicPr>
          <p:nvPr/>
        </p:nvPicPr>
        <p:blipFill>
          <a:blip r:embed="rId9" cstate="print"/>
          <a:srcRect/>
          <a:stretch>
            <a:fillRect/>
          </a:stretch>
        </p:blipFill>
        <p:spPr bwMode="auto">
          <a:xfrm>
            <a:off x="7790688" y="6451900"/>
            <a:ext cx="1216152" cy="338186"/>
          </a:xfrm>
          <a:prstGeom prst="rect">
            <a:avLst/>
          </a:prstGeom>
          <a:noFill/>
          <a:ln w="9525">
            <a:noFill/>
            <a:miter lim="800000"/>
            <a:headEnd/>
            <a:tailEnd/>
          </a:ln>
        </p:spPr>
      </p:pic>
      <p:pic>
        <p:nvPicPr>
          <p:cNvPr id="14" name="Picture 13" descr="RedefiningMobility_black.png"/>
          <p:cNvPicPr>
            <a:picLocks noChangeAspect="1"/>
          </p:cNvPicPr>
          <p:nvPr/>
        </p:nvPicPr>
        <p:blipFill>
          <a:blip r:embed="rId10" cstate="print"/>
          <a:stretch>
            <a:fillRect/>
          </a:stretch>
        </p:blipFill>
        <p:spPr>
          <a:xfrm>
            <a:off x="186482" y="6391656"/>
            <a:ext cx="2081230" cy="303423"/>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p:txStyles>
    <p:titleStyle>
      <a:lvl1pPr algn="l" rtl="0" eaLnBrk="1" fontAlgn="base" hangingPunct="1">
        <a:lnSpc>
          <a:spcPct val="80000"/>
        </a:lnSpc>
        <a:spcBef>
          <a:spcPct val="0"/>
        </a:spcBef>
        <a:spcAft>
          <a:spcPct val="0"/>
        </a:spcAft>
        <a:defRPr sz="2800">
          <a:solidFill>
            <a:schemeClr val="tx2"/>
          </a:solidFill>
          <a:latin typeface="+mj-lt"/>
          <a:ea typeface="+mj-ea"/>
          <a:cs typeface="+mj-cs"/>
        </a:defRPr>
      </a:lvl1pPr>
      <a:lvl2pPr algn="l" rtl="0" eaLnBrk="1" fontAlgn="base" hangingPunct="1">
        <a:lnSpc>
          <a:spcPct val="80000"/>
        </a:lnSpc>
        <a:spcBef>
          <a:spcPct val="0"/>
        </a:spcBef>
        <a:spcAft>
          <a:spcPct val="0"/>
        </a:spcAft>
        <a:defRPr sz="2400">
          <a:solidFill>
            <a:schemeClr val="accent1"/>
          </a:solidFill>
          <a:latin typeface="Arial" charset="0"/>
          <a:cs typeface="Arial" charset="0"/>
        </a:defRPr>
      </a:lvl2pPr>
      <a:lvl3pPr algn="l" rtl="0" eaLnBrk="1" fontAlgn="base" hangingPunct="1">
        <a:lnSpc>
          <a:spcPct val="80000"/>
        </a:lnSpc>
        <a:spcBef>
          <a:spcPct val="0"/>
        </a:spcBef>
        <a:spcAft>
          <a:spcPct val="0"/>
        </a:spcAft>
        <a:defRPr sz="2400">
          <a:solidFill>
            <a:schemeClr val="accent1"/>
          </a:solidFill>
          <a:latin typeface="Arial" charset="0"/>
          <a:cs typeface="Arial" charset="0"/>
        </a:defRPr>
      </a:lvl3pPr>
      <a:lvl4pPr algn="l" rtl="0" eaLnBrk="1" fontAlgn="base" hangingPunct="1">
        <a:lnSpc>
          <a:spcPct val="80000"/>
        </a:lnSpc>
        <a:spcBef>
          <a:spcPct val="0"/>
        </a:spcBef>
        <a:spcAft>
          <a:spcPct val="0"/>
        </a:spcAft>
        <a:defRPr sz="2400">
          <a:solidFill>
            <a:schemeClr val="accent1"/>
          </a:solidFill>
          <a:latin typeface="Arial" charset="0"/>
          <a:cs typeface="Arial" charset="0"/>
        </a:defRPr>
      </a:lvl4pPr>
      <a:lvl5pPr algn="l" rtl="0" eaLnBrk="1" fontAlgn="base" hangingPunct="1">
        <a:lnSpc>
          <a:spcPct val="80000"/>
        </a:lnSpc>
        <a:spcBef>
          <a:spcPct val="0"/>
        </a:spcBef>
        <a:spcAft>
          <a:spcPct val="0"/>
        </a:spcAft>
        <a:defRPr sz="2400">
          <a:solidFill>
            <a:schemeClr val="accent1"/>
          </a:solidFill>
          <a:latin typeface="Arial" charset="0"/>
          <a:cs typeface="Arial" charset="0"/>
        </a:defRPr>
      </a:lvl5pPr>
      <a:lvl6pPr marL="457200" algn="l" rtl="0" eaLnBrk="1" fontAlgn="base" hangingPunct="1">
        <a:lnSpc>
          <a:spcPct val="80000"/>
        </a:lnSpc>
        <a:spcBef>
          <a:spcPct val="0"/>
        </a:spcBef>
        <a:spcAft>
          <a:spcPct val="0"/>
        </a:spcAft>
        <a:defRPr sz="2400">
          <a:solidFill>
            <a:schemeClr val="accent1"/>
          </a:solidFill>
          <a:latin typeface="Arial" charset="0"/>
          <a:cs typeface="Arial" charset="0"/>
        </a:defRPr>
      </a:lvl6pPr>
      <a:lvl7pPr marL="914400" algn="l" rtl="0" eaLnBrk="1" fontAlgn="base" hangingPunct="1">
        <a:lnSpc>
          <a:spcPct val="80000"/>
        </a:lnSpc>
        <a:spcBef>
          <a:spcPct val="0"/>
        </a:spcBef>
        <a:spcAft>
          <a:spcPct val="0"/>
        </a:spcAft>
        <a:defRPr sz="2400">
          <a:solidFill>
            <a:schemeClr val="accent1"/>
          </a:solidFill>
          <a:latin typeface="Arial" charset="0"/>
          <a:cs typeface="Arial" charset="0"/>
        </a:defRPr>
      </a:lvl7pPr>
      <a:lvl8pPr marL="1371600" algn="l" rtl="0" eaLnBrk="1" fontAlgn="base" hangingPunct="1">
        <a:lnSpc>
          <a:spcPct val="80000"/>
        </a:lnSpc>
        <a:spcBef>
          <a:spcPct val="0"/>
        </a:spcBef>
        <a:spcAft>
          <a:spcPct val="0"/>
        </a:spcAft>
        <a:defRPr sz="2400">
          <a:solidFill>
            <a:schemeClr val="accent1"/>
          </a:solidFill>
          <a:latin typeface="Arial" charset="0"/>
          <a:cs typeface="Arial" charset="0"/>
        </a:defRPr>
      </a:lvl8pPr>
      <a:lvl9pPr marL="1828800" algn="l" rtl="0" eaLnBrk="1" fontAlgn="base" hangingPunct="1">
        <a:lnSpc>
          <a:spcPct val="80000"/>
        </a:lnSpc>
        <a:spcBef>
          <a:spcPct val="0"/>
        </a:spcBef>
        <a:spcAft>
          <a:spcPct val="0"/>
        </a:spcAft>
        <a:defRPr sz="2400">
          <a:solidFill>
            <a:schemeClr val="accent1"/>
          </a:solidFill>
          <a:latin typeface="Arial" charset="0"/>
          <a:cs typeface="Arial" charset="0"/>
        </a:defRPr>
      </a:lvl9pPr>
    </p:titleStyle>
    <p:bodyStyle>
      <a:lvl1pPr marL="173038" indent="-173038" algn="l" rtl="0" eaLnBrk="1" fontAlgn="base" hangingPunct="1">
        <a:lnSpc>
          <a:spcPct val="95000"/>
        </a:lnSpc>
        <a:spcBef>
          <a:spcPct val="35000"/>
        </a:spcBef>
        <a:spcAft>
          <a:spcPct val="0"/>
        </a:spcAft>
        <a:buClr>
          <a:schemeClr val="accent2"/>
        </a:buClr>
        <a:buFont typeface="Wingdings" pitchFamily="2" charset="2"/>
        <a:buChar char="§"/>
        <a:defRPr sz="2000">
          <a:solidFill>
            <a:srgbClr val="333333"/>
          </a:solidFill>
          <a:latin typeface="+mn-lt"/>
          <a:ea typeface="+mn-ea"/>
          <a:cs typeface="+mn-cs"/>
        </a:defRPr>
      </a:lvl1pPr>
      <a:lvl2pPr marL="460375" indent="-173038" algn="l" rtl="0" eaLnBrk="1" fontAlgn="base" hangingPunct="1">
        <a:lnSpc>
          <a:spcPct val="95000"/>
        </a:lnSpc>
        <a:spcBef>
          <a:spcPct val="35000"/>
        </a:spcBef>
        <a:spcAft>
          <a:spcPct val="0"/>
        </a:spcAft>
        <a:buClr>
          <a:schemeClr val="accent1"/>
        </a:buClr>
        <a:buFont typeface="Wingdings" pitchFamily="2" charset="2"/>
        <a:buChar char="§"/>
        <a:defRPr>
          <a:solidFill>
            <a:srgbClr val="333333"/>
          </a:solidFill>
          <a:latin typeface="+mn-lt"/>
          <a:cs typeface="+mn-cs"/>
        </a:defRPr>
      </a:lvl2pPr>
      <a:lvl3pPr marL="798513" indent="-223838" algn="l" rtl="0" eaLnBrk="1" fontAlgn="base" hangingPunct="1">
        <a:lnSpc>
          <a:spcPct val="95000"/>
        </a:lnSpc>
        <a:spcBef>
          <a:spcPct val="35000"/>
        </a:spcBef>
        <a:spcAft>
          <a:spcPct val="0"/>
        </a:spcAft>
        <a:buClr>
          <a:schemeClr val="tx2"/>
        </a:buClr>
        <a:buSzPct val="125000"/>
        <a:buFont typeface="Arial" charset="0"/>
        <a:buChar char="–"/>
        <a:defRPr sz="1600">
          <a:solidFill>
            <a:srgbClr val="333333"/>
          </a:solidFill>
          <a:latin typeface="+mn-lt"/>
          <a:cs typeface="+mn-cs"/>
        </a:defRPr>
      </a:lvl3pPr>
      <a:lvl4pPr marL="1087438" indent="-174625" algn="l" rtl="0" eaLnBrk="1" fontAlgn="base" hangingPunct="1">
        <a:lnSpc>
          <a:spcPct val="95000"/>
        </a:lnSpc>
        <a:spcBef>
          <a:spcPct val="35000"/>
        </a:spcBef>
        <a:spcAft>
          <a:spcPct val="0"/>
        </a:spcAft>
        <a:buClr>
          <a:schemeClr val="accent1"/>
        </a:buClr>
        <a:buSzPct val="125000"/>
        <a:buFont typeface="Lucida Grande"/>
        <a:buChar char="»"/>
        <a:defRPr sz="1400">
          <a:solidFill>
            <a:srgbClr val="333333"/>
          </a:solidFill>
          <a:latin typeface="+mn-lt"/>
          <a:cs typeface="+mn-cs"/>
        </a:defRPr>
      </a:lvl4pPr>
      <a:lvl5pPr marL="1316038" indent="-114300" algn="l" rtl="0" eaLnBrk="1" fontAlgn="base" hangingPunct="1">
        <a:lnSpc>
          <a:spcPct val="95000"/>
        </a:lnSpc>
        <a:spcBef>
          <a:spcPct val="35000"/>
        </a:spcBef>
        <a:spcAft>
          <a:spcPct val="0"/>
        </a:spcAft>
        <a:buClr>
          <a:schemeClr val="tx2"/>
        </a:buClr>
        <a:buChar char="•"/>
        <a:defRPr sz="1200">
          <a:solidFill>
            <a:srgbClr val="333333"/>
          </a:solidFill>
          <a:latin typeface="+mn-lt"/>
          <a:cs typeface="+mn-cs"/>
        </a:defRPr>
      </a:lvl5pPr>
      <a:lvl6pPr marL="17732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6pPr>
      <a:lvl7pPr marL="22304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7pPr>
      <a:lvl8pPr marL="26876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8pPr>
      <a:lvl9pPr marL="31448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4038600"/>
            <a:ext cx="8679670" cy="1470025"/>
          </a:xfrm>
        </p:spPr>
        <p:txBody>
          <a:bodyPr/>
          <a:lstStyle/>
          <a:p>
            <a:pPr algn="ctr"/>
            <a:r>
              <a:rPr lang="en-CA" b="1" dirty="0" smtClean="0"/>
              <a:t>Removal of the 8</a:t>
            </a:r>
            <a:r>
              <a:rPr lang="en-US" dirty="0" smtClean="0"/>
              <a:t>×</a:t>
            </a:r>
            <a:r>
              <a:rPr lang="en-CA" b="1" dirty="0" smtClean="0"/>
              <a:t>2 / 2</a:t>
            </a:r>
            <a:r>
              <a:rPr lang="en-US" dirty="0" smtClean="0"/>
              <a:t>×</a:t>
            </a:r>
            <a:r>
              <a:rPr lang="en-CA" b="1" dirty="0" smtClean="0"/>
              <a:t>8 coefficient groups</a:t>
            </a:r>
            <a:br>
              <a:rPr lang="en-CA" b="1" dirty="0" smtClean="0"/>
            </a:br>
            <a:r>
              <a:rPr lang="en-CA" b="1" dirty="0" smtClean="0"/>
              <a:t/>
            </a:r>
            <a:br>
              <a:rPr lang="en-CA" b="1" dirty="0" smtClean="0"/>
            </a:br>
            <a:r>
              <a:rPr lang="en-CA" b="1" dirty="0" smtClean="0"/>
              <a:t>JCTVC-J0256</a:t>
            </a:r>
            <a:endParaRPr lang="en-US" dirty="0"/>
          </a:p>
        </p:txBody>
      </p:sp>
      <p:sp>
        <p:nvSpPr>
          <p:cNvPr id="3" name="Subtitle 2"/>
          <p:cNvSpPr>
            <a:spLocks noGrp="1"/>
          </p:cNvSpPr>
          <p:nvPr>
            <p:ph type="subTitle" idx="1"/>
          </p:nvPr>
        </p:nvSpPr>
        <p:spPr>
          <a:xfrm>
            <a:off x="2524954" y="5715000"/>
            <a:ext cx="5704646" cy="364390"/>
          </a:xfrm>
        </p:spPr>
        <p:txBody>
          <a:bodyPr/>
          <a:lstStyle/>
          <a:p>
            <a:pPr hangingPunct="0"/>
            <a:r>
              <a:rPr lang="en-US" sz="1800" dirty="0" smtClean="0"/>
              <a:t>Joel Sole, Rajan Joshi, Marta Karczewicz</a:t>
            </a:r>
            <a:endParaRPr lang="en-US" sz="1800" dirty="0"/>
          </a:p>
        </p:txBody>
      </p:sp>
    </p:spTree>
    <p:extLst>
      <p:ext uri="{BB962C8B-B14F-4D97-AF65-F5344CB8AC3E}">
        <p14:creationId xmlns:p14="http://schemas.microsoft.com/office/powerpoint/2010/main" val="268427326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Significance Map Patterns</a:t>
            </a:r>
            <a:endParaRPr lang="en-US" dirty="0"/>
          </a:p>
        </p:txBody>
      </p:sp>
      <p:sp>
        <p:nvSpPr>
          <p:cNvPr id="3" name="Content Placeholder 2"/>
          <p:cNvSpPr>
            <a:spLocks noGrp="1"/>
          </p:cNvSpPr>
          <p:nvPr>
            <p:ph idx="1"/>
          </p:nvPr>
        </p:nvSpPr>
        <p:spPr/>
        <p:txBody>
          <a:bodyPr>
            <a:normAutofit/>
          </a:bodyPr>
          <a:lstStyle/>
          <a:p>
            <a:pPr lvl="0" hangingPunct="0"/>
            <a:r>
              <a:rPr lang="en-US" dirty="0" smtClean="0"/>
              <a:t>HM7.0</a:t>
            </a:r>
          </a:p>
          <a:p>
            <a:pPr lvl="0" hangingPunct="0"/>
            <a:endParaRPr lang="en-US" dirty="0" smtClean="0"/>
          </a:p>
          <a:p>
            <a:pPr lvl="0" hangingPunct="0"/>
            <a:endParaRPr lang="en-US" dirty="0"/>
          </a:p>
          <a:p>
            <a:pPr lvl="0" hangingPunct="0"/>
            <a:endParaRPr lang="en-US" dirty="0" smtClean="0"/>
          </a:p>
          <a:p>
            <a:pPr lvl="0" hangingPunct="0"/>
            <a:r>
              <a:rPr lang="en-US" dirty="0" smtClean="0"/>
              <a:t>Method 1 (JCTVC-J0068)</a:t>
            </a:r>
          </a:p>
          <a:p>
            <a:pPr lvl="0" hangingPunct="0"/>
            <a:endParaRPr lang="en-US" dirty="0"/>
          </a:p>
          <a:p>
            <a:pPr lvl="0" hangingPunct="0"/>
            <a:endParaRPr lang="en-US" dirty="0" smtClean="0"/>
          </a:p>
          <a:p>
            <a:pPr lvl="0" hangingPunct="0"/>
            <a:endParaRPr lang="en-US" dirty="0"/>
          </a:p>
          <a:p>
            <a:pPr lvl="0" hangingPunct="0"/>
            <a:endParaRPr lang="en-US" dirty="0" smtClean="0"/>
          </a:p>
          <a:p>
            <a:pPr lvl="0" hangingPunct="0"/>
            <a:r>
              <a:rPr lang="en-US" dirty="0" smtClean="0"/>
              <a:t>Method 2 (JCTVC-J0354)</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5438" y="2971800"/>
            <a:ext cx="5953125" cy="136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95437" y="990600"/>
            <a:ext cx="5953125" cy="136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95438" y="4953000"/>
            <a:ext cx="5953125" cy="136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25871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p:txBody>
          <a:bodyPr>
            <a:normAutofit/>
          </a:bodyPr>
          <a:lstStyle/>
          <a:p>
            <a:pPr hangingPunct="0"/>
            <a:r>
              <a:rPr lang="en-US" dirty="0" smtClean="0"/>
              <a:t>Coefficient group (CG) is a set of 16 consecutive coefficients in scan order</a:t>
            </a:r>
          </a:p>
          <a:p>
            <a:pPr lvl="1" hangingPunct="0"/>
            <a:r>
              <a:rPr lang="en-US" dirty="0" smtClean="0"/>
              <a:t>Coefficient data is processed </a:t>
            </a:r>
            <a:r>
              <a:rPr lang="en-US" dirty="0"/>
              <a:t>in </a:t>
            </a:r>
            <a:r>
              <a:rPr lang="en-US" dirty="0" smtClean="0"/>
              <a:t>4×4 sub-blocks (5 scan passes per CG)</a:t>
            </a:r>
          </a:p>
          <a:p>
            <a:pPr lvl="1" hangingPunct="0"/>
            <a:r>
              <a:rPr lang="en-US" dirty="0" smtClean="0">
                <a:solidFill>
                  <a:srgbClr val="FF0000"/>
                </a:solidFill>
              </a:rPr>
              <a:t>Exception:</a:t>
            </a:r>
            <a:r>
              <a:rPr lang="en-US" dirty="0"/>
              <a:t> </a:t>
            </a:r>
            <a:r>
              <a:rPr lang="en-US" dirty="0" smtClean="0"/>
              <a:t>8×8 TU with horizontal and vertical scans </a:t>
            </a:r>
            <a:r>
              <a:rPr lang="en-US" dirty="0"/>
              <a:t>require </a:t>
            </a:r>
            <a:r>
              <a:rPr lang="en-US" dirty="0" smtClean="0"/>
              <a:t>8×2 </a:t>
            </a:r>
            <a:r>
              <a:rPr lang="en-US" dirty="0"/>
              <a:t>/ </a:t>
            </a:r>
            <a:r>
              <a:rPr lang="en-US" dirty="0" smtClean="0"/>
              <a:t>2×8 CG</a:t>
            </a:r>
          </a:p>
          <a:p>
            <a:pPr hangingPunct="0"/>
            <a:endParaRPr lang="en-US" dirty="0"/>
          </a:p>
          <a:p>
            <a:pPr hangingPunct="0"/>
            <a:endParaRPr lang="en-US" dirty="0" smtClean="0"/>
          </a:p>
          <a:p>
            <a:pPr hangingPunct="0"/>
            <a:endParaRPr lang="en-US" dirty="0"/>
          </a:p>
          <a:p>
            <a:pPr hangingPunct="0"/>
            <a:endParaRPr lang="en-US" dirty="0" smtClean="0"/>
          </a:p>
          <a:p>
            <a:pPr marL="0" indent="0" hangingPunct="0">
              <a:buNone/>
            </a:pPr>
            <a:endParaRPr lang="en-US" sz="1400" dirty="0" smtClean="0"/>
          </a:p>
          <a:p>
            <a:pPr hangingPunct="0"/>
            <a:endParaRPr lang="en-US" dirty="0" smtClean="0"/>
          </a:p>
          <a:p>
            <a:pPr hangingPunct="0"/>
            <a:endParaRPr lang="en-US" dirty="0" smtClean="0"/>
          </a:p>
          <a:p>
            <a:pPr hangingPunct="0"/>
            <a:r>
              <a:rPr lang="en-US" dirty="0" smtClean="0"/>
              <a:t>8×2 </a:t>
            </a:r>
            <a:r>
              <a:rPr lang="en-US" dirty="0"/>
              <a:t>/ </a:t>
            </a:r>
            <a:r>
              <a:rPr lang="en-US" dirty="0" smtClean="0"/>
              <a:t>2×8 CG introduce irregularity in the design</a:t>
            </a:r>
          </a:p>
          <a:p>
            <a:pPr lvl="1" hangingPunct="0"/>
            <a:r>
              <a:rPr lang="en-US" dirty="0"/>
              <a:t>Different processing unit shape than the regular </a:t>
            </a:r>
            <a:r>
              <a:rPr lang="en-US" dirty="0" smtClean="0"/>
              <a:t>4×4 </a:t>
            </a:r>
            <a:r>
              <a:rPr lang="en-US" dirty="0"/>
              <a:t>coefficient coding groups</a:t>
            </a:r>
          </a:p>
          <a:p>
            <a:pPr lvl="1" hangingPunct="0"/>
            <a:r>
              <a:rPr lang="en-US" dirty="0" smtClean="0"/>
              <a:t>Additional logic for CG multi-level coding</a:t>
            </a:r>
          </a:p>
          <a:p>
            <a:pPr lvl="1" hangingPunct="0"/>
            <a:r>
              <a:rPr lang="en-US" dirty="0" smtClean="0"/>
              <a:t>Different context derivation of coefficient group flag</a:t>
            </a:r>
          </a:p>
          <a:p>
            <a:pPr lvl="1"/>
            <a:endParaRPr lang="en-US" dirty="0"/>
          </a:p>
        </p:txBody>
      </p:sp>
      <p:pic>
        <p:nvPicPr>
          <p:cNvPr id="1026" name="Picture 2" descr="C:\Users\joels\Documents\documents\docs\HEVC\papers\2012_TCSVT\figures\cg8x8.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71600" y="2209800"/>
            <a:ext cx="6088059" cy="2133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99417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p:txBody>
          <a:bodyPr>
            <a:normAutofit/>
          </a:bodyPr>
          <a:lstStyle/>
          <a:p>
            <a:pPr hangingPunct="0"/>
            <a:r>
              <a:rPr lang="en-US" dirty="0" smtClean="0"/>
              <a:t>Additional conditions in the syntax table are required for </a:t>
            </a:r>
            <a:r>
              <a:rPr lang="en-US" dirty="0"/>
              <a:t>the </a:t>
            </a:r>
            <a:r>
              <a:rPr lang="en-US" dirty="0" smtClean="0"/>
              <a:t>8×2 </a:t>
            </a:r>
            <a:r>
              <a:rPr lang="en-US" dirty="0"/>
              <a:t>/ </a:t>
            </a:r>
            <a:r>
              <a:rPr lang="en-US" dirty="0" smtClean="0"/>
              <a:t>2×8 CG</a:t>
            </a:r>
            <a:endParaRPr lang="en-US" dirty="0"/>
          </a:p>
          <a:p>
            <a:pPr hangingPunct="0"/>
            <a:endParaRPr lang="en-US" dirty="0" smtClean="0"/>
          </a:p>
          <a:p>
            <a:pPr marL="0" indent="0" hangingPunct="0">
              <a:buNone/>
            </a:pP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857898566"/>
              </p:ext>
            </p:extLst>
          </p:nvPr>
        </p:nvGraphicFramePr>
        <p:xfrm>
          <a:off x="685800" y="1676400"/>
          <a:ext cx="7848600" cy="4145280"/>
        </p:xfrm>
        <a:graphic>
          <a:graphicData uri="http://schemas.openxmlformats.org/drawingml/2006/table">
            <a:tbl>
              <a:tblPr/>
              <a:tblGrid>
                <a:gridCol w="7848600"/>
              </a:tblGrid>
              <a:tr h="210671">
                <a:tc>
                  <a:txBody>
                    <a:bodyPr/>
                    <a:lstStyle/>
                    <a:p>
                      <a:pPr marL="0" marR="0" hangingPunct="0">
                        <a:spcBef>
                          <a:spcPts val="0"/>
                        </a:spcBef>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600" dirty="0">
                          <a:effectLst/>
                          <a:latin typeface="Times New Roman"/>
                          <a:ea typeface="Malgun Gothic"/>
                          <a:cs typeface="Times New Roman"/>
                        </a:rPr>
                        <a:t>	for( </a:t>
                      </a:r>
                      <a:r>
                        <a:rPr lang="en-GB" sz="1600" dirty="0" err="1">
                          <a:effectLst/>
                          <a:latin typeface="Times New Roman"/>
                          <a:ea typeface="Malgun Gothic"/>
                          <a:cs typeface="Times New Roman"/>
                        </a:rPr>
                        <a:t>i</a:t>
                      </a:r>
                      <a:r>
                        <a:rPr lang="en-GB" sz="1600" dirty="0">
                          <a:effectLst/>
                          <a:latin typeface="Times New Roman"/>
                          <a:ea typeface="Malgun Gothic"/>
                          <a:cs typeface="Times New Roman"/>
                        </a:rPr>
                        <a:t> = </a:t>
                      </a:r>
                      <a:r>
                        <a:rPr lang="en-GB" sz="1600" dirty="0" err="1">
                          <a:effectLst/>
                          <a:latin typeface="Times New Roman"/>
                          <a:ea typeface="Malgun Gothic"/>
                          <a:cs typeface="Times New Roman"/>
                        </a:rPr>
                        <a:t>numLastSubset</a:t>
                      </a:r>
                      <a:r>
                        <a:rPr lang="en-GB" sz="1600" dirty="0">
                          <a:effectLst/>
                          <a:latin typeface="Times New Roman"/>
                          <a:ea typeface="Malgun Gothic"/>
                          <a:cs typeface="Times New Roman"/>
                        </a:rPr>
                        <a:t>; </a:t>
                      </a:r>
                      <a:r>
                        <a:rPr lang="en-GB" sz="1600" dirty="0" err="1">
                          <a:effectLst/>
                          <a:latin typeface="Times New Roman"/>
                          <a:ea typeface="Malgun Gothic"/>
                          <a:cs typeface="Times New Roman"/>
                        </a:rPr>
                        <a:t>i</a:t>
                      </a:r>
                      <a:r>
                        <a:rPr lang="en-GB" sz="1600" dirty="0">
                          <a:effectLst/>
                          <a:latin typeface="Times New Roman"/>
                          <a:ea typeface="Malgun Gothic"/>
                          <a:cs typeface="Times New Roman"/>
                        </a:rPr>
                        <a:t> &gt;= 0; </a:t>
                      </a:r>
                      <a:r>
                        <a:rPr lang="en-GB" sz="1600" dirty="0" err="1">
                          <a:effectLst/>
                          <a:latin typeface="Times New Roman"/>
                          <a:ea typeface="Malgun Gothic"/>
                          <a:cs typeface="Times New Roman"/>
                        </a:rPr>
                        <a:t>i</a:t>
                      </a:r>
                      <a:r>
                        <a:rPr lang="en-GB" sz="1600" dirty="0">
                          <a:effectLst/>
                          <a:latin typeface="Times New Roman"/>
                          <a:ea typeface="Malgun Gothic"/>
                          <a:cs typeface="Times New Roman"/>
                        </a:rPr>
                        <a:t>− − ) {</a:t>
                      </a:r>
                      <a:endParaRPr lang="en-US" sz="1600" dirty="0">
                        <a:effectLst/>
                        <a:latin typeface="Times"/>
                        <a:ea typeface="Malgun Gothic"/>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0671">
                <a:tc>
                  <a:txBody>
                    <a:bodyPr/>
                    <a:lstStyle/>
                    <a:p>
                      <a:pPr marL="0" marR="0" hangingPunct="0">
                        <a:spcBef>
                          <a:spcPts val="0"/>
                        </a:spcBef>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600" dirty="0">
                          <a:effectLst/>
                          <a:latin typeface="Times New Roman"/>
                          <a:ea typeface="Malgun Gothic"/>
                          <a:cs typeface="Times New Roman"/>
                        </a:rPr>
                        <a:t>		offset = </a:t>
                      </a:r>
                      <a:r>
                        <a:rPr lang="en-GB" sz="1600" dirty="0" err="1">
                          <a:effectLst/>
                          <a:latin typeface="Times New Roman"/>
                          <a:ea typeface="Malgun Gothic"/>
                          <a:cs typeface="Times New Roman"/>
                        </a:rPr>
                        <a:t>i</a:t>
                      </a:r>
                      <a:r>
                        <a:rPr lang="en-GB" sz="1600" dirty="0">
                          <a:effectLst/>
                          <a:latin typeface="Times New Roman"/>
                          <a:ea typeface="Malgun Gothic"/>
                          <a:cs typeface="Times New Roman"/>
                        </a:rPr>
                        <a:t> &lt;&lt; 4</a:t>
                      </a:r>
                      <a:endParaRPr lang="en-US" sz="1600" dirty="0">
                        <a:effectLst/>
                        <a:latin typeface="Times"/>
                        <a:ea typeface="Malgun Gothic"/>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0671">
                <a:tc>
                  <a:txBody>
                    <a:bodyPr/>
                    <a:lstStyle/>
                    <a:p>
                      <a:pPr marL="0" marR="0" hangingPunct="0">
                        <a:spcBef>
                          <a:spcPts val="0"/>
                        </a:spcBef>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600" b="1" dirty="0">
                          <a:solidFill>
                            <a:srgbClr val="FF0000"/>
                          </a:solidFill>
                          <a:effectLst/>
                          <a:latin typeface="Times New Roman"/>
                          <a:ea typeface="Malgun Gothic"/>
                          <a:cs typeface="Times New Roman"/>
                        </a:rPr>
                        <a:t>		</a:t>
                      </a:r>
                      <a:r>
                        <a:rPr lang="en-GB" sz="1600" dirty="0">
                          <a:solidFill>
                            <a:srgbClr val="FF0000"/>
                          </a:solidFill>
                          <a:effectLst/>
                          <a:latin typeface="Times New Roman"/>
                          <a:ea typeface="Malgun Gothic"/>
                          <a:cs typeface="Times New Roman"/>
                        </a:rPr>
                        <a:t>if( </a:t>
                      </a:r>
                      <a:r>
                        <a:rPr lang="en-GB" sz="1600" dirty="0" err="1">
                          <a:solidFill>
                            <a:srgbClr val="FF0000"/>
                          </a:solidFill>
                          <a:effectLst/>
                          <a:latin typeface="Times New Roman"/>
                          <a:ea typeface="Malgun Gothic"/>
                          <a:cs typeface="Times New Roman"/>
                        </a:rPr>
                        <a:t>scanIdx</a:t>
                      </a:r>
                      <a:r>
                        <a:rPr lang="en-GB" sz="1600" dirty="0">
                          <a:solidFill>
                            <a:srgbClr val="FF0000"/>
                          </a:solidFill>
                          <a:effectLst/>
                          <a:latin typeface="Times New Roman"/>
                          <a:ea typeface="Malgun Gothic"/>
                          <a:cs typeface="Times New Roman"/>
                        </a:rPr>
                        <a:t> = = 1 &amp;&amp; log2TrafoWidth = = 3 &amp;&amp; log2TrafoHeight = = 3 ) {</a:t>
                      </a:r>
                      <a:endParaRPr lang="en-US" sz="1600" dirty="0">
                        <a:solidFill>
                          <a:srgbClr val="FF0000"/>
                        </a:solidFill>
                        <a:effectLst/>
                        <a:latin typeface="Times"/>
                        <a:ea typeface="Malgun Gothic"/>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0671">
                <a:tc>
                  <a:txBody>
                    <a:bodyPr/>
                    <a:lstStyle/>
                    <a:p>
                      <a:pPr marL="0" marR="0" hangingPunct="0">
                        <a:spcBef>
                          <a:spcPts val="0"/>
                        </a:spcBef>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600" b="1" dirty="0">
                          <a:solidFill>
                            <a:srgbClr val="FF0000"/>
                          </a:solidFill>
                          <a:effectLst/>
                          <a:latin typeface="Times New Roman"/>
                          <a:ea typeface="Malgun Gothic"/>
                          <a:cs typeface="Times New Roman"/>
                        </a:rPr>
                        <a:t>			</a:t>
                      </a:r>
                      <a:r>
                        <a:rPr lang="en-GB" sz="1600" dirty="0" err="1">
                          <a:solidFill>
                            <a:srgbClr val="FF0000"/>
                          </a:solidFill>
                          <a:effectLst/>
                          <a:latin typeface="Times New Roman"/>
                          <a:ea typeface="Malgun Gothic"/>
                          <a:cs typeface="Times New Roman"/>
                        </a:rPr>
                        <a:t>xCG</a:t>
                      </a:r>
                      <a:r>
                        <a:rPr lang="en-GB" sz="1600" dirty="0">
                          <a:solidFill>
                            <a:srgbClr val="FF0000"/>
                          </a:solidFill>
                          <a:effectLst/>
                          <a:latin typeface="Times New Roman"/>
                          <a:ea typeface="Malgun Gothic"/>
                          <a:cs typeface="Times New Roman"/>
                        </a:rPr>
                        <a:t> = 0</a:t>
                      </a:r>
                      <a:endParaRPr lang="en-US" sz="1600" dirty="0">
                        <a:solidFill>
                          <a:srgbClr val="FF0000"/>
                        </a:solidFill>
                        <a:effectLst/>
                        <a:latin typeface="Times"/>
                        <a:ea typeface="Malgun Gothic"/>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0671">
                <a:tc>
                  <a:txBody>
                    <a:bodyPr/>
                    <a:lstStyle/>
                    <a:p>
                      <a:pPr marL="0" marR="0" hangingPunct="0">
                        <a:spcBef>
                          <a:spcPts val="0"/>
                        </a:spcBef>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600" b="1" dirty="0">
                          <a:solidFill>
                            <a:srgbClr val="FF0000"/>
                          </a:solidFill>
                          <a:effectLst/>
                          <a:latin typeface="Times New Roman"/>
                          <a:ea typeface="Malgun Gothic"/>
                          <a:cs typeface="Times New Roman"/>
                        </a:rPr>
                        <a:t>			</a:t>
                      </a:r>
                      <a:r>
                        <a:rPr lang="en-GB" sz="1600" dirty="0" err="1">
                          <a:solidFill>
                            <a:srgbClr val="FF0000"/>
                          </a:solidFill>
                          <a:effectLst/>
                          <a:latin typeface="Times New Roman"/>
                          <a:ea typeface="Malgun Gothic"/>
                          <a:cs typeface="Times New Roman"/>
                        </a:rPr>
                        <a:t>yCG</a:t>
                      </a:r>
                      <a:r>
                        <a:rPr lang="en-GB" sz="1600" dirty="0">
                          <a:solidFill>
                            <a:srgbClr val="FF0000"/>
                          </a:solidFill>
                          <a:effectLst/>
                          <a:latin typeface="Times New Roman"/>
                          <a:ea typeface="Malgun Gothic"/>
                          <a:cs typeface="Times New Roman"/>
                        </a:rPr>
                        <a:t> = </a:t>
                      </a:r>
                      <a:r>
                        <a:rPr lang="en-GB" sz="1600" dirty="0" err="1">
                          <a:solidFill>
                            <a:srgbClr val="FF0000"/>
                          </a:solidFill>
                          <a:effectLst/>
                          <a:latin typeface="Times New Roman"/>
                          <a:ea typeface="Malgun Gothic"/>
                          <a:cs typeface="Times New Roman"/>
                        </a:rPr>
                        <a:t>i</a:t>
                      </a:r>
                      <a:endParaRPr lang="en-US" sz="1600" dirty="0">
                        <a:solidFill>
                          <a:srgbClr val="FF0000"/>
                        </a:solidFill>
                        <a:effectLst/>
                        <a:latin typeface="Times"/>
                        <a:ea typeface="Malgun Gothic"/>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0671">
                <a:tc>
                  <a:txBody>
                    <a:bodyPr/>
                    <a:lstStyle/>
                    <a:p>
                      <a:pPr marL="0" marR="0" hangingPunct="0">
                        <a:spcBef>
                          <a:spcPts val="0"/>
                        </a:spcBef>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600" dirty="0">
                          <a:solidFill>
                            <a:srgbClr val="FF0000"/>
                          </a:solidFill>
                          <a:effectLst/>
                          <a:latin typeface="Times New Roman"/>
                          <a:ea typeface="Malgun Gothic"/>
                          <a:cs typeface="Times New Roman"/>
                        </a:rPr>
                        <a:t> </a:t>
                      </a:r>
                      <a:r>
                        <a:rPr lang="en-GB" sz="1600" b="1" dirty="0">
                          <a:solidFill>
                            <a:srgbClr val="FF0000"/>
                          </a:solidFill>
                          <a:effectLst/>
                          <a:latin typeface="Times New Roman"/>
                          <a:ea typeface="Malgun Gothic"/>
                          <a:cs typeface="Times New Roman"/>
                        </a:rPr>
                        <a:t>		</a:t>
                      </a:r>
                      <a:r>
                        <a:rPr lang="en-GB" sz="1600" dirty="0">
                          <a:solidFill>
                            <a:srgbClr val="FF0000"/>
                          </a:solidFill>
                          <a:effectLst/>
                          <a:latin typeface="Times New Roman"/>
                          <a:ea typeface="Malgun Gothic"/>
                          <a:cs typeface="Times New Roman"/>
                        </a:rPr>
                        <a:t>} else if( </a:t>
                      </a:r>
                      <a:r>
                        <a:rPr lang="en-GB" sz="1600" dirty="0" err="1">
                          <a:solidFill>
                            <a:srgbClr val="FF0000"/>
                          </a:solidFill>
                          <a:effectLst/>
                          <a:latin typeface="Times New Roman"/>
                          <a:ea typeface="Malgun Gothic"/>
                          <a:cs typeface="Times New Roman"/>
                        </a:rPr>
                        <a:t>scanIdx</a:t>
                      </a:r>
                      <a:r>
                        <a:rPr lang="en-GB" sz="1600" dirty="0">
                          <a:solidFill>
                            <a:srgbClr val="FF0000"/>
                          </a:solidFill>
                          <a:effectLst/>
                          <a:latin typeface="Times New Roman"/>
                          <a:ea typeface="Malgun Gothic"/>
                          <a:cs typeface="Times New Roman"/>
                        </a:rPr>
                        <a:t> = = 2 &amp;&amp; log2TrafoWidth = = 3 &amp;&amp; log2TrafoHeight = = 3 ) {</a:t>
                      </a:r>
                      <a:endParaRPr lang="en-US" sz="1600" dirty="0">
                        <a:solidFill>
                          <a:srgbClr val="FF0000"/>
                        </a:solidFill>
                        <a:effectLst/>
                        <a:latin typeface="Times"/>
                        <a:ea typeface="Malgun Gothic"/>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0671">
                <a:tc>
                  <a:txBody>
                    <a:bodyPr/>
                    <a:lstStyle/>
                    <a:p>
                      <a:pPr marL="0" marR="0" hangingPunct="0">
                        <a:spcBef>
                          <a:spcPts val="0"/>
                        </a:spcBef>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600" b="1" dirty="0">
                          <a:solidFill>
                            <a:srgbClr val="FF0000"/>
                          </a:solidFill>
                          <a:effectLst/>
                          <a:latin typeface="Times New Roman"/>
                          <a:ea typeface="Malgun Gothic"/>
                          <a:cs typeface="Times New Roman"/>
                        </a:rPr>
                        <a:t>			</a:t>
                      </a:r>
                      <a:r>
                        <a:rPr lang="en-GB" sz="1600" dirty="0" err="1">
                          <a:solidFill>
                            <a:srgbClr val="FF0000"/>
                          </a:solidFill>
                          <a:effectLst/>
                          <a:latin typeface="Times New Roman"/>
                          <a:ea typeface="Malgun Gothic"/>
                          <a:cs typeface="Times New Roman"/>
                        </a:rPr>
                        <a:t>xCG</a:t>
                      </a:r>
                      <a:r>
                        <a:rPr lang="en-GB" sz="1600" dirty="0">
                          <a:solidFill>
                            <a:srgbClr val="FF0000"/>
                          </a:solidFill>
                          <a:effectLst/>
                          <a:latin typeface="Times New Roman"/>
                          <a:ea typeface="Malgun Gothic"/>
                          <a:cs typeface="Times New Roman"/>
                        </a:rPr>
                        <a:t> = </a:t>
                      </a:r>
                      <a:r>
                        <a:rPr lang="en-GB" sz="1600" dirty="0" err="1">
                          <a:solidFill>
                            <a:srgbClr val="FF0000"/>
                          </a:solidFill>
                          <a:effectLst/>
                          <a:latin typeface="Times New Roman"/>
                          <a:ea typeface="Malgun Gothic"/>
                          <a:cs typeface="Times New Roman"/>
                        </a:rPr>
                        <a:t>i</a:t>
                      </a:r>
                      <a:endParaRPr lang="en-US" sz="1600" dirty="0">
                        <a:solidFill>
                          <a:srgbClr val="FF0000"/>
                        </a:solidFill>
                        <a:effectLst/>
                        <a:latin typeface="Times"/>
                        <a:ea typeface="Malgun Gothic"/>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0671">
                <a:tc>
                  <a:txBody>
                    <a:bodyPr/>
                    <a:lstStyle/>
                    <a:p>
                      <a:pPr marL="0" marR="0" hangingPunct="0">
                        <a:spcBef>
                          <a:spcPts val="0"/>
                        </a:spcBef>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600" b="1" dirty="0">
                          <a:solidFill>
                            <a:srgbClr val="FF0000"/>
                          </a:solidFill>
                          <a:effectLst/>
                          <a:latin typeface="Times New Roman"/>
                          <a:ea typeface="Malgun Gothic"/>
                          <a:cs typeface="Times New Roman"/>
                        </a:rPr>
                        <a:t>			</a:t>
                      </a:r>
                      <a:r>
                        <a:rPr lang="en-GB" sz="1600" dirty="0" err="1">
                          <a:solidFill>
                            <a:srgbClr val="FF0000"/>
                          </a:solidFill>
                          <a:effectLst/>
                          <a:latin typeface="Times New Roman"/>
                          <a:ea typeface="Malgun Gothic"/>
                          <a:cs typeface="Times New Roman"/>
                        </a:rPr>
                        <a:t>yCG</a:t>
                      </a:r>
                      <a:r>
                        <a:rPr lang="en-GB" sz="1600" dirty="0">
                          <a:solidFill>
                            <a:srgbClr val="FF0000"/>
                          </a:solidFill>
                          <a:effectLst/>
                          <a:latin typeface="Times New Roman"/>
                          <a:ea typeface="Malgun Gothic"/>
                          <a:cs typeface="Times New Roman"/>
                        </a:rPr>
                        <a:t> = 0</a:t>
                      </a:r>
                      <a:endParaRPr lang="en-US" sz="1600" dirty="0">
                        <a:solidFill>
                          <a:srgbClr val="FF0000"/>
                        </a:solidFill>
                        <a:effectLst/>
                        <a:latin typeface="Times"/>
                        <a:ea typeface="Malgun Gothic"/>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0671">
                <a:tc>
                  <a:txBody>
                    <a:bodyPr/>
                    <a:lstStyle/>
                    <a:p>
                      <a:pPr marL="0" marR="0" hangingPunct="0">
                        <a:spcBef>
                          <a:spcPts val="0"/>
                        </a:spcBef>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600" b="1" dirty="0">
                          <a:solidFill>
                            <a:srgbClr val="FF0000"/>
                          </a:solidFill>
                          <a:effectLst/>
                          <a:latin typeface="Times New Roman"/>
                          <a:ea typeface="Malgun Gothic"/>
                          <a:cs typeface="Times New Roman"/>
                        </a:rPr>
                        <a:t>		</a:t>
                      </a:r>
                      <a:r>
                        <a:rPr lang="en-GB" sz="1600" dirty="0">
                          <a:solidFill>
                            <a:srgbClr val="FF0000"/>
                          </a:solidFill>
                          <a:effectLst/>
                          <a:latin typeface="Times New Roman"/>
                          <a:ea typeface="Malgun Gothic"/>
                          <a:cs typeface="Times New Roman"/>
                        </a:rPr>
                        <a:t>} else {</a:t>
                      </a:r>
                      <a:endParaRPr lang="en-US" sz="1600" dirty="0">
                        <a:solidFill>
                          <a:srgbClr val="FF0000"/>
                        </a:solidFill>
                        <a:effectLst/>
                        <a:latin typeface="Times"/>
                        <a:ea typeface="Malgun Gothic"/>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0671">
                <a:tc>
                  <a:txBody>
                    <a:bodyPr/>
                    <a:lstStyle/>
                    <a:p>
                      <a:pPr marL="0" marR="0" hangingPunct="0">
                        <a:spcBef>
                          <a:spcPts val="0"/>
                        </a:spcBef>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600" dirty="0">
                          <a:effectLst/>
                          <a:latin typeface="Times New Roman"/>
                          <a:ea typeface="Malgun Gothic"/>
                          <a:cs typeface="Times New Roman"/>
                        </a:rPr>
                        <a:t>			</a:t>
                      </a:r>
                      <a:r>
                        <a:rPr lang="en-GB" sz="1600" dirty="0" err="1">
                          <a:effectLst/>
                          <a:latin typeface="Times New Roman"/>
                          <a:ea typeface="Malgun Gothic"/>
                          <a:cs typeface="Times New Roman"/>
                        </a:rPr>
                        <a:t>xCG</a:t>
                      </a:r>
                      <a:r>
                        <a:rPr lang="en-GB" sz="1600" dirty="0">
                          <a:effectLst/>
                          <a:latin typeface="Times New Roman"/>
                          <a:ea typeface="Malgun Gothic"/>
                          <a:cs typeface="Times New Roman"/>
                        </a:rPr>
                        <a:t> = </a:t>
                      </a:r>
                      <a:r>
                        <a:rPr lang="en-GB" sz="1600" dirty="0" err="1">
                          <a:effectLst/>
                          <a:latin typeface="Times New Roman"/>
                          <a:ea typeface="Malgun Gothic"/>
                          <a:cs typeface="Times New Roman"/>
                        </a:rPr>
                        <a:t>ScanOrder</a:t>
                      </a:r>
                      <a:r>
                        <a:rPr lang="en-GB" sz="1600" dirty="0">
                          <a:effectLst/>
                          <a:latin typeface="Times New Roman"/>
                          <a:ea typeface="Malgun Gothic"/>
                          <a:cs typeface="Times New Roman"/>
                        </a:rPr>
                        <a:t>[ log2TrafoWidth ][ log2TrafoHeight ][ </a:t>
                      </a:r>
                      <a:r>
                        <a:rPr lang="en-GB" sz="1600" dirty="0" err="1">
                          <a:effectLst/>
                          <a:latin typeface="Times New Roman"/>
                          <a:ea typeface="Malgun Gothic"/>
                          <a:cs typeface="Times New Roman"/>
                        </a:rPr>
                        <a:t>scanIdx</a:t>
                      </a:r>
                      <a:r>
                        <a:rPr lang="en-GB" sz="1600" dirty="0">
                          <a:effectLst/>
                          <a:latin typeface="Times New Roman"/>
                          <a:ea typeface="Malgun Gothic"/>
                          <a:cs typeface="Times New Roman"/>
                        </a:rPr>
                        <a:t> ][ </a:t>
                      </a:r>
                      <a:r>
                        <a:rPr lang="en-GB" sz="1600" dirty="0" err="1">
                          <a:effectLst/>
                          <a:latin typeface="Times New Roman"/>
                          <a:ea typeface="Malgun Gothic"/>
                          <a:cs typeface="Times New Roman"/>
                        </a:rPr>
                        <a:t>i</a:t>
                      </a:r>
                      <a:r>
                        <a:rPr lang="en-GB" sz="1600" dirty="0">
                          <a:effectLst/>
                          <a:latin typeface="Times New Roman"/>
                          <a:ea typeface="Malgun Gothic"/>
                          <a:cs typeface="Times New Roman"/>
                        </a:rPr>
                        <a:t> &lt;&lt; 4 ][ 0 ] &gt;&gt; 2</a:t>
                      </a:r>
                      <a:endParaRPr lang="en-US" sz="1600" dirty="0">
                        <a:effectLst/>
                        <a:latin typeface="Times"/>
                        <a:ea typeface="Malgun Gothic"/>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0671">
                <a:tc>
                  <a:txBody>
                    <a:bodyPr/>
                    <a:lstStyle/>
                    <a:p>
                      <a:pPr marL="0" marR="0" hangingPunct="0">
                        <a:spcBef>
                          <a:spcPts val="0"/>
                        </a:spcBef>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600" dirty="0">
                          <a:effectLst/>
                          <a:latin typeface="Times New Roman"/>
                          <a:ea typeface="Malgun Gothic"/>
                          <a:cs typeface="Times New Roman"/>
                        </a:rPr>
                        <a:t>			</a:t>
                      </a:r>
                      <a:r>
                        <a:rPr lang="en-GB" sz="1600" dirty="0" err="1">
                          <a:effectLst/>
                          <a:latin typeface="Times New Roman"/>
                          <a:ea typeface="Malgun Gothic"/>
                          <a:cs typeface="Times New Roman"/>
                        </a:rPr>
                        <a:t>yCG</a:t>
                      </a:r>
                      <a:r>
                        <a:rPr lang="en-GB" sz="1600" dirty="0">
                          <a:effectLst/>
                          <a:latin typeface="Times New Roman"/>
                          <a:ea typeface="Malgun Gothic"/>
                          <a:cs typeface="Times New Roman"/>
                        </a:rPr>
                        <a:t> = </a:t>
                      </a:r>
                      <a:r>
                        <a:rPr lang="en-GB" sz="1600" dirty="0" err="1">
                          <a:effectLst/>
                          <a:latin typeface="Times New Roman"/>
                          <a:ea typeface="Malgun Gothic"/>
                          <a:cs typeface="Times New Roman"/>
                        </a:rPr>
                        <a:t>ScanOrder</a:t>
                      </a:r>
                      <a:r>
                        <a:rPr lang="en-GB" sz="1600" dirty="0">
                          <a:effectLst/>
                          <a:latin typeface="Times New Roman"/>
                          <a:ea typeface="Malgun Gothic"/>
                          <a:cs typeface="Times New Roman"/>
                        </a:rPr>
                        <a:t>[ log2TrafoWidth ][ log2TrafoHeight ][ </a:t>
                      </a:r>
                      <a:r>
                        <a:rPr lang="en-GB" sz="1600" dirty="0" err="1">
                          <a:effectLst/>
                          <a:latin typeface="Times New Roman"/>
                          <a:ea typeface="Malgun Gothic"/>
                          <a:cs typeface="Times New Roman"/>
                        </a:rPr>
                        <a:t>scanIdx</a:t>
                      </a:r>
                      <a:r>
                        <a:rPr lang="en-GB" sz="1600" dirty="0">
                          <a:effectLst/>
                          <a:latin typeface="Times New Roman"/>
                          <a:ea typeface="Malgun Gothic"/>
                          <a:cs typeface="Times New Roman"/>
                        </a:rPr>
                        <a:t> ][ </a:t>
                      </a:r>
                      <a:r>
                        <a:rPr lang="en-GB" sz="1600" dirty="0" err="1">
                          <a:effectLst/>
                          <a:latin typeface="Times New Roman"/>
                          <a:ea typeface="Malgun Gothic"/>
                          <a:cs typeface="Times New Roman"/>
                        </a:rPr>
                        <a:t>i</a:t>
                      </a:r>
                      <a:r>
                        <a:rPr lang="en-GB" sz="1600" dirty="0">
                          <a:effectLst/>
                          <a:latin typeface="Times New Roman"/>
                          <a:ea typeface="Malgun Gothic"/>
                          <a:cs typeface="Times New Roman"/>
                        </a:rPr>
                        <a:t> &lt;&lt; 4 ][ 1 ] &gt;&gt; 2</a:t>
                      </a:r>
                      <a:endParaRPr lang="en-US" sz="1600" dirty="0">
                        <a:effectLst/>
                        <a:latin typeface="Times"/>
                        <a:ea typeface="Malgun Gothic"/>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0671">
                <a:tc>
                  <a:txBody>
                    <a:bodyPr/>
                    <a:lstStyle/>
                    <a:p>
                      <a:pPr marL="0" marR="0" hangingPunct="0">
                        <a:spcBef>
                          <a:spcPts val="0"/>
                        </a:spcBef>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600" b="1" dirty="0">
                          <a:solidFill>
                            <a:srgbClr val="FF0000"/>
                          </a:solidFill>
                          <a:effectLst/>
                          <a:latin typeface="Times New Roman"/>
                          <a:ea typeface="Malgun Gothic"/>
                          <a:cs typeface="Times New Roman"/>
                        </a:rPr>
                        <a:t>		</a:t>
                      </a:r>
                      <a:r>
                        <a:rPr lang="en-GB" sz="1600" dirty="0">
                          <a:solidFill>
                            <a:srgbClr val="FF0000"/>
                          </a:solidFill>
                          <a:effectLst/>
                          <a:latin typeface="Times New Roman"/>
                          <a:ea typeface="Malgun Gothic"/>
                          <a:cs typeface="Times New Roman"/>
                        </a:rPr>
                        <a:t>}</a:t>
                      </a:r>
                      <a:endParaRPr lang="en-US" sz="1600" dirty="0">
                        <a:solidFill>
                          <a:srgbClr val="FF0000"/>
                        </a:solidFill>
                        <a:effectLst/>
                        <a:latin typeface="Times"/>
                        <a:ea typeface="Malgun Gothic"/>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0671">
                <a:tc>
                  <a:txBody>
                    <a:bodyPr/>
                    <a:lstStyle/>
                    <a:p>
                      <a:pPr marL="0" marR="0" hangingPunct="0">
                        <a:spcBef>
                          <a:spcPts val="0"/>
                        </a:spcBef>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600" dirty="0">
                          <a:effectLst/>
                          <a:latin typeface="Times New Roman"/>
                          <a:ea typeface="Malgun Gothic"/>
                          <a:cs typeface="Times New Roman"/>
                        </a:rPr>
                        <a:t>		</a:t>
                      </a:r>
                      <a:r>
                        <a:rPr lang="en-GB" sz="1600" dirty="0" err="1">
                          <a:effectLst/>
                          <a:latin typeface="Times New Roman"/>
                          <a:ea typeface="Malgun Gothic"/>
                          <a:cs typeface="Times New Roman"/>
                        </a:rPr>
                        <a:t>implicitNonZeroCoeff</a:t>
                      </a:r>
                      <a:r>
                        <a:rPr lang="en-GB" sz="1600" dirty="0">
                          <a:effectLst/>
                          <a:latin typeface="Times New Roman"/>
                          <a:ea typeface="Malgun Gothic"/>
                          <a:cs typeface="Times New Roman"/>
                        </a:rPr>
                        <a:t> = 0</a:t>
                      </a:r>
                      <a:endParaRPr lang="en-US" sz="1600" dirty="0">
                        <a:effectLst/>
                        <a:latin typeface="Times"/>
                        <a:ea typeface="Malgun Gothic"/>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0671">
                <a:tc>
                  <a:txBody>
                    <a:bodyPr/>
                    <a:lstStyle/>
                    <a:p>
                      <a:pPr marL="0" marR="0" hangingPunct="0">
                        <a:spcBef>
                          <a:spcPts val="0"/>
                        </a:spcBef>
                        <a:spcAft>
                          <a:spcPts val="0"/>
                        </a:spcAft>
                        <a:tabLst>
                          <a:tab pos="137160" algn="l"/>
                          <a:tab pos="274320" algn="l"/>
                          <a:tab pos="411480" algn="l"/>
                          <a:tab pos="548640" algn="l"/>
                          <a:tab pos="685800" algn="l"/>
                          <a:tab pos="822960" algn="l"/>
                          <a:tab pos="960120" algn="l"/>
                          <a:tab pos="1097280" algn="l"/>
                          <a:tab pos="1234440" algn="l"/>
                          <a:tab pos="1371600" algn="l"/>
                          <a:tab pos="137160" algn="l"/>
                          <a:tab pos="274320" algn="l"/>
                          <a:tab pos="346075" algn="l"/>
                          <a:tab pos="548640" algn="l"/>
                          <a:tab pos="685800" algn="l"/>
                          <a:tab pos="822960" algn="l"/>
                          <a:tab pos="960120" algn="l"/>
                          <a:tab pos="1097280" algn="l"/>
                          <a:tab pos="1234440" algn="l"/>
                          <a:tab pos="1371600" algn="l"/>
                        </a:tabLst>
                      </a:pPr>
                      <a:r>
                        <a:rPr lang="en-GB" sz="1600" dirty="0" smtClean="0">
                          <a:effectLst/>
                          <a:latin typeface="Times New Roman"/>
                          <a:ea typeface="Malgun Gothic"/>
                          <a:cs typeface="Times New Roman"/>
                        </a:rPr>
                        <a:t>		if( (</a:t>
                      </a:r>
                      <a:r>
                        <a:rPr lang="en-GB" sz="1600" dirty="0" err="1" smtClean="0">
                          <a:effectLst/>
                          <a:latin typeface="Times New Roman"/>
                          <a:ea typeface="Malgun Gothic"/>
                          <a:cs typeface="Times New Roman"/>
                        </a:rPr>
                        <a:t>i</a:t>
                      </a:r>
                      <a:r>
                        <a:rPr lang="en-GB" sz="1600" dirty="0" smtClean="0">
                          <a:effectLst/>
                          <a:latin typeface="Times New Roman"/>
                          <a:ea typeface="Malgun Gothic"/>
                          <a:cs typeface="Times New Roman"/>
                        </a:rPr>
                        <a:t> &lt; </a:t>
                      </a:r>
                      <a:r>
                        <a:rPr lang="en-GB" sz="1600" dirty="0" err="1" smtClean="0">
                          <a:effectLst/>
                          <a:latin typeface="Times New Roman"/>
                          <a:ea typeface="Malgun Gothic"/>
                          <a:cs typeface="Times New Roman"/>
                        </a:rPr>
                        <a:t>numLastSubset</a:t>
                      </a:r>
                      <a:r>
                        <a:rPr lang="en-GB" sz="1600" dirty="0" smtClean="0">
                          <a:effectLst/>
                          <a:latin typeface="Times New Roman"/>
                          <a:ea typeface="Malgun Gothic"/>
                          <a:cs typeface="Times New Roman"/>
                        </a:rPr>
                        <a:t>)  &amp;&amp; (</a:t>
                      </a:r>
                      <a:r>
                        <a:rPr lang="en-GB" sz="1600" dirty="0" err="1" smtClean="0">
                          <a:effectLst/>
                          <a:latin typeface="Times New Roman"/>
                          <a:ea typeface="Malgun Gothic"/>
                          <a:cs typeface="Times New Roman"/>
                        </a:rPr>
                        <a:t>i</a:t>
                      </a:r>
                      <a:r>
                        <a:rPr lang="en-GB" sz="1600" dirty="0" smtClean="0">
                          <a:effectLst/>
                          <a:latin typeface="Times New Roman"/>
                          <a:ea typeface="Malgun Gothic"/>
                          <a:cs typeface="Times New Roman"/>
                        </a:rPr>
                        <a:t> &gt; 0) ) {</a:t>
                      </a:r>
                      <a:endParaRPr lang="en-US" sz="1600" dirty="0">
                        <a:effectLst/>
                        <a:latin typeface="Times"/>
                        <a:ea typeface="Malgun Gothic"/>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0671">
                <a:tc>
                  <a:txBody>
                    <a:bodyPr/>
                    <a:lstStyle/>
                    <a:p>
                      <a:pPr marL="0" marR="0" hangingPunct="0">
                        <a:spcBef>
                          <a:spcPts val="0"/>
                        </a:spcBef>
                        <a:spcAft>
                          <a:spcPts val="0"/>
                        </a:spcAft>
                        <a:tabLst>
                          <a:tab pos="137160" algn="l"/>
                          <a:tab pos="274320" algn="l"/>
                          <a:tab pos="411480" algn="l"/>
                          <a:tab pos="548640" algn="l"/>
                          <a:tab pos="685800" algn="l"/>
                          <a:tab pos="822960" algn="l"/>
                          <a:tab pos="960120" algn="l"/>
                          <a:tab pos="1097280" algn="l"/>
                          <a:tab pos="1234440" algn="l"/>
                          <a:tab pos="1371600" algn="l"/>
                          <a:tab pos="137160" algn="l"/>
                          <a:tab pos="274320" algn="l"/>
                          <a:tab pos="411480" algn="l"/>
                          <a:tab pos="488950" algn="l"/>
                          <a:tab pos="685800" algn="l"/>
                          <a:tab pos="822960" algn="l"/>
                          <a:tab pos="960120" algn="l"/>
                          <a:tab pos="1097280" algn="l"/>
                          <a:tab pos="1234440" algn="l"/>
                          <a:tab pos="1371600" algn="l"/>
                        </a:tabLst>
                      </a:pPr>
                      <a:r>
                        <a:rPr lang="en-GB" sz="1600" dirty="0">
                          <a:effectLst/>
                          <a:latin typeface="Times New Roman"/>
                          <a:ea typeface="Malgun Gothic"/>
                          <a:cs typeface="Times New Roman"/>
                        </a:rPr>
                        <a:t>			</a:t>
                      </a:r>
                      <a:r>
                        <a:rPr lang="en-GB" sz="1600" b="1" dirty="0" err="1">
                          <a:effectLst/>
                          <a:latin typeface="Times New Roman"/>
                          <a:ea typeface="Malgun Gothic"/>
                          <a:cs typeface="Times New Roman"/>
                        </a:rPr>
                        <a:t>significant_coeff_group_flag</a:t>
                      </a:r>
                      <a:r>
                        <a:rPr lang="en-GB" sz="1600" dirty="0">
                          <a:effectLst/>
                          <a:latin typeface="Times New Roman"/>
                          <a:ea typeface="Malgun Gothic"/>
                          <a:cs typeface="Times New Roman"/>
                        </a:rPr>
                        <a:t>[ </a:t>
                      </a:r>
                      <a:r>
                        <a:rPr lang="en-GB" sz="1600" dirty="0" err="1">
                          <a:effectLst/>
                          <a:latin typeface="Times New Roman"/>
                          <a:ea typeface="Malgun Gothic"/>
                          <a:cs typeface="Times New Roman"/>
                        </a:rPr>
                        <a:t>xCG</a:t>
                      </a:r>
                      <a:r>
                        <a:rPr lang="en-GB" sz="1600" dirty="0">
                          <a:effectLst/>
                          <a:latin typeface="Times New Roman"/>
                          <a:ea typeface="Malgun Gothic"/>
                          <a:cs typeface="Times New Roman"/>
                        </a:rPr>
                        <a:t> ][ </a:t>
                      </a:r>
                      <a:r>
                        <a:rPr lang="en-GB" sz="1600" dirty="0" err="1">
                          <a:effectLst/>
                          <a:latin typeface="Times New Roman"/>
                          <a:ea typeface="Malgun Gothic"/>
                          <a:cs typeface="Times New Roman"/>
                        </a:rPr>
                        <a:t>yCG</a:t>
                      </a:r>
                      <a:r>
                        <a:rPr lang="en-GB" sz="1600" dirty="0">
                          <a:effectLst/>
                          <a:latin typeface="Times New Roman"/>
                          <a:ea typeface="Malgun Gothic"/>
                          <a:cs typeface="Times New Roman"/>
                        </a:rPr>
                        <a:t> ]</a:t>
                      </a:r>
                      <a:endParaRPr lang="en-US" sz="1600" dirty="0">
                        <a:effectLst/>
                        <a:latin typeface="Times"/>
                        <a:ea typeface="Malgun Gothic"/>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0671">
                <a:tc>
                  <a:txBody>
                    <a:bodyPr/>
                    <a:lstStyle/>
                    <a:p>
                      <a:pPr marL="0" marR="0" hangingPunct="0">
                        <a:spcBef>
                          <a:spcPts val="0"/>
                        </a:spcBef>
                        <a:spcAft>
                          <a:spcPts val="0"/>
                        </a:spcAft>
                        <a:tabLst>
                          <a:tab pos="137160" algn="l"/>
                          <a:tab pos="274320" algn="l"/>
                          <a:tab pos="411480" algn="l"/>
                          <a:tab pos="548640" algn="l"/>
                          <a:tab pos="685800" algn="l"/>
                          <a:tab pos="822960" algn="l"/>
                          <a:tab pos="960120" algn="l"/>
                          <a:tab pos="1097280" algn="l"/>
                          <a:tab pos="1234440" algn="l"/>
                          <a:tab pos="1371600" algn="l"/>
                          <a:tab pos="137160" algn="l"/>
                          <a:tab pos="274320" algn="l"/>
                          <a:tab pos="411480" algn="l"/>
                          <a:tab pos="488950" algn="l"/>
                          <a:tab pos="685800" algn="l"/>
                          <a:tab pos="822960" algn="l"/>
                          <a:tab pos="960120" algn="l"/>
                          <a:tab pos="1097280" algn="l"/>
                          <a:tab pos="1234440" algn="l"/>
                          <a:tab pos="1371600" algn="l"/>
                        </a:tabLst>
                      </a:pPr>
                      <a:r>
                        <a:rPr lang="en-GB" sz="1600" dirty="0">
                          <a:effectLst/>
                          <a:latin typeface="Times New Roman"/>
                          <a:ea typeface="Malgun Gothic"/>
                          <a:cs typeface="Times New Roman"/>
                        </a:rPr>
                        <a:t>			</a:t>
                      </a:r>
                      <a:r>
                        <a:rPr lang="en-GB" sz="1600" dirty="0" err="1">
                          <a:effectLst/>
                          <a:latin typeface="Times New Roman"/>
                          <a:ea typeface="Malgun Gothic"/>
                          <a:cs typeface="Times New Roman"/>
                        </a:rPr>
                        <a:t>implicitNonZeroCoeff</a:t>
                      </a:r>
                      <a:r>
                        <a:rPr lang="en-GB" sz="1600" dirty="0">
                          <a:effectLst/>
                          <a:latin typeface="Times New Roman"/>
                          <a:ea typeface="Malgun Gothic"/>
                          <a:cs typeface="Times New Roman"/>
                        </a:rPr>
                        <a:t> = 1</a:t>
                      </a:r>
                      <a:endParaRPr lang="en-US" sz="1600" dirty="0">
                        <a:effectLst/>
                        <a:latin typeface="Times"/>
                        <a:ea typeface="Malgun Gothic"/>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0671">
                <a:tc>
                  <a:txBody>
                    <a:bodyPr/>
                    <a:lstStyle/>
                    <a:p>
                      <a:pPr marL="0" marR="0" hangingPunct="0">
                        <a:spcBef>
                          <a:spcPts val="0"/>
                        </a:spcBef>
                        <a:spcAft>
                          <a:spcPts val="0"/>
                        </a:spcAft>
                        <a:tabLst>
                          <a:tab pos="137160" algn="l"/>
                          <a:tab pos="274320" algn="l"/>
                          <a:tab pos="411480" algn="l"/>
                          <a:tab pos="548640" algn="l"/>
                          <a:tab pos="685800" algn="l"/>
                          <a:tab pos="822960" algn="l"/>
                          <a:tab pos="960120" algn="l"/>
                          <a:tab pos="1097280" algn="l"/>
                          <a:tab pos="1234440" algn="l"/>
                          <a:tab pos="1371600" algn="l"/>
                          <a:tab pos="137160" algn="l"/>
                          <a:tab pos="274320" algn="l"/>
                          <a:tab pos="411480" algn="l"/>
                          <a:tab pos="488950" algn="l"/>
                          <a:tab pos="685800" algn="l"/>
                          <a:tab pos="822960" algn="l"/>
                          <a:tab pos="960120" algn="l"/>
                          <a:tab pos="1097280" algn="l"/>
                          <a:tab pos="1234440" algn="l"/>
                          <a:tab pos="1371600" algn="l"/>
                        </a:tabLst>
                      </a:pPr>
                      <a:r>
                        <a:rPr lang="en-GB" sz="1600" dirty="0">
                          <a:effectLst/>
                          <a:latin typeface="Times New Roman"/>
                          <a:ea typeface="Malgun Gothic"/>
                          <a:cs typeface="Times New Roman"/>
                        </a:rPr>
                        <a:t>		}</a:t>
                      </a:r>
                      <a:endParaRPr lang="en-US" sz="1600" dirty="0">
                        <a:effectLst/>
                        <a:latin typeface="Times"/>
                        <a:ea typeface="Malgun Gothic"/>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8540690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p:txBody>
          <a:bodyPr/>
          <a:lstStyle/>
          <a:p>
            <a:r>
              <a:rPr lang="en-US" dirty="0" smtClean="0"/>
              <a:t>Ticket #609 related </a:t>
            </a:r>
            <a:r>
              <a:rPr lang="en-US" dirty="0"/>
              <a:t>to </a:t>
            </a:r>
            <a:r>
              <a:rPr lang="en-US" dirty="0" smtClean="0"/>
              <a:t>8×2 </a:t>
            </a:r>
            <a:r>
              <a:rPr lang="en-US" dirty="0"/>
              <a:t>/ </a:t>
            </a:r>
            <a:r>
              <a:rPr lang="en-US" dirty="0" smtClean="0"/>
              <a:t>2×8 CG</a:t>
            </a:r>
          </a:p>
          <a:p>
            <a:pPr lvl="1"/>
            <a:r>
              <a:rPr lang="en-US" dirty="0" smtClean="0"/>
              <a:t>The </a:t>
            </a:r>
            <a:r>
              <a:rPr lang="en-US" dirty="0" err="1"/>
              <a:t>significant_coeff_group_flag</a:t>
            </a:r>
            <a:r>
              <a:rPr lang="en-US" dirty="0"/>
              <a:t> semantics cover only diagonal scan, and do not cover horizontal (</a:t>
            </a:r>
            <a:r>
              <a:rPr lang="en-US" dirty="0" smtClean="0"/>
              <a:t>8×2 </a:t>
            </a:r>
            <a:r>
              <a:rPr lang="en-US" dirty="0"/>
              <a:t>CG) and vertical (</a:t>
            </a:r>
            <a:r>
              <a:rPr lang="en-US" dirty="0" smtClean="0"/>
              <a:t>2×8 </a:t>
            </a:r>
            <a:r>
              <a:rPr lang="en-US" dirty="0"/>
              <a:t>CG) </a:t>
            </a:r>
            <a:r>
              <a:rPr lang="en-US" dirty="0" smtClean="0"/>
              <a:t>scans</a:t>
            </a:r>
          </a:p>
          <a:p>
            <a:pPr lvl="1"/>
            <a:r>
              <a:rPr lang="en-US" dirty="0" smtClean="0"/>
              <a:t>Possible corrections:</a:t>
            </a:r>
          </a:p>
          <a:p>
            <a:pPr lvl="2"/>
            <a:r>
              <a:rPr lang="en-US" sz="1400" dirty="0" smtClean="0">
                <a:solidFill>
                  <a:srgbClr val="FF0000"/>
                </a:solidFill>
              </a:rPr>
              <a:t>For </a:t>
            </a:r>
            <a:r>
              <a:rPr lang="en-US" sz="1400" dirty="0">
                <a:solidFill>
                  <a:srgbClr val="FF0000"/>
                </a:solidFill>
              </a:rPr>
              <a:t>8x2 CG, ( </a:t>
            </a:r>
            <a:r>
              <a:rPr lang="en-US" sz="1400" dirty="0" err="1">
                <a:solidFill>
                  <a:srgbClr val="FF0000"/>
                </a:solidFill>
              </a:rPr>
              <a:t>LastSignificantCoeffX</a:t>
            </a:r>
            <a:r>
              <a:rPr lang="en-US" sz="1400" dirty="0">
                <a:solidFill>
                  <a:srgbClr val="FF0000"/>
                </a:solidFill>
              </a:rPr>
              <a:t>, </a:t>
            </a:r>
            <a:r>
              <a:rPr lang="en-US" sz="1400" dirty="0" err="1">
                <a:solidFill>
                  <a:srgbClr val="FF0000"/>
                </a:solidFill>
              </a:rPr>
              <a:t>LastSignificantCoeffY</a:t>
            </a:r>
            <a:r>
              <a:rPr lang="en-US" sz="1400" dirty="0">
                <a:solidFill>
                  <a:srgbClr val="FF0000"/>
                </a:solidFill>
              </a:rPr>
              <a:t> ) should be ( 0, </a:t>
            </a:r>
            <a:r>
              <a:rPr lang="en-US" sz="1400" dirty="0" err="1">
                <a:solidFill>
                  <a:srgbClr val="FF0000"/>
                </a:solidFill>
              </a:rPr>
              <a:t>yCG</a:t>
            </a:r>
            <a:r>
              <a:rPr lang="en-US" sz="1400" dirty="0">
                <a:solidFill>
                  <a:srgbClr val="FF0000"/>
                </a:solidFill>
              </a:rPr>
              <a:t> &lt;&lt;1 </a:t>
            </a:r>
            <a:r>
              <a:rPr lang="en-US" sz="1400" dirty="0" smtClean="0">
                <a:solidFill>
                  <a:srgbClr val="FF0000"/>
                </a:solidFill>
              </a:rPr>
              <a:t>)</a:t>
            </a:r>
          </a:p>
          <a:p>
            <a:pPr lvl="2"/>
            <a:r>
              <a:rPr lang="en-US" sz="1400" dirty="0" smtClean="0">
                <a:solidFill>
                  <a:srgbClr val="FF0000"/>
                </a:solidFill>
              </a:rPr>
              <a:t>For </a:t>
            </a:r>
            <a:r>
              <a:rPr lang="en-US" sz="1400" dirty="0">
                <a:solidFill>
                  <a:srgbClr val="FF0000"/>
                </a:solidFill>
              </a:rPr>
              <a:t>2x8 CG ( </a:t>
            </a:r>
            <a:r>
              <a:rPr lang="en-US" sz="1400" dirty="0" err="1">
                <a:solidFill>
                  <a:srgbClr val="FF0000"/>
                </a:solidFill>
              </a:rPr>
              <a:t>LastSignificantCoeffX</a:t>
            </a:r>
            <a:r>
              <a:rPr lang="en-US" sz="1400" dirty="0">
                <a:solidFill>
                  <a:srgbClr val="FF0000"/>
                </a:solidFill>
              </a:rPr>
              <a:t>, </a:t>
            </a:r>
            <a:r>
              <a:rPr lang="en-US" sz="1400" dirty="0" err="1">
                <a:solidFill>
                  <a:srgbClr val="FF0000"/>
                </a:solidFill>
              </a:rPr>
              <a:t>LastSignificantCoeffY</a:t>
            </a:r>
            <a:r>
              <a:rPr lang="en-US" sz="1400" dirty="0">
                <a:solidFill>
                  <a:srgbClr val="FF0000"/>
                </a:solidFill>
              </a:rPr>
              <a:t> ) should be ( </a:t>
            </a:r>
            <a:r>
              <a:rPr lang="en-US" sz="1400" dirty="0" err="1">
                <a:solidFill>
                  <a:srgbClr val="FF0000"/>
                </a:solidFill>
              </a:rPr>
              <a:t>xCG</a:t>
            </a:r>
            <a:r>
              <a:rPr lang="en-US" sz="1400" dirty="0">
                <a:solidFill>
                  <a:srgbClr val="FF0000"/>
                </a:solidFill>
              </a:rPr>
              <a:t>&lt;&lt;1, 0 ) </a:t>
            </a:r>
            <a:endParaRPr lang="en-US" sz="1400" dirty="0" smtClean="0">
              <a:solidFill>
                <a:srgbClr val="FF0000"/>
              </a:solidFill>
            </a:endParaRPr>
          </a:p>
          <a:p>
            <a:pPr lvl="2"/>
            <a:r>
              <a:rPr lang="en-US" sz="1400" dirty="0" smtClean="0">
                <a:solidFill>
                  <a:srgbClr val="FF0000"/>
                </a:solidFill>
              </a:rPr>
              <a:t>For </a:t>
            </a:r>
            <a:r>
              <a:rPr lang="en-US" sz="1400" dirty="0">
                <a:solidFill>
                  <a:srgbClr val="FF0000"/>
                </a:solidFill>
              </a:rPr>
              <a:t>8x2 CG ( </a:t>
            </a:r>
            <a:r>
              <a:rPr lang="en-US" sz="1400" dirty="0" err="1">
                <a:solidFill>
                  <a:srgbClr val="FF0000"/>
                </a:solidFill>
              </a:rPr>
              <a:t>xCG</a:t>
            </a:r>
            <a:r>
              <a:rPr lang="en-US" sz="1400" dirty="0">
                <a:solidFill>
                  <a:srgbClr val="FF0000"/>
                </a:solidFill>
              </a:rPr>
              <a:t>, </a:t>
            </a:r>
            <a:r>
              <a:rPr lang="en-US" sz="1400" dirty="0" err="1">
                <a:solidFill>
                  <a:srgbClr val="FF0000"/>
                </a:solidFill>
              </a:rPr>
              <a:t>yCG</a:t>
            </a:r>
            <a:r>
              <a:rPr lang="en-US" sz="1400" dirty="0">
                <a:solidFill>
                  <a:srgbClr val="FF0000"/>
                </a:solidFill>
              </a:rPr>
              <a:t> ) is equal to ( 0, </a:t>
            </a:r>
            <a:r>
              <a:rPr lang="en-US" sz="1400" dirty="0" err="1">
                <a:solidFill>
                  <a:srgbClr val="FF0000"/>
                </a:solidFill>
              </a:rPr>
              <a:t>LastSignificantCoeffY</a:t>
            </a:r>
            <a:r>
              <a:rPr lang="en-US" sz="1400" dirty="0">
                <a:solidFill>
                  <a:srgbClr val="FF0000"/>
                </a:solidFill>
              </a:rPr>
              <a:t> &gt;&gt; 1 </a:t>
            </a:r>
            <a:r>
              <a:rPr lang="en-US" sz="1400" dirty="0" smtClean="0">
                <a:solidFill>
                  <a:srgbClr val="FF0000"/>
                </a:solidFill>
              </a:rPr>
              <a:t>)</a:t>
            </a:r>
          </a:p>
          <a:p>
            <a:pPr lvl="2"/>
            <a:r>
              <a:rPr lang="en-US" sz="1400" dirty="0" smtClean="0">
                <a:solidFill>
                  <a:srgbClr val="FF0000"/>
                </a:solidFill>
              </a:rPr>
              <a:t>For </a:t>
            </a:r>
            <a:r>
              <a:rPr lang="en-US" sz="1400" dirty="0">
                <a:solidFill>
                  <a:srgbClr val="FF0000"/>
                </a:solidFill>
              </a:rPr>
              <a:t>2x8 CG ( </a:t>
            </a:r>
            <a:r>
              <a:rPr lang="en-US" sz="1400" dirty="0" err="1">
                <a:solidFill>
                  <a:srgbClr val="FF0000"/>
                </a:solidFill>
              </a:rPr>
              <a:t>xCG</a:t>
            </a:r>
            <a:r>
              <a:rPr lang="en-US" sz="1400" dirty="0">
                <a:solidFill>
                  <a:srgbClr val="FF0000"/>
                </a:solidFill>
              </a:rPr>
              <a:t>, </a:t>
            </a:r>
            <a:r>
              <a:rPr lang="en-US" sz="1400" dirty="0" err="1">
                <a:solidFill>
                  <a:srgbClr val="FF0000"/>
                </a:solidFill>
              </a:rPr>
              <a:t>yCG</a:t>
            </a:r>
            <a:r>
              <a:rPr lang="en-US" sz="1400" dirty="0">
                <a:solidFill>
                  <a:srgbClr val="FF0000"/>
                </a:solidFill>
              </a:rPr>
              <a:t> ) is equal to ( </a:t>
            </a:r>
            <a:r>
              <a:rPr lang="en-US" sz="1400" dirty="0" err="1">
                <a:solidFill>
                  <a:srgbClr val="FF0000"/>
                </a:solidFill>
              </a:rPr>
              <a:t>LastSignificantCoeffX</a:t>
            </a:r>
            <a:r>
              <a:rPr lang="en-US" sz="1400" dirty="0">
                <a:solidFill>
                  <a:srgbClr val="FF0000"/>
                </a:solidFill>
              </a:rPr>
              <a:t> &gt;&gt; 1, 0 )</a:t>
            </a:r>
          </a:p>
          <a:p>
            <a:endParaRPr lang="en-US" dirty="0"/>
          </a:p>
        </p:txBody>
      </p:sp>
    </p:spTree>
    <p:extLst>
      <p:ext uri="{BB962C8B-B14F-4D97-AF65-F5344CB8AC3E}">
        <p14:creationId xmlns:p14="http://schemas.microsoft.com/office/powerpoint/2010/main" val="12820991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 removal </a:t>
            </a:r>
            <a:r>
              <a:rPr lang="en-US" dirty="0"/>
              <a:t>of </a:t>
            </a:r>
            <a:r>
              <a:rPr lang="en-US" dirty="0" smtClean="0"/>
              <a:t>8×2 </a:t>
            </a:r>
            <a:r>
              <a:rPr lang="en-US" dirty="0"/>
              <a:t>/ </a:t>
            </a:r>
            <a:r>
              <a:rPr lang="en-US" dirty="0" smtClean="0"/>
              <a:t>2×8 </a:t>
            </a:r>
            <a:r>
              <a:rPr lang="en-US" dirty="0"/>
              <a:t>CG</a:t>
            </a:r>
          </a:p>
        </p:txBody>
      </p:sp>
      <p:sp>
        <p:nvSpPr>
          <p:cNvPr id="3" name="Content Placeholder 2"/>
          <p:cNvSpPr>
            <a:spLocks noGrp="1"/>
          </p:cNvSpPr>
          <p:nvPr>
            <p:ph idx="1"/>
          </p:nvPr>
        </p:nvSpPr>
        <p:spPr/>
        <p:txBody>
          <a:bodyPr>
            <a:normAutofit/>
          </a:bodyPr>
          <a:lstStyle/>
          <a:p>
            <a:pPr hangingPunct="0"/>
            <a:r>
              <a:rPr lang="en-US" dirty="0" smtClean="0"/>
              <a:t>Removal of 8×2 / 2×8 CG by using 4×4-based horizontal / vertical scans</a:t>
            </a:r>
          </a:p>
          <a:p>
            <a:pPr lvl="1" hangingPunct="0"/>
            <a:r>
              <a:rPr lang="en-US" dirty="0" smtClean="0"/>
              <a:t>This change has a BD-rate loss of 0.3% for AI-Main</a:t>
            </a:r>
          </a:p>
          <a:p>
            <a:pPr lvl="1" hangingPunct="0"/>
            <a:endParaRPr lang="en-US" dirty="0" smtClean="0"/>
          </a:p>
          <a:p>
            <a:pPr lvl="1" hangingPunct="0"/>
            <a:endParaRPr lang="en-US" dirty="0"/>
          </a:p>
          <a:p>
            <a:pPr lvl="1" hangingPunct="0"/>
            <a:endParaRPr lang="en-US" dirty="0" smtClean="0"/>
          </a:p>
          <a:p>
            <a:pPr lvl="1" hangingPunct="0"/>
            <a:endParaRPr lang="en-US" dirty="0"/>
          </a:p>
          <a:p>
            <a:pPr lvl="1" hangingPunct="0"/>
            <a:endParaRPr lang="en-US" dirty="0" smtClean="0"/>
          </a:p>
          <a:p>
            <a:pPr lvl="1" hangingPunct="0"/>
            <a:endParaRPr lang="en-US" dirty="0"/>
          </a:p>
          <a:p>
            <a:pPr lvl="1" hangingPunct="0"/>
            <a:endParaRPr lang="en-US" dirty="0" smtClean="0"/>
          </a:p>
          <a:p>
            <a:pPr hangingPunct="0"/>
            <a:r>
              <a:rPr lang="en-US" dirty="0" smtClean="0"/>
              <a:t>8×8 TU significance map coding is unified with large TU</a:t>
            </a:r>
          </a:p>
          <a:p>
            <a:pPr hangingPunct="0"/>
            <a:r>
              <a:rPr lang="en-US" dirty="0" smtClean="0"/>
              <a:t>Two large TU methods tested:</a:t>
            </a:r>
          </a:p>
          <a:p>
            <a:pPr marL="630237" lvl="1" indent="-342900" hangingPunct="0">
              <a:buFont typeface="+mj-lt"/>
              <a:buAutoNum type="arabicPeriod"/>
            </a:pPr>
            <a:r>
              <a:rPr lang="en-US" dirty="0"/>
              <a:t>M</a:t>
            </a:r>
            <a:r>
              <a:rPr lang="en-US" dirty="0" smtClean="0"/>
              <a:t>ethod 1 use significance map patterns in JCTVC-J0068</a:t>
            </a:r>
          </a:p>
          <a:p>
            <a:pPr marL="630237" lvl="1" indent="-342900" hangingPunct="0">
              <a:buFont typeface="+mj-lt"/>
              <a:buAutoNum type="arabicPeriod"/>
            </a:pPr>
            <a:r>
              <a:rPr lang="en-US" dirty="0" smtClean="0"/>
              <a:t>Method 2 use significance map patterns in JCTVC-J0354</a:t>
            </a:r>
            <a:endParaRPr lang="en-US"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26771" y="1894108"/>
            <a:ext cx="4576129" cy="20029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0301987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 unification of 8x8 and large TU</a:t>
            </a:r>
            <a:endParaRPr lang="en-US" dirty="0"/>
          </a:p>
        </p:txBody>
      </p:sp>
      <p:sp>
        <p:nvSpPr>
          <p:cNvPr id="3" name="Content Placeholder 2"/>
          <p:cNvSpPr>
            <a:spLocks noGrp="1"/>
          </p:cNvSpPr>
          <p:nvPr>
            <p:ph idx="1"/>
          </p:nvPr>
        </p:nvSpPr>
        <p:spPr/>
        <p:txBody>
          <a:bodyPr>
            <a:normAutofit/>
          </a:bodyPr>
          <a:lstStyle/>
          <a:p>
            <a:pPr lvl="0" hangingPunct="0"/>
            <a:r>
              <a:rPr lang="en-US" dirty="0" smtClean="0"/>
              <a:t>Large TU </a:t>
            </a:r>
            <a:r>
              <a:rPr lang="en-CA" dirty="0"/>
              <a:t>and 8×8 </a:t>
            </a:r>
            <a:r>
              <a:rPr lang="en-CA" dirty="0" smtClean="0"/>
              <a:t>use </a:t>
            </a:r>
            <a:r>
              <a:rPr lang="en-CA" dirty="0"/>
              <a:t>the same context derivation for </a:t>
            </a:r>
            <a:r>
              <a:rPr lang="en-CA" dirty="0" smtClean="0"/>
              <a:t>significance map</a:t>
            </a:r>
          </a:p>
          <a:p>
            <a:pPr lvl="1" hangingPunct="0"/>
            <a:r>
              <a:rPr lang="en-CA" dirty="0" smtClean="0"/>
              <a:t>All the scans use the same context derivation</a:t>
            </a:r>
          </a:p>
          <a:p>
            <a:pPr lvl="1" hangingPunct="0"/>
            <a:r>
              <a:rPr lang="en-CA" dirty="0"/>
              <a:t>8×8 TU </a:t>
            </a:r>
            <a:r>
              <a:rPr lang="en-CA" dirty="0" smtClean="0"/>
              <a:t>does not </a:t>
            </a:r>
            <a:r>
              <a:rPr lang="en-CA" dirty="0"/>
              <a:t>share contexts with other TU sizes</a:t>
            </a:r>
            <a:endParaRPr lang="en-US" dirty="0"/>
          </a:p>
          <a:p>
            <a:pPr lvl="2" hangingPunct="0"/>
            <a:r>
              <a:rPr lang="en-CA" dirty="0"/>
              <a:t>Diagonal scan and </a:t>
            </a:r>
            <a:r>
              <a:rPr lang="en-CA" dirty="0" smtClean="0"/>
              <a:t>horizontal / vertical </a:t>
            </a:r>
            <a:r>
              <a:rPr lang="en-CA" dirty="0"/>
              <a:t>scan </a:t>
            </a:r>
            <a:r>
              <a:rPr lang="en-CA" dirty="0" smtClean="0"/>
              <a:t>do not </a:t>
            </a:r>
            <a:r>
              <a:rPr lang="en-CA" dirty="0"/>
              <a:t>share contexts</a:t>
            </a:r>
            <a:endParaRPr lang="en-US" dirty="0"/>
          </a:p>
          <a:p>
            <a:pPr lvl="2" hangingPunct="0"/>
            <a:r>
              <a:rPr lang="en-CA" dirty="0"/>
              <a:t>Horizontal / vertical scans share contexts</a:t>
            </a:r>
            <a:endParaRPr lang="en-US" dirty="0"/>
          </a:p>
          <a:p>
            <a:pPr lvl="1" hangingPunct="0"/>
            <a:r>
              <a:rPr lang="en-CA" dirty="0" smtClean="0"/>
              <a:t>Number </a:t>
            </a:r>
            <a:r>
              <a:rPr lang="en-CA" dirty="0"/>
              <a:t>of contexts is reduced by </a:t>
            </a:r>
            <a:r>
              <a:rPr lang="en-CA" dirty="0" smtClean="0"/>
              <a:t>3 with method 1</a:t>
            </a:r>
          </a:p>
          <a:p>
            <a:pPr lvl="1" hangingPunct="0"/>
            <a:r>
              <a:rPr lang="en-CA" dirty="0"/>
              <a:t>Number of contexts is </a:t>
            </a:r>
            <a:r>
              <a:rPr lang="en-CA" dirty="0" smtClean="0"/>
              <a:t>increased by 5 </a:t>
            </a:r>
            <a:r>
              <a:rPr lang="en-CA" dirty="0"/>
              <a:t>with method </a:t>
            </a:r>
            <a:r>
              <a:rPr lang="en-CA" dirty="0" smtClean="0"/>
              <a:t>2</a:t>
            </a:r>
          </a:p>
          <a:p>
            <a:pPr lvl="1" hangingPunct="0"/>
            <a:r>
              <a:rPr lang="en-CA" dirty="0" smtClean="0"/>
              <a:t>Initial </a:t>
            </a:r>
            <a:r>
              <a:rPr lang="en-CA" dirty="0"/>
              <a:t>probabilities are not </a:t>
            </a:r>
            <a:r>
              <a:rPr lang="en-CA" dirty="0" smtClean="0"/>
              <a:t>trained</a:t>
            </a:r>
            <a:endParaRPr lang="en-US" dirty="0"/>
          </a:p>
          <a:p>
            <a:pPr lvl="2" hangingPunct="0"/>
            <a:endParaRPr lang="en-US" dirty="0"/>
          </a:p>
          <a:p>
            <a:pPr lvl="0" hangingPunct="0"/>
            <a:r>
              <a:rPr lang="en-CA" dirty="0"/>
              <a:t>Context derivation for coefficient group flag is the same for all TU sizes and all </a:t>
            </a:r>
            <a:r>
              <a:rPr lang="en-CA" dirty="0" smtClean="0"/>
              <a:t>scans</a:t>
            </a:r>
          </a:p>
          <a:p>
            <a:pPr lvl="0" hangingPunct="0"/>
            <a:endParaRPr lang="en-US" dirty="0"/>
          </a:p>
          <a:p>
            <a:r>
              <a:rPr lang="en-CA" dirty="0"/>
              <a:t>8×8 significance map table is </a:t>
            </a:r>
            <a:r>
              <a:rPr lang="en-CA" dirty="0" smtClean="0"/>
              <a:t>removed</a:t>
            </a:r>
            <a:endParaRPr lang="en-US" dirty="0"/>
          </a:p>
        </p:txBody>
      </p:sp>
    </p:spTree>
    <p:extLst>
      <p:ext uri="{BB962C8B-B14F-4D97-AF65-F5344CB8AC3E}">
        <p14:creationId xmlns:p14="http://schemas.microsoft.com/office/powerpoint/2010/main" val="181656540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bwMode="auto">
          <a:xfrm>
            <a:off x="163513" y="914993"/>
            <a:ext cx="8712200" cy="53149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lvl1pPr marL="173038" indent="-173038" algn="l" rtl="0" eaLnBrk="1" fontAlgn="base" hangingPunct="1">
              <a:lnSpc>
                <a:spcPct val="95000"/>
              </a:lnSpc>
              <a:spcBef>
                <a:spcPct val="35000"/>
              </a:spcBef>
              <a:spcAft>
                <a:spcPct val="0"/>
              </a:spcAft>
              <a:buClr>
                <a:schemeClr val="accent2"/>
              </a:buClr>
              <a:buFont typeface="Wingdings" pitchFamily="2" charset="2"/>
              <a:buChar char="§"/>
              <a:defRPr sz="2000">
                <a:solidFill>
                  <a:srgbClr val="333333"/>
                </a:solidFill>
                <a:latin typeface="+mn-lt"/>
                <a:ea typeface="+mn-ea"/>
                <a:cs typeface="+mn-cs"/>
              </a:defRPr>
            </a:lvl1pPr>
            <a:lvl2pPr marL="460375" indent="-173038" algn="l" rtl="0" eaLnBrk="1" fontAlgn="base" hangingPunct="1">
              <a:lnSpc>
                <a:spcPct val="95000"/>
              </a:lnSpc>
              <a:spcBef>
                <a:spcPct val="35000"/>
              </a:spcBef>
              <a:spcAft>
                <a:spcPct val="0"/>
              </a:spcAft>
              <a:buClr>
                <a:schemeClr val="accent1"/>
              </a:buClr>
              <a:buFont typeface="Wingdings" pitchFamily="2" charset="2"/>
              <a:buChar char="§"/>
              <a:defRPr>
                <a:solidFill>
                  <a:srgbClr val="333333"/>
                </a:solidFill>
                <a:latin typeface="+mn-lt"/>
                <a:cs typeface="+mn-cs"/>
              </a:defRPr>
            </a:lvl2pPr>
            <a:lvl3pPr marL="798513" indent="-223838" algn="l" rtl="0" eaLnBrk="1" fontAlgn="base" hangingPunct="1">
              <a:lnSpc>
                <a:spcPct val="95000"/>
              </a:lnSpc>
              <a:spcBef>
                <a:spcPct val="35000"/>
              </a:spcBef>
              <a:spcAft>
                <a:spcPct val="0"/>
              </a:spcAft>
              <a:buClr>
                <a:schemeClr val="tx2"/>
              </a:buClr>
              <a:buSzPct val="125000"/>
              <a:buFont typeface="Arial" charset="0"/>
              <a:buChar char="–"/>
              <a:defRPr sz="1600">
                <a:solidFill>
                  <a:srgbClr val="333333"/>
                </a:solidFill>
                <a:latin typeface="+mn-lt"/>
                <a:cs typeface="+mn-cs"/>
              </a:defRPr>
            </a:lvl3pPr>
            <a:lvl4pPr marL="1087438" indent="-174625" algn="l" rtl="0" eaLnBrk="1" fontAlgn="base" hangingPunct="1">
              <a:lnSpc>
                <a:spcPct val="95000"/>
              </a:lnSpc>
              <a:spcBef>
                <a:spcPct val="35000"/>
              </a:spcBef>
              <a:spcAft>
                <a:spcPct val="0"/>
              </a:spcAft>
              <a:buClr>
                <a:schemeClr val="accent1"/>
              </a:buClr>
              <a:buSzPct val="125000"/>
              <a:buFont typeface="Lucida Grande"/>
              <a:buChar char="»"/>
              <a:defRPr sz="1400">
                <a:solidFill>
                  <a:srgbClr val="333333"/>
                </a:solidFill>
                <a:latin typeface="+mn-lt"/>
                <a:cs typeface="+mn-cs"/>
              </a:defRPr>
            </a:lvl4pPr>
            <a:lvl5pPr marL="1316038" indent="-114300" algn="l" rtl="0" eaLnBrk="1" fontAlgn="base" hangingPunct="1">
              <a:lnSpc>
                <a:spcPct val="95000"/>
              </a:lnSpc>
              <a:spcBef>
                <a:spcPct val="35000"/>
              </a:spcBef>
              <a:spcAft>
                <a:spcPct val="0"/>
              </a:spcAft>
              <a:buClr>
                <a:schemeClr val="tx2"/>
              </a:buClr>
              <a:buChar char="•"/>
              <a:defRPr sz="1200">
                <a:solidFill>
                  <a:srgbClr val="333333"/>
                </a:solidFill>
                <a:latin typeface="+mn-lt"/>
                <a:cs typeface="+mn-cs"/>
              </a:defRPr>
            </a:lvl5pPr>
            <a:lvl6pPr marL="17732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6pPr>
            <a:lvl7pPr marL="22304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7pPr>
            <a:lvl8pPr marL="26876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8pPr>
            <a:lvl9pPr marL="31448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9pPr>
          </a:lstStyle>
          <a:p>
            <a:pPr lvl="1"/>
            <a:r>
              <a:rPr lang="en-US" dirty="0"/>
              <a:t>C</a:t>
            </a:r>
            <a:r>
              <a:rPr lang="en-US" dirty="0" smtClean="0"/>
              <a:t>ross-checked </a:t>
            </a:r>
            <a:r>
              <a:rPr lang="en-US" dirty="0" smtClean="0"/>
              <a:t>by Canon (</a:t>
            </a:r>
            <a:r>
              <a:rPr lang="en-US" dirty="0" smtClean="0"/>
              <a:t>JCTVC-J0421)</a:t>
            </a:r>
          </a:p>
          <a:p>
            <a:pPr lvl="1"/>
            <a:r>
              <a:rPr lang="en-US" dirty="0" smtClean="0"/>
              <a:t>Common conditions:</a:t>
            </a:r>
            <a:endParaRPr lang="en-US" dirty="0" smtClean="0"/>
          </a:p>
          <a:p>
            <a:pPr lvl="1"/>
            <a:endParaRPr lang="en-US" dirty="0"/>
          </a:p>
          <a:p>
            <a:pPr lvl="1"/>
            <a:endParaRPr lang="en-US" dirty="0" smtClean="0"/>
          </a:p>
          <a:p>
            <a:pPr lvl="1"/>
            <a:endParaRPr lang="en-US" dirty="0"/>
          </a:p>
          <a:p>
            <a:pPr lvl="1"/>
            <a:endParaRPr lang="en-US" dirty="0" smtClean="0"/>
          </a:p>
          <a:p>
            <a:pPr lvl="1"/>
            <a:endParaRPr lang="en-US" dirty="0"/>
          </a:p>
          <a:p>
            <a:pPr lvl="1"/>
            <a:endParaRPr lang="en-US" dirty="0" smtClean="0"/>
          </a:p>
          <a:p>
            <a:pPr lvl="1"/>
            <a:endParaRPr lang="en-US" dirty="0"/>
          </a:p>
          <a:p>
            <a:pPr lvl="1"/>
            <a:endParaRPr lang="en-US" sz="1000" dirty="0" smtClean="0"/>
          </a:p>
          <a:p>
            <a:pPr lvl="1"/>
            <a:r>
              <a:rPr lang="en-US" dirty="0" smtClean="0"/>
              <a:t>RDOQ </a:t>
            </a:r>
            <a:r>
              <a:rPr lang="en-US" dirty="0" smtClean="0"/>
              <a:t>off and low QP (12, 17, 22, 27</a:t>
            </a:r>
            <a:r>
              <a:rPr lang="en-US" dirty="0" smtClean="0"/>
              <a:t>):</a:t>
            </a:r>
            <a:endParaRPr lang="en-US" dirty="0" smtClean="0"/>
          </a:p>
          <a:p>
            <a:endParaRPr lang="en-US" dirty="0" smtClean="0"/>
          </a:p>
          <a:p>
            <a:pPr lvl="1"/>
            <a:endParaRPr lang="en-US" dirty="0"/>
          </a:p>
        </p:txBody>
      </p:sp>
      <p:sp>
        <p:nvSpPr>
          <p:cNvPr id="2" name="Title 1"/>
          <p:cNvSpPr>
            <a:spLocks noGrp="1"/>
          </p:cNvSpPr>
          <p:nvPr>
            <p:ph type="title"/>
          </p:nvPr>
        </p:nvSpPr>
        <p:spPr/>
        <p:txBody>
          <a:bodyPr/>
          <a:lstStyle/>
          <a:p>
            <a:r>
              <a:rPr lang="en-US" dirty="0" smtClean="0"/>
              <a:t>BD-rates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120563460"/>
              </p:ext>
            </p:extLst>
          </p:nvPr>
        </p:nvGraphicFramePr>
        <p:xfrm>
          <a:off x="442914" y="1752600"/>
          <a:ext cx="8153398" cy="2318480"/>
        </p:xfrm>
        <a:graphic>
          <a:graphicData uri="http://schemas.openxmlformats.org/drawingml/2006/table">
            <a:tbl>
              <a:tblPr firstRow="1" firstCol="1" bandRow="1">
                <a:tableStyleId>{5C22544A-7EE6-4342-B048-85BDC9FD1C3A}</a:tableStyleId>
              </a:tblPr>
              <a:tblGrid>
                <a:gridCol w="1813737"/>
                <a:gridCol w="939209"/>
                <a:gridCol w="1017476"/>
                <a:gridCol w="1095744"/>
                <a:gridCol w="1095744"/>
                <a:gridCol w="1095744"/>
                <a:gridCol w="1095744"/>
              </a:tblGrid>
              <a:tr h="381000">
                <a:tc>
                  <a:txBody>
                    <a:bodyPr/>
                    <a:lstStyle/>
                    <a:p>
                      <a:pPr marL="0" marR="0">
                        <a:spcBef>
                          <a:spcPts val="0"/>
                        </a:spcBef>
                        <a:spcAft>
                          <a:spcPts val="0"/>
                        </a:spcAft>
                      </a:pPr>
                      <a:r>
                        <a:rPr lang="en-US" sz="1100" kern="1200" dirty="0">
                          <a:effectLst/>
                        </a:rPr>
                        <a:t> </a:t>
                      </a:r>
                      <a:endParaRPr lang="en-US" sz="1100" kern="1200" dirty="0" smtClean="0">
                        <a:effectLst/>
                      </a:endParaRPr>
                    </a:p>
                    <a:p>
                      <a:pPr marL="0" marR="0">
                        <a:spcBef>
                          <a:spcPts val="0"/>
                        </a:spcBef>
                        <a:spcAft>
                          <a:spcPts val="0"/>
                        </a:spcAft>
                      </a:pPr>
                      <a:endParaRPr lang="en-US" sz="1400" dirty="0">
                        <a:effectLst/>
                        <a:latin typeface="Times New Roman"/>
                        <a:ea typeface="Times New Roman"/>
                      </a:endParaRPr>
                    </a:p>
                  </a:txBody>
                  <a:tcPr marL="68580" marR="68580" marT="0" marB="0"/>
                </a:tc>
                <a:tc>
                  <a:txBody>
                    <a:bodyPr/>
                    <a:lstStyle/>
                    <a:p>
                      <a:pPr marL="0" marR="0" algn="ctr">
                        <a:spcBef>
                          <a:spcPts val="0"/>
                        </a:spcBef>
                        <a:spcAft>
                          <a:spcPts val="0"/>
                        </a:spcAft>
                      </a:pPr>
                      <a:r>
                        <a:rPr lang="en-US" sz="1400" kern="1200" dirty="0" smtClean="0">
                          <a:effectLst/>
                        </a:rPr>
                        <a:t>AI-Main</a:t>
                      </a:r>
                      <a:endParaRPr lang="en-US" sz="1400" dirty="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400" kern="1200" dirty="0" smtClean="0">
                          <a:effectLst/>
                        </a:rPr>
                        <a:t>RA-Main</a:t>
                      </a:r>
                      <a:endParaRPr lang="en-US" sz="1400" dirty="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400" kern="1200" dirty="0" smtClean="0">
                          <a:effectLst/>
                        </a:rPr>
                        <a:t>LB-Main</a:t>
                      </a:r>
                      <a:endParaRPr lang="en-US" sz="1400" dirty="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400" kern="1200" dirty="0" smtClean="0">
                          <a:effectLst/>
                        </a:rPr>
                        <a:t>AI-HE</a:t>
                      </a:r>
                      <a:endParaRPr lang="en-US" sz="1400" dirty="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400" kern="1200" dirty="0" smtClean="0">
                          <a:effectLst/>
                        </a:rPr>
                        <a:t>RA-HE</a:t>
                      </a:r>
                      <a:endParaRPr lang="en-US" sz="1400" dirty="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400" kern="1200" dirty="0" smtClean="0">
                          <a:effectLst/>
                        </a:rPr>
                        <a:t>LB-HE</a:t>
                      </a:r>
                      <a:endParaRPr lang="en-US" sz="1400" dirty="0">
                        <a:effectLst/>
                        <a:latin typeface="Times New Roman"/>
                        <a:ea typeface="Times New Roman"/>
                      </a:endParaRPr>
                    </a:p>
                  </a:txBody>
                  <a:tcPr marL="68580" marR="68580" marT="0" marB="0" anchor="ctr"/>
                </a:tc>
              </a:tr>
              <a:tr h="48437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dirty="0" smtClean="0">
                          <a:effectLst/>
                        </a:rPr>
                        <a:t>8</a:t>
                      </a:r>
                      <a:r>
                        <a:rPr lang="en-US" sz="1400" dirty="0" smtClean="0"/>
                        <a:t>×</a:t>
                      </a:r>
                      <a:r>
                        <a:rPr lang="en-US" sz="1400" kern="1200" dirty="0" smtClean="0">
                          <a:effectLst/>
                        </a:rPr>
                        <a:t>8 scans</a:t>
                      </a:r>
                      <a:r>
                        <a:rPr lang="en-US" sz="1400" kern="1200" baseline="0" dirty="0" smtClean="0">
                          <a:effectLst/>
                        </a:rPr>
                        <a:t> off</a:t>
                      </a:r>
                      <a:endParaRPr lang="en-US" sz="1400" dirty="0" smtClean="0">
                        <a:effectLst/>
                        <a:latin typeface="Times New Roman"/>
                        <a:ea typeface="Times New Roman"/>
                      </a:endParaRPr>
                    </a:p>
                  </a:txBody>
                  <a:tcPr marL="68580" marR="68580" marT="0" marB="0" anchor="ctr"/>
                </a:tc>
                <a:tc>
                  <a:txBody>
                    <a:bodyPr/>
                    <a:lstStyle/>
                    <a:p>
                      <a:pPr algn="ctr" fontAlgn="b"/>
                      <a:r>
                        <a:rPr lang="en-US" sz="1400" b="0" i="0" u="none" strike="noStrike" dirty="0" smtClean="0">
                          <a:solidFill>
                            <a:srgbClr val="000000"/>
                          </a:solidFill>
                          <a:effectLst/>
                          <a:latin typeface="Arial"/>
                        </a:rPr>
                        <a:t>0.50%</a:t>
                      </a:r>
                      <a:endParaRPr lang="en-US" sz="1400" b="0" i="0" u="none" strike="noStrike" dirty="0">
                        <a:solidFill>
                          <a:srgbClr val="000000"/>
                        </a:solidFill>
                        <a:effectLst/>
                        <a:latin typeface="Arial"/>
                      </a:endParaRPr>
                    </a:p>
                  </a:txBody>
                  <a:tcPr marL="0" marR="0" marT="0" marB="0" anchor="ctr"/>
                </a:tc>
                <a:tc>
                  <a:txBody>
                    <a:bodyPr/>
                    <a:lstStyle/>
                    <a:p>
                      <a:pPr algn="ctr" fontAlgn="b"/>
                      <a:r>
                        <a:rPr lang="en-US" sz="1400" b="0" i="0" u="none" strike="noStrike" dirty="0" smtClean="0">
                          <a:solidFill>
                            <a:srgbClr val="000000"/>
                          </a:solidFill>
                          <a:effectLst/>
                          <a:latin typeface="Arial"/>
                        </a:rPr>
                        <a:t>0.17%</a:t>
                      </a:r>
                      <a:endParaRPr lang="en-US" sz="1400" b="0" i="0" u="none" strike="noStrike" dirty="0">
                        <a:solidFill>
                          <a:srgbClr val="000000"/>
                        </a:solidFill>
                        <a:effectLst/>
                        <a:latin typeface="Arial"/>
                      </a:endParaRPr>
                    </a:p>
                  </a:txBody>
                  <a:tcPr marL="0" marR="0" marT="0" marB="0" anchor="ctr"/>
                </a:tc>
                <a:tc>
                  <a:txBody>
                    <a:bodyPr/>
                    <a:lstStyle/>
                    <a:p>
                      <a:pPr algn="ctr" fontAlgn="b"/>
                      <a:r>
                        <a:rPr lang="en-US" sz="1400" b="0" i="0" u="none" strike="noStrike" dirty="0" smtClean="0">
                          <a:solidFill>
                            <a:srgbClr val="000000"/>
                          </a:solidFill>
                          <a:effectLst/>
                          <a:latin typeface="Arial"/>
                        </a:rPr>
                        <a:t>0.07%</a:t>
                      </a:r>
                      <a:endParaRPr lang="en-US" sz="1400" b="0" i="0" u="none" strike="noStrike" dirty="0">
                        <a:solidFill>
                          <a:srgbClr val="000000"/>
                        </a:solidFill>
                        <a:effectLst/>
                        <a:latin typeface="Arial"/>
                      </a:endParaRPr>
                    </a:p>
                  </a:txBody>
                  <a:tcPr marL="0" marR="0" marT="0" marB="0" anchor="ctr"/>
                </a:tc>
                <a:tc>
                  <a:txBody>
                    <a:bodyPr/>
                    <a:lstStyle/>
                    <a:p>
                      <a:pPr algn="ctr" fontAlgn="b"/>
                      <a:r>
                        <a:rPr lang="en-US" sz="1400" b="0" i="0" u="none" strike="noStrike" dirty="0" smtClean="0">
                          <a:solidFill>
                            <a:srgbClr val="000000"/>
                          </a:solidFill>
                          <a:effectLst/>
                          <a:latin typeface="Arial"/>
                        </a:rPr>
                        <a:t>0.52%</a:t>
                      </a:r>
                      <a:endParaRPr lang="en-US" sz="1400" b="0" i="0" u="none" strike="noStrike" dirty="0">
                        <a:solidFill>
                          <a:srgbClr val="000000"/>
                        </a:solidFill>
                        <a:effectLst/>
                        <a:latin typeface="Arial"/>
                      </a:endParaRPr>
                    </a:p>
                  </a:txBody>
                  <a:tcPr marL="0" marR="0" marT="0" marB="0" anchor="ctr"/>
                </a:tc>
                <a:tc>
                  <a:txBody>
                    <a:bodyPr/>
                    <a:lstStyle/>
                    <a:p>
                      <a:pPr algn="ctr" fontAlgn="b"/>
                      <a:r>
                        <a:rPr lang="en-US" sz="1400" b="0" i="0" u="none" strike="noStrike" dirty="0" smtClean="0">
                          <a:solidFill>
                            <a:srgbClr val="000000"/>
                          </a:solidFill>
                          <a:effectLst/>
                          <a:latin typeface="Arial"/>
                        </a:rPr>
                        <a:t>0.16%</a:t>
                      </a:r>
                      <a:endParaRPr lang="en-US" sz="1400" b="0" i="0" u="none" strike="noStrike" dirty="0">
                        <a:solidFill>
                          <a:srgbClr val="000000"/>
                        </a:solidFill>
                        <a:effectLst/>
                        <a:latin typeface="Arial"/>
                      </a:endParaRPr>
                    </a:p>
                  </a:txBody>
                  <a:tcPr marL="0" marR="0" marT="0" marB="0" anchor="ctr"/>
                </a:tc>
                <a:tc>
                  <a:txBody>
                    <a:bodyPr/>
                    <a:lstStyle/>
                    <a:p>
                      <a:pPr algn="ctr" fontAlgn="b"/>
                      <a:r>
                        <a:rPr lang="en-US" sz="1400" b="0" i="0" u="none" strike="noStrike" dirty="0" smtClean="0">
                          <a:solidFill>
                            <a:srgbClr val="000000"/>
                          </a:solidFill>
                          <a:effectLst/>
                          <a:latin typeface="Arial"/>
                        </a:rPr>
                        <a:t>0.10%</a:t>
                      </a:r>
                      <a:endParaRPr lang="en-US" sz="1400" b="0" i="0" u="none" strike="noStrike" dirty="0">
                        <a:solidFill>
                          <a:srgbClr val="000000"/>
                        </a:solidFill>
                        <a:effectLst/>
                        <a:latin typeface="Arial"/>
                      </a:endParaRPr>
                    </a:p>
                  </a:txBody>
                  <a:tcPr marL="0" marR="0" marT="0" marB="0" anchor="ctr"/>
                </a:tc>
              </a:tr>
              <a:tr h="48437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dirty="0" smtClean="0">
                          <a:effectLst/>
                        </a:rPr>
                        <a:t>8</a:t>
                      </a:r>
                      <a:r>
                        <a:rPr lang="en-US" sz="1400" dirty="0" smtClean="0"/>
                        <a:t>×</a:t>
                      </a:r>
                      <a:r>
                        <a:rPr lang="en-US" sz="1400" kern="1200" dirty="0" smtClean="0">
                          <a:effectLst/>
                        </a:rPr>
                        <a:t>8 TU with 4</a:t>
                      </a:r>
                      <a:r>
                        <a:rPr lang="en-US" sz="1400" dirty="0" smtClean="0"/>
                        <a:t>×</a:t>
                      </a:r>
                      <a:r>
                        <a:rPr lang="en-US" sz="1400" kern="1200" dirty="0" smtClean="0">
                          <a:effectLst/>
                        </a:rPr>
                        <a:t>4 sub-block scans</a:t>
                      </a:r>
                      <a:endParaRPr lang="en-US" sz="1400" dirty="0" smtClean="0">
                        <a:effectLst/>
                        <a:latin typeface="Times New Roman"/>
                        <a:ea typeface="Times New Roman"/>
                      </a:endParaRPr>
                    </a:p>
                  </a:txBody>
                  <a:tcPr marL="68580" marR="68580" marT="0" marB="0" anchor="ctr"/>
                </a:tc>
                <a:tc>
                  <a:txBody>
                    <a:bodyPr/>
                    <a:lstStyle/>
                    <a:p>
                      <a:pPr algn="ctr" fontAlgn="b"/>
                      <a:r>
                        <a:rPr lang="en-US" sz="1400" b="0" i="0" u="none" strike="noStrike" dirty="0" smtClean="0">
                          <a:solidFill>
                            <a:srgbClr val="000000"/>
                          </a:solidFill>
                          <a:effectLst/>
                          <a:latin typeface="Arial"/>
                        </a:rPr>
                        <a:t>0.29%</a:t>
                      </a:r>
                      <a:endParaRPr lang="en-US" sz="1400" b="0" i="0" u="none" strike="noStrike" dirty="0">
                        <a:solidFill>
                          <a:srgbClr val="000000"/>
                        </a:solidFill>
                        <a:effectLst/>
                        <a:latin typeface="Arial"/>
                      </a:endParaRPr>
                    </a:p>
                  </a:txBody>
                  <a:tcPr marL="0" marR="0" marT="0" marB="0" anchor="ctr"/>
                </a:tc>
                <a:tc>
                  <a:txBody>
                    <a:bodyPr/>
                    <a:lstStyle/>
                    <a:p>
                      <a:pPr algn="ctr" fontAlgn="b"/>
                      <a:r>
                        <a:rPr lang="en-US" sz="1400" b="0" i="0" u="none" strike="noStrike" dirty="0" smtClean="0">
                          <a:solidFill>
                            <a:srgbClr val="000000"/>
                          </a:solidFill>
                          <a:effectLst/>
                          <a:latin typeface="Arial"/>
                        </a:rPr>
                        <a:t>0.07%</a:t>
                      </a:r>
                      <a:endParaRPr lang="en-US" sz="1400" b="0" i="0" u="none" strike="noStrike" dirty="0">
                        <a:solidFill>
                          <a:srgbClr val="000000"/>
                        </a:solidFill>
                        <a:effectLst/>
                        <a:latin typeface="Arial"/>
                      </a:endParaRPr>
                    </a:p>
                  </a:txBody>
                  <a:tcPr marL="0" marR="0" marT="0" marB="0" anchor="ctr"/>
                </a:tc>
                <a:tc>
                  <a:txBody>
                    <a:bodyPr/>
                    <a:lstStyle/>
                    <a:p>
                      <a:pPr algn="ctr" fontAlgn="b"/>
                      <a:r>
                        <a:rPr lang="en-US" sz="1400" b="0" i="0" u="none" strike="noStrike" dirty="0" smtClean="0">
                          <a:solidFill>
                            <a:srgbClr val="000000"/>
                          </a:solidFill>
                          <a:effectLst/>
                          <a:latin typeface="Arial"/>
                        </a:rPr>
                        <a:t>0.04%</a:t>
                      </a:r>
                      <a:endParaRPr lang="en-US" sz="1400" b="0" i="0" u="none" strike="noStrike" dirty="0">
                        <a:solidFill>
                          <a:srgbClr val="000000"/>
                        </a:solidFill>
                        <a:effectLst/>
                        <a:latin typeface="Arial"/>
                      </a:endParaRPr>
                    </a:p>
                  </a:txBody>
                  <a:tcPr marL="0" marR="0" marT="0" marB="0" anchor="ctr"/>
                </a:tc>
                <a:tc>
                  <a:txBody>
                    <a:bodyPr/>
                    <a:lstStyle/>
                    <a:p>
                      <a:pPr algn="ctr" fontAlgn="b"/>
                      <a:r>
                        <a:rPr lang="en-US" sz="1400" b="0" i="0" u="none" strike="noStrike" dirty="0" smtClean="0">
                          <a:solidFill>
                            <a:srgbClr val="000000"/>
                          </a:solidFill>
                          <a:effectLst/>
                          <a:latin typeface="Arial"/>
                        </a:rPr>
                        <a:t>0.30%</a:t>
                      </a:r>
                      <a:endParaRPr lang="en-US" sz="1400" b="0" i="0" u="none" strike="noStrike" dirty="0">
                        <a:solidFill>
                          <a:srgbClr val="000000"/>
                        </a:solidFill>
                        <a:effectLst/>
                        <a:latin typeface="Arial"/>
                      </a:endParaRPr>
                    </a:p>
                  </a:txBody>
                  <a:tcPr marL="0" marR="0" marT="0" marB="0" anchor="ctr"/>
                </a:tc>
                <a:tc>
                  <a:txBody>
                    <a:bodyPr/>
                    <a:lstStyle/>
                    <a:p>
                      <a:pPr algn="ctr" fontAlgn="b"/>
                      <a:r>
                        <a:rPr lang="en-US" sz="1400" b="0" i="0" u="none" strike="noStrike" dirty="0" smtClean="0">
                          <a:solidFill>
                            <a:srgbClr val="000000"/>
                          </a:solidFill>
                          <a:effectLst/>
                          <a:latin typeface="Arial"/>
                        </a:rPr>
                        <a:t>0.07%</a:t>
                      </a:r>
                      <a:endParaRPr lang="en-US" sz="1400" b="0" i="0" u="none" strike="noStrike" dirty="0">
                        <a:solidFill>
                          <a:srgbClr val="000000"/>
                        </a:solidFill>
                        <a:effectLst/>
                        <a:latin typeface="Arial"/>
                      </a:endParaRPr>
                    </a:p>
                  </a:txBody>
                  <a:tcPr marL="0" marR="0" marT="0" marB="0" anchor="ctr"/>
                </a:tc>
                <a:tc>
                  <a:txBody>
                    <a:bodyPr/>
                    <a:lstStyle/>
                    <a:p>
                      <a:pPr algn="ctr" fontAlgn="b"/>
                      <a:r>
                        <a:rPr lang="en-US" sz="1400" b="0" i="0" u="none" strike="noStrike" dirty="0" smtClean="0">
                          <a:solidFill>
                            <a:srgbClr val="000000"/>
                          </a:solidFill>
                          <a:effectLst/>
                          <a:latin typeface="Arial"/>
                        </a:rPr>
                        <a:t>0.04%</a:t>
                      </a:r>
                      <a:endParaRPr lang="en-US" sz="1400" b="0" i="0" u="none" strike="noStrike" dirty="0">
                        <a:solidFill>
                          <a:srgbClr val="000000"/>
                        </a:solidFill>
                        <a:effectLst/>
                        <a:latin typeface="Arial"/>
                      </a:endParaRPr>
                    </a:p>
                  </a:txBody>
                  <a:tcPr marL="0" marR="0" marT="0" marB="0" anchor="ctr"/>
                </a:tc>
              </a:tr>
              <a:tr h="48437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dirty="0" smtClean="0">
                          <a:effectLst/>
                        </a:rPr>
                        <a:t>Proposal</a:t>
                      </a:r>
                      <a:r>
                        <a:rPr lang="en-US" sz="1400" kern="1200" baseline="0" dirty="0" smtClean="0">
                          <a:effectLst/>
                        </a:rPr>
                        <a:t> M1</a:t>
                      </a:r>
                      <a:endParaRPr lang="en-US" sz="1400" dirty="0" smtClean="0">
                        <a:effectLst/>
                        <a:latin typeface="Times New Roman"/>
                        <a:ea typeface="Times New Roman"/>
                      </a:endParaRPr>
                    </a:p>
                  </a:txBody>
                  <a:tcPr marL="68580" marR="68580" marT="0" marB="0" anchor="ctr"/>
                </a:tc>
                <a:tc>
                  <a:txBody>
                    <a:bodyPr/>
                    <a:lstStyle/>
                    <a:p>
                      <a:pPr algn="ctr" fontAlgn="b"/>
                      <a:r>
                        <a:rPr lang="en-US" sz="1400" b="1" i="0" u="none" strike="noStrike" dirty="0" smtClean="0">
                          <a:solidFill>
                            <a:srgbClr val="000000"/>
                          </a:solidFill>
                          <a:effectLst/>
                          <a:latin typeface="Arial"/>
                        </a:rPr>
                        <a:t>0.06%</a:t>
                      </a:r>
                      <a:endParaRPr lang="en-US" sz="1400" b="1" i="0" u="none" strike="noStrike" dirty="0">
                        <a:solidFill>
                          <a:srgbClr val="000000"/>
                        </a:solidFill>
                        <a:effectLst/>
                        <a:latin typeface="Arial"/>
                      </a:endParaRPr>
                    </a:p>
                  </a:txBody>
                  <a:tcPr marL="0" marR="0" marT="0" marB="0" anchor="ctr"/>
                </a:tc>
                <a:tc>
                  <a:txBody>
                    <a:bodyPr/>
                    <a:lstStyle/>
                    <a:p>
                      <a:pPr algn="ctr" fontAlgn="b"/>
                      <a:r>
                        <a:rPr lang="en-US" sz="1400" b="1" i="0" u="none" strike="noStrike" dirty="0" smtClean="0">
                          <a:solidFill>
                            <a:srgbClr val="000000"/>
                          </a:solidFill>
                          <a:effectLst/>
                          <a:latin typeface="Arial"/>
                        </a:rPr>
                        <a:t>-0.03%</a:t>
                      </a:r>
                      <a:endParaRPr lang="en-US" sz="1400" b="1" i="0" u="none" strike="noStrike" dirty="0">
                        <a:solidFill>
                          <a:srgbClr val="000000"/>
                        </a:solidFill>
                        <a:effectLst/>
                        <a:latin typeface="Arial"/>
                      </a:endParaRPr>
                    </a:p>
                  </a:txBody>
                  <a:tcPr marL="0" marR="0" marT="0" marB="0" anchor="ctr"/>
                </a:tc>
                <a:tc>
                  <a:txBody>
                    <a:bodyPr/>
                    <a:lstStyle/>
                    <a:p>
                      <a:pPr algn="ctr" fontAlgn="b"/>
                      <a:r>
                        <a:rPr lang="en-US" sz="1400" b="1" i="0" u="none" strike="noStrike" dirty="0" smtClean="0">
                          <a:solidFill>
                            <a:srgbClr val="000000"/>
                          </a:solidFill>
                          <a:effectLst/>
                          <a:latin typeface="Arial"/>
                        </a:rPr>
                        <a:t>-0.04%</a:t>
                      </a:r>
                      <a:endParaRPr lang="en-US" sz="1400" b="1" i="0" u="none" strike="noStrike" dirty="0">
                        <a:solidFill>
                          <a:srgbClr val="000000"/>
                        </a:solidFill>
                        <a:effectLst/>
                        <a:latin typeface="Arial"/>
                      </a:endParaRPr>
                    </a:p>
                  </a:txBody>
                  <a:tcPr marL="0" marR="0" marT="0" marB="0" anchor="ctr"/>
                </a:tc>
                <a:tc>
                  <a:txBody>
                    <a:bodyPr/>
                    <a:lstStyle/>
                    <a:p>
                      <a:pPr algn="ctr" fontAlgn="b"/>
                      <a:r>
                        <a:rPr lang="en-US" sz="1400" b="1" i="0" u="none" strike="noStrike" dirty="0" smtClean="0">
                          <a:solidFill>
                            <a:srgbClr val="000000"/>
                          </a:solidFill>
                          <a:effectLst/>
                          <a:latin typeface="Arial"/>
                        </a:rPr>
                        <a:t>0.09%</a:t>
                      </a:r>
                      <a:endParaRPr lang="en-US" sz="1400" b="1" i="0" u="none" strike="noStrike" dirty="0">
                        <a:solidFill>
                          <a:srgbClr val="000000"/>
                        </a:solidFill>
                        <a:effectLst/>
                        <a:latin typeface="Arial"/>
                      </a:endParaRPr>
                    </a:p>
                  </a:txBody>
                  <a:tcPr marL="0" marR="0" marT="0" marB="0" anchor="ctr"/>
                </a:tc>
                <a:tc>
                  <a:txBody>
                    <a:bodyPr/>
                    <a:lstStyle/>
                    <a:p>
                      <a:pPr algn="ctr" fontAlgn="b"/>
                      <a:r>
                        <a:rPr lang="en-US" sz="1400" b="1" i="0" u="none" strike="noStrike" dirty="0" smtClean="0">
                          <a:solidFill>
                            <a:srgbClr val="000000"/>
                          </a:solidFill>
                          <a:effectLst/>
                          <a:latin typeface="Arial"/>
                        </a:rPr>
                        <a:t>0.00%</a:t>
                      </a:r>
                      <a:endParaRPr lang="en-US" sz="1400" b="1" i="0" u="none" strike="noStrike" dirty="0">
                        <a:solidFill>
                          <a:srgbClr val="000000"/>
                        </a:solidFill>
                        <a:effectLst/>
                        <a:latin typeface="Arial"/>
                      </a:endParaRPr>
                    </a:p>
                  </a:txBody>
                  <a:tcPr marL="0" marR="0" marT="0" marB="0" anchor="ctr"/>
                </a:tc>
                <a:tc>
                  <a:txBody>
                    <a:bodyPr/>
                    <a:lstStyle/>
                    <a:p>
                      <a:pPr algn="ctr" fontAlgn="b"/>
                      <a:r>
                        <a:rPr lang="en-US" sz="1400" b="1" i="0" u="none" strike="noStrike" dirty="0" smtClean="0">
                          <a:solidFill>
                            <a:srgbClr val="000000"/>
                          </a:solidFill>
                          <a:effectLst/>
                          <a:latin typeface="Arial"/>
                        </a:rPr>
                        <a:t>0.02%</a:t>
                      </a:r>
                      <a:endParaRPr lang="en-US" sz="1400" b="1" i="0" u="none" strike="noStrike" dirty="0">
                        <a:solidFill>
                          <a:srgbClr val="000000"/>
                        </a:solidFill>
                        <a:effectLst/>
                        <a:latin typeface="Arial"/>
                      </a:endParaRPr>
                    </a:p>
                  </a:txBody>
                  <a:tcPr marL="0" marR="0" marT="0" marB="0" anchor="ctr"/>
                </a:tc>
              </a:tr>
              <a:tr h="48437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dirty="0" smtClean="0">
                          <a:effectLst/>
                        </a:rPr>
                        <a:t>Proposal</a:t>
                      </a:r>
                      <a:r>
                        <a:rPr lang="en-US" sz="1400" kern="1200" baseline="0" dirty="0" smtClean="0">
                          <a:effectLst/>
                        </a:rPr>
                        <a:t> M2</a:t>
                      </a:r>
                      <a:endParaRPr lang="en-US" sz="1400" dirty="0" smtClean="0">
                        <a:effectLst/>
                        <a:latin typeface="Times New Roman"/>
                        <a:ea typeface="Times New Roman"/>
                      </a:endParaRPr>
                    </a:p>
                  </a:txBody>
                  <a:tcPr marL="68580" marR="68580" marT="0" marB="0" anchor="ctr"/>
                </a:tc>
                <a:tc>
                  <a:txBody>
                    <a:bodyPr/>
                    <a:lstStyle/>
                    <a:p>
                      <a:pPr algn="ctr" fontAlgn="b"/>
                      <a:r>
                        <a:rPr lang="en-US" sz="1400" b="1" i="0" u="none" strike="noStrike" dirty="0" smtClean="0">
                          <a:solidFill>
                            <a:srgbClr val="000000"/>
                          </a:solidFill>
                          <a:effectLst/>
                          <a:latin typeface="Arial"/>
                        </a:rPr>
                        <a:t>0.02%</a:t>
                      </a:r>
                      <a:endParaRPr lang="en-US" sz="1400" b="1" i="0" u="none" strike="noStrike" dirty="0">
                        <a:solidFill>
                          <a:srgbClr val="000000"/>
                        </a:solidFill>
                        <a:effectLst/>
                        <a:latin typeface="Arial"/>
                      </a:endParaRPr>
                    </a:p>
                  </a:txBody>
                  <a:tcPr marL="0" marR="0" marT="0" marB="0" anchor="ctr"/>
                </a:tc>
                <a:tc>
                  <a:txBody>
                    <a:bodyPr/>
                    <a:lstStyle/>
                    <a:p>
                      <a:pPr algn="ctr" fontAlgn="b"/>
                      <a:r>
                        <a:rPr lang="en-US" sz="1400" b="1" i="0" u="none" strike="noStrike" dirty="0" smtClean="0">
                          <a:solidFill>
                            <a:srgbClr val="000000"/>
                          </a:solidFill>
                          <a:effectLst/>
                          <a:latin typeface="Arial"/>
                        </a:rPr>
                        <a:t>-0.06%</a:t>
                      </a:r>
                      <a:endParaRPr lang="en-US" sz="1400" b="1" i="0" u="none" strike="noStrike" dirty="0">
                        <a:solidFill>
                          <a:srgbClr val="000000"/>
                        </a:solidFill>
                        <a:effectLst/>
                        <a:latin typeface="Arial"/>
                      </a:endParaRPr>
                    </a:p>
                  </a:txBody>
                  <a:tcPr marL="0" marR="0" marT="0" marB="0" anchor="ctr"/>
                </a:tc>
                <a:tc>
                  <a:txBody>
                    <a:bodyPr/>
                    <a:lstStyle/>
                    <a:p>
                      <a:pPr algn="ctr" fontAlgn="b"/>
                      <a:r>
                        <a:rPr lang="en-US" sz="1400" b="1" i="0" u="none" strike="noStrike" dirty="0" smtClean="0">
                          <a:solidFill>
                            <a:srgbClr val="000000"/>
                          </a:solidFill>
                          <a:effectLst/>
                          <a:latin typeface="Arial"/>
                        </a:rPr>
                        <a:t>-0.02%</a:t>
                      </a:r>
                      <a:endParaRPr lang="en-US" sz="1400" b="1" i="0" u="none" strike="noStrike" dirty="0">
                        <a:solidFill>
                          <a:srgbClr val="000000"/>
                        </a:solidFill>
                        <a:effectLst/>
                        <a:latin typeface="Arial"/>
                      </a:endParaRPr>
                    </a:p>
                  </a:txBody>
                  <a:tcPr marL="0" marR="0" marT="0" marB="0" anchor="ctr"/>
                </a:tc>
                <a:tc>
                  <a:txBody>
                    <a:bodyPr/>
                    <a:lstStyle/>
                    <a:p>
                      <a:pPr algn="ctr" fontAlgn="b"/>
                      <a:r>
                        <a:rPr lang="en-US" sz="1400" b="1" i="0" u="none" strike="noStrike" dirty="0" smtClean="0">
                          <a:solidFill>
                            <a:srgbClr val="000000"/>
                          </a:solidFill>
                          <a:effectLst/>
                          <a:latin typeface="Arial"/>
                        </a:rPr>
                        <a:t>0.06%</a:t>
                      </a:r>
                      <a:endParaRPr lang="en-US" sz="1400" b="1" i="0" u="none" strike="noStrike" dirty="0">
                        <a:solidFill>
                          <a:srgbClr val="000000"/>
                        </a:solidFill>
                        <a:effectLst/>
                        <a:latin typeface="Arial"/>
                      </a:endParaRPr>
                    </a:p>
                  </a:txBody>
                  <a:tcPr marL="0" marR="0" marT="0" marB="0" anchor="ctr"/>
                </a:tc>
                <a:tc>
                  <a:txBody>
                    <a:bodyPr/>
                    <a:lstStyle/>
                    <a:p>
                      <a:pPr algn="ctr" fontAlgn="b"/>
                      <a:r>
                        <a:rPr lang="en-US" sz="1400" b="1" i="0" u="none" strike="noStrike" dirty="0" smtClean="0">
                          <a:solidFill>
                            <a:srgbClr val="000000"/>
                          </a:solidFill>
                          <a:effectLst/>
                          <a:latin typeface="Arial"/>
                        </a:rPr>
                        <a:t>-0.04%</a:t>
                      </a:r>
                      <a:endParaRPr lang="en-US" sz="1400" b="1" i="0" u="none" strike="noStrike" dirty="0">
                        <a:solidFill>
                          <a:srgbClr val="000000"/>
                        </a:solidFill>
                        <a:effectLst/>
                        <a:latin typeface="Arial"/>
                      </a:endParaRPr>
                    </a:p>
                  </a:txBody>
                  <a:tcPr marL="0" marR="0" marT="0" marB="0" anchor="ctr"/>
                </a:tc>
                <a:tc>
                  <a:txBody>
                    <a:bodyPr/>
                    <a:lstStyle/>
                    <a:p>
                      <a:pPr algn="ctr" fontAlgn="b"/>
                      <a:r>
                        <a:rPr lang="en-US" sz="1400" b="1" i="0" u="none" strike="noStrike" dirty="0" smtClean="0">
                          <a:solidFill>
                            <a:srgbClr val="000000"/>
                          </a:solidFill>
                          <a:effectLst/>
                          <a:latin typeface="Arial"/>
                        </a:rPr>
                        <a:t>0.07%</a:t>
                      </a:r>
                      <a:endParaRPr lang="en-US" sz="1400" b="1" i="0" u="none" strike="noStrike" dirty="0">
                        <a:solidFill>
                          <a:srgbClr val="000000"/>
                        </a:solidFill>
                        <a:effectLst/>
                        <a:latin typeface="Arial"/>
                      </a:endParaRPr>
                    </a:p>
                  </a:txBody>
                  <a:tcPr marL="0" marR="0" marT="0" marB="0" anchor="ctr"/>
                </a:tc>
              </a:tr>
            </a:tbl>
          </a:graphicData>
        </a:graphic>
      </p:graphicFrame>
      <p:graphicFrame>
        <p:nvGraphicFramePr>
          <p:cNvPr id="6" name="Content Placeholder 3"/>
          <p:cNvGraphicFramePr>
            <a:graphicFrameLocks/>
          </p:cNvGraphicFramePr>
          <p:nvPr>
            <p:extLst>
              <p:ext uri="{D42A27DB-BD31-4B8C-83A1-F6EECF244321}">
                <p14:modId xmlns:p14="http://schemas.microsoft.com/office/powerpoint/2010/main" val="3463468439"/>
              </p:ext>
            </p:extLst>
          </p:nvPr>
        </p:nvGraphicFramePr>
        <p:xfrm>
          <a:off x="457202" y="4822460"/>
          <a:ext cx="8153398" cy="1349740"/>
        </p:xfrm>
        <a:graphic>
          <a:graphicData uri="http://schemas.openxmlformats.org/drawingml/2006/table">
            <a:tbl>
              <a:tblPr firstRow="1" firstCol="1" bandRow="1">
                <a:tableStyleId>{5C22544A-7EE6-4342-B048-85BDC9FD1C3A}</a:tableStyleId>
              </a:tblPr>
              <a:tblGrid>
                <a:gridCol w="1813737"/>
                <a:gridCol w="939209"/>
                <a:gridCol w="1017476"/>
                <a:gridCol w="1095744"/>
                <a:gridCol w="1095744"/>
                <a:gridCol w="1095744"/>
                <a:gridCol w="1095744"/>
              </a:tblGrid>
              <a:tr h="381000">
                <a:tc>
                  <a:txBody>
                    <a:bodyPr/>
                    <a:lstStyle/>
                    <a:p>
                      <a:pPr marL="0" marR="0">
                        <a:spcBef>
                          <a:spcPts val="0"/>
                        </a:spcBef>
                        <a:spcAft>
                          <a:spcPts val="0"/>
                        </a:spcAft>
                      </a:pPr>
                      <a:r>
                        <a:rPr lang="en-US" sz="1100" kern="1200" dirty="0">
                          <a:effectLst/>
                        </a:rPr>
                        <a:t> </a:t>
                      </a:r>
                      <a:endParaRPr lang="en-US" sz="1100" kern="1200" dirty="0" smtClean="0">
                        <a:effectLst/>
                      </a:endParaRPr>
                    </a:p>
                    <a:p>
                      <a:pPr marL="0" marR="0">
                        <a:spcBef>
                          <a:spcPts val="0"/>
                        </a:spcBef>
                        <a:spcAft>
                          <a:spcPts val="0"/>
                        </a:spcAft>
                      </a:pPr>
                      <a:endParaRPr lang="en-US" sz="1400" dirty="0">
                        <a:effectLst/>
                        <a:latin typeface="Times New Roman"/>
                        <a:ea typeface="Times New Roman"/>
                      </a:endParaRPr>
                    </a:p>
                  </a:txBody>
                  <a:tcPr marL="68580" marR="68580" marT="0" marB="0"/>
                </a:tc>
                <a:tc>
                  <a:txBody>
                    <a:bodyPr/>
                    <a:lstStyle/>
                    <a:p>
                      <a:pPr marL="0" marR="0" algn="ctr">
                        <a:spcBef>
                          <a:spcPts val="0"/>
                        </a:spcBef>
                        <a:spcAft>
                          <a:spcPts val="0"/>
                        </a:spcAft>
                      </a:pPr>
                      <a:r>
                        <a:rPr lang="en-US" sz="1400" kern="1200" dirty="0" smtClean="0">
                          <a:effectLst/>
                        </a:rPr>
                        <a:t>AI-Main</a:t>
                      </a:r>
                      <a:endParaRPr lang="en-US" sz="1400" dirty="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400" kern="1200" dirty="0" smtClean="0">
                          <a:effectLst/>
                        </a:rPr>
                        <a:t>RA-Main</a:t>
                      </a:r>
                      <a:endParaRPr lang="en-US" sz="1400" dirty="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400" kern="1200" dirty="0" smtClean="0">
                          <a:effectLst/>
                        </a:rPr>
                        <a:t>LB-Main</a:t>
                      </a:r>
                      <a:endParaRPr lang="en-US" sz="1400" dirty="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400" kern="1200" dirty="0" smtClean="0">
                          <a:effectLst/>
                        </a:rPr>
                        <a:t>AI-HE</a:t>
                      </a:r>
                      <a:endParaRPr lang="en-US" sz="1400" dirty="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400" kern="1200" dirty="0" smtClean="0">
                          <a:effectLst/>
                        </a:rPr>
                        <a:t>RA-HE</a:t>
                      </a:r>
                      <a:endParaRPr lang="en-US" sz="1400" dirty="0">
                        <a:effectLst/>
                        <a:latin typeface="Times New Roman"/>
                        <a:ea typeface="Times New Roman"/>
                      </a:endParaRPr>
                    </a:p>
                  </a:txBody>
                  <a:tcPr marL="68580" marR="68580" marT="0" marB="0" anchor="ctr"/>
                </a:tc>
                <a:tc>
                  <a:txBody>
                    <a:bodyPr/>
                    <a:lstStyle/>
                    <a:p>
                      <a:pPr marL="0" marR="0" algn="ctr">
                        <a:spcBef>
                          <a:spcPts val="0"/>
                        </a:spcBef>
                        <a:spcAft>
                          <a:spcPts val="0"/>
                        </a:spcAft>
                      </a:pPr>
                      <a:r>
                        <a:rPr lang="en-US" sz="1400" kern="1200" dirty="0" smtClean="0">
                          <a:effectLst/>
                        </a:rPr>
                        <a:t>LB-HE</a:t>
                      </a:r>
                      <a:endParaRPr lang="en-US" sz="1400" dirty="0">
                        <a:effectLst/>
                        <a:latin typeface="Times New Roman"/>
                        <a:ea typeface="Times New Roman"/>
                      </a:endParaRPr>
                    </a:p>
                  </a:txBody>
                  <a:tcPr marL="68580" marR="68580" marT="0" marB="0" anchor="ctr"/>
                </a:tc>
              </a:tr>
              <a:tr h="48437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dirty="0" smtClean="0">
                          <a:effectLst/>
                        </a:rPr>
                        <a:t>M1 RDOQ off</a:t>
                      </a:r>
                      <a:endParaRPr lang="en-US" sz="1400" dirty="0" smtClean="0">
                        <a:effectLst/>
                        <a:latin typeface="Times New Roman"/>
                        <a:ea typeface="Times New Roman"/>
                      </a:endParaRPr>
                    </a:p>
                  </a:txBody>
                  <a:tcPr marL="68580" marR="68580" marT="0" marB="0" anchor="ctr"/>
                </a:tc>
                <a:tc>
                  <a:txBody>
                    <a:bodyPr/>
                    <a:lstStyle/>
                    <a:p>
                      <a:pPr algn="ctr" fontAlgn="b"/>
                      <a:r>
                        <a:rPr lang="en-US" sz="1400" b="0" i="0" u="none" strike="noStrike" dirty="0" smtClean="0">
                          <a:solidFill>
                            <a:srgbClr val="000000"/>
                          </a:solidFill>
                          <a:effectLst/>
                          <a:latin typeface="Arial"/>
                        </a:rPr>
                        <a:t>0.00%</a:t>
                      </a:r>
                      <a:endParaRPr lang="en-US" sz="1400" b="0" i="0" u="none" strike="noStrike" dirty="0">
                        <a:solidFill>
                          <a:srgbClr val="000000"/>
                        </a:solidFill>
                        <a:effectLst/>
                        <a:latin typeface="Arial"/>
                      </a:endParaRPr>
                    </a:p>
                  </a:txBody>
                  <a:tcPr marL="0" marR="0" marT="0" marB="0" anchor="ctr"/>
                </a:tc>
                <a:tc>
                  <a:txBody>
                    <a:bodyPr/>
                    <a:lstStyle/>
                    <a:p>
                      <a:pPr algn="ctr" fontAlgn="b"/>
                      <a:r>
                        <a:rPr lang="en-US" sz="1400" b="0" i="0" u="none" strike="noStrike" dirty="0" smtClean="0">
                          <a:solidFill>
                            <a:srgbClr val="000000"/>
                          </a:solidFill>
                          <a:effectLst/>
                          <a:latin typeface="Arial"/>
                        </a:rPr>
                        <a:t>-0.07%</a:t>
                      </a:r>
                      <a:endParaRPr lang="en-US" sz="1400" b="0" i="0" u="none" strike="noStrike" dirty="0">
                        <a:solidFill>
                          <a:srgbClr val="000000"/>
                        </a:solidFill>
                        <a:effectLst/>
                        <a:latin typeface="Arial"/>
                      </a:endParaRPr>
                    </a:p>
                  </a:txBody>
                  <a:tcPr marL="0" marR="0" marT="0" marB="0" anchor="ctr"/>
                </a:tc>
                <a:tc>
                  <a:txBody>
                    <a:bodyPr/>
                    <a:lstStyle/>
                    <a:p>
                      <a:pPr algn="ctr" fontAlgn="b"/>
                      <a:r>
                        <a:rPr lang="en-US" sz="1400" b="0" i="0" u="none" strike="noStrike" dirty="0" smtClean="0">
                          <a:solidFill>
                            <a:srgbClr val="000000"/>
                          </a:solidFill>
                          <a:effectLst/>
                          <a:latin typeface="Arial"/>
                        </a:rPr>
                        <a:t>-0.04%</a:t>
                      </a:r>
                      <a:endParaRPr lang="en-US" sz="1400" b="0" i="0" u="none" strike="noStrike" dirty="0">
                        <a:solidFill>
                          <a:srgbClr val="000000"/>
                        </a:solidFill>
                        <a:effectLst/>
                        <a:latin typeface="Arial"/>
                      </a:endParaRPr>
                    </a:p>
                  </a:txBody>
                  <a:tcPr marL="0" marR="0" marT="0" marB="0" anchor="ctr"/>
                </a:tc>
                <a:tc>
                  <a:txBody>
                    <a:bodyPr/>
                    <a:lstStyle/>
                    <a:p>
                      <a:pPr algn="ctr" fontAlgn="b"/>
                      <a:r>
                        <a:rPr lang="en-US" sz="1400" b="0" i="0" u="none" strike="noStrike" dirty="0" smtClean="0">
                          <a:solidFill>
                            <a:srgbClr val="000000"/>
                          </a:solidFill>
                          <a:effectLst/>
                          <a:latin typeface="Arial"/>
                        </a:rPr>
                        <a:t>0.00%</a:t>
                      </a:r>
                      <a:endParaRPr lang="en-US" sz="1400" b="0" i="0" u="none" strike="noStrike" dirty="0">
                        <a:solidFill>
                          <a:srgbClr val="000000"/>
                        </a:solidFill>
                        <a:effectLst/>
                        <a:latin typeface="Arial"/>
                      </a:endParaRPr>
                    </a:p>
                  </a:txBody>
                  <a:tcPr marL="0" marR="0" marT="0" marB="0" anchor="ctr"/>
                </a:tc>
                <a:tc>
                  <a:txBody>
                    <a:bodyPr/>
                    <a:lstStyle/>
                    <a:p>
                      <a:pPr algn="ctr" fontAlgn="b"/>
                      <a:r>
                        <a:rPr lang="en-US" sz="1400" b="0" i="0" u="none" strike="noStrike" dirty="0" smtClean="0">
                          <a:solidFill>
                            <a:srgbClr val="000000"/>
                          </a:solidFill>
                          <a:effectLst/>
                          <a:latin typeface="Arial"/>
                        </a:rPr>
                        <a:t>-0.05%</a:t>
                      </a:r>
                      <a:endParaRPr lang="en-US" sz="1400" b="0" i="0" u="none" strike="noStrike" dirty="0">
                        <a:solidFill>
                          <a:srgbClr val="000000"/>
                        </a:solidFill>
                        <a:effectLst/>
                        <a:latin typeface="Arial"/>
                      </a:endParaRPr>
                    </a:p>
                  </a:txBody>
                  <a:tcPr marL="0" marR="0" marT="0" marB="0" anchor="ctr"/>
                </a:tc>
                <a:tc>
                  <a:txBody>
                    <a:bodyPr/>
                    <a:lstStyle/>
                    <a:p>
                      <a:pPr algn="ctr" fontAlgn="b"/>
                      <a:r>
                        <a:rPr lang="en-US" sz="1400" b="0" i="0" u="none" strike="noStrike" dirty="0" smtClean="0">
                          <a:solidFill>
                            <a:srgbClr val="000000"/>
                          </a:solidFill>
                          <a:effectLst/>
                          <a:latin typeface="Arial"/>
                        </a:rPr>
                        <a:t>0.06%</a:t>
                      </a:r>
                      <a:endParaRPr lang="en-US" sz="1400" b="0" i="0" u="none" strike="noStrike" dirty="0">
                        <a:solidFill>
                          <a:srgbClr val="000000"/>
                        </a:solidFill>
                        <a:effectLst/>
                        <a:latin typeface="Arial"/>
                      </a:endParaRPr>
                    </a:p>
                  </a:txBody>
                  <a:tcPr marL="0" marR="0" marT="0" marB="0" anchor="ctr"/>
                </a:tc>
              </a:tr>
              <a:tr h="48437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smtClean="0">
                          <a:effectLst/>
                        </a:rPr>
                        <a:t>M1 Low</a:t>
                      </a:r>
                      <a:r>
                        <a:rPr lang="en-US" sz="1400" kern="1200" baseline="0" smtClean="0">
                          <a:effectLst/>
                        </a:rPr>
                        <a:t> </a:t>
                      </a:r>
                      <a:r>
                        <a:rPr lang="en-US" sz="1400" kern="1200" baseline="0" dirty="0" smtClean="0">
                          <a:effectLst/>
                        </a:rPr>
                        <a:t>QP</a:t>
                      </a:r>
                      <a:endParaRPr lang="en-US" sz="1400" dirty="0" smtClean="0">
                        <a:effectLst/>
                        <a:latin typeface="Times New Roman"/>
                        <a:ea typeface="Times New Roman"/>
                      </a:endParaRPr>
                    </a:p>
                  </a:txBody>
                  <a:tcPr marL="68580" marR="68580" marT="0" marB="0" anchor="ctr"/>
                </a:tc>
                <a:tc>
                  <a:txBody>
                    <a:bodyPr/>
                    <a:lstStyle/>
                    <a:p>
                      <a:pPr algn="ctr" fontAlgn="b"/>
                      <a:r>
                        <a:rPr lang="en-US" sz="1400" b="0" i="0" u="none" strike="noStrike" dirty="0" smtClean="0">
                          <a:solidFill>
                            <a:srgbClr val="000000"/>
                          </a:solidFill>
                          <a:effectLst/>
                          <a:latin typeface="Arial"/>
                        </a:rPr>
                        <a:t>0.00%</a:t>
                      </a:r>
                      <a:endParaRPr lang="en-US" sz="1400" b="0" i="0" u="none" strike="noStrike" dirty="0">
                        <a:solidFill>
                          <a:srgbClr val="000000"/>
                        </a:solidFill>
                        <a:effectLst/>
                        <a:latin typeface="Arial"/>
                      </a:endParaRPr>
                    </a:p>
                  </a:txBody>
                  <a:tcPr marL="0" marR="0" marT="0" marB="0" anchor="ctr"/>
                </a:tc>
                <a:tc>
                  <a:txBody>
                    <a:bodyPr/>
                    <a:lstStyle/>
                    <a:p>
                      <a:pPr algn="ctr" fontAlgn="b"/>
                      <a:r>
                        <a:rPr lang="en-US" sz="1400" b="0" i="0" u="none" strike="noStrike" dirty="0" smtClean="0">
                          <a:solidFill>
                            <a:srgbClr val="000000"/>
                          </a:solidFill>
                          <a:effectLst/>
                          <a:latin typeface="Arial"/>
                        </a:rPr>
                        <a:t>-0.05%</a:t>
                      </a:r>
                      <a:endParaRPr lang="en-US" sz="1400" b="0" i="0" u="none" strike="noStrike" dirty="0">
                        <a:solidFill>
                          <a:srgbClr val="000000"/>
                        </a:solidFill>
                        <a:effectLst/>
                        <a:latin typeface="Arial"/>
                      </a:endParaRPr>
                    </a:p>
                  </a:txBody>
                  <a:tcPr marL="0" marR="0" marT="0" marB="0" anchor="ctr"/>
                </a:tc>
                <a:tc>
                  <a:txBody>
                    <a:bodyPr/>
                    <a:lstStyle/>
                    <a:p>
                      <a:pPr algn="ctr" fontAlgn="b"/>
                      <a:r>
                        <a:rPr lang="en-US" sz="1400" b="0" i="0" u="none" strike="noStrike" dirty="0" smtClean="0">
                          <a:solidFill>
                            <a:srgbClr val="000000"/>
                          </a:solidFill>
                          <a:effectLst/>
                          <a:latin typeface="Arial"/>
                        </a:rPr>
                        <a:t>-0.03%</a:t>
                      </a:r>
                      <a:endParaRPr lang="en-US" sz="1400" b="0" i="0" u="none" strike="noStrike" dirty="0">
                        <a:solidFill>
                          <a:srgbClr val="000000"/>
                        </a:solidFill>
                        <a:effectLst/>
                        <a:latin typeface="Arial"/>
                      </a:endParaRPr>
                    </a:p>
                  </a:txBody>
                  <a:tcPr marL="0" marR="0" marT="0" marB="0" anchor="ctr"/>
                </a:tc>
                <a:tc>
                  <a:txBody>
                    <a:bodyPr/>
                    <a:lstStyle/>
                    <a:p>
                      <a:pPr algn="ctr" fontAlgn="b"/>
                      <a:r>
                        <a:rPr lang="en-US" sz="1400" b="0" i="0" u="none" strike="noStrike" dirty="0" smtClean="0">
                          <a:solidFill>
                            <a:srgbClr val="000000"/>
                          </a:solidFill>
                          <a:effectLst/>
                          <a:latin typeface="Arial"/>
                        </a:rPr>
                        <a:t>-0.01%</a:t>
                      </a:r>
                      <a:endParaRPr lang="en-US" sz="1400" b="0" i="0" u="none" strike="noStrike" dirty="0">
                        <a:solidFill>
                          <a:srgbClr val="000000"/>
                        </a:solidFill>
                        <a:effectLst/>
                        <a:latin typeface="Arial"/>
                      </a:endParaRPr>
                    </a:p>
                  </a:txBody>
                  <a:tcPr marL="0" marR="0" marT="0" marB="0" anchor="ctr"/>
                </a:tc>
                <a:tc>
                  <a:txBody>
                    <a:bodyPr/>
                    <a:lstStyle/>
                    <a:p>
                      <a:pPr algn="ctr" fontAlgn="b"/>
                      <a:r>
                        <a:rPr lang="en-US" sz="1400" b="0" i="0" u="none" strike="noStrike" dirty="0" smtClean="0">
                          <a:solidFill>
                            <a:srgbClr val="000000"/>
                          </a:solidFill>
                          <a:effectLst/>
                          <a:latin typeface="Arial"/>
                        </a:rPr>
                        <a:t>-0.04%</a:t>
                      </a:r>
                      <a:endParaRPr lang="en-US" sz="1400" b="0" i="0" u="none" strike="noStrike" dirty="0">
                        <a:solidFill>
                          <a:srgbClr val="000000"/>
                        </a:solidFill>
                        <a:effectLst/>
                        <a:latin typeface="Arial"/>
                      </a:endParaRPr>
                    </a:p>
                  </a:txBody>
                  <a:tcPr marL="0" marR="0" marT="0" marB="0" anchor="ctr"/>
                </a:tc>
                <a:tc>
                  <a:txBody>
                    <a:bodyPr/>
                    <a:lstStyle/>
                    <a:p>
                      <a:pPr algn="ctr" fontAlgn="b"/>
                      <a:r>
                        <a:rPr lang="en-US" sz="1400" b="0" i="0" u="none" strike="noStrike" dirty="0" smtClean="0">
                          <a:solidFill>
                            <a:srgbClr val="000000"/>
                          </a:solidFill>
                          <a:effectLst/>
                          <a:latin typeface="Arial"/>
                        </a:rPr>
                        <a:t>0.01%</a:t>
                      </a:r>
                      <a:endParaRPr lang="en-US" sz="1400" b="0" i="0" u="none" strike="noStrike" dirty="0">
                        <a:solidFill>
                          <a:srgbClr val="000000"/>
                        </a:solidFill>
                        <a:effectLst/>
                        <a:latin typeface="Arial"/>
                      </a:endParaRPr>
                    </a:p>
                  </a:txBody>
                  <a:tcPr marL="0" marR="0" marT="0" marB="0" anchor="ctr"/>
                </a:tc>
              </a:tr>
            </a:tbl>
          </a:graphicData>
        </a:graphic>
      </p:graphicFrame>
    </p:spTree>
    <p:extLst>
      <p:ext uri="{BB962C8B-B14F-4D97-AF65-F5344CB8AC3E}">
        <p14:creationId xmlns:p14="http://schemas.microsoft.com/office/powerpoint/2010/main" val="32601171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Conclusions</a:t>
            </a:r>
            <a:endParaRPr lang="en-US" dirty="0"/>
          </a:p>
        </p:txBody>
      </p:sp>
      <p:sp>
        <p:nvSpPr>
          <p:cNvPr id="3" name="Content Placeholder 2"/>
          <p:cNvSpPr>
            <a:spLocks noGrp="1"/>
          </p:cNvSpPr>
          <p:nvPr>
            <p:ph idx="1"/>
          </p:nvPr>
        </p:nvSpPr>
        <p:spPr/>
        <p:txBody>
          <a:bodyPr>
            <a:normAutofit/>
          </a:bodyPr>
          <a:lstStyle/>
          <a:p>
            <a:pPr lvl="0" hangingPunct="0"/>
            <a:r>
              <a:rPr lang="en-US" dirty="0" smtClean="0"/>
              <a:t>Unification of </a:t>
            </a:r>
            <a:r>
              <a:rPr lang="en-US" dirty="0"/>
              <a:t>the </a:t>
            </a:r>
            <a:r>
              <a:rPr lang="en-US" dirty="0" smtClean="0"/>
              <a:t>8×8 TU coefficient coding</a:t>
            </a:r>
          </a:p>
          <a:p>
            <a:pPr lvl="1" hangingPunct="0"/>
            <a:r>
              <a:rPr lang="en-US" dirty="0" smtClean="0"/>
              <a:t>Removal of the 8×2 / 2×8 CG</a:t>
            </a:r>
            <a:r>
              <a:rPr lang="en-US" dirty="0"/>
              <a:t> </a:t>
            </a:r>
            <a:r>
              <a:rPr lang="en-US" dirty="0" smtClean="0"/>
              <a:t>and all its associated logic</a:t>
            </a:r>
          </a:p>
          <a:p>
            <a:pPr lvl="2" hangingPunct="0"/>
            <a:r>
              <a:rPr lang="en-US" dirty="0" smtClean="0"/>
              <a:t>Reduction in software and working draft text</a:t>
            </a:r>
          </a:p>
          <a:p>
            <a:pPr lvl="2" hangingPunct="0"/>
            <a:r>
              <a:rPr lang="en-US" dirty="0" smtClean="0"/>
              <a:t>Unification of CG flag context derivation</a:t>
            </a:r>
          </a:p>
          <a:p>
            <a:pPr lvl="2" hangingPunct="0"/>
            <a:r>
              <a:rPr lang="en-US" dirty="0"/>
              <a:t>8×8 </a:t>
            </a:r>
            <a:r>
              <a:rPr lang="en-US" dirty="0" smtClean="0"/>
              <a:t>significance map table removed</a:t>
            </a:r>
          </a:p>
          <a:p>
            <a:pPr lvl="1" hangingPunct="0"/>
            <a:endParaRPr lang="en-US" dirty="0"/>
          </a:p>
          <a:p>
            <a:pPr hangingPunct="0"/>
            <a:r>
              <a:rPr lang="en-US" dirty="0" smtClean="0"/>
              <a:t>Simplification comes at no performance loss</a:t>
            </a:r>
          </a:p>
        </p:txBody>
      </p:sp>
    </p:spTree>
    <p:extLst>
      <p:ext uri="{BB962C8B-B14F-4D97-AF65-F5344CB8AC3E}">
        <p14:creationId xmlns:p14="http://schemas.microsoft.com/office/powerpoint/2010/main" val="98031569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438400" y="2057400"/>
            <a:ext cx="4800600" cy="1219200"/>
          </a:xfrm>
        </p:spPr>
        <p:txBody>
          <a:bodyPr/>
          <a:lstStyle>
            <a:lvl1pPr>
              <a:buClr>
                <a:schemeClr val="accent6"/>
              </a:buClr>
              <a:defRPr/>
            </a:lvl1pPr>
          </a:lstStyle>
          <a:p>
            <a:pPr eaLnBrk="1" hangingPunct="1">
              <a:buNone/>
            </a:pPr>
            <a:r>
              <a:rPr lang="en-US" dirty="0" smtClean="0">
                <a:solidFill>
                  <a:schemeClr val="bg1"/>
                </a:solidFill>
              </a:rPr>
              <a:t>Thank you!</a:t>
            </a:r>
          </a:p>
          <a:p>
            <a:pPr eaLnBrk="1" hangingPunct="1">
              <a:buFont typeface="Wingdings" pitchFamily="1" charset="2"/>
              <a:buNone/>
            </a:pPr>
            <a:endParaRPr lang="en-US" sz="3200" dirty="0" smtClean="0">
              <a:solidFill>
                <a:schemeClr val="bg1"/>
              </a:solidFill>
            </a:endParaRPr>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JCTVC-D257">
  <a:themeElements>
    <a:clrScheme name="QCT 2009 Template">
      <a:dk1>
        <a:srgbClr val="000000"/>
      </a:dk1>
      <a:lt1>
        <a:srgbClr val="FFFFFF"/>
      </a:lt1>
      <a:dk2>
        <a:srgbClr val="636568"/>
      </a:dk2>
      <a:lt2>
        <a:srgbClr val="A8A9AC"/>
      </a:lt2>
      <a:accent1>
        <a:srgbClr val="5D6D93"/>
      </a:accent1>
      <a:accent2>
        <a:srgbClr val="911C1F"/>
      </a:accent2>
      <a:accent3>
        <a:srgbClr val="BFAC31"/>
      </a:accent3>
      <a:accent4>
        <a:srgbClr val="C45C04"/>
      </a:accent4>
      <a:accent5>
        <a:srgbClr val="5D8165"/>
      </a:accent5>
      <a:accent6>
        <a:srgbClr val="A8A9AC"/>
      </a:accent6>
      <a:hlink>
        <a:srgbClr val="636568"/>
      </a:hlink>
      <a:folHlink>
        <a:srgbClr val="4C5978"/>
      </a:folHlink>
    </a:clrScheme>
    <a:fontScheme name="QCT_PPT_Master2006_ConfProprietaryRev5.06">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QCT_PPT_Master2006_ConfProprietaryRev5.06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QCT_PPT_Master2006_ConfProprietaryRev5.06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QCT_PPT_Master2006_ConfProprietaryRev5.06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QCT_PPT_Master2006_ConfProprietaryRev5.06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QCT_PPT_Master2006_ConfProprietaryRev5.06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QCT_PPT_Master2006_ConfProprietaryRev5.06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QCT_PPT_Master2006_ConfProprietaryRev5.06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QCT_PPT_Master2006_ConfProprietaryRev5.06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QCT_PPT_Master2006_ConfProprietaryRev5.06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QCT_PPT_Master2006_ConfProprietaryRev5.06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QCT_PPT_Master2006_ConfProprietaryRev5.06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QCT_PPT_Master2006_ConfProprietaryRev5.06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QCT_PPT_Master2006_ConfProprietaryRev5.06 13">
        <a:dk1>
          <a:srgbClr val="000000"/>
        </a:dk1>
        <a:lt1>
          <a:srgbClr val="FFFFFF"/>
        </a:lt1>
        <a:dk2>
          <a:srgbClr val="333333"/>
        </a:dk2>
        <a:lt2>
          <a:srgbClr val="4E677E"/>
        </a:lt2>
        <a:accent1>
          <a:srgbClr val="6685A2"/>
        </a:accent1>
        <a:accent2>
          <a:srgbClr val="7EA446"/>
        </a:accent2>
        <a:accent3>
          <a:srgbClr val="FFFFFF"/>
        </a:accent3>
        <a:accent4>
          <a:srgbClr val="000000"/>
        </a:accent4>
        <a:accent5>
          <a:srgbClr val="B8C2CE"/>
        </a:accent5>
        <a:accent6>
          <a:srgbClr val="72943F"/>
        </a:accent6>
        <a:hlink>
          <a:srgbClr val="B97C3F"/>
        </a:hlink>
        <a:folHlink>
          <a:srgbClr val="51692D"/>
        </a:folHlink>
      </a:clrScheme>
      <a:clrMap bg1="lt1" tx1="dk1" bg2="lt2" tx2="dk2" accent1="accent1" accent2="accent2" accent3="accent3" accent4="accent4" accent5="accent5" accent6="accent6" hlink="hlink" folHlink="folHlink"/>
    </a:extraClrScheme>
    <a:extraClrScheme>
      <a:clrScheme name="QCT_PPT_Master2006_ConfProprietaryRev5.06 14">
        <a:dk1>
          <a:srgbClr val="000000"/>
        </a:dk1>
        <a:lt1>
          <a:srgbClr val="FFFFFF"/>
        </a:lt1>
        <a:dk2>
          <a:srgbClr val="333333"/>
        </a:dk2>
        <a:lt2>
          <a:srgbClr val="B2B2B2"/>
        </a:lt2>
        <a:accent1>
          <a:srgbClr val="6685A2"/>
        </a:accent1>
        <a:accent2>
          <a:srgbClr val="7EA446"/>
        </a:accent2>
        <a:accent3>
          <a:srgbClr val="FFFFFF"/>
        </a:accent3>
        <a:accent4>
          <a:srgbClr val="000000"/>
        </a:accent4>
        <a:accent5>
          <a:srgbClr val="B8C2CE"/>
        </a:accent5>
        <a:accent6>
          <a:srgbClr val="72943F"/>
        </a:accent6>
        <a:hlink>
          <a:srgbClr val="B97C3F"/>
        </a:hlink>
        <a:folHlink>
          <a:srgbClr val="51692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topics_8th_JCTVC_2011_12</Template>
  <TotalTime>5825</TotalTime>
  <Words>588</Words>
  <Application>Microsoft Office PowerPoint</Application>
  <PresentationFormat>On-screen Show (4:3)</PresentationFormat>
  <Paragraphs>160</Paragraphs>
  <Slides>10</Slides>
  <Notes>1</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JCTVC-D257</vt:lpstr>
      <vt:lpstr>Removal of the 8×2 / 2×8 coefficient groups  JCTVC-J0256</vt:lpstr>
      <vt:lpstr>Introduction</vt:lpstr>
      <vt:lpstr>Introduction</vt:lpstr>
      <vt:lpstr>Introduction</vt:lpstr>
      <vt:lpstr>Proposal: removal of 8×2 / 2×8 CG</vt:lpstr>
      <vt:lpstr>Proposal: unification of 8x8 and large TU</vt:lpstr>
      <vt:lpstr>BD-rates</vt:lpstr>
      <vt:lpstr>Conclusions</vt:lpstr>
      <vt:lpstr>PowerPoint Presentation</vt:lpstr>
      <vt:lpstr>Significance Map Patterns</vt:lpstr>
    </vt:vector>
  </TitlesOfParts>
  <Company>Qualcomm Incorporated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Vadim Seregin</dc:creator>
  <cp:lastModifiedBy>Qualcomm User</cp:lastModifiedBy>
  <cp:revision>150</cp:revision>
  <dcterms:created xsi:type="dcterms:W3CDTF">2011-12-07T01:29:30Z</dcterms:created>
  <dcterms:modified xsi:type="dcterms:W3CDTF">2012-07-10T16:46:04Z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855509636</vt:i4>
  </property>
  <property fmtid="{D5CDD505-2E9C-101B-9397-08002B2CF9AE}" pid="3" name="_NewReviewCycle">
    <vt:lpwstr/>
  </property>
  <property fmtid="{D5CDD505-2E9C-101B-9397-08002B2CF9AE}" pid="4" name="_EmailSubject">
    <vt:lpwstr>low qp spreadsheet</vt:lpwstr>
  </property>
  <property fmtid="{D5CDD505-2E9C-101B-9397-08002B2CF9AE}" pid="5" name="_AuthorEmail">
    <vt:lpwstr>vseregin@qualcomm.com</vt:lpwstr>
  </property>
  <property fmtid="{D5CDD505-2E9C-101B-9397-08002B2CF9AE}" pid="6" name="_AuthorEmailDisplayName">
    <vt:lpwstr>Seregin, Vadim</vt:lpwstr>
  </property>
</Properties>
</file>