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  <p:sldMasterId id="2147483653" r:id="rId4"/>
  </p:sldMasterIdLst>
  <p:notesMasterIdLst>
    <p:notesMasterId r:id="rId12"/>
  </p:notesMasterIdLst>
  <p:sldIdLst>
    <p:sldId id="256" r:id="rId5"/>
    <p:sldId id="293" r:id="rId6"/>
    <p:sldId id="292" r:id="rId7"/>
    <p:sldId id="291" r:id="rId8"/>
    <p:sldId id="294" r:id="rId9"/>
    <p:sldId id="295" r:id="rId10"/>
    <p:sldId id="296" r:id="rId11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A2BA"/>
    <a:srgbClr val="663300"/>
    <a:srgbClr val="FFCCCC"/>
    <a:srgbClr val="FFCCFF"/>
    <a:srgbClr val="FF9900"/>
    <a:srgbClr val="E2F85C"/>
    <a:srgbClr val="AAAAAA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4622" autoAdjust="0"/>
  </p:normalViewPr>
  <p:slideViewPr>
    <p:cSldViewPr snapToGrid="0">
      <p:cViewPr>
        <p:scale>
          <a:sx n="55" d="100"/>
          <a:sy n="55" d="100"/>
        </p:scale>
        <p:origin x="-576" y="101"/>
      </p:cViewPr>
      <p:guideLst>
        <p:guide orient="horz" pos="426"/>
        <p:guide pos="2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775E10C-18B9-4DD0-BCF1-F9F1A3BC0F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1c_revBlack_rgb_powerpoin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5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28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29" descr="ti_stk_2c_pos_rgb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FABE9-4D0D-4F28-AB1E-BD86536CB0D1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9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2474913" y="6038850"/>
            <a:ext cx="4164012" cy="2524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3F9F8-F4CC-490D-A434-61C237E2D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2F2D2-1270-4F61-8A4C-EC0A7C584D62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88E31-7822-4BDF-8169-260C2AB3C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74EE1-CF5A-4695-9320-5CDCCE3934A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9948-0413-48E8-A127-99362C614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42875"/>
            <a:ext cx="8458200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33375" y="1185863"/>
            <a:ext cx="8467725" cy="469265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86C85-CB59-419D-B883-23A446C3DEEF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37BE2-F5F5-4F2A-BA83-7F20461AC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42875"/>
            <a:ext cx="8458200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D8015-0158-40D7-B3E6-95157418A461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382C8-5E41-4688-9CD9-DC4081CDB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03E17-17E7-4B60-8DA5-D9D98E54975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47294-708D-4ECF-8E36-4F21D1C07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B90EC-3EBB-4E97-A05A-F2CEC8CB10B3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825CA-23F1-4496-9467-43C88A707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EFDED-9A6F-4B74-B622-C22C15D1BAEC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B7688-42A3-4FC6-BB45-663F08E11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7ECD1-1EFB-4EE1-A28F-EA44411D57C7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5C867-D9C4-43A3-BD1A-AE893EF87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B0666-E742-4B24-B641-2F29E31BB04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0E96E-1BC7-458A-BEE3-552AF6D6B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7DD6D-852D-4853-8471-80DA90640C1F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28424-9275-4395-B474-A06D602A0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6D75C-5E1F-4387-80CC-E993A58DD7EF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B2831-C1CA-4BC9-8858-B52DDDB7F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D35F8-FF5F-4F6C-9501-B99A12CCB6E2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0109C-AAAF-49CB-A019-BF17D755A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B136D-6426-4367-AF48-E8EA1FB8CE3A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46F7B-5EC1-4F8E-A0E8-9112A048A3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75AF8-4C41-44C0-8D68-7A30D85FC366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742ED-A619-48C4-A0A3-924878742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0E342-4C85-4B84-AC3C-EBDD18C5F4B4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BEFC8-ECCA-418A-8AEC-336341D10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51A3B-378B-444F-B673-4CF86338A22C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96E07-6088-446D-A9A4-AEB821D70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66E94-B3F2-4708-B63E-D4D593A87D2F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0133-B238-4B57-86D9-D79FD8FAA9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BF262-E2CB-496B-BAF5-66CD78A32A3B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DD28D-588E-441D-98DC-23AB82609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A3AEF-68A0-4201-B96F-E26ED42EC696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4DF1E-03C6-41C9-939C-5E65BC6D9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A3948-7ACF-4684-A8A3-D1E251AC8D39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E7D71-03E3-42AE-AF81-271FB1EF8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FC18D-4107-416F-9DCD-330004A41D09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96EF8-6F64-441E-B5E0-6B6C47C7A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16C47-C7FF-4AB2-A151-6886EAE8178D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7E23D-57F3-418E-998A-AD2FCF3D3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CC1A0-4849-4838-9305-01C505A019B8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18420-98EB-44B7-A67D-A6DBAF09A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51E76-1A25-4C81-AEAE-F48489CC2949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42E13-224E-48C1-8EE3-222B6BF92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CA7C2-43B8-44AA-9E66-55DF2524BA4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9ABF7-9996-46EE-ACF8-2929C3B0D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9EA26-7C3A-4992-B829-C3AF09338584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93D7B-47E1-4FA2-8539-566E61D34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01B68-F07A-43F7-A98D-8B7850DDC823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C6152-CB77-441C-8693-E1919D81D4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F3A50-D508-4A2F-87DB-FE9B2B62D09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44B5C-6406-4599-9A80-B7F4E819B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C48A5-BF23-49D6-BB78-84FA81D8391A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827E2-8EA3-4E54-95B8-1DD168DCB3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14C27-0362-48D8-BF3A-C229B853BCB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F27E9-D5B7-451F-B1C8-A33C4D6A2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3A22E-7F1E-453D-AD67-E55FCC2FDBD7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58EE9-03F0-43CD-8D6D-90E379581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A638E-23FE-46CE-8EF6-329D245D5753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E978C-930F-480A-9116-3A7034982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BCA5F-78EA-4550-A682-BE9BF1C3E262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B9EE0-AABF-4C28-A939-D9B473E6B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7C14-727C-45FC-A653-D01E7928CC15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23834-74E9-44E5-A2CB-1F731D241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ACEEE-E5C6-4E46-B774-2FA3A3E77863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ED3B-2069-4A44-BD1B-D9A07B8AB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BEC93-3652-4049-976E-4509F46CCC98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8F4AD-988B-4E93-97C6-EC4CF3DB7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55442-4240-44F8-8932-D3DF15AD0262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EF43B-80AC-4BE7-AD8A-B0B8E3703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85F76-6878-4FFC-B311-2B3D68018957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CECA-0A3E-4890-A62C-F7CB239355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39C01-355D-49A5-BB54-A4284D81FAA1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A2D24-093A-45D3-A14D-365EC9751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55C9D-86DE-4C21-AB38-AD7A90205392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2EF9A-959D-44C5-9741-3C0A55357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B8E70-DD92-4C1C-B2E6-913FD9D9BC6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855B7-1D55-44C1-874B-D630805BDB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BD7DF-6EBD-44C8-A925-E544ECD3E4F9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659E9-C206-43D0-9D14-133278387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7BED3-975B-4A68-874A-4ACFD07C07DA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7ECB-3C0C-4E30-943B-F8ED7D98C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7F0AE-5964-4A7D-B32E-6392D2DA2063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8A9A2-7F39-4B9C-A43A-63758AEC2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76725-9984-47F8-8DDB-0D13681E5BD0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083F7-15E1-4A70-9D6D-CD5700A26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185863"/>
            <a:ext cx="8467725" cy="4692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78538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F302E8E3-2603-4E99-B104-D9BDAE65DD6A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78538"/>
            <a:ext cx="4152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78538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6B10EB5C-8C45-49D0-B4C8-41568B977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32" name="Picture 30" descr="ti_stk_2c_pos_rgb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  <p:sldLayoutId id="2147484180" r:id="rId12"/>
    <p:sldLayoutId id="2147484181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ct val="6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9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94D54DBC-7E3B-483B-9810-64B00E09B974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68563" y="6038850"/>
            <a:ext cx="41592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086CB445-7801-402F-92BD-CCF5D55DDD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410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2D524B23-91CD-4661-8B6C-E666E4B800FA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38850"/>
            <a:ext cx="4152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5EA0ED96-54CE-4677-8283-7C6578B63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8625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3080" name="Picture 19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58D8C1D4-505B-4B1A-8070-BA6A1F0C0CDC}" type="datetime1">
              <a:rPr lang="en-US"/>
              <a:pPr>
                <a:defRPr/>
              </a:pPr>
              <a:t>7/14/2012</a:t>
            </a:fld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38850"/>
            <a:ext cx="41640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A8F45C88-ABB4-4585-B895-1D0EF92F5B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7767" name="Rectangle 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4104" name="Picture 8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  <p:sldLayoutId id="2147484212" r:id="rId9"/>
    <p:sldLayoutId id="2147484213" r:id="rId10"/>
    <p:sldLayoutId id="2147484214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2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2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5E54F42-6E54-44E7-8526-155E32C9A62B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6147" name="Rectangle 24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14BF9C-547A-4371-9675-6A42FDA719E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3375" y="857250"/>
            <a:ext cx="8458200" cy="1470025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AHG9: On slice header parsing overhead reduction</a:t>
            </a:r>
          </a:p>
        </p:txBody>
      </p:sp>
      <p:sp>
        <p:nvSpPr>
          <p:cNvPr id="6149" name="Rectangle 32"/>
          <p:cNvSpPr>
            <a:spLocks noGrp="1" noChangeArrowheads="1"/>
          </p:cNvSpPr>
          <p:nvPr>
            <p:ph type="subTitle" idx="1"/>
          </p:nvPr>
        </p:nvSpPr>
        <p:spPr>
          <a:xfrm>
            <a:off x="333375" y="3659188"/>
            <a:ext cx="8458200" cy="2184400"/>
          </a:xfrm>
        </p:spPr>
        <p:txBody>
          <a:bodyPr/>
          <a:lstStyle/>
          <a:p>
            <a:pPr algn="ctr" eaLnBrk="1" hangingPunct="1"/>
            <a:r>
              <a:rPr lang="de-DE" dirty="0" smtClean="0"/>
              <a:t>Minhua Zhou, Mihir Mody</a:t>
            </a:r>
          </a:p>
          <a:p>
            <a:pPr algn="ctr" eaLnBrk="1" hangingPunct="1"/>
            <a:r>
              <a:rPr lang="de-DE" dirty="0" smtClean="0"/>
              <a:t>Texas Instruments Inc., USA</a:t>
            </a:r>
          </a:p>
        </p:txBody>
      </p:sp>
      <p:sp>
        <p:nvSpPr>
          <p:cNvPr id="6150" name="Rectangle 59"/>
          <p:cNvSpPr>
            <a:spLocks noChangeArrowheads="1"/>
          </p:cNvSpPr>
          <p:nvPr/>
        </p:nvSpPr>
        <p:spPr bwMode="auto">
          <a:xfrm>
            <a:off x="26988" y="3130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51" name="Rectangle 60"/>
          <p:cNvSpPr>
            <a:spLocks noChangeArrowheads="1"/>
          </p:cNvSpPr>
          <p:nvPr/>
        </p:nvSpPr>
        <p:spPr bwMode="auto">
          <a:xfrm>
            <a:off x="3489066" y="2652068"/>
            <a:ext cx="21547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4572000" algn="l"/>
              </a:tabLst>
            </a:pPr>
            <a:r>
              <a:rPr lang="en-US" sz="2400" b="1" dirty="0" smtClean="0">
                <a:cs typeface="Times New Roman" pitchFamily="18" charset="0"/>
              </a:rPr>
              <a:t>JCTVC-J0083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Problem statements (1)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Typical and worst (evil) slice header settings are quite different</a:t>
            </a:r>
          </a:p>
          <a:p>
            <a:pPr eaLnBrk="1" hangingPunct="1">
              <a:defRPr/>
            </a:pPr>
            <a:r>
              <a:rPr lang="en-US" dirty="0" smtClean="0"/>
              <a:t>For example, in H.264/AVC</a:t>
            </a:r>
          </a:p>
          <a:p>
            <a:pPr eaLnBrk="1" hangingPunct="1">
              <a:buNone/>
              <a:defRPr/>
            </a:pPr>
            <a:endParaRPr lang="de-DE" sz="2000" b="1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24610" y="1782120"/>
          <a:ext cx="7489830" cy="3440328"/>
        </p:xfrm>
        <a:graphic>
          <a:graphicData uri="http://schemas.openxmlformats.org/drawingml/2006/table">
            <a:tbl>
              <a:tblPr/>
              <a:tblGrid>
                <a:gridCol w="2496610"/>
                <a:gridCol w="2496610"/>
                <a:gridCol w="2496610"/>
              </a:tblGrid>
              <a:tr h="33726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Typical case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Worst case</a:t>
                      </a:r>
                      <a:endParaRPr lang="en-US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26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Number of slices per frame</a:t>
                      </a:r>
                      <a:endParaRPr lang="en-US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136 (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e.g.1080p)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949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Number of active reference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pictures</a:t>
                      </a:r>
                      <a:r>
                        <a:rPr lang="en-US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(sets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of weighted prediction tables)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Two sets of weights are used and hence number of weight values are 2 per direction.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Weights are present for all 16 entries per direction and hence 32 weights are present for B slice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0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Chroma weighted prediction tables</a:t>
                      </a:r>
                      <a:endParaRPr lang="en-US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Weights are used for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Luma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only, since fade in / fade out scenarios will have changes of intensity and not change in coloring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Weights are present for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Luma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and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Chroma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Further, in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chroma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different weights are present for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Cb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and Cr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26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Ref. pic list parameters </a:t>
                      </a:r>
                      <a:endParaRPr lang="en-US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Not present </a:t>
                      </a:r>
                      <a:endParaRPr lang="en-US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6858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Present for every slice</a:t>
                      </a:r>
                      <a:endParaRPr lang="en-US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Problem statements (2)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There is a huge difference between worst and typical case slice header parsing overhead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worst (evil) case slice header parsing overhead exceeds capability of a real-time decoder</a:t>
            </a:r>
          </a:p>
          <a:p>
            <a:pPr eaLnBrk="1" hangingPunct="1">
              <a:buNone/>
              <a:defRPr/>
            </a:pPr>
            <a:endParaRPr lang="de-DE" sz="2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1915" y="2432115"/>
          <a:ext cx="8295630" cy="3925092"/>
        </p:xfrm>
        <a:graphic>
          <a:graphicData uri="http://schemas.openxmlformats.org/drawingml/2006/table">
            <a:tbl>
              <a:tblPr/>
              <a:tblGrid>
                <a:gridCol w="3776649"/>
                <a:gridCol w="1130041"/>
                <a:gridCol w="1131222"/>
                <a:gridCol w="1130041"/>
                <a:gridCol w="1127677"/>
              </a:tblGrid>
              <a:tr h="415819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Slice header parsing ARM9 cycle estimate (1080p@30)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INPUT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AVC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HEVC (HM7.0)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20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Typical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Worst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Typical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Worst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18930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DPB size (#frame)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798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Number of active reference frames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930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Chroma weights? (0-&gt;no, 1-&gt;yes)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9471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Ref. </a:t>
                      </a:r>
                      <a:r>
                        <a:rPr lang="en-US" sz="13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Pic</a:t>
                      </a: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List (0-&gt; no, 1-&gt;yes)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Slice type (1-&gt;P-slice, 2-&gt;B-slice)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Number of slices per frame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136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frame-rate (fps)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OUTPUT (cycles)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Basic slice header parsing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9000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9000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9500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9500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798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Weighted prediction tables parsing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1464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35136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1464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35136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Ref pic list modification parsing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9160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7460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RPS parsing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4420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4420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Ref pic re-ordering (operation)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54400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4800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54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One slice header: total cycles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10464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112116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10964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61316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5962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 MHz for slice header parsing and operation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457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998" marR="559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 of proposal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The parsing intensive fields in the slice header are</a:t>
            </a:r>
          </a:p>
          <a:p>
            <a:pPr lvl="1" eaLnBrk="1" hangingPunct="1">
              <a:defRPr/>
            </a:pPr>
            <a:r>
              <a:rPr lang="en-US" dirty="0" smtClean="0"/>
              <a:t>Short term and long term reference picture parameter set (RPS)</a:t>
            </a:r>
          </a:p>
          <a:p>
            <a:pPr lvl="1" eaLnBrk="1" hangingPunct="1">
              <a:defRPr/>
            </a:pPr>
            <a:r>
              <a:rPr lang="en-US" dirty="0" smtClean="0"/>
              <a:t>Weighted prediction table</a:t>
            </a:r>
          </a:p>
          <a:p>
            <a:pPr eaLnBrk="1" hangingPunct="1">
              <a:defRPr/>
            </a:pPr>
            <a:r>
              <a:rPr lang="en-US" sz="2000" dirty="0" smtClean="0"/>
              <a:t>To reduce the worst case slice header parsing overhead</a:t>
            </a:r>
          </a:p>
          <a:p>
            <a:pPr lvl="1" eaLnBrk="1" hangingPunct="1">
              <a:defRPr/>
            </a:pPr>
            <a:r>
              <a:rPr lang="en-US" sz="1800" dirty="0" smtClean="0"/>
              <a:t>Move the RPS from the slice header to APS (RPS is used once a picture)</a:t>
            </a:r>
          </a:p>
          <a:p>
            <a:pPr lvl="1" eaLnBrk="1" hangingPunct="1">
              <a:defRPr/>
            </a:pPr>
            <a:r>
              <a:rPr lang="en-US" sz="1800" dirty="0" smtClean="0"/>
              <a:t>For weighted prediction table</a:t>
            </a:r>
          </a:p>
          <a:p>
            <a:pPr lvl="2" eaLnBrk="1" hangingPunct="1">
              <a:defRPr/>
            </a:pPr>
            <a:r>
              <a:rPr lang="en-US" sz="1600" dirty="0" smtClean="0"/>
              <a:t>Option 1: constrain the total number of reference pictures for list 0 and list 1 to 8</a:t>
            </a:r>
          </a:p>
          <a:p>
            <a:pPr lvl="3" eaLnBrk="1" hangingPunct="1">
              <a:defRPr/>
            </a:pPr>
            <a:r>
              <a:rPr lang="en-US" dirty="0" smtClean="0"/>
              <a:t>num_ref_idx_l0_active_minus1 for a P-slice is from 0 to 7, inclusive</a:t>
            </a:r>
          </a:p>
          <a:p>
            <a:pPr lvl="3" eaLnBrk="1" hangingPunct="1">
              <a:defRPr/>
            </a:pPr>
            <a:r>
              <a:rPr lang="en-US" dirty="0" smtClean="0"/>
              <a:t>num_ref_idx_l0_active_minus1 + num_ref_idx_l1_active_minus1 for a B-slice is from 0 to 6, inclusive</a:t>
            </a:r>
          </a:p>
          <a:p>
            <a:pPr lvl="3" eaLnBrk="1" hangingPunct="1">
              <a:defRPr/>
            </a:pPr>
            <a:r>
              <a:rPr lang="en-US" dirty="0" smtClean="0"/>
              <a:t>Also reduces the parsing overhead of reference picture list modification</a:t>
            </a:r>
          </a:p>
          <a:p>
            <a:pPr lvl="3" eaLnBrk="1" hangingPunct="1">
              <a:defRPr/>
            </a:pPr>
            <a:r>
              <a:rPr lang="en-US" dirty="0" smtClean="0"/>
              <a:t>No syntax changes required</a:t>
            </a:r>
          </a:p>
          <a:p>
            <a:pPr lvl="2" eaLnBrk="1" hangingPunct="1">
              <a:defRPr/>
            </a:pPr>
            <a:r>
              <a:rPr lang="en-US" sz="1600" dirty="0" smtClean="0"/>
              <a:t>Option 2: carry default weighted prediction tables in the APS and allow a limited number of weighted prediction table overrides in slice header  (1 for level 3.1 and below, and 4 for level 4 and above)</a:t>
            </a:r>
          </a:p>
          <a:p>
            <a:pPr lvl="3" eaLnBrk="1" hangingPunct="1">
              <a:defRPr/>
            </a:pPr>
            <a:r>
              <a:rPr lang="en-US" dirty="0" smtClean="0"/>
              <a:t>Default weighted prediction tables in the APS are used for slices w/ override flag set to 0</a:t>
            </a:r>
          </a:p>
          <a:p>
            <a:pPr lvl="3" eaLnBrk="1" hangingPunct="1">
              <a:defRPr/>
            </a:pPr>
            <a:r>
              <a:rPr lang="en-US" dirty="0" smtClean="0"/>
              <a:t>Weighted prediction tables in slice header are used for slices w/ override flag set to 1</a:t>
            </a:r>
          </a:p>
          <a:p>
            <a:pPr lvl="3" eaLnBrk="1" hangingPunct="1">
              <a:defRPr/>
            </a:pPr>
            <a:r>
              <a:rPr lang="en-US" dirty="0" smtClean="0"/>
              <a:t>Syntax changes </a:t>
            </a:r>
            <a:r>
              <a:rPr lang="en-US" dirty="0" err="1" smtClean="0"/>
              <a:t>requrred</a:t>
            </a:r>
            <a:endParaRPr lang="en-US" dirty="0" smtClean="0"/>
          </a:p>
          <a:p>
            <a:pPr eaLnBrk="1" hangingPunct="1">
              <a:buNone/>
              <a:defRPr/>
            </a:pPr>
            <a:endParaRPr lang="de-DE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Cycle Estimate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pPr lvl="0"/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RPS from slice header to APS can reduce overhead by roughly 8 MHz</a:t>
            </a:r>
          </a:p>
          <a:p>
            <a:pPr lvl="0"/>
            <a:r>
              <a:rPr lang="en-US" sz="1600" dirty="0" smtClean="0">
                <a:latin typeface="Arial" pitchFamily="34" charset="0"/>
                <a:cs typeface="Arial" pitchFamily="34" charset="0"/>
              </a:rPr>
              <a:t>Option  2 can reduce more overhead than option 1 by roughly 13 MHz </a:t>
            </a:r>
          </a:p>
          <a:p>
            <a:pPr lvl="0"/>
            <a:r>
              <a:rPr lang="en-US" sz="1600" dirty="0" smtClean="0">
                <a:latin typeface="Arial" pitchFamily="34" charset="0"/>
                <a:cs typeface="Arial" pitchFamily="34" charset="0"/>
              </a:rPr>
              <a:t>Overall the worst case slice header can be cut by 2x to 3x with proposed methods. </a:t>
            </a:r>
          </a:p>
          <a:p>
            <a:pPr eaLnBrk="1" hangingPunct="1">
              <a:buNone/>
              <a:defRPr/>
            </a:pPr>
            <a:endParaRPr lang="de-DE" sz="2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2433" y="2078337"/>
          <a:ext cx="8484126" cy="4536565"/>
        </p:xfrm>
        <a:graphic>
          <a:graphicData uri="http://schemas.openxmlformats.org/drawingml/2006/table">
            <a:tbl>
              <a:tblPr/>
              <a:tblGrid>
                <a:gridCol w="2760301"/>
                <a:gridCol w="812851"/>
                <a:gridCol w="812851"/>
                <a:gridCol w="812851"/>
                <a:gridCol w="812851"/>
                <a:gridCol w="846719"/>
                <a:gridCol w="812851"/>
                <a:gridCol w="812851"/>
              </a:tblGrid>
              <a:tr h="203491">
                <a:tc gridSpan="8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Slice header parsing ARM9 cycle estimate (1080p@30)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INPUT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HEVC (HM7.0)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HEVC  (proposed)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95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Typical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Worst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Typical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Worst (option1 + RPS in slice header)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Worst (option1 + RPS in APS)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Worst (option2 + RPS in slice header)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Worst (option2 + RPS in APS)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0349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DPB size (#frame)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5581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Number of active reference frames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16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03491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Chroma weights? (0-&gt;no, 1-&gt;yes)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0930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Ref. Pic List (0-&gt; no, 1-&gt;yes)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Slice type (1-&gt;P-slice, 2-&gt;B-slice)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Number of slices per frame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65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frame-rate (fps)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790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Number of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WP table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overrides per frame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OUTPUT (cycles)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Basic slice header parsing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9500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5581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Weighted prediction tables parsing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1464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35136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1464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8784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8784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35136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35136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Ref pic list modification parsing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7460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7460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7460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7460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7460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RPS parsing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4420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4420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4420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Ref pic re-ordering (operation)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4800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4800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4800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4800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4800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953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One slice header: total cycles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10964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61316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10964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34964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30544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61316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56896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79073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Total MHz for slice header parsing and operation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120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68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60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55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47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52326" marR="523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Revised option 1</a:t>
            </a:r>
            <a:endParaRPr lang="en-US" dirty="0" smtClean="0"/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 smtClean="0"/>
              <a:t>RPS remains in the slice header, </a:t>
            </a:r>
            <a:endParaRPr lang="en-US" dirty="0" smtClean="0"/>
          </a:p>
          <a:p>
            <a:r>
              <a:rPr lang="en-US" dirty="0" smtClean="0"/>
              <a:t>A</a:t>
            </a:r>
            <a:r>
              <a:rPr lang="en-US" dirty="0" smtClean="0"/>
              <a:t>dditional </a:t>
            </a:r>
            <a:r>
              <a:rPr lang="en-US" dirty="0" smtClean="0"/>
              <a:t>two parameters </a:t>
            </a:r>
            <a:r>
              <a:rPr lang="en-US" b="1" dirty="0" smtClean="0"/>
              <a:t>num_wp_set_l0_active_minus1 </a:t>
            </a:r>
            <a:r>
              <a:rPr lang="en-US" dirty="0" smtClean="0"/>
              <a:t>and</a:t>
            </a:r>
            <a:r>
              <a:rPr lang="en-US" b="1" dirty="0" smtClean="0"/>
              <a:t>  </a:t>
            </a:r>
            <a:r>
              <a:rPr lang="en-US" b="1" dirty="0" smtClean="0"/>
              <a:t>num_wp_set_l0_active_minus1 </a:t>
            </a:r>
            <a:r>
              <a:rPr lang="en-US" dirty="0" smtClean="0"/>
              <a:t>are </a:t>
            </a:r>
            <a:r>
              <a:rPr lang="en-US" dirty="0" smtClean="0"/>
              <a:t>defined in slice header</a:t>
            </a:r>
            <a:endParaRPr lang="en-US" dirty="0" smtClean="0"/>
          </a:p>
          <a:p>
            <a:pPr lvl="0"/>
            <a:r>
              <a:rPr lang="en-US" dirty="0" smtClean="0"/>
              <a:t>For P slices, </a:t>
            </a:r>
            <a:r>
              <a:rPr lang="en-US" dirty="0" smtClean="0"/>
              <a:t>num_wp_set_l0_active_minus1 </a:t>
            </a:r>
            <a:r>
              <a:rPr lang="en-US" dirty="0" smtClean="0"/>
              <a:t>shall be in the range from 0 to 7, inclusive. </a:t>
            </a:r>
          </a:p>
          <a:p>
            <a:pPr lvl="0"/>
            <a:r>
              <a:rPr lang="en-US" dirty="0" smtClean="0"/>
              <a:t>For B slices the sum value of </a:t>
            </a:r>
            <a:r>
              <a:rPr lang="en-US" dirty="0" smtClean="0"/>
              <a:t>num_wp_set_l0_active_minus1 </a:t>
            </a:r>
            <a:r>
              <a:rPr lang="en-US" dirty="0" smtClean="0"/>
              <a:t>and </a:t>
            </a:r>
            <a:r>
              <a:rPr lang="en-US" dirty="0" smtClean="0"/>
              <a:t>num_wp_set_l1_active_minus1 </a:t>
            </a:r>
            <a:r>
              <a:rPr lang="en-US" dirty="0" smtClean="0"/>
              <a:t>shall be in the range from 0 to 6, inclusive. </a:t>
            </a:r>
          </a:p>
          <a:p>
            <a:pPr lvl="0"/>
            <a:r>
              <a:rPr lang="en-US" dirty="0" smtClean="0"/>
              <a:t>num_wp_set_l0_active_minus1 </a:t>
            </a:r>
            <a:r>
              <a:rPr lang="en-US" dirty="0" smtClean="0"/>
              <a:t>shall be less than or equal to </a:t>
            </a:r>
            <a:r>
              <a:rPr lang="en-US" dirty="0" smtClean="0"/>
              <a:t>num_ref_idx_l0_active_minus1 </a:t>
            </a:r>
            <a:endParaRPr lang="en-US" dirty="0" smtClean="0"/>
          </a:p>
          <a:p>
            <a:pPr lvl="0"/>
            <a:r>
              <a:rPr lang="en-US" dirty="0" smtClean="0"/>
              <a:t>num_wp_set_l1_active_minus1 </a:t>
            </a:r>
            <a:r>
              <a:rPr lang="en-US" dirty="0" smtClean="0"/>
              <a:t>shall be less than or equal to </a:t>
            </a:r>
            <a:r>
              <a:rPr lang="en-US" dirty="0" smtClean="0"/>
              <a:t>num_ref_idx_l1_active_minus1 </a:t>
            </a:r>
            <a:endParaRPr lang="en-US" dirty="0" smtClean="0"/>
          </a:p>
          <a:p>
            <a:pPr lvl="0"/>
            <a:r>
              <a:rPr lang="en-US" dirty="0" smtClean="0"/>
              <a:t>For reference pictures with reference index larger than </a:t>
            </a:r>
            <a:r>
              <a:rPr lang="en-US" dirty="0" smtClean="0"/>
              <a:t>num_wp_set_l0_active_minus1 </a:t>
            </a:r>
            <a:r>
              <a:rPr lang="en-US" dirty="0" smtClean="0"/>
              <a:t>or </a:t>
            </a:r>
            <a:r>
              <a:rPr lang="en-US" dirty="0" smtClean="0"/>
              <a:t>num_wp_set_l1_active_minus1</a:t>
            </a:r>
            <a:r>
              <a:rPr lang="en-US" dirty="0" smtClean="0"/>
              <a:t>, the default weighted prediction is used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pPr eaLnBrk="1" hangingPunct="1">
              <a:defRPr/>
            </a:pPr>
            <a:endParaRPr lang="en-US" sz="2000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7/14/2012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Conclusions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914401"/>
            <a:ext cx="8467725" cy="697583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The worst case HEVC slice parsing overhead is too high for a real-time decoder to handle. </a:t>
            </a:r>
          </a:p>
          <a:p>
            <a:pPr eaLnBrk="1" hangingPunct="1">
              <a:defRPr/>
            </a:pPr>
            <a:r>
              <a:rPr lang="en-US" sz="2000" dirty="0" smtClean="0"/>
              <a:t>The proposed methods reduce worst case slice header parsing overhead by 2x to 3x when compared to the current design.</a:t>
            </a:r>
            <a:endParaRPr lang="en-US" sz="2000" b="1" dirty="0" smtClean="0"/>
          </a:p>
          <a:p>
            <a:pPr eaLnBrk="1" hangingPunct="1">
              <a:defRPr/>
            </a:pPr>
            <a:r>
              <a:rPr lang="en-US" sz="2000" dirty="0" smtClean="0"/>
              <a:t>To facilitate the real-time decoder design and limit ability of creating evil, it is recommended to</a:t>
            </a:r>
          </a:p>
          <a:p>
            <a:pPr lvl="1" eaLnBrk="1" hangingPunct="1">
              <a:defRPr/>
            </a:pPr>
            <a:r>
              <a:rPr lang="en-US" sz="1800" dirty="0" smtClean="0"/>
              <a:t>move the RPS from slice header to APS.</a:t>
            </a:r>
          </a:p>
          <a:p>
            <a:pPr lvl="1" eaLnBrk="1" hangingPunct="1">
              <a:defRPr/>
            </a:pPr>
            <a:r>
              <a:rPr lang="en-US" sz="1800" smtClean="0"/>
              <a:t>constrain </a:t>
            </a:r>
            <a:r>
              <a:rPr lang="en-US" sz="1800" dirty="0" smtClean="0"/>
              <a:t>the parsing overhead of weighted prediction tables w/ either proposed option 1 or 2.</a:t>
            </a:r>
          </a:p>
          <a:p>
            <a:pPr eaLnBrk="1" hangingPunct="1">
              <a:defRPr/>
            </a:pPr>
            <a:endParaRPr lang="en-US" sz="2000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3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4653</TotalTime>
  <Words>1052</Words>
  <Application>Microsoft Office PowerPoint</Application>
  <PresentationFormat>On-screen Show (4:3)</PresentationFormat>
  <Paragraphs>297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FinalPowerpoint</vt:lpstr>
      <vt:lpstr>Custom Design</vt:lpstr>
      <vt:lpstr>1_Custom Design</vt:lpstr>
      <vt:lpstr>3_Custom Design</vt:lpstr>
      <vt:lpstr>AHG9: On slice header parsing overhead reduction</vt:lpstr>
      <vt:lpstr>Problem statements (1)</vt:lpstr>
      <vt:lpstr>Problem statements (2)</vt:lpstr>
      <vt:lpstr>Summary of proposal</vt:lpstr>
      <vt:lpstr>Cycle Estimate</vt:lpstr>
      <vt:lpstr>Revised option 1</vt:lpstr>
      <vt:lpstr>Conclusions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Eric Wand</dc:creator>
  <cp:lastModifiedBy>a0198101</cp:lastModifiedBy>
  <cp:revision>305</cp:revision>
  <dcterms:created xsi:type="dcterms:W3CDTF">2007-12-19T20:51:45Z</dcterms:created>
  <dcterms:modified xsi:type="dcterms:W3CDTF">2012-07-14T09:19:10Z</dcterms:modified>
</cp:coreProperties>
</file>