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7" r:id="rId3"/>
    <p:sldId id="290" r:id="rId4"/>
    <p:sldId id="285" r:id="rId5"/>
    <p:sldId id="287" r:id="rId6"/>
    <p:sldId id="278" r:id="rId7"/>
    <p:sldId id="284" r:id="rId8"/>
  </p:sldIdLst>
  <p:sldSz cx="9144000" cy="6858000" type="screen4x3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8F0"/>
    <a:srgbClr val="66F153"/>
    <a:srgbClr val="7BCBF3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7" autoAdjust="0"/>
    <p:restoredTop sz="94660"/>
  </p:normalViewPr>
  <p:slideViewPr>
    <p:cSldViewPr>
      <p:cViewPr>
        <p:scale>
          <a:sx n="80" d="100"/>
          <a:sy n="80" d="100"/>
        </p:scale>
        <p:origin x="-16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2012/4/26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2012/4/26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2012/4/26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マスタタイトル </a:t>
            </a:r>
            <a:r>
              <a:rPr lang="en-US" altLang="ja-JP" smtClean="0"/>
              <a:t>(Master Title)</a:t>
            </a:r>
            <a:endParaRPr lang="ja-JP" altLang="en-US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2012/4/26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US" altLang="ja-JP" sz="3200" smtClean="0"/>
              <a:t>Non-CE1: SAO syntax relocation for interleaving mode</a:t>
            </a: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3200" smtClean="0"/>
              <a:t>(JCTVC-I0292)</a:t>
            </a:r>
            <a:endParaRPr lang="ja-JP" altLang="en-US" sz="3200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429375"/>
            <a:ext cx="4360540" cy="428625"/>
          </a:xfrm>
        </p:spPr>
        <p:txBody>
          <a:bodyPr/>
          <a:lstStyle/>
          <a:p>
            <a:pPr eaLnBrk="1" hangingPunct="1">
              <a:buNone/>
            </a:pPr>
            <a:r>
              <a:rPr lang="en-US" altLang="ja-JP" dirty="0" smtClean="0"/>
              <a:t>JCT-VC 9th Meeting in Geneva, CH, </a:t>
            </a:r>
            <a:r>
              <a:rPr lang="en-CA" altLang="ja-JP" dirty="0" smtClean="0"/>
              <a:t>27 April – 7 May 2012</a:t>
            </a:r>
            <a:endParaRPr lang="ja-JP" altLang="en-US" dirty="0" smtClean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smtClean="0"/>
              <a:t>Yukinobu Yasugi, </a:t>
            </a:r>
            <a:r>
              <a:rPr lang="en-US" altLang="ja-JP" u="sng" dirty="0" smtClean="0"/>
              <a:t>Tomohiro </a:t>
            </a:r>
            <a:r>
              <a:rPr lang="en-US" altLang="ja-JP" u="sng" dirty="0" err="1" smtClean="0"/>
              <a:t>Ikai</a:t>
            </a:r>
            <a:r>
              <a:rPr lang="en-US" altLang="ja-JP" dirty="0" smtClean="0"/>
              <a:t> </a:t>
            </a:r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r>
              <a:rPr lang="en-US" altLang="ja-JP" smtClean="0"/>
              <a:t>Overall summary</a:t>
            </a:r>
            <a:endParaRPr lang="ja-JP" altLang="en-US" smtClean="0"/>
          </a:p>
        </p:txBody>
      </p:sp>
      <p:sp>
        <p:nvSpPr>
          <p:cNvPr id="6147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57225"/>
            <a:ext cx="8470900" cy="5919788"/>
          </a:xfrm>
        </p:spPr>
        <p:txBody>
          <a:bodyPr/>
          <a:lstStyle/>
          <a:p>
            <a:r>
              <a:rPr lang="en-US" altLang="ja-JP" sz="2000" dirty="0" smtClean="0"/>
              <a:t>Motivation</a:t>
            </a:r>
          </a:p>
          <a:p>
            <a:pPr lvl="1"/>
            <a:r>
              <a:rPr lang="en-US" altLang="ja-JP" sz="1800" smtClean="0"/>
              <a:t>To make the order of SAO unit and coding tree in a bitstream the same as that of compression process</a:t>
            </a:r>
          </a:p>
          <a:p>
            <a:pPr lvl="1">
              <a:buNone/>
            </a:pPr>
            <a:endParaRPr lang="en-US" altLang="ja-JP" sz="2400" dirty="0" smtClean="0"/>
          </a:p>
          <a:p>
            <a:r>
              <a:rPr lang="en-US" altLang="ja-JP" sz="2000" dirty="0" smtClean="0"/>
              <a:t>Proposal </a:t>
            </a:r>
            <a:r>
              <a:rPr lang="en-US" altLang="ja-JP" sz="2000" smtClean="0"/>
              <a:t>: relocate SAO unit syntax elements to the end of coding_tree</a:t>
            </a:r>
          </a:p>
          <a:p>
            <a:pPr lvl="1"/>
            <a:r>
              <a:rPr lang="en-US" altLang="ja-JP" sz="1800" smtClean="0"/>
              <a:t>improvement in encoder design</a:t>
            </a:r>
            <a:endParaRPr lang="en-US" altLang="ja-JP" sz="1800" dirty="0" smtClean="0"/>
          </a:p>
          <a:p>
            <a:pPr>
              <a:buNone/>
            </a:pPr>
            <a:endParaRPr lang="en-US" altLang="ja-JP" sz="2000" dirty="0" smtClean="0">
              <a:sym typeface="Wingdings" pitchFamily="2" charset="2"/>
            </a:endParaRPr>
          </a:p>
          <a:p>
            <a:endParaRPr lang="en-US" altLang="ja-JP" sz="2000" smtClean="0">
              <a:sym typeface="Wingdings" pitchFamily="2" charset="2"/>
            </a:endParaRPr>
          </a:p>
          <a:p>
            <a:r>
              <a:rPr lang="en-US" altLang="ja-JP" sz="2000" smtClean="0">
                <a:sym typeface="Wingdings" pitchFamily="2" charset="2"/>
              </a:rPr>
              <a:t>Experimental </a:t>
            </a:r>
            <a:r>
              <a:rPr lang="en-US" altLang="ja-JP" sz="2000" dirty="0" smtClean="0">
                <a:sym typeface="Wingdings" pitchFamily="2" charset="2"/>
              </a:rPr>
              <a:t>result</a:t>
            </a:r>
          </a:p>
          <a:p>
            <a:pPr lvl="1"/>
            <a:r>
              <a:rPr lang="en-US" altLang="ja-JP" sz="1800" smtClean="0">
                <a:sym typeface="Wingdings" pitchFamily="2" charset="2"/>
              </a:rPr>
              <a:t>BD-rate Performance was not changed</a:t>
            </a:r>
            <a:endParaRPr lang="en-US" altLang="ja-JP" sz="1600" dirty="0" smtClean="0">
              <a:sym typeface="Wingdings" pitchFamily="2" charset="2"/>
            </a:endParaRPr>
          </a:p>
          <a:p>
            <a:pPr lvl="1"/>
            <a:r>
              <a:rPr lang="en-US" altLang="ja-JP" sz="1800" smtClean="0">
                <a:sym typeface="Wingdings" pitchFamily="2" charset="2"/>
              </a:rPr>
              <a:t>Cross-checked </a:t>
            </a:r>
            <a:r>
              <a:rPr lang="en-US" altLang="ja-JP" sz="1800" dirty="0" smtClean="0">
                <a:sym typeface="Wingdings" pitchFamily="2" charset="2"/>
              </a:rPr>
              <a:t>results are provided </a:t>
            </a:r>
            <a:r>
              <a:rPr lang="en-US" altLang="ja-JP" sz="1800" smtClean="0">
                <a:sym typeface="Wingdings" pitchFamily="2" charset="2"/>
              </a:rPr>
              <a:t>by MediaTek (JCTVC-I0210)</a:t>
            </a:r>
            <a:endParaRPr lang="en-US" altLang="ja-JP" sz="1800" dirty="0" smtClean="0">
              <a:sym typeface="Wingdings" pitchFamily="2" charset="2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5EE1F-EC16-4A4F-898D-97AA2E294057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r>
              <a:rPr lang="en-US" altLang="ja-JP" smtClean="0"/>
              <a:t>Proposal</a:t>
            </a:r>
            <a:endParaRPr lang="ja-JP" altLang="en-US" smtClean="0"/>
          </a:p>
        </p:txBody>
      </p:sp>
      <p:sp>
        <p:nvSpPr>
          <p:cNvPr id="6147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57225"/>
            <a:ext cx="8470900" cy="5919788"/>
          </a:xfrm>
        </p:spPr>
        <p:txBody>
          <a:bodyPr/>
          <a:lstStyle/>
          <a:p>
            <a:r>
              <a:rPr lang="en-US" altLang="ja-JP" sz="2000" smtClean="0">
                <a:sym typeface="Wingdings" pitchFamily="2" charset="2"/>
              </a:rPr>
              <a:t>SAO unit syntax in HM-6.0</a:t>
            </a:r>
          </a:p>
          <a:p>
            <a:pPr lvl="1"/>
            <a:r>
              <a:rPr lang="en-US" altLang="ja-JP" sz="1800" smtClean="0">
                <a:sym typeface="Wingdings" pitchFamily="2" charset="2"/>
              </a:rPr>
              <a:t>the order of compression process:	compress CU  SAO process</a:t>
            </a:r>
          </a:p>
          <a:p>
            <a:pPr lvl="1"/>
            <a:r>
              <a:rPr lang="en-US" altLang="ja-JP" sz="1800" smtClean="0">
                <a:sym typeface="Wingdings" pitchFamily="2" charset="2"/>
              </a:rPr>
              <a:t>however, the order in the bitstream differ.</a:t>
            </a:r>
          </a:p>
          <a:p>
            <a:pPr lvl="1"/>
            <a:endParaRPr lang="en-US" altLang="ja-JP" sz="1800" smtClean="0">
              <a:sym typeface="Wingdings" pitchFamily="2" charset="2"/>
            </a:endParaRPr>
          </a:p>
          <a:p>
            <a:pPr lvl="1"/>
            <a:endParaRPr lang="en-US" altLang="ja-JP" sz="1800" smtClean="0">
              <a:sym typeface="Wingdings" pitchFamily="2" charset="2"/>
            </a:endParaRPr>
          </a:p>
          <a:p>
            <a:pPr lvl="1"/>
            <a:endParaRPr lang="en-US" altLang="ja-JP" sz="1800" smtClean="0">
              <a:sym typeface="Wingdings" pitchFamily="2" charset="2"/>
            </a:endParaRPr>
          </a:p>
          <a:p>
            <a:pPr lvl="1"/>
            <a:endParaRPr lang="en-US" altLang="ja-JP" sz="1800" smtClean="0">
              <a:sym typeface="Wingdings" pitchFamily="2" charset="2"/>
            </a:endParaRPr>
          </a:p>
          <a:p>
            <a:r>
              <a:rPr lang="en-US" altLang="ja-JP" sz="2000" smtClean="0">
                <a:sym typeface="Wingdings" pitchFamily="2" charset="2"/>
              </a:rPr>
              <a:t>Proposal</a:t>
            </a:r>
            <a:endParaRPr lang="en-US" altLang="ja-JP" sz="2000" smtClean="0">
              <a:sym typeface="Wingdings" pitchFamily="2" charset="2"/>
            </a:endParaRPr>
          </a:p>
          <a:p>
            <a:pPr lvl="1"/>
            <a:r>
              <a:rPr lang="en-US" altLang="ja-JP" sz="1800" smtClean="0"/>
              <a:t>Relocate </a:t>
            </a:r>
            <a:r>
              <a:rPr lang="en-US" altLang="ja-JP" sz="1800" smtClean="0"/>
              <a:t>SAO unit syntax elements to the end of coding_tree</a:t>
            </a:r>
            <a:br>
              <a:rPr lang="en-US" altLang="ja-JP" sz="1800" smtClean="0"/>
            </a:br>
            <a:r>
              <a:rPr lang="en-US" altLang="ja-JP" sz="1800" smtClean="0"/>
              <a:t>(before </a:t>
            </a:r>
            <a:r>
              <a:rPr lang="en-US" altLang="ja-JP" sz="1800" smtClean="0"/>
              <a:t>end_of_slice_flag</a:t>
            </a:r>
            <a:r>
              <a:rPr lang="en-US" altLang="ja-JP" sz="1800" smtClean="0"/>
              <a:t>)</a:t>
            </a:r>
            <a:endParaRPr lang="en-US" altLang="ja-JP" sz="18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endParaRPr lang="en-US" altLang="ja-JP" sz="2000" smtClean="0"/>
          </a:p>
          <a:p>
            <a:pPr>
              <a:buNone/>
            </a:pPr>
            <a:endParaRPr lang="en-US" altLang="ja-JP" sz="2000" smtClean="0"/>
          </a:p>
          <a:p>
            <a:r>
              <a:rPr lang="en-US" altLang="ja-JP" sz="2000" smtClean="0"/>
              <a:t>Advantages</a:t>
            </a:r>
            <a:endParaRPr lang="en-US" altLang="ja-JP" sz="2000" smtClean="0"/>
          </a:p>
          <a:p>
            <a:pPr lvl="1"/>
            <a:r>
              <a:rPr lang="en-US" altLang="ja-JP" sz="1800" smtClean="0"/>
              <a:t>simplification of </a:t>
            </a:r>
            <a:r>
              <a:rPr lang="en-US" altLang="ja-JP" sz="1800" smtClean="0"/>
              <a:t>encoder </a:t>
            </a:r>
            <a:r>
              <a:rPr lang="en-US" altLang="ja-JP" sz="1800" smtClean="0"/>
              <a:t>process/design</a:t>
            </a:r>
            <a:endParaRPr lang="en-US" altLang="ja-JP" sz="1800" smtClean="0"/>
          </a:p>
          <a:p>
            <a:pPr lvl="1"/>
            <a:endParaRPr lang="en-US" altLang="ja-JP" sz="1800" smtClean="0">
              <a:sym typeface="Wingdings" pitchFamily="2" charset="2"/>
            </a:endParaRPr>
          </a:p>
          <a:p>
            <a:pPr lvl="1"/>
            <a:endParaRPr lang="en-US" altLang="ja-JP" sz="1600" smtClean="0">
              <a:sym typeface="Wingdings" pitchFamily="2" charset="2"/>
            </a:endParaRPr>
          </a:p>
          <a:p>
            <a:pPr lvl="1"/>
            <a:endParaRPr lang="en-US" altLang="ja-JP" sz="1600" smtClean="0">
              <a:sym typeface="Wingdings" pitchFamily="2" charset="2"/>
            </a:endParaRPr>
          </a:p>
          <a:p>
            <a:pPr lvl="1"/>
            <a:endParaRPr lang="en-US" altLang="ja-JP" sz="1600" smtClean="0">
              <a:sym typeface="Wingdings" pitchFamily="2" charset="2"/>
            </a:endParaRPr>
          </a:p>
          <a:p>
            <a:pPr lvl="1"/>
            <a:endParaRPr lang="en-US" altLang="ja-JP" sz="1600" smtClean="0">
              <a:sym typeface="Wingdings" pitchFamily="2" charset="2"/>
            </a:endParaRPr>
          </a:p>
          <a:p>
            <a:pPr lvl="1"/>
            <a:endParaRPr lang="en-US" altLang="ja-JP" sz="1600" smtClean="0">
              <a:sym typeface="Wingdings" pitchFamily="2" charset="2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5EE1F-EC16-4A4F-898D-97AA2E294057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grpSp>
        <p:nvGrpSpPr>
          <p:cNvPr id="2" name="グループ化 36"/>
          <p:cNvGrpSpPr/>
          <p:nvPr/>
        </p:nvGrpSpPr>
        <p:grpSpPr>
          <a:xfrm>
            <a:off x="1655676" y="1736812"/>
            <a:ext cx="4895786" cy="1265481"/>
            <a:chOff x="1511662" y="2312876"/>
            <a:chExt cx="4895786" cy="1265481"/>
          </a:xfrm>
        </p:grpSpPr>
        <p:sp>
          <p:nvSpPr>
            <p:cNvPr id="6" name="正方形/長方形 5"/>
            <p:cNvSpPr/>
            <p:nvPr/>
          </p:nvSpPr>
          <p:spPr>
            <a:xfrm>
              <a:off x="3131840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3383868" y="2312876"/>
              <a:ext cx="576064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3995936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4247964" y="2312876"/>
              <a:ext cx="576064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4860032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5112060" y="2312876"/>
              <a:ext cx="576064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3" name="直線コネクタ 12"/>
            <p:cNvCxnSpPr>
              <a:stCxn id="6" idx="2"/>
              <a:endCxn id="14" idx="0"/>
            </p:cNvCxnSpPr>
            <p:nvPr/>
          </p:nvCxnSpPr>
          <p:spPr>
            <a:xfrm flipH="1">
              <a:off x="2573400" y="2708920"/>
              <a:ext cx="684454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2267744" y="3320988"/>
              <a:ext cx="611312" cy="257369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0</a:t>
              </a:r>
              <a:endParaRPr kumimoji="1" lang="ja-JP" altLang="en-US" sz="1200"/>
            </a:p>
          </p:txBody>
        </p:sp>
        <p:cxnSp>
          <p:nvCxnSpPr>
            <p:cNvPr id="16" name="直線コネクタ 15"/>
            <p:cNvCxnSpPr>
              <a:stCxn id="7" idx="2"/>
              <a:endCxn id="17" idx="0"/>
            </p:cNvCxnSpPr>
            <p:nvPr/>
          </p:nvCxnSpPr>
          <p:spPr>
            <a:xfrm flipH="1">
              <a:off x="3293480" y="2708920"/>
              <a:ext cx="378420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2987824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0</a:t>
              </a:r>
              <a:endParaRPr kumimoji="1" lang="ja-JP" altLang="en-US" sz="120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1511662" y="2354221"/>
              <a:ext cx="1021681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mtClean="0"/>
                <a:t>bitstream</a:t>
              </a:r>
              <a:endParaRPr kumimoji="1" lang="ja-JP" altLang="en-US"/>
            </a:p>
          </p:txBody>
        </p:sp>
        <p:cxnSp>
          <p:nvCxnSpPr>
            <p:cNvPr id="22" name="直線コネクタ 21"/>
            <p:cNvCxnSpPr/>
            <p:nvPr/>
          </p:nvCxnSpPr>
          <p:spPr>
            <a:xfrm>
              <a:off x="2591780" y="2528900"/>
              <a:ext cx="432048" cy="0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>
              <a:off x="5760132" y="2528900"/>
              <a:ext cx="432048" cy="0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>
              <a:stCxn id="8" idx="2"/>
              <a:endCxn id="26" idx="0"/>
            </p:cNvCxnSpPr>
            <p:nvPr/>
          </p:nvCxnSpPr>
          <p:spPr>
            <a:xfrm flipH="1">
              <a:off x="4013560" y="2708920"/>
              <a:ext cx="108390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3707904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1</a:t>
              </a:r>
              <a:endParaRPr kumimoji="1" lang="ja-JP" altLang="en-US" sz="1200"/>
            </a:p>
          </p:txBody>
        </p:sp>
        <p:cxnSp>
          <p:nvCxnSpPr>
            <p:cNvPr id="28" name="直線コネクタ 27"/>
            <p:cNvCxnSpPr>
              <a:stCxn id="9" idx="2"/>
              <a:endCxn id="29" idx="0"/>
            </p:cNvCxnSpPr>
            <p:nvPr/>
          </p:nvCxnSpPr>
          <p:spPr>
            <a:xfrm>
              <a:off x="4535996" y="2708920"/>
              <a:ext cx="197644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テキスト ボックス 28"/>
            <p:cNvSpPr txBox="1"/>
            <p:nvPr/>
          </p:nvSpPr>
          <p:spPr>
            <a:xfrm>
              <a:off x="4427984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1</a:t>
              </a:r>
              <a:endParaRPr kumimoji="1" lang="ja-JP" altLang="en-US" sz="1200"/>
            </a:p>
          </p:txBody>
        </p:sp>
        <p:cxnSp>
          <p:nvCxnSpPr>
            <p:cNvPr id="31" name="直線コネクタ 30"/>
            <p:cNvCxnSpPr>
              <a:stCxn id="10" idx="2"/>
              <a:endCxn id="32" idx="0"/>
            </p:cNvCxnSpPr>
            <p:nvPr/>
          </p:nvCxnSpPr>
          <p:spPr>
            <a:xfrm>
              <a:off x="4986046" y="2708920"/>
              <a:ext cx="395666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テキスト ボックス 31"/>
            <p:cNvSpPr txBox="1"/>
            <p:nvPr/>
          </p:nvSpPr>
          <p:spPr>
            <a:xfrm>
              <a:off x="5076056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2</a:t>
              </a:r>
              <a:endParaRPr kumimoji="1" lang="ja-JP" altLang="en-US" sz="1200"/>
            </a:p>
          </p:txBody>
        </p:sp>
        <p:cxnSp>
          <p:nvCxnSpPr>
            <p:cNvPr id="33" name="直線コネクタ 32"/>
            <p:cNvCxnSpPr>
              <a:stCxn id="11" idx="2"/>
              <a:endCxn id="34" idx="0"/>
            </p:cNvCxnSpPr>
            <p:nvPr/>
          </p:nvCxnSpPr>
          <p:spPr>
            <a:xfrm>
              <a:off x="5400092" y="2708920"/>
              <a:ext cx="701700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/>
            <p:cNvSpPr txBox="1"/>
            <p:nvPr/>
          </p:nvSpPr>
          <p:spPr>
            <a:xfrm>
              <a:off x="5796136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2</a:t>
              </a:r>
              <a:endParaRPr kumimoji="1" lang="ja-JP" altLang="en-US" sz="1200"/>
            </a:p>
          </p:txBody>
        </p:sp>
      </p:grpSp>
      <p:grpSp>
        <p:nvGrpSpPr>
          <p:cNvPr id="27" name="グループ化 37"/>
          <p:cNvGrpSpPr/>
          <p:nvPr/>
        </p:nvGrpSpPr>
        <p:grpSpPr>
          <a:xfrm>
            <a:off x="1656432" y="4113076"/>
            <a:ext cx="4751772" cy="1265481"/>
            <a:chOff x="1511662" y="2312876"/>
            <a:chExt cx="4751772" cy="1265481"/>
          </a:xfrm>
        </p:grpSpPr>
        <p:sp>
          <p:nvSpPr>
            <p:cNvPr id="30" name="正方形/長方形 29"/>
            <p:cNvSpPr/>
            <p:nvPr/>
          </p:nvSpPr>
          <p:spPr>
            <a:xfrm>
              <a:off x="3131842" y="2312876"/>
              <a:ext cx="828090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/>
            <p:cNvSpPr/>
            <p:nvPr/>
          </p:nvSpPr>
          <p:spPr>
            <a:xfrm>
              <a:off x="3995938" y="2312876"/>
              <a:ext cx="828090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4860034" y="2312876"/>
              <a:ext cx="828090" cy="39604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7" name="直線コネクタ 36"/>
            <p:cNvCxnSpPr>
              <a:stCxn id="52" idx="2"/>
              <a:endCxn id="38" idx="0"/>
            </p:cNvCxnSpPr>
            <p:nvPr/>
          </p:nvCxnSpPr>
          <p:spPr>
            <a:xfrm flipH="1">
              <a:off x="3293482" y="2708920"/>
              <a:ext cx="504434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テキスト ボックス 37"/>
            <p:cNvSpPr txBox="1"/>
            <p:nvPr/>
          </p:nvSpPr>
          <p:spPr>
            <a:xfrm>
              <a:off x="2987826" y="3320988"/>
              <a:ext cx="611312" cy="257369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0</a:t>
              </a:r>
              <a:endParaRPr kumimoji="1" lang="ja-JP" altLang="en-US" sz="1200"/>
            </a:p>
          </p:txBody>
        </p:sp>
        <p:cxnSp>
          <p:nvCxnSpPr>
            <p:cNvPr id="39" name="直線コネクタ 38"/>
            <p:cNvCxnSpPr>
              <a:stCxn id="30" idx="2"/>
              <a:endCxn id="40" idx="0"/>
            </p:cNvCxnSpPr>
            <p:nvPr/>
          </p:nvCxnSpPr>
          <p:spPr>
            <a:xfrm flipH="1">
              <a:off x="2645410" y="2708920"/>
              <a:ext cx="900477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テキスト ボックス 39"/>
            <p:cNvSpPr txBox="1"/>
            <p:nvPr/>
          </p:nvSpPr>
          <p:spPr>
            <a:xfrm>
              <a:off x="2339754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0</a:t>
              </a:r>
              <a:endParaRPr kumimoji="1" lang="ja-JP" altLang="en-US" sz="1200"/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1511662" y="2354221"/>
              <a:ext cx="1021681" cy="349702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mtClean="0"/>
                <a:t>bitstream</a:t>
              </a:r>
              <a:endParaRPr kumimoji="1" lang="ja-JP" altLang="en-US"/>
            </a:p>
          </p:txBody>
        </p:sp>
        <p:cxnSp>
          <p:nvCxnSpPr>
            <p:cNvPr id="42" name="直線コネクタ 41"/>
            <p:cNvCxnSpPr/>
            <p:nvPr/>
          </p:nvCxnSpPr>
          <p:spPr>
            <a:xfrm>
              <a:off x="2591780" y="2528900"/>
              <a:ext cx="432048" cy="0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/>
            <p:nvPr/>
          </p:nvCxnSpPr>
          <p:spPr>
            <a:xfrm>
              <a:off x="5760132" y="2528900"/>
              <a:ext cx="432048" cy="0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/>
            <p:cNvCxnSpPr>
              <a:stCxn id="53" idx="2"/>
              <a:endCxn id="45" idx="0"/>
            </p:cNvCxnSpPr>
            <p:nvPr/>
          </p:nvCxnSpPr>
          <p:spPr>
            <a:xfrm flipH="1">
              <a:off x="4625630" y="2708920"/>
              <a:ext cx="36382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テキスト ボックス 44"/>
            <p:cNvSpPr txBox="1"/>
            <p:nvPr/>
          </p:nvSpPr>
          <p:spPr>
            <a:xfrm>
              <a:off x="4319974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1</a:t>
              </a:r>
              <a:endParaRPr kumimoji="1" lang="ja-JP" altLang="en-US" sz="1200"/>
            </a:p>
          </p:txBody>
        </p:sp>
        <p:cxnSp>
          <p:nvCxnSpPr>
            <p:cNvPr id="46" name="直線コネクタ 45"/>
            <p:cNvCxnSpPr>
              <a:stCxn id="35" idx="2"/>
              <a:endCxn id="47" idx="0"/>
            </p:cNvCxnSpPr>
            <p:nvPr/>
          </p:nvCxnSpPr>
          <p:spPr>
            <a:xfrm flipH="1">
              <a:off x="3977558" y="2708920"/>
              <a:ext cx="432425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テキスト ボックス 46"/>
            <p:cNvSpPr txBox="1"/>
            <p:nvPr/>
          </p:nvSpPr>
          <p:spPr>
            <a:xfrm>
              <a:off x="3671902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1</a:t>
              </a:r>
              <a:endParaRPr kumimoji="1" lang="ja-JP" altLang="en-US" sz="1200"/>
            </a:p>
          </p:txBody>
        </p:sp>
        <p:cxnSp>
          <p:nvCxnSpPr>
            <p:cNvPr id="48" name="直線コネクタ 47"/>
            <p:cNvCxnSpPr>
              <a:stCxn id="54" idx="2"/>
              <a:endCxn id="49" idx="0"/>
            </p:cNvCxnSpPr>
            <p:nvPr/>
          </p:nvCxnSpPr>
          <p:spPr>
            <a:xfrm>
              <a:off x="5526108" y="2708920"/>
              <a:ext cx="431670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テキスト ボックス 48"/>
            <p:cNvSpPr txBox="1"/>
            <p:nvPr/>
          </p:nvSpPr>
          <p:spPr>
            <a:xfrm>
              <a:off x="5652122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SAOu 2</a:t>
              </a:r>
              <a:endParaRPr kumimoji="1" lang="ja-JP" altLang="en-US" sz="1200"/>
            </a:p>
          </p:txBody>
        </p:sp>
        <p:cxnSp>
          <p:nvCxnSpPr>
            <p:cNvPr id="50" name="直線コネクタ 49"/>
            <p:cNvCxnSpPr>
              <a:stCxn id="36" idx="2"/>
              <a:endCxn id="51" idx="0"/>
            </p:cNvCxnSpPr>
            <p:nvPr/>
          </p:nvCxnSpPr>
          <p:spPr>
            <a:xfrm>
              <a:off x="5274079" y="2708920"/>
              <a:ext cx="35627" cy="61206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テキスト ボックス 50"/>
            <p:cNvSpPr txBox="1"/>
            <p:nvPr/>
          </p:nvSpPr>
          <p:spPr>
            <a:xfrm>
              <a:off x="5004050" y="3320988"/>
              <a:ext cx="611312" cy="257369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kumimoji="1" lang="en-US" altLang="ja-JP" sz="1200" smtClean="0"/>
                <a:t>LCU 2</a:t>
              </a:r>
              <a:endParaRPr kumimoji="1" lang="ja-JP" altLang="en-US" sz="1200"/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3671902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正方形/長方形 52"/>
            <p:cNvSpPr/>
            <p:nvPr/>
          </p:nvSpPr>
          <p:spPr>
            <a:xfrm>
              <a:off x="4535998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正方形/長方形 53"/>
            <p:cNvSpPr/>
            <p:nvPr/>
          </p:nvSpPr>
          <p:spPr>
            <a:xfrm>
              <a:off x="5400094" y="2312876"/>
              <a:ext cx="252028" cy="39604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ja-JP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Original syntax (</a:t>
            </a:r>
            <a:r>
              <a:rPr kumimoji="1" lang="en-US" altLang="ja-JP" smtClean="0"/>
              <a:t>HM-6.0)</a:t>
            </a:r>
            <a:endParaRPr kumimoji="1" lang="ja-JP" altLang="en-US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287524" y="872716"/>
          <a:ext cx="3645002" cy="3200400"/>
        </p:xfrm>
        <a:graphic>
          <a:graphicData uri="http://schemas.openxmlformats.org/drawingml/2006/table">
            <a:tbl>
              <a:tblPr/>
              <a:tblGrid>
                <a:gridCol w="3645002"/>
              </a:tblGrid>
              <a:tr h="2288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slice_data</a:t>
                      </a: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) {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do {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if( slice_sao_interleaving_flag ) {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if(slice_sample_adaptive_offset_flag)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	sao_unit_cabac( xCtb, yCtb, 0 )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if(sao_cb_enable_flag)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	sao_unit_cabac( xCtb, yCtb, 1 )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if(sao_cr_enable_flag)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	sao_unit_cabac( xCtb, yCtb, 2 )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}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moreDataFlag </a:t>
                      </a: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= </a:t>
                      </a:r>
                      <a: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/>
                      </a:r>
                      <a:b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</a:br>
                      <a: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				</a:t>
                      </a:r>
                      <a:r>
                        <a:rPr lang="en-GB" sz="1200" kern="100" smtClean="0">
                          <a:highlight>
                            <a:srgbClr val="00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coding_tree</a:t>
                      </a:r>
                      <a:r>
                        <a:rPr lang="en-GB" sz="1200" kern="100">
                          <a:highlight>
                            <a:srgbClr val="00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 xCtb, yCtb, Log2CtbSize, 0 )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} while( moreDataFlag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}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4355976" y="848660"/>
          <a:ext cx="4392488" cy="393192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kern="100">
                          <a:latin typeface="Times New Roman"/>
                          <a:ea typeface="Malgun Gothic"/>
                          <a:cs typeface="Times New Roman"/>
                        </a:rPr>
                        <a:t>coding_tree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( x0, y0, log2CbSize, cbDepth 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ＭＳ 明朝"/>
                          <a:cs typeface="Times New Roman"/>
                        </a:rPr>
                        <a:t>	...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if( split_coding_unit_flag[ x0 ][ y0 ]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ＭＳ 明朝"/>
                          <a:cs typeface="Times New Roman"/>
                        </a:rPr>
                        <a:t>		...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} else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if(adaptive_loop_filter_flag &amp;&amp; alf_cu_control_flag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AlfCuFlag[ x0 ][ y0 ] = alf_cu_flag[ AlfCuFlagIdx ]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		if( NumPCMBlock = = 0 )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coding_unit( x0, y0, log2CbSize 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else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pcm_sample(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x0,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y0,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log2CbSize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if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!(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x0 + 1 &lt;&lt; log2CbSize ) % ( 1 &lt;&lt; SliceGranularity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))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 &amp;&amp;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/>
                      </a:r>
                      <a:b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!(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y0 + 1 &lt;&lt; log2CbSize ) % ( 1 &lt;&lt; SliceGranularity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))  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&amp;&amp;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/>
                      </a:r>
                      <a:b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NumPCMBlock = = 0 )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200" b="1" kern="100">
                          <a:latin typeface="Times New Roman"/>
                          <a:ea typeface="Malgun Gothic"/>
                          <a:cs typeface="Times New Roman"/>
                        </a:rPr>
                        <a:t>end_of_slice_flag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moreDataFlag = !end_of_slice_flag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} else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moreDataFlag = 1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return moreDataFlag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角丸四角形 6"/>
          <p:cNvSpPr/>
          <p:nvPr/>
        </p:nvSpPr>
        <p:spPr>
          <a:xfrm>
            <a:off x="179512" y="1664804"/>
            <a:ext cx="3420380" cy="14761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431540" y="3140968"/>
            <a:ext cx="540060" cy="1476164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863588" y="4617132"/>
            <a:ext cx="1111449" cy="349702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mtClean="0"/>
              <a:t>SAO units</a:t>
            </a:r>
            <a:endParaRPr kumimoji="1" lang="ja-JP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Proposed syntax</a:t>
            </a:r>
            <a:endParaRPr kumimoji="1" lang="ja-JP" altLang="en-US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287524" y="872716"/>
          <a:ext cx="3645002" cy="1737360"/>
        </p:xfrm>
        <a:graphic>
          <a:graphicData uri="http://schemas.openxmlformats.org/drawingml/2006/table">
            <a:tbl>
              <a:tblPr/>
              <a:tblGrid>
                <a:gridCol w="3645002"/>
              </a:tblGrid>
              <a:tr h="22887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slice_data</a:t>
                      </a: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) {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do {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moreDataFlag </a:t>
                      </a: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= </a:t>
                      </a:r>
                      <a: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/>
                      </a:r>
                      <a:b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</a:br>
                      <a:r>
                        <a:rPr lang="en-GB" sz="1200" kern="100" smtClean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						</a:t>
                      </a:r>
                      <a:r>
                        <a:rPr lang="en-GB" sz="1200" kern="100" smtClean="0">
                          <a:highlight>
                            <a:srgbClr val="00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coding_tree</a:t>
                      </a:r>
                      <a:r>
                        <a:rPr lang="en-GB" sz="1200" kern="100">
                          <a:highlight>
                            <a:srgbClr val="00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 xCtb, yCtb, Log2CtbSize, 0 )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ＭＳ 明朝"/>
                          <a:cs typeface="Times New Roman" pitchFamily="18" charset="0"/>
                        </a:rPr>
                        <a:t>		...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	} while( moreDataFlag )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1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}</a:t>
                      </a:r>
                      <a:endParaRPr lang="ja-JP" sz="1200" kern="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13573" marR="13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4355976" y="853204"/>
          <a:ext cx="4392488" cy="59436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b="1" kern="100">
                          <a:latin typeface="Times New Roman"/>
                          <a:ea typeface="Malgun Gothic"/>
                          <a:cs typeface="Times New Roman"/>
                        </a:rPr>
                        <a:t>coding_tree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( x0, y0, log2CbSize, cbDepth 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ＭＳ 明朝"/>
                          <a:cs typeface="Times New Roman"/>
                        </a:rPr>
                        <a:t>	...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if( split_coding_unit_flag[ x0 ][ y0 ]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ＭＳ 明朝"/>
                          <a:cs typeface="Times New Roman"/>
                        </a:rPr>
                        <a:t>		...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} else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if(adaptive_loop_filter_flag &amp;&amp; alf_cu_control_flag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AlfCuFlag[ x0 ][ y0 ] = alf_cu_flag[ AlfCuFlagIdx ]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		if( NumPCMBlock = = 0 )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coding_unit( x0, y0, log2CbSize 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else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pcm_sample(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x0,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y0,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log2CbSize</a:t>
                      </a:r>
                      <a:r>
                        <a:rPr lang="en-US" sz="1200" kern="100"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!(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( x0 + 1 &lt;&lt; log2CbSize ) %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CtbSize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) 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&amp;&amp;</a:t>
                      </a:r>
                      <a:b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!(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( y0 + 1 &lt;&lt; log2CbSize ) %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CtbSize 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)  &amp;&amp;</a:t>
                      </a: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/>
                      </a:r>
                      <a:b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altLang="ja-JP" sz="1200" kern="100" smtClean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NumPCMBlock = = 0 )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PMingLiU"/>
                          <a:cs typeface="Times New Roman"/>
                        </a:rPr>
                        <a:t>if( slice_sao_interleaving_flag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PMingLiU"/>
                          <a:cs typeface="Times New Roman"/>
                        </a:rPr>
                        <a:t>if(slice_sample_adaptive_offset_flag)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	sao_unit_cabac( xCtb, yCtb, 0 )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PMingLiU"/>
                          <a:cs typeface="Times New Roman"/>
                        </a:rPr>
                        <a:t>if(sao_cb_enable_flag)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	sao_unit_cabac( xCtb, yCtb, 1 )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PMingLiU"/>
                          <a:cs typeface="Times New Roman"/>
                        </a:rPr>
                        <a:t>if(sao_cr_enable_flag)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</a:t>
                      </a: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			sao_unit_cabac( xCtb, yCtb, 2 )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highlight>
                            <a:srgbClr val="00FFFF"/>
                          </a:highlight>
                          <a:latin typeface="Times"/>
                          <a:ea typeface="ＭＳ 明朝"/>
                          <a:cs typeface="Times New Roman"/>
                        </a:rPr>
                        <a:t>		}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if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!(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x0 + 1 &lt;&lt; log2CbSize ) % ( 1 &lt;&lt; SliceGranularity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))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  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&amp;&amp;</a:t>
                      </a:r>
                      <a:b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200" kern="100" smtClean="0">
                          <a:latin typeface="Times New Roman"/>
                          <a:ea typeface="Malgun Gothic"/>
                          <a:cs typeface="Times New Roman"/>
                        </a:rPr>
                        <a:t>!(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y0 + 1 &lt;&lt; log2CbSize ) % ( 1 &lt;&lt; SliceGranularity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200" kern="100" smtClean="0">
                          <a:latin typeface="Times"/>
                          <a:ea typeface="Malgun Gothic"/>
                          <a:cs typeface="Times New Roman"/>
                        </a:rPr>
                        <a:t>))  </a:t>
                      </a:r>
                      <a:r>
                        <a:rPr lang="en-GB" sz="1200" kern="100">
                          <a:latin typeface="Times"/>
                          <a:ea typeface="Malgun Gothic"/>
                          <a:cs typeface="Times New Roman"/>
                        </a:rPr>
                        <a:t>&amp;&amp;</a:t>
                      </a: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/>
                      </a:r>
                      <a:b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NumPCMBlock = = 0 ) {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200" b="1" kern="100">
                          <a:latin typeface="Times New Roman"/>
                          <a:ea typeface="Malgun Gothic"/>
                          <a:cs typeface="Times New Roman"/>
                        </a:rPr>
                        <a:t>end_of_slice_flag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moreDataFlag = !end_of_slice_flag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} else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		moreDataFlag = 1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	return moreDataFlag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0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ja-JP" sz="1200" kern="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角丸四角形 8"/>
          <p:cNvSpPr/>
          <p:nvPr/>
        </p:nvSpPr>
        <p:spPr>
          <a:xfrm>
            <a:off x="4247964" y="2924944"/>
            <a:ext cx="3636404" cy="205222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>
            <a:stCxn id="9" idx="1"/>
          </p:cNvCxnSpPr>
          <p:nvPr/>
        </p:nvCxnSpPr>
        <p:spPr>
          <a:xfrm flipH="1">
            <a:off x="1979712" y="3951058"/>
            <a:ext cx="2268252" cy="846094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863588" y="4617132"/>
            <a:ext cx="1111449" cy="349702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mtClean="0"/>
              <a:t>SAO units</a:t>
            </a:r>
            <a:endParaRPr kumimoji="1" lang="ja-JP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2400" smtClean="0"/>
              <a:t>Experimental </a:t>
            </a:r>
            <a:r>
              <a:rPr lang="en-US" altLang="ja-JP" sz="2400" smtClean="0"/>
              <a:t>result</a:t>
            </a:r>
            <a:endParaRPr lang="ja-JP" altLang="en-US" sz="2400" dirty="0" smtClean="0"/>
          </a:p>
        </p:txBody>
      </p:sp>
      <p:sp>
        <p:nvSpPr>
          <p:cNvPr id="14" name="コンテンツ プレースホルダ 13"/>
          <p:cNvSpPr>
            <a:spLocks noGrp="1"/>
          </p:cNvSpPr>
          <p:nvPr>
            <p:ph idx="1"/>
          </p:nvPr>
        </p:nvSpPr>
        <p:spPr>
          <a:xfrm>
            <a:off x="287524" y="785813"/>
            <a:ext cx="3384376" cy="5631519"/>
          </a:xfrm>
        </p:spPr>
        <p:txBody>
          <a:bodyPr/>
          <a:lstStyle/>
          <a:p>
            <a:r>
              <a:rPr lang="en-US" altLang="ja-JP" sz="1800" smtClean="0"/>
              <a:t>BD-rate: </a:t>
            </a:r>
            <a:br>
              <a:rPr lang="en-US" altLang="ja-JP" sz="1800" smtClean="0"/>
            </a:br>
            <a:r>
              <a:rPr lang="en-US" altLang="ja-JP" sz="1800" smtClean="0"/>
              <a:t>0.0 % for all tests</a:t>
            </a:r>
          </a:p>
          <a:p>
            <a:endParaRPr kumimoji="1" lang="en-US" altLang="ja-JP" sz="1800" smtClean="0"/>
          </a:p>
          <a:p>
            <a:r>
              <a:rPr lang="en-US" altLang="ja-JP" sz="1800" smtClean="0"/>
              <a:t>Runtime: </a:t>
            </a:r>
            <a:br>
              <a:rPr lang="en-US" altLang="ja-JP" sz="1800" smtClean="0"/>
            </a:br>
            <a:r>
              <a:rPr lang="en-US" altLang="ja-JP" sz="1800" smtClean="0"/>
              <a:t>no significant difference</a:t>
            </a:r>
            <a:br>
              <a:rPr lang="en-US" altLang="ja-JP" sz="1800" smtClean="0"/>
            </a:br>
            <a:r>
              <a:rPr lang="en-US" altLang="ja-JP" sz="1800" smtClean="0"/>
              <a:t/>
            </a:r>
            <a:br>
              <a:rPr lang="en-US" altLang="ja-JP" sz="1800" smtClean="0"/>
            </a:br>
            <a:r>
              <a:rPr lang="en-US" altLang="ja-JP" sz="1600" smtClean="0"/>
              <a:t>* This simulations were carried out on a PC cruster environment</a:t>
            </a:r>
          </a:p>
          <a:p>
            <a:endParaRPr lang="en-US" altLang="ja-JP" sz="180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pic>
        <p:nvPicPr>
          <p:cNvPr id="13" name="図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5916" y="692696"/>
            <a:ext cx="471652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r>
              <a:rPr lang="en-US" altLang="ja-JP" smtClean="0"/>
              <a:t>Conclusion</a:t>
            </a:r>
            <a:endParaRPr lang="ja-JP" altLang="en-US" smtClean="0"/>
          </a:p>
        </p:txBody>
      </p:sp>
      <p:sp>
        <p:nvSpPr>
          <p:cNvPr id="6147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57225"/>
            <a:ext cx="8470900" cy="5919788"/>
          </a:xfrm>
        </p:spPr>
        <p:txBody>
          <a:bodyPr/>
          <a:lstStyle/>
          <a:p>
            <a:r>
              <a:rPr lang="en-US" altLang="ja-JP" sz="2000" smtClean="0"/>
              <a:t>Motivation</a:t>
            </a:r>
          </a:p>
          <a:p>
            <a:pPr lvl="1"/>
            <a:r>
              <a:rPr lang="en-US" altLang="ja-JP" sz="1800" smtClean="0"/>
              <a:t>To make the order of SAO unit and coding tree in a bitstream the same as that of compression process</a:t>
            </a:r>
          </a:p>
          <a:p>
            <a:endParaRPr lang="en-US" altLang="ja-JP" sz="2000" smtClean="0"/>
          </a:p>
          <a:p>
            <a:r>
              <a:rPr lang="en-US" altLang="ja-JP" sz="2000" smtClean="0"/>
              <a:t>Proposal </a:t>
            </a:r>
            <a:r>
              <a:rPr lang="en-US" altLang="ja-JP" sz="2000" smtClean="0"/>
              <a:t>: relocate SAO unit syntax elements to the end of coding_tree</a:t>
            </a:r>
          </a:p>
          <a:p>
            <a:pPr lvl="1"/>
            <a:r>
              <a:rPr lang="en-US" altLang="ja-JP" sz="1800" smtClean="0"/>
              <a:t>improvement in encoder design</a:t>
            </a:r>
            <a:endParaRPr lang="en-US" altLang="ja-JP" sz="1800" dirty="0" smtClean="0"/>
          </a:p>
          <a:p>
            <a:pPr>
              <a:buNone/>
            </a:pPr>
            <a:endParaRPr lang="en-US" altLang="ja-JP" sz="2000" dirty="0" smtClean="0">
              <a:sym typeface="Wingdings" pitchFamily="2" charset="2"/>
            </a:endParaRPr>
          </a:p>
          <a:p>
            <a:endParaRPr lang="en-US" altLang="ja-JP" sz="2000" smtClean="0">
              <a:sym typeface="Wingdings" pitchFamily="2" charset="2"/>
            </a:endParaRPr>
          </a:p>
          <a:p>
            <a:r>
              <a:rPr lang="en-US" altLang="ja-JP" sz="2000" smtClean="0">
                <a:sym typeface="Wingdings" pitchFamily="2" charset="2"/>
              </a:rPr>
              <a:t>Experimental </a:t>
            </a:r>
            <a:r>
              <a:rPr lang="en-US" altLang="ja-JP" sz="2000" dirty="0" smtClean="0">
                <a:sym typeface="Wingdings" pitchFamily="2" charset="2"/>
              </a:rPr>
              <a:t>result</a:t>
            </a:r>
          </a:p>
          <a:p>
            <a:pPr lvl="1"/>
            <a:r>
              <a:rPr lang="en-US" altLang="ja-JP" sz="1800" smtClean="0">
                <a:sym typeface="Wingdings" pitchFamily="2" charset="2"/>
              </a:rPr>
              <a:t>BD-rate Performance was not changed</a:t>
            </a:r>
            <a:endParaRPr lang="en-US" altLang="ja-JP" sz="1600" dirty="0" smtClean="0">
              <a:sym typeface="Wingdings" pitchFamily="2" charset="2"/>
            </a:endParaRPr>
          </a:p>
          <a:p>
            <a:pPr lvl="1"/>
            <a:r>
              <a:rPr lang="en-US" altLang="ja-JP" sz="1800" smtClean="0">
                <a:sym typeface="Wingdings" pitchFamily="2" charset="2"/>
              </a:rPr>
              <a:t>Cross-checked </a:t>
            </a:r>
            <a:r>
              <a:rPr lang="en-US" altLang="ja-JP" sz="1800" smtClean="0">
                <a:sym typeface="Wingdings" pitchFamily="2" charset="2"/>
              </a:rPr>
              <a:t>results </a:t>
            </a:r>
            <a:r>
              <a:rPr lang="en-US" altLang="ja-JP" sz="1800" smtClean="0">
                <a:sym typeface="Wingdings" pitchFamily="2" charset="2"/>
              </a:rPr>
              <a:t>[</a:t>
            </a:r>
            <a:r>
              <a:rPr lang="en-US" altLang="ja-JP" sz="1800" smtClean="0">
                <a:sym typeface="Wingdings" pitchFamily="2" charset="2"/>
              </a:rPr>
              <a:t>JCTVC-I0210</a:t>
            </a:r>
            <a:r>
              <a:rPr lang="en-US" altLang="ja-JP" sz="1800" smtClean="0">
                <a:sym typeface="Wingdings" pitchFamily="2" charset="2"/>
              </a:rPr>
              <a:t>]</a:t>
            </a:r>
            <a:r>
              <a:rPr lang="en-US" altLang="ja-JP" sz="1800" smtClean="0">
                <a:sym typeface="Wingdings" pitchFamily="2" charset="2"/>
              </a:rPr>
              <a:t> </a:t>
            </a:r>
            <a:r>
              <a:rPr lang="en-US" altLang="ja-JP" sz="1800" dirty="0" smtClean="0">
                <a:sym typeface="Wingdings" pitchFamily="2" charset="2"/>
              </a:rPr>
              <a:t>are provided </a:t>
            </a:r>
            <a:r>
              <a:rPr lang="en-US" altLang="ja-JP" sz="1800" smtClean="0">
                <a:sym typeface="Wingdings" pitchFamily="2" charset="2"/>
              </a:rPr>
              <a:t>by MediaTek </a:t>
            </a:r>
            <a:r>
              <a:rPr lang="en-US" altLang="ja-JP" sz="1800" smtClean="0">
                <a:sym typeface="Wingdings" pitchFamily="2" charset="2"/>
              </a:rPr>
              <a:t>(Thanks to MediaTek)</a:t>
            </a:r>
          </a:p>
          <a:p>
            <a:pPr lvl="1"/>
            <a:endParaRPr lang="en-US" altLang="ja-JP" sz="1800" smtClean="0">
              <a:sym typeface="Wingdings" pitchFamily="2" charset="2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5EE1F-EC16-4A4F-898D-97AA2E294057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5869</TotalTime>
  <Words>216</Words>
  <Application>Microsoft Office PowerPoint</Application>
  <PresentationFormat>画面に合わせる (4:3)</PresentationFormat>
  <Paragraphs>147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符号化グループ</vt:lpstr>
      <vt:lpstr>Non-CE1: SAO syntax relocation for interleaving mode (JCTVC-I0292)</vt:lpstr>
      <vt:lpstr>Overall summary</vt:lpstr>
      <vt:lpstr>Proposal</vt:lpstr>
      <vt:lpstr>Original syntax (HM-6.0)</vt:lpstr>
      <vt:lpstr>Proposed syntax</vt:lpstr>
      <vt:lpstr>Experimental result</vt:lpstr>
      <vt:lpstr>Conclusion</vt:lpstr>
    </vt:vector>
  </TitlesOfParts>
  <Company>SHARP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yasugi</cp:lastModifiedBy>
  <cp:revision>2643</cp:revision>
  <dcterms:created xsi:type="dcterms:W3CDTF">2011-03-24T05:19:20Z</dcterms:created>
  <dcterms:modified xsi:type="dcterms:W3CDTF">2012-04-26T05:45:07Z</dcterms:modified>
</cp:coreProperties>
</file>