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  <p:sldMasterId id="2147483666" r:id="rId2"/>
    <p:sldMasterId id="2147483691" r:id="rId3"/>
  </p:sldMasterIdLst>
  <p:notesMasterIdLst>
    <p:notesMasterId r:id="rId10"/>
  </p:notesMasterIdLst>
  <p:handoutMasterIdLst>
    <p:handoutMasterId r:id="rId11"/>
  </p:handoutMasterIdLst>
  <p:sldIdLst>
    <p:sldId id="311" r:id="rId4"/>
    <p:sldId id="344" r:id="rId5"/>
    <p:sldId id="348" r:id="rId6"/>
    <p:sldId id="349" r:id="rId7"/>
    <p:sldId id="346" r:id="rId8"/>
    <p:sldId id="347" r:id="rId9"/>
  </p:sldIdLst>
  <p:sldSz cx="9144000" cy="6858000" type="screen4x3"/>
  <p:notesSz cx="6918325" cy="10048875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008000"/>
    <a:srgbClr val="00FF00"/>
    <a:srgbClr val="FF6600"/>
    <a:srgbClr val="000000"/>
    <a:srgbClr val="FF66FF"/>
    <a:srgbClr val="FF9999"/>
    <a:srgbClr val="DDDDD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8870" autoAdjust="0"/>
    <p:restoredTop sz="87402" autoAdjust="0"/>
  </p:normalViewPr>
  <p:slideViewPr>
    <p:cSldViewPr snapToGrid="0">
      <p:cViewPr varScale="1">
        <p:scale>
          <a:sx n="79" d="100"/>
          <a:sy n="79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12"/>
    </p:cViewPr>
  </p:sorterViewPr>
  <p:notesViewPr>
    <p:cSldViewPr snapToGrid="0">
      <p:cViewPr>
        <p:scale>
          <a:sx n="125" d="100"/>
          <a:sy n="125" d="100"/>
        </p:scale>
        <p:origin x="-1068" y="120"/>
      </p:cViewPr>
      <p:guideLst>
        <p:guide orient="horz" pos="3165"/>
        <p:guide pos="217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878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878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95AC1FE8-28BC-4F04-A5DD-CB91E26BE48C}" type="datetime4">
              <a:rPr lang="en-AU"/>
              <a:pPr>
                <a:defRPr/>
              </a:pPr>
              <a:t>2 February 2012</a:t>
            </a:fld>
            <a:endParaRPr lang="en-A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45638"/>
            <a:ext cx="2998788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9545638"/>
            <a:ext cx="2998787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924EBBDD-0FF2-46C8-A07C-5A76E4A0C15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5378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878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19538" y="0"/>
            <a:ext cx="299878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3C867618-ABEB-4E28-87B0-121875B69E06}" type="datetime4">
              <a:rPr lang="en-AU"/>
              <a:pPr>
                <a:defRPr/>
              </a:pPr>
              <a:t>2 February 2012</a:t>
            </a:fld>
            <a:endParaRPr lang="en-A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7738" y="754063"/>
            <a:ext cx="5024437" cy="3768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773613"/>
            <a:ext cx="5073650" cy="452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45638"/>
            <a:ext cx="2998788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19538" y="9545638"/>
            <a:ext cx="2998787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4A00621D-0C55-4DEA-B89D-1E8B58D0DF1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53448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53C43A4-0B09-4F23-815F-21741AD04A36}" type="datetime4">
              <a:rPr lang="en-AU" sz="1200" smtClean="0">
                <a:solidFill>
                  <a:srgbClr val="26282D"/>
                </a:solidFill>
                <a:latin typeface="Arial" charset="0"/>
              </a:rPr>
              <a:pPr eaLnBrk="1" hangingPunct="1"/>
              <a:t>2 February 2012</a:t>
            </a:fld>
            <a:endParaRPr lang="en-AU" sz="1200" smtClean="0">
              <a:solidFill>
                <a:srgbClr val="26282D"/>
              </a:solidFill>
              <a:latin typeface="Arial" charset="0"/>
            </a:endParaRP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2513949D-B919-44ED-9CDD-F56F563E1C97}" type="slidenum">
              <a:rPr lang="en-AU" sz="1200" smtClean="0">
                <a:solidFill>
                  <a:srgbClr val="26282D"/>
                </a:solidFill>
                <a:latin typeface="Arial" charset="0"/>
              </a:rPr>
              <a:pPr eaLnBrk="1" hangingPunct="1"/>
              <a:t>1</a:t>
            </a:fld>
            <a:endParaRPr lang="en-AU" sz="1200" smtClean="0">
              <a:solidFill>
                <a:srgbClr val="26282D"/>
              </a:solidFill>
              <a:latin typeface="Arial" charset="0"/>
            </a:endParaRPr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6150" y="754063"/>
            <a:ext cx="5026025" cy="3768725"/>
          </a:xfrm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20F72-E6B6-43F3-8F0E-22161C583EB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127721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0E531-6B29-46EA-8378-CC29CFE1844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28098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393700"/>
            <a:ext cx="2184400" cy="6208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7338" y="393700"/>
            <a:ext cx="6402387" cy="6208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17F2C-E7D8-4F7B-8759-F919E1F0615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314275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8925" y="1068388"/>
            <a:ext cx="8724900" cy="5534025"/>
          </a:xfrm>
        </p:spPr>
        <p:txBody>
          <a:bodyPr/>
          <a:lstStyle/>
          <a:p>
            <a:pPr lvl="0"/>
            <a:endParaRPr lang="en-A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42A83-8AE9-4A07-B3D5-5D95CA12E0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646214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1F0A3-2A4D-4276-8443-6E9DE36C1C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195125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E815D-7D7B-4870-86A5-6833EFBE85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99698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809C0-FBD2-4BAC-A7A7-1AD16508A70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63572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FA6AA-480F-408C-955F-9C4F1D35B2A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331771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DF00A-095F-48B4-8572-970EC585A4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201275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42C70-E0CB-4929-A40F-49D00C46504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168865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7252B-7E61-4C55-AC61-4B71A49FE55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738277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580F7-B5C7-4F88-9CCA-13083B9E0B7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271910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833BC-B5D0-4BD5-98F0-FD4CC599F1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036665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1DEED-EDEE-4707-97EB-D07732217CB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073294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623E5-BC31-45FE-ADF4-7CF416FAEBC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62188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6D057-1A74-492B-829C-3D216D3DDC2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294615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393700"/>
            <a:ext cx="2184400" cy="6208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7338" y="393700"/>
            <a:ext cx="6402387" cy="6208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4CC7F-61AA-4EAA-8679-40399A7FEF5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528735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3BE14-8473-47D8-B4E0-7C9F6604738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77283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3A71B-74D9-4FDC-B8BE-00E8BBE42F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25866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98CA3-7CBC-41C6-92CA-85949128C69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74795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579BC-5A3A-4370-B62C-D9FB47D758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08910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31ECF-B3ED-4EAD-838D-40F8750EBB4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42129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42EC6-D5C7-4396-9469-D5B2D2640AF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1372147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9DFA1-7852-472C-BC00-0380DDE4F1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24687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E43C4-84DC-4D41-B053-789C215DDF8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21222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8D4A8-FB18-44F1-91C4-10CD00AE1A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187397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8E3A4-B743-489D-908E-90F2236AB37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834354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FCCC9-0883-458F-88EF-9A0F6B84B73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2763965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393700"/>
            <a:ext cx="2184400" cy="6208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7338" y="393700"/>
            <a:ext cx="6402387" cy="6208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D26B5-9125-4819-A065-B46F8E5B7A4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640740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8925" y="1068388"/>
            <a:ext cx="8724900" cy="5534025"/>
          </a:xfrm>
        </p:spPr>
        <p:txBody>
          <a:bodyPr/>
          <a:lstStyle/>
          <a:p>
            <a:pPr lvl="0"/>
            <a:endParaRPr lang="en-A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82237-2328-4BB1-A109-C941EB8E46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3676856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F86A6-F303-46FF-BAE0-445A9666411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684585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F3ED9-57AB-494C-B443-F6A7BDC23A3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215153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31D15-1AE0-4EE1-84A1-B2FADED1B4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076670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E5697-791E-4A30-833B-601F6502BC0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97395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1C120-5461-41A7-9986-6E80BA1F2F1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966449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B2B46-04A7-470C-BA99-95FC483E2DC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796733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2266D-06C5-41C4-8C1B-B4187AAC051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15388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2.bin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vmlDrawing" Target="../drawings/vmlDrawing2.v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oleObject" Target="../embeddings/oleObject3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oleObject" Target="../embeddings/oleObject5.bin"/><Relationship Id="rId3" Type="http://schemas.openxmlformats.org/officeDocument/2006/relationships/slideLayout" Target="../slideLayouts/slideLayout27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6.xml"/><Relationship Id="rId16" Type="http://schemas.openxmlformats.org/officeDocument/2006/relationships/oleObject" Target="../embeddings/oleObject4.bin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vmlDrawing" Target="../drawings/vmlDrawing3.vml"/><Relationship Id="rId10" Type="http://schemas.openxmlformats.org/officeDocument/2006/relationships/slideLayout" Target="../slideLayouts/slideLayout34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" name="Image" r:id="rId16" imgW="9752381" imgH="437748" progId="Photoshop.Image.9">
                  <p:embed/>
                </p:oleObj>
              </mc:Choice>
              <mc:Fallback>
                <p:oleObj name="Image" r:id="rId16" imgW="9752381" imgH="437748" progId="Photoshop.Image.9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6715125"/>
          <a:ext cx="91440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" name="Image" r:id="rId18" imgW="9752381" imgH="152260" progId="Photoshop.Image.9">
                  <p:embed/>
                </p:oleObj>
              </mc:Choice>
              <mc:Fallback>
                <p:oleObj name="Image" r:id="rId18" imgW="9752381" imgH="152260" progId="Photoshop.Image.9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715125"/>
                        <a:ext cx="9144000" cy="14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925" y="1068388"/>
            <a:ext cx="87249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393700"/>
            <a:ext cx="87391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677025"/>
            <a:ext cx="866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EBEBEB"/>
                </a:solidFill>
              </a:defRPr>
            </a:lvl1pPr>
          </a:lstStyle>
          <a:p>
            <a:pPr>
              <a:defRPr/>
            </a:pPr>
            <a:fld id="{1095E5A3-8E9F-4706-87A0-F58185F3D80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581150" y="6686550"/>
            <a:ext cx="409575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AU" sz="700" b="1" smtClean="0">
                <a:solidFill>
                  <a:srgbClr val="EBEBEB"/>
                </a:solidFill>
              </a:rPr>
              <a:t>:  R3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40000"/>
        </a:spcBef>
        <a:spcAft>
          <a:spcPct val="0"/>
        </a:spcAft>
        <a:buBlip>
          <a:blip r:embed="rId20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3pPr>
      <a:lvl4pPr marL="1619250" indent="-277813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4pPr>
      <a:lvl5pPr marL="206692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5pPr>
      <a:lvl6pPr marL="25241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6pPr>
      <a:lvl7pPr marL="29813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7pPr>
      <a:lvl8pPr marL="34385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8pPr>
      <a:lvl9pPr marL="38957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" name="Image" r:id="rId14" imgW="9752381" imgH="7314286" progId="Photoshop.Image.9">
                  <p:embed/>
                </p:oleObj>
              </mc:Choice>
              <mc:Fallback>
                <p:oleObj name="Image" r:id="rId14" imgW="9752381" imgH="7314286" progId="Photoshop.Image.9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925" y="1068388"/>
            <a:ext cx="87249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393700"/>
            <a:ext cx="87391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1775"/>
            <a:ext cx="9144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 Box 7"/>
          <p:cNvSpPr txBox="1">
            <a:spLocks noChangeArrowheads="1"/>
          </p:cNvSpPr>
          <p:nvPr/>
        </p:nvSpPr>
        <p:spPr bwMode="auto">
          <a:xfrm>
            <a:off x="7153275" y="331788"/>
            <a:ext cx="1919288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en-AU" sz="1000" b="1" smtClean="0">
                <a:solidFill>
                  <a:srgbClr val="969696"/>
                </a:solidFill>
              </a:rPr>
              <a:t>BACKGROUND INFORMATION</a:t>
            </a:r>
          </a:p>
        </p:txBody>
      </p:sp>
      <p:sp>
        <p:nvSpPr>
          <p:cNvPr id="74752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677025"/>
            <a:ext cx="866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EBEBEB"/>
                </a:solidFill>
              </a:defRPr>
            </a:lvl1pPr>
          </a:lstStyle>
          <a:p>
            <a:pPr>
              <a:defRPr/>
            </a:pPr>
            <a:fld id="{BE241185-9E53-4E9C-9A0F-87A282F3B7C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40000"/>
        </a:spcBef>
        <a:spcAft>
          <a:spcPct val="0"/>
        </a:spcAft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19250" indent="-277813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4pPr>
      <a:lvl5pPr marL="206692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5pPr>
      <a:lvl6pPr marL="25241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6pPr>
      <a:lvl7pPr marL="29813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7pPr>
      <a:lvl8pPr marL="34385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8pPr>
      <a:lvl9pPr marL="38957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2" name="Image" r:id="rId16" imgW="9752381" imgH="437748" progId="Photoshop.Image.9">
                  <p:embed/>
                </p:oleObj>
              </mc:Choice>
              <mc:Fallback>
                <p:oleObj name="Image" r:id="rId16" imgW="9752381" imgH="437748" progId="Photoshop.Image.9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0" y="6715125"/>
          <a:ext cx="91440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3" name="Image" r:id="rId18" imgW="9752381" imgH="152260" progId="Photoshop.Image.9">
                  <p:embed/>
                </p:oleObj>
              </mc:Choice>
              <mc:Fallback>
                <p:oleObj name="Image" r:id="rId18" imgW="9752381" imgH="152260" progId="Photoshop.Image.9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715125"/>
                        <a:ext cx="9144000" cy="14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925" y="1068388"/>
            <a:ext cx="87249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393700"/>
            <a:ext cx="87391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677025"/>
            <a:ext cx="866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EBEBEB"/>
                </a:solidFill>
              </a:defRPr>
            </a:lvl1pPr>
          </a:lstStyle>
          <a:p>
            <a:pPr>
              <a:defRPr/>
            </a:pPr>
            <a:fld id="{E4EA703A-8C58-4358-B3B3-92503B638CA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581150" y="6686550"/>
            <a:ext cx="409575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AU" sz="700" b="1" smtClean="0">
                <a:solidFill>
                  <a:srgbClr val="EBEBEB"/>
                </a:solidFill>
              </a:rPr>
              <a:t>:  R3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40000"/>
        </a:spcBef>
        <a:spcAft>
          <a:spcPct val="0"/>
        </a:spcAft>
        <a:buBlip>
          <a:blip r:embed="rId20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3pPr>
      <a:lvl4pPr marL="1619250" indent="-277813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4pPr>
      <a:lvl5pPr marL="206692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5pPr>
      <a:lvl6pPr marL="25241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6pPr>
      <a:lvl7pPr marL="29813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7pPr>
      <a:lvl8pPr marL="34385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8pPr>
      <a:lvl9pPr marL="38957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F4C47133-3632-4E94-A819-0BF81B92EF62}" type="slidenum">
              <a:rPr lang="en-AU" sz="800" smtClean="0">
                <a:solidFill>
                  <a:srgbClr val="EBEBEB"/>
                </a:solidFill>
              </a:rPr>
              <a:pPr eaLnBrk="1" hangingPunct="1"/>
              <a:t>1</a:t>
            </a:fld>
            <a:endParaRPr lang="en-AU" sz="800" smtClean="0">
              <a:solidFill>
                <a:srgbClr val="EBEBEB"/>
              </a:solidFill>
            </a:endParaRPr>
          </a:p>
        </p:txBody>
      </p:sp>
      <p:pic>
        <p:nvPicPr>
          <p:cNvPr id="4099" name="Picture 2" descr="bg_asic_1024x7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1287463" y="1244600"/>
            <a:ext cx="6545262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500" b="1" dirty="0" smtClean="0"/>
              <a:t>JCTVC-H0140</a:t>
            </a:r>
            <a:endParaRPr lang="en-AU" sz="4800" dirty="0">
              <a:solidFill>
                <a:srgbClr val="26282D"/>
              </a:solidFill>
              <a:latin typeface="Arial" charset="0"/>
            </a:endParaRP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534256" y="2803358"/>
            <a:ext cx="7993295" cy="173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7338" indent="-287338" algn="ctr">
              <a:spcBef>
                <a:spcPct val="20000"/>
              </a:spcBef>
            </a:pPr>
            <a:r>
              <a:rPr lang="en-US" sz="2800" b="1" dirty="0"/>
              <a:t>CE1: Modified probability update and table removal for multi-parameter CABAC </a:t>
            </a:r>
            <a:r>
              <a:rPr lang="en-US" sz="2800" b="1" dirty="0" smtClean="0"/>
              <a:t>update</a:t>
            </a:r>
          </a:p>
          <a:p>
            <a:pPr marL="287338" indent="-287338" algn="ctr">
              <a:spcBef>
                <a:spcPct val="20000"/>
              </a:spcBef>
            </a:pPr>
            <a:r>
              <a:rPr lang="en-US" sz="2800" b="1" dirty="0" smtClean="0"/>
              <a:t>(Sub-test C2)</a:t>
            </a:r>
            <a:endParaRPr lang="en-AU" sz="2800" dirty="0"/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2806263" y="5200650"/>
            <a:ext cx="3489434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AU" sz="1600" dirty="0" smtClean="0">
                <a:solidFill>
                  <a:srgbClr val="26282D"/>
                </a:solidFill>
              </a:rPr>
              <a:t>8</a:t>
            </a:r>
            <a:r>
              <a:rPr lang="en-AU" sz="1600" baseline="30000" dirty="0" smtClean="0">
                <a:solidFill>
                  <a:srgbClr val="26282D"/>
                </a:solidFill>
              </a:rPr>
              <a:t>th</a:t>
            </a:r>
            <a:r>
              <a:rPr lang="en-AU" sz="1600" dirty="0" smtClean="0">
                <a:solidFill>
                  <a:srgbClr val="26282D"/>
                </a:solidFill>
              </a:rPr>
              <a:t> JCT-VC meeting, Feb 2012.</a:t>
            </a:r>
            <a:endParaRPr lang="en-AU" sz="1600" dirty="0">
              <a:solidFill>
                <a:srgbClr val="26282D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Background: H0112/G764 (studied in CE1)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1800" dirty="0" smtClean="0"/>
              <a:t>Either </a:t>
            </a:r>
            <a:r>
              <a:rPr lang="en-US" sz="1800" dirty="0"/>
              <a:t>one or two </a:t>
            </a:r>
            <a:r>
              <a:rPr lang="en-US" sz="1800" dirty="0" smtClean="0"/>
              <a:t>15-bit probability </a:t>
            </a:r>
            <a:r>
              <a:rPr lang="en-US" sz="1800" dirty="0"/>
              <a:t>estimates </a:t>
            </a:r>
            <a:r>
              <a:rPr lang="en-US" sz="1800" dirty="0" smtClean="0"/>
              <a:t>exist </a:t>
            </a:r>
            <a:r>
              <a:rPr lang="en-US" sz="1800" dirty="0"/>
              <a:t>for each context (iP0, iP1).</a:t>
            </a:r>
            <a:endParaRPr lang="en-AU" sz="1800" dirty="0"/>
          </a:p>
          <a:p>
            <a:pPr lvl="1"/>
            <a:r>
              <a:rPr lang="en-US" sz="1800" dirty="0"/>
              <a:t>iP0 and iP1 are </a:t>
            </a:r>
            <a:r>
              <a:rPr lang="en-US" sz="1800" dirty="0" smtClean="0"/>
              <a:t>averaged </a:t>
            </a:r>
            <a:r>
              <a:rPr lang="en-US" sz="1800" dirty="0"/>
              <a:t>to create a combined probability estimate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iP0 and iP1 evenly cover the [0, 1] probability space (no more ‘</a:t>
            </a:r>
            <a:r>
              <a:rPr lang="en-US" sz="1800" dirty="0" err="1" smtClean="0"/>
              <a:t>valMPS</a:t>
            </a:r>
            <a:r>
              <a:rPr lang="en-US" sz="1800" dirty="0" smtClean="0"/>
              <a:t>’).</a:t>
            </a:r>
            <a:endParaRPr lang="en-AU" sz="1800" dirty="0"/>
          </a:p>
          <a:p>
            <a:pPr lvl="1"/>
            <a:endParaRPr lang="en-AU" sz="1800" dirty="0"/>
          </a:p>
          <a:p>
            <a:pPr lvl="0"/>
            <a:r>
              <a:rPr lang="en-US" sz="1800" dirty="0"/>
              <a:t>The CABAC offset (“</a:t>
            </a:r>
            <a:r>
              <a:rPr lang="en-US" sz="1800" dirty="0" err="1"/>
              <a:t>uiLPS</a:t>
            </a:r>
            <a:r>
              <a:rPr lang="en-US" sz="1800" dirty="0"/>
              <a:t>”) is determined by performing a table look-up on a </a:t>
            </a:r>
            <a:r>
              <a:rPr lang="en-US" sz="1800" dirty="0" smtClean="0"/>
              <a:t>2D table.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first dimension index is created by truncating the combined probability estimate from 15-bits to </a:t>
            </a:r>
            <a:r>
              <a:rPr lang="en-US" sz="1800" dirty="0" smtClean="0"/>
              <a:t>6-bits.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second dimension index is created by truncating the 9-bit range value to 6-bits (the MSB is required to always be ‘1’ and is ignored</a:t>
            </a:r>
            <a:r>
              <a:rPr lang="en-US" sz="1800" dirty="0" smtClean="0"/>
              <a:t>).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table contains 9-bit entries, resulting in an overall table size of </a:t>
            </a:r>
            <a:r>
              <a:rPr lang="en-US" sz="1800" dirty="0" smtClean="0"/>
              <a:t>72Kb (reduced from 288Kb in G764).</a:t>
            </a:r>
            <a:endParaRPr lang="en-AU" sz="1800" dirty="0" smtClean="0"/>
          </a:p>
          <a:p>
            <a:endParaRPr lang="en-AU" sz="1800" dirty="0" smtClean="0"/>
          </a:p>
          <a:p>
            <a:r>
              <a:rPr lang="en-AU" sz="1800" b="1" dirty="0" smtClean="0"/>
              <a:t>Problem</a:t>
            </a:r>
            <a:r>
              <a:rPr lang="en-AU" sz="1800" b="1" dirty="0" smtClean="0"/>
              <a:t>: </a:t>
            </a:r>
            <a:r>
              <a:rPr lang="en-AU" sz="1800" b="1" dirty="0" smtClean="0"/>
              <a:t>A 72Kb (64x64x9-bit) look-up table is </a:t>
            </a:r>
            <a:r>
              <a:rPr lang="en-AU" sz="1800" b="1" dirty="0" smtClean="0"/>
              <a:t>introduced in </a:t>
            </a:r>
            <a:r>
              <a:rPr lang="en-AU" sz="1800" b="1" dirty="0" smtClean="0"/>
              <a:t>H0112.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276557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H0140 </a:t>
            </a:r>
            <a:r>
              <a:rPr lang="en-AU" dirty="0" smtClean="0"/>
              <a:t>solution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1800" dirty="0" smtClean="0"/>
              <a:t>72Kb LUT is removed and </a:t>
            </a:r>
            <a:r>
              <a:rPr lang="en-US" sz="1800" dirty="0" err="1" smtClean="0"/>
              <a:t>updateLPS</a:t>
            </a:r>
            <a:r>
              <a:rPr lang="en-US" sz="1800" dirty="0" smtClean="0"/>
              <a:t>() is modified:</a:t>
            </a:r>
          </a:p>
          <a:p>
            <a:pPr lvl="1"/>
            <a:r>
              <a:rPr lang="en-AU" sz="1800" dirty="0"/>
              <a:t>Note: </a:t>
            </a:r>
            <a:r>
              <a:rPr lang="en-AU" sz="1800" dirty="0" err="1"/>
              <a:t>updateLPS</a:t>
            </a:r>
            <a:r>
              <a:rPr lang="en-AU" sz="1800" dirty="0"/>
              <a:t>() refers to bin = 0 case.</a:t>
            </a:r>
          </a:p>
          <a:p>
            <a:pPr lvl="1"/>
            <a:endParaRPr lang="en-US" sz="1800" dirty="0" smtClean="0"/>
          </a:p>
          <a:p>
            <a:pPr lvl="0"/>
            <a:endParaRPr lang="en-US" sz="1800" dirty="0"/>
          </a:p>
          <a:p>
            <a:pPr lvl="0"/>
            <a:r>
              <a:rPr lang="en-US" sz="1800" dirty="0" smtClean="0"/>
              <a:t>H0112/G764 72Kb LUT replaced with the following steps:</a:t>
            </a:r>
          </a:p>
          <a:p>
            <a:pPr marL="788987" lvl="1" indent="-342900">
              <a:buFont typeface="+mj-lt"/>
              <a:buAutoNum type="arabicPeriod"/>
            </a:pPr>
            <a:r>
              <a:rPr lang="en-US" sz="1800" dirty="0" smtClean="0"/>
              <a:t>A </a:t>
            </a:r>
            <a:r>
              <a:rPr lang="en-US" sz="1800" dirty="0"/>
              <a:t>15-bit combined probability estimate (either iP0 or average of iP0 and iP1) is right shifted by 6 bits, producing a 9-bit truncated probability </a:t>
            </a:r>
            <a:r>
              <a:rPr lang="en-US" sz="1800" dirty="0" smtClean="0"/>
              <a:t>estimate (we retain the 9-bit truncation of G764).</a:t>
            </a:r>
            <a:endParaRPr lang="en-AU" sz="1800" dirty="0"/>
          </a:p>
          <a:p>
            <a:pPr marL="788987" lvl="1" indent="-342900">
              <a:buFont typeface="+mj-lt"/>
              <a:buAutoNum type="arabicPeriod"/>
            </a:pPr>
            <a:r>
              <a:rPr lang="en-US" sz="1800" dirty="0"/>
              <a:t>The truncated probability estimate is </a:t>
            </a:r>
            <a:r>
              <a:rPr lang="en-US" sz="1800" dirty="0" smtClean="0"/>
              <a:t>inverted.</a:t>
            </a:r>
            <a:endParaRPr lang="en-AU" sz="1800" dirty="0"/>
          </a:p>
          <a:p>
            <a:pPr marL="788987" lvl="1" indent="-342900">
              <a:buFont typeface="+mj-lt"/>
              <a:buAutoNum type="arabicPeriod"/>
            </a:pPr>
            <a:r>
              <a:rPr lang="en-US" sz="1800" dirty="0"/>
              <a:t>The 9-bit range value is masked by 0x1fc to produce a 7-bit </a:t>
            </a:r>
            <a:r>
              <a:rPr lang="en-US" sz="1800" dirty="0" smtClean="0"/>
              <a:t>value.</a:t>
            </a:r>
            <a:endParaRPr lang="en-AU" sz="1800" dirty="0"/>
          </a:p>
          <a:p>
            <a:pPr marL="788987" lvl="1" indent="-342900">
              <a:buFont typeface="+mj-lt"/>
              <a:buAutoNum type="arabicPeriod"/>
            </a:pPr>
            <a:r>
              <a:rPr lang="en-US" sz="1800" dirty="0"/>
              <a:t>Multiply the truncated probability estimate (9-bits) with the 7-bit value to produce a 16 bit </a:t>
            </a:r>
            <a:r>
              <a:rPr lang="en-US" sz="1800" dirty="0" smtClean="0"/>
              <a:t>value (note </a:t>
            </a:r>
            <a:r>
              <a:rPr lang="en-US" sz="1800" dirty="0"/>
              <a:t>that MSB of 7-bit value is always 1, so multiplication logic is a bit </a:t>
            </a:r>
            <a:r>
              <a:rPr lang="en-US" sz="1800" dirty="0" smtClean="0"/>
              <a:t>simplified).</a:t>
            </a:r>
            <a:endParaRPr lang="en-AU" sz="1800" dirty="0"/>
          </a:p>
          <a:p>
            <a:pPr marL="788987" lvl="1" indent="-342900">
              <a:buFont typeface="+mj-lt"/>
              <a:buAutoNum type="arabicPeriod"/>
            </a:pPr>
            <a:r>
              <a:rPr lang="en-US" sz="1800" dirty="0"/>
              <a:t>Right shift the product by 9-bits to produce a 7-bit </a:t>
            </a:r>
            <a:r>
              <a:rPr lang="en-US" sz="1800" dirty="0" smtClean="0"/>
              <a:t>offset.</a:t>
            </a:r>
            <a:endParaRPr lang="en-AU" sz="1800" dirty="0"/>
          </a:p>
          <a:p>
            <a:pPr marL="788987" lvl="1" indent="-342900">
              <a:buFont typeface="+mj-lt"/>
              <a:buAutoNum type="arabicPeriod"/>
            </a:pPr>
            <a:r>
              <a:rPr lang="en-US" sz="1800" dirty="0"/>
              <a:t>Clip the offset to a minimum </a:t>
            </a:r>
            <a:r>
              <a:rPr lang="en-US" sz="1800" dirty="0" smtClean="0"/>
              <a:t>value.</a:t>
            </a:r>
          </a:p>
          <a:p>
            <a:endParaRPr lang="en-US" sz="1800" dirty="0"/>
          </a:p>
          <a:p>
            <a:endParaRPr lang="en-AU" sz="1800" dirty="0"/>
          </a:p>
          <a:p>
            <a:endParaRPr lang="en-AU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417860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H0140 </a:t>
            </a:r>
            <a:r>
              <a:rPr lang="en-AU" dirty="0" smtClean="0"/>
              <a:t>solution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err="1" smtClean="0"/>
              <a:t>updateLPS</a:t>
            </a:r>
            <a:r>
              <a:rPr lang="en-US" sz="1800" dirty="0" smtClean="0"/>
              <a:t>() modification:</a:t>
            </a:r>
          </a:p>
          <a:p>
            <a:pPr lvl="1"/>
            <a:r>
              <a:rPr lang="en-US" sz="1800" dirty="0" smtClean="0"/>
              <a:t>The H0112/G764 </a:t>
            </a:r>
            <a:r>
              <a:rPr lang="en-US" sz="1800" dirty="0" err="1" smtClean="0"/>
              <a:t>updateLPS</a:t>
            </a:r>
            <a:r>
              <a:rPr lang="en-US" sz="1800" dirty="0" smtClean="0"/>
              <a:t>() </a:t>
            </a:r>
            <a:r>
              <a:rPr lang="en-US" sz="1800" dirty="0"/>
              <a:t>is defined as:</a:t>
            </a:r>
            <a:endParaRPr lang="en-AU" sz="1800" dirty="0"/>
          </a:p>
          <a:p>
            <a:pPr lvl="2"/>
            <a:r>
              <a:rPr lang="en-US" sz="1800" dirty="0"/>
              <a:t>iP0 -= iP0 &gt;&gt; ALPHA0</a:t>
            </a:r>
            <a:endParaRPr lang="en-AU" sz="1800" dirty="0"/>
          </a:p>
          <a:p>
            <a:pPr lvl="2"/>
            <a:r>
              <a:rPr lang="en-US" sz="1800" dirty="0"/>
              <a:t>iP1 -= iP1 &gt;&gt; ALPHA1</a:t>
            </a:r>
            <a:endParaRPr lang="en-AU" sz="1800" dirty="0"/>
          </a:p>
          <a:p>
            <a:pPr lvl="1"/>
            <a:r>
              <a:rPr lang="en-US" sz="1800" dirty="0"/>
              <a:t>The proposed </a:t>
            </a:r>
            <a:r>
              <a:rPr lang="en-US" sz="1800" dirty="0" err="1" smtClean="0"/>
              <a:t>updateLPS</a:t>
            </a:r>
            <a:r>
              <a:rPr lang="en-US" sz="1800" dirty="0" smtClean="0"/>
              <a:t>() </a:t>
            </a:r>
            <a:r>
              <a:rPr lang="en-US" sz="1800" dirty="0"/>
              <a:t>is defined as:</a:t>
            </a:r>
            <a:endParaRPr lang="en-AU" sz="1800" dirty="0"/>
          </a:p>
          <a:p>
            <a:pPr lvl="2"/>
            <a:r>
              <a:rPr lang="en-US" sz="1800" dirty="0"/>
              <a:t>iP0 = max(iP0 – iP0 &gt;&gt; ALPHA0, 2&lt;&lt;6)</a:t>
            </a:r>
            <a:endParaRPr lang="en-AU" sz="1800" dirty="0"/>
          </a:p>
          <a:p>
            <a:pPr lvl="2"/>
            <a:r>
              <a:rPr lang="en-US" sz="1800" dirty="0"/>
              <a:t>iP0 = max(iP1 – iP1 &gt;&gt; ALPHA1, 2&lt;&lt;6)</a:t>
            </a:r>
            <a:endParaRPr lang="en-AU" sz="1800" dirty="0"/>
          </a:p>
          <a:p>
            <a:pPr lvl="1"/>
            <a:r>
              <a:rPr lang="en-US" sz="1800" dirty="0"/>
              <a:t>(ALPHA1 and ALPHA2 are constants which set the rate of adaptation 0 and 1 bin values.)</a:t>
            </a:r>
            <a:endParaRPr lang="en-AU" sz="1800" dirty="0"/>
          </a:p>
          <a:p>
            <a:endParaRPr lang="en-AU" sz="1800" dirty="0" smtClean="0"/>
          </a:p>
          <a:p>
            <a:endParaRPr lang="en-AU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322394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Results relative to HM-5.0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5</a:t>
            </a:fld>
            <a:endParaRPr lang="en-A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1230313"/>
            <a:ext cx="5878513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506315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Results relative to HM-5.0 (continued)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6</a:t>
            </a:fld>
            <a:endParaRPr lang="en-A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858" y="1188955"/>
            <a:ext cx="5881687" cy="431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77263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iSRA gray4">
  <a:themeElements>
    <a:clrScheme name="CiSRA gray4 8">
      <a:dk1>
        <a:srgbClr val="26282D"/>
      </a:dk1>
      <a:lt1>
        <a:srgbClr val="FFFFFF"/>
      </a:lt1>
      <a:dk2>
        <a:srgbClr val="26282D"/>
      </a:dk2>
      <a:lt2>
        <a:srgbClr val="333333"/>
      </a:lt2>
      <a:accent1>
        <a:srgbClr val="BBC3CC"/>
      </a:accent1>
      <a:accent2>
        <a:srgbClr val="83101D"/>
      </a:accent2>
      <a:accent3>
        <a:srgbClr val="FFFFFF"/>
      </a:accent3>
      <a:accent4>
        <a:srgbClr val="1F2125"/>
      </a:accent4>
      <a:accent5>
        <a:srgbClr val="DADEE2"/>
      </a:accent5>
      <a:accent6>
        <a:srgbClr val="760D19"/>
      </a:accent6>
      <a:hlink>
        <a:srgbClr val="527487"/>
      </a:hlink>
      <a:folHlink>
        <a:srgbClr val="1D3957"/>
      </a:folHlink>
    </a:clrScheme>
    <a:fontScheme name="CiSRA gray4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iSRA gray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SRA gray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8">
        <a:dk1>
          <a:srgbClr val="26282D"/>
        </a:dk1>
        <a:lt1>
          <a:srgbClr val="FFFFFF"/>
        </a:lt1>
        <a:dk2>
          <a:srgbClr val="26282D"/>
        </a:dk2>
        <a:lt2>
          <a:srgbClr val="333333"/>
        </a:lt2>
        <a:accent1>
          <a:srgbClr val="BBC3CC"/>
        </a:accent1>
        <a:accent2>
          <a:srgbClr val="83101D"/>
        </a:accent2>
        <a:accent3>
          <a:srgbClr val="FFFFFF"/>
        </a:accent3>
        <a:accent4>
          <a:srgbClr val="1F2125"/>
        </a:accent4>
        <a:accent5>
          <a:srgbClr val="DADEE2"/>
        </a:accent5>
        <a:accent6>
          <a:srgbClr val="760D19"/>
        </a:accent6>
        <a:hlink>
          <a:srgbClr val="527487"/>
        </a:hlink>
        <a:folHlink>
          <a:srgbClr val="1D395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~ CISRA (1024x768)">
  <a:themeElements>
    <a:clrScheme name="">
      <a:dk1>
        <a:srgbClr val="26282D"/>
      </a:dk1>
      <a:lt1>
        <a:srgbClr val="FFFFFF"/>
      </a:lt1>
      <a:dk2>
        <a:srgbClr val="26282D"/>
      </a:dk2>
      <a:lt2>
        <a:srgbClr val="333333"/>
      </a:lt2>
      <a:accent1>
        <a:srgbClr val="BBC3CC"/>
      </a:accent1>
      <a:accent2>
        <a:srgbClr val="83101D"/>
      </a:accent2>
      <a:accent3>
        <a:srgbClr val="FFFFFF"/>
      </a:accent3>
      <a:accent4>
        <a:srgbClr val="1F2125"/>
      </a:accent4>
      <a:accent5>
        <a:srgbClr val="DADEE2"/>
      </a:accent5>
      <a:accent6>
        <a:srgbClr val="760D19"/>
      </a:accent6>
      <a:hlink>
        <a:srgbClr val="527487"/>
      </a:hlink>
      <a:folHlink>
        <a:srgbClr val="1D3957"/>
      </a:folHlink>
    </a:clrScheme>
    <a:fontScheme name="14_~ CISRA (1024x768)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4_~ CISRA (1024x768)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~ CISRA (1024x768)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iSRA gray4">
  <a:themeElements>
    <a:clrScheme name="CiSRA gray4 8">
      <a:dk1>
        <a:srgbClr val="26282D"/>
      </a:dk1>
      <a:lt1>
        <a:srgbClr val="FFFFFF"/>
      </a:lt1>
      <a:dk2>
        <a:srgbClr val="26282D"/>
      </a:dk2>
      <a:lt2>
        <a:srgbClr val="333333"/>
      </a:lt2>
      <a:accent1>
        <a:srgbClr val="BBC3CC"/>
      </a:accent1>
      <a:accent2>
        <a:srgbClr val="83101D"/>
      </a:accent2>
      <a:accent3>
        <a:srgbClr val="FFFFFF"/>
      </a:accent3>
      <a:accent4>
        <a:srgbClr val="1F2125"/>
      </a:accent4>
      <a:accent5>
        <a:srgbClr val="DADEE2"/>
      </a:accent5>
      <a:accent6>
        <a:srgbClr val="760D19"/>
      </a:accent6>
      <a:hlink>
        <a:srgbClr val="527487"/>
      </a:hlink>
      <a:folHlink>
        <a:srgbClr val="1D3957"/>
      </a:folHlink>
    </a:clrScheme>
    <a:fontScheme name="CiSRA gray4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iSRA gray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SRA gray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8">
        <a:dk1>
          <a:srgbClr val="26282D"/>
        </a:dk1>
        <a:lt1>
          <a:srgbClr val="FFFFFF"/>
        </a:lt1>
        <a:dk2>
          <a:srgbClr val="26282D"/>
        </a:dk2>
        <a:lt2>
          <a:srgbClr val="333333"/>
        </a:lt2>
        <a:accent1>
          <a:srgbClr val="BBC3CC"/>
        </a:accent1>
        <a:accent2>
          <a:srgbClr val="83101D"/>
        </a:accent2>
        <a:accent3>
          <a:srgbClr val="FFFFFF"/>
        </a:accent3>
        <a:accent4>
          <a:srgbClr val="1F2125"/>
        </a:accent4>
        <a:accent5>
          <a:srgbClr val="DADEE2"/>
        </a:accent5>
        <a:accent6>
          <a:srgbClr val="760D19"/>
        </a:accent6>
        <a:hlink>
          <a:srgbClr val="527487"/>
        </a:hlink>
        <a:folHlink>
          <a:srgbClr val="1D395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CiSRA gray4</Template>
  <TotalTime>26901</TotalTime>
  <Words>418</Words>
  <Application>Microsoft Office PowerPoint</Application>
  <PresentationFormat>On-screen Show (4:3)</PresentationFormat>
  <Paragraphs>47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CiSRA gray4</vt:lpstr>
      <vt:lpstr>14_~ CISRA (1024x768)</vt:lpstr>
      <vt:lpstr>1_CiSRA gray4</vt:lpstr>
      <vt:lpstr>Image</vt:lpstr>
      <vt:lpstr>PowerPoint Presentation</vt:lpstr>
      <vt:lpstr>Background: H0112/G764 (studied in CE1)</vt:lpstr>
      <vt:lpstr>H0140 solution</vt:lpstr>
      <vt:lpstr>H0140 solution</vt:lpstr>
      <vt:lpstr>Results relative to HM-5.0</vt:lpstr>
      <vt:lpstr>Results relative to HM-5.0 (continued)</vt:lpstr>
    </vt:vector>
  </TitlesOfParts>
  <Company>CISRA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VPT MTP</dc:title>
  <dc:creator>Bill Simpson-Young</dc:creator>
  <cp:lastModifiedBy>Chris Rosewarne</cp:lastModifiedBy>
  <cp:revision>721</cp:revision>
  <dcterms:created xsi:type="dcterms:W3CDTF">2008-06-05T01:45:40Z</dcterms:created>
  <dcterms:modified xsi:type="dcterms:W3CDTF">2012-02-01T21:28:31Z</dcterms:modified>
</cp:coreProperties>
</file>