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Default Extension="sldx" ContentType="application/vnd.openxmlformats-officedocument.presentationml.slide"/>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02" r:id="rId1"/>
  </p:sldMasterIdLst>
  <p:notesMasterIdLst>
    <p:notesMasterId r:id="rId67"/>
  </p:notesMasterIdLst>
  <p:handoutMasterIdLst>
    <p:handoutMasterId r:id="rId68"/>
  </p:handoutMasterIdLst>
  <p:sldIdLst>
    <p:sldId id="398" r:id="rId2"/>
    <p:sldId id="399" r:id="rId3"/>
    <p:sldId id="400" r:id="rId4"/>
    <p:sldId id="402" r:id="rId5"/>
    <p:sldId id="401" r:id="rId6"/>
    <p:sldId id="405" r:id="rId7"/>
    <p:sldId id="403" r:id="rId8"/>
    <p:sldId id="406" r:id="rId9"/>
    <p:sldId id="408" r:id="rId10"/>
    <p:sldId id="413" r:id="rId11"/>
    <p:sldId id="407" r:id="rId12"/>
    <p:sldId id="409" r:id="rId13"/>
    <p:sldId id="460" r:id="rId14"/>
    <p:sldId id="416" r:id="rId15"/>
    <p:sldId id="417" r:id="rId16"/>
    <p:sldId id="404" r:id="rId17"/>
    <p:sldId id="469" r:id="rId18"/>
    <p:sldId id="418" r:id="rId19"/>
    <p:sldId id="473" r:id="rId20"/>
    <p:sldId id="471" r:id="rId21"/>
    <p:sldId id="472" r:id="rId22"/>
    <p:sldId id="470" r:id="rId23"/>
    <p:sldId id="474" r:id="rId24"/>
    <p:sldId id="475" r:id="rId25"/>
    <p:sldId id="476" r:id="rId26"/>
    <p:sldId id="477" r:id="rId27"/>
    <p:sldId id="478" r:id="rId28"/>
    <p:sldId id="481" r:id="rId29"/>
    <p:sldId id="482" r:id="rId30"/>
    <p:sldId id="427" r:id="rId31"/>
    <p:sldId id="429" r:id="rId32"/>
    <p:sldId id="431" r:id="rId33"/>
    <p:sldId id="432" r:id="rId34"/>
    <p:sldId id="484" r:id="rId35"/>
    <p:sldId id="483" r:id="rId36"/>
    <p:sldId id="485" r:id="rId37"/>
    <p:sldId id="486" r:id="rId38"/>
    <p:sldId id="487" r:id="rId39"/>
    <p:sldId id="439" r:id="rId40"/>
    <p:sldId id="440" r:id="rId41"/>
    <p:sldId id="441" r:id="rId42"/>
    <p:sldId id="442" r:id="rId43"/>
    <p:sldId id="443" r:id="rId44"/>
    <p:sldId id="444" r:id="rId45"/>
    <p:sldId id="490" r:id="rId46"/>
    <p:sldId id="445" r:id="rId47"/>
    <p:sldId id="488" r:id="rId48"/>
    <p:sldId id="489" r:id="rId49"/>
    <p:sldId id="448" r:id="rId50"/>
    <p:sldId id="449" r:id="rId51"/>
    <p:sldId id="450" r:id="rId52"/>
    <p:sldId id="451" r:id="rId53"/>
    <p:sldId id="491" r:id="rId54"/>
    <p:sldId id="452" r:id="rId55"/>
    <p:sldId id="492" r:id="rId56"/>
    <p:sldId id="494" r:id="rId57"/>
    <p:sldId id="466" r:id="rId58"/>
    <p:sldId id="467" r:id="rId59"/>
    <p:sldId id="455" r:id="rId60"/>
    <p:sldId id="456" r:id="rId61"/>
    <p:sldId id="468" r:id="rId62"/>
    <p:sldId id="457" r:id="rId63"/>
    <p:sldId id="458" r:id="rId64"/>
    <p:sldId id="459" r:id="rId65"/>
    <p:sldId id="280" r:id="rId66"/>
  </p:sldIdLst>
  <p:sldSz cx="9144000" cy="6858000" type="screen4x3"/>
  <p:notesSz cx="6797675" cy="9928225"/>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432" userDrawn="1">
          <p15:clr>
            <a:srgbClr val="A4A3A4"/>
          </p15:clr>
        </p15:guide>
        <p15:guide id="2" pos="2880" userDrawn="1">
          <p15:clr>
            <a:srgbClr val="A4A3A4"/>
          </p15:clr>
        </p15:guide>
        <p15:guide id="5" orient="horz" pos="2840" userDrawn="1">
          <p15:clr>
            <a:srgbClr val="A4A3A4"/>
          </p15:clr>
        </p15:guide>
        <p15:guide id="6" orient="horz" pos="2160">
          <p15:clr>
            <a:srgbClr val="A4A3A4"/>
          </p15:clr>
        </p15:guide>
        <p15:guide id="7" pos="158">
          <p15:clr>
            <a:srgbClr val="A4A3A4"/>
          </p15:clr>
        </p15:guide>
      </p15:sldGuideLst>
    </p:ext>
    <p:ext uri="{2D200454-40CA-4A62-9FC3-DE9A4176ACB9}">
      <p15:notesGuideLst xmlns=""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FF"/>
    <a:srgbClr val="FFFF00"/>
    <a:srgbClr val="15FF15"/>
    <a:srgbClr val="000000"/>
    <a:srgbClr val="FFFFFF"/>
    <a:srgbClr val="FF7979"/>
    <a:srgbClr val="960000"/>
    <a:srgbClr val="A50021"/>
    <a:srgbClr val="FF9999"/>
    <a:srgbClr val="48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等深淺樣式 2 - 輔色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中等深淺樣式 2 - 輔色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中等深淺樣式 2 - 輔色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940675A-B579-460E-94D1-54222C63F5DA}" styleName="無樣式、表格格線">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7853C-536D-4A76-A0AE-DD22124D55A5}" styleName="佈景主題樣式 1 - 輔色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C2FFA5D-87B4-456A-9821-1D502468CF0F}" styleName="佈景主題樣式 1 - 輔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5758FB7-9AC5-4552-8A53-C91805E547FA}" styleName="佈景主題樣式 1 - 輔色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佈景主題樣式 1 - 輔色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D5ABB26-0587-4C30-8999-92F81FD0307C}" styleName="無樣式、無格線">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69" autoAdjust="0"/>
    <p:restoredTop sz="93114" autoAdjust="0"/>
  </p:normalViewPr>
  <p:slideViewPr>
    <p:cSldViewPr>
      <p:cViewPr>
        <p:scale>
          <a:sx n="60" d="100"/>
          <a:sy n="60" d="100"/>
        </p:scale>
        <p:origin x="-1376" y="-156"/>
      </p:cViewPr>
      <p:guideLst>
        <p:guide orient="horz" pos="981"/>
        <p:guide orient="horz" pos="2568"/>
        <p:guide orient="horz" pos="3974"/>
        <p:guide pos="2880"/>
        <p:guide pos="385"/>
      </p:guideLst>
    </p:cSldViewPr>
  </p:slideViewPr>
  <p:notesTextViewPr>
    <p:cViewPr>
      <p:scale>
        <a:sx n="3" d="2"/>
        <a:sy n="3" d="2"/>
      </p:scale>
      <p:origin x="0" y="0"/>
    </p:cViewPr>
  </p:notesTextViewPr>
  <p:sorterViewPr>
    <p:cViewPr varScale="1">
      <p:scale>
        <a:sx n="1" d="1"/>
        <a:sy n="1" d="1"/>
      </p:scale>
      <p:origin x="0" y="4780"/>
    </p:cViewPr>
  </p:sorterViewPr>
  <p:notesViewPr>
    <p:cSldViewPr>
      <p:cViewPr varScale="1">
        <p:scale>
          <a:sx n="44" d="100"/>
          <a:sy n="44" d="100"/>
        </p:scale>
        <p:origin x="-2832" y="-9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0.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image" Target="../media/image10.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image" Target="../media/image21.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sz="quarter" idx="1"/>
          </p:nvPr>
        </p:nvSpPr>
        <p:spPr>
          <a:xfrm>
            <a:off x="3850443" y="0"/>
            <a:ext cx="2945659" cy="496411"/>
          </a:xfrm>
          <a:prstGeom prst="rect">
            <a:avLst/>
          </a:prstGeom>
        </p:spPr>
        <p:txBody>
          <a:bodyPr vert="horz" lIns="91440" tIns="45720" rIns="91440" bIns="45720" rtlCol="0"/>
          <a:lstStyle>
            <a:lvl1pPr algn="r">
              <a:defRPr sz="1200"/>
            </a:lvl1pPr>
          </a:lstStyle>
          <a:p>
            <a:fld id="{2FB7A5B8-23F9-468F-946D-C4BA73E1ADBA}" type="datetimeFigureOut">
              <a:rPr lang="zh-TW" altLang="en-US" smtClean="0"/>
              <a:pPr/>
              <a:t>2018/4/11</a:t>
            </a:fld>
            <a:endParaRPr lang="zh-TW" altLang="en-US"/>
          </a:p>
        </p:txBody>
      </p:sp>
      <p:sp>
        <p:nvSpPr>
          <p:cNvPr id="4" name="頁尾版面配置區 3"/>
          <p:cNvSpPr>
            <a:spLocks noGrp="1"/>
          </p:cNvSpPr>
          <p:nvPr>
            <p:ph type="ftr" sz="quarter" idx="2"/>
          </p:nvPr>
        </p:nvSpPr>
        <p:spPr>
          <a:xfrm>
            <a:off x="0" y="9430091"/>
            <a:ext cx="2945659" cy="496411"/>
          </a:xfrm>
          <a:prstGeom prst="rect">
            <a:avLst/>
          </a:prstGeom>
        </p:spPr>
        <p:txBody>
          <a:bodyPr vert="horz" lIns="91440" tIns="45720" rIns="91440" bIns="45720" rtlCol="0" anchor="b"/>
          <a:lstStyle>
            <a:lvl1pPr algn="l">
              <a:defRPr sz="1200"/>
            </a:lvl1pPr>
          </a:lstStyle>
          <a:p>
            <a:endParaRPr lang="zh-TW" altLang="en-US"/>
          </a:p>
        </p:txBody>
      </p:sp>
      <p:sp>
        <p:nvSpPr>
          <p:cNvPr id="5" name="投影片編號版面配置區 4"/>
          <p:cNvSpPr>
            <a:spLocks noGrp="1"/>
          </p:cNvSpPr>
          <p:nvPr>
            <p:ph type="sldNum" sz="quarter" idx="3"/>
          </p:nvPr>
        </p:nvSpPr>
        <p:spPr>
          <a:xfrm>
            <a:off x="3850443" y="9430091"/>
            <a:ext cx="2945659" cy="496411"/>
          </a:xfrm>
          <a:prstGeom prst="rect">
            <a:avLst/>
          </a:prstGeom>
        </p:spPr>
        <p:txBody>
          <a:bodyPr vert="horz" lIns="91440" tIns="45720" rIns="91440" bIns="45720" rtlCol="0" anchor="b"/>
          <a:lstStyle>
            <a:lvl1pPr algn="r">
              <a:defRPr sz="1200"/>
            </a:lvl1pPr>
          </a:lstStyle>
          <a:p>
            <a:fld id="{0A0D268B-5BC7-4E00-868B-C9819D823E36}" type="slidenum">
              <a:rPr lang="zh-TW" altLang="en-US" smtClean="0"/>
              <a:pPr/>
              <a:t>‹#›</a:t>
            </a:fld>
            <a:endParaRPr lang="zh-TW" altLang="en-US"/>
          </a:p>
        </p:txBody>
      </p:sp>
    </p:spTree>
    <p:extLst>
      <p:ext uri="{BB962C8B-B14F-4D97-AF65-F5344CB8AC3E}">
        <p14:creationId xmlns:p14="http://schemas.microsoft.com/office/powerpoint/2010/main" val="8407698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fld id="{6F31A024-BBFB-4913-8C68-D2B2CA8B617A}" type="datetimeFigureOut">
              <a:rPr lang="zh-TW" altLang="en-US" smtClean="0"/>
              <a:pPr/>
              <a:t>2018/4/11</a:t>
            </a:fld>
            <a:endParaRPr lang="zh-TW" altLang="en-US"/>
          </a:p>
        </p:txBody>
      </p:sp>
      <p:sp>
        <p:nvSpPr>
          <p:cNvPr id="4" name="投影片圖像版面配置區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79768" y="4715907"/>
            <a:ext cx="5438140" cy="4467701"/>
          </a:xfrm>
          <a:prstGeom prst="rect">
            <a:avLst/>
          </a:prstGeom>
        </p:spPr>
        <p:txBody>
          <a:bodyPr vert="horz" lIns="91440" tIns="45720" rIns="91440" bIns="45720" rtlCol="0">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6" name="頁尾版面配置區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fld id="{B3CD2021-2BD5-41C1-A2AA-02A02035350E}" type="slidenum">
              <a:rPr lang="zh-TW" altLang="en-US" smtClean="0"/>
              <a:pPr/>
              <a:t>‹#›</a:t>
            </a:fld>
            <a:endParaRPr lang="zh-TW" altLang="en-US"/>
          </a:p>
        </p:txBody>
      </p:sp>
    </p:spTree>
    <p:extLst>
      <p:ext uri="{BB962C8B-B14F-4D97-AF65-F5344CB8AC3E}">
        <p14:creationId xmlns:p14="http://schemas.microsoft.com/office/powerpoint/2010/main" val="7960220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EFC439EF-B05E-4F15-993C-993BE0CABA52}" type="slidenum">
              <a:rPr lang="zh-TW" altLang="en-US" smtClean="0"/>
              <a:t>8</a:t>
            </a:fld>
            <a:endParaRPr lang="zh-TW" altLang="en-US"/>
          </a:p>
        </p:txBody>
      </p:sp>
    </p:spTree>
    <p:extLst>
      <p:ext uri="{BB962C8B-B14F-4D97-AF65-F5344CB8AC3E}">
        <p14:creationId xmlns:p14="http://schemas.microsoft.com/office/powerpoint/2010/main" val="36537647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3CD2021-2BD5-41C1-A2AA-02A02035350E}" type="slidenum">
              <a:rPr lang="zh-TW" altLang="en-US" smtClean="0"/>
              <a:pPr/>
              <a:t>29</a:t>
            </a:fld>
            <a:endParaRPr lang="zh-TW" altLang="en-US"/>
          </a:p>
        </p:txBody>
      </p:sp>
    </p:spTree>
    <p:extLst>
      <p:ext uri="{BB962C8B-B14F-4D97-AF65-F5344CB8AC3E}">
        <p14:creationId xmlns:p14="http://schemas.microsoft.com/office/powerpoint/2010/main" val="18655245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pPr>
              <a:defRPr/>
            </a:pPr>
            <a:fld id="{0A0A4396-DDF0-4B20-9304-7BD00B194074}" type="slidenum">
              <a:rPr lang="zh-TW" altLang="en-US" smtClean="0"/>
              <a:pPr>
                <a:defRPr/>
              </a:pPr>
              <a:t>9</a:t>
            </a:fld>
            <a:endParaRPr lang="zh-TW" altLang="en-US"/>
          </a:p>
        </p:txBody>
      </p:sp>
    </p:spTree>
    <p:extLst>
      <p:ext uri="{BB962C8B-B14F-4D97-AF65-F5344CB8AC3E}">
        <p14:creationId xmlns:p14="http://schemas.microsoft.com/office/powerpoint/2010/main" val="903542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pPr>
              <a:defRPr/>
            </a:pPr>
            <a:fld id="{0A0A4396-DDF0-4B20-9304-7BD00B194074}" type="slidenum">
              <a:rPr lang="zh-TW" altLang="en-US" smtClean="0"/>
              <a:pPr>
                <a:defRPr/>
              </a:pPr>
              <a:t>12</a:t>
            </a:fld>
            <a:endParaRPr lang="zh-TW" altLang="en-US"/>
          </a:p>
        </p:txBody>
      </p:sp>
    </p:spTree>
    <p:extLst>
      <p:ext uri="{BB962C8B-B14F-4D97-AF65-F5344CB8AC3E}">
        <p14:creationId xmlns:p14="http://schemas.microsoft.com/office/powerpoint/2010/main" val="903542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3CD2021-2BD5-41C1-A2AA-02A02035350E}" type="slidenum">
              <a:rPr lang="zh-TW" altLang="en-US" smtClean="0"/>
              <a:pPr/>
              <a:t>19</a:t>
            </a:fld>
            <a:endParaRPr lang="zh-TW" altLang="en-US"/>
          </a:p>
        </p:txBody>
      </p:sp>
    </p:spTree>
    <p:extLst>
      <p:ext uri="{BB962C8B-B14F-4D97-AF65-F5344CB8AC3E}">
        <p14:creationId xmlns:p14="http://schemas.microsoft.com/office/powerpoint/2010/main" val="17421015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3CD2021-2BD5-41C1-A2AA-02A02035350E}" type="slidenum">
              <a:rPr lang="zh-TW" altLang="en-US" smtClean="0"/>
              <a:pPr/>
              <a:t>22</a:t>
            </a:fld>
            <a:endParaRPr lang="zh-TW" altLang="en-US"/>
          </a:p>
        </p:txBody>
      </p:sp>
    </p:spTree>
    <p:extLst>
      <p:ext uri="{BB962C8B-B14F-4D97-AF65-F5344CB8AC3E}">
        <p14:creationId xmlns:p14="http://schemas.microsoft.com/office/powerpoint/2010/main" val="26903216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3CD2021-2BD5-41C1-A2AA-02A02035350E}" type="slidenum">
              <a:rPr lang="zh-TW" altLang="en-US" smtClean="0"/>
              <a:pPr/>
              <a:t>23</a:t>
            </a:fld>
            <a:endParaRPr lang="zh-TW" altLang="en-US"/>
          </a:p>
        </p:txBody>
      </p:sp>
    </p:spTree>
    <p:extLst>
      <p:ext uri="{BB962C8B-B14F-4D97-AF65-F5344CB8AC3E}">
        <p14:creationId xmlns:p14="http://schemas.microsoft.com/office/powerpoint/2010/main" val="31379800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3CD2021-2BD5-41C1-A2AA-02A02035350E}" type="slidenum">
              <a:rPr lang="zh-TW" altLang="en-US" smtClean="0"/>
              <a:pPr/>
              <a:t>24</a:t>
            </a:fld>
            <a:endParaRPr lang="zh-TW" altLang="en-US"/>
          </a:p>
        </p:txBody>
      </p:sp>
    </p:spTree>
    <p:extLst>
      <p:ext uri="{BB962C8B-B14F-4D97-AF65-F5344CB8AC3E}">
        <p14:creationId xmlns:p14="http://schemas.microsoft.com/office/powerpoint/2010/main" val="13161300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3CD2021-2BD5-41C1-A2AA-02A02035350E}" type="slidenum">
              <a:rPr lang="zh-TW" altLang="en-US" smtClean="0"/>
              <a:pPr/>
              <a:t>27</a:t>
            </a:fld>
            <a:endParaRPr lang="zh-TW" altLang="en-US"/>
          </a:p>
        </p:txBody>
      </p:sp>
    </p:spTree>
    <p:extLst>
      <p:ext uri="{BB962C8B-B14F-4D97-AF65-F5344CB8AC3E}">
        <p14:creationId xmlns:p14="http://schemas.microsoft.com/office/powerpoint/2010/main" val="13581563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3CD2021-2BD5-41C1-A2AA-02A02035350E}" type="slidenum">
              <a:rPr lang="zh-TW" altLang="en-US" smtClean="0"/>
              <a:pPr/>
              <a:t>28</a:t>
            </a:fld>
            <a:endParaRPr lang="zh-TW" altLang="en-US"/>
          </a:p>
        </p:txBody>
      </p:sp>
    </p:spTree>
    <p:extLst>
      <p:ext uri="{BB962C8B-B14F-4D97-AF65-F5344CB8AC3E}">
        <p14:creationId xmlns:p14="http://schemas.microsoft.com/office/powerpoint/2010/main" val="40188161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Master" Target="../slideMasters/slideMaster1.xml"/><Relationship Id="rId1" Type="http://schemas.openxmlformats.org/officeDocument/2006/relationships/vmlDrawing" Target="../drawings/vmlDrawing2.vml"/><Relationship Id="rId5" Type="http://schemas.openxmlformats.org/officeDocument/2006/relationships/image" Target="../media/image1.wmf"/><Relationship Id="rId4" Type="http://schemas.openxmlformats.org/officeDocument/2006/relationships/oleObject" Target="../embeddings/oleObject3.bin"/></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標題投影片">
    <p:spTree>
      <p:nvGrpSpPr>
        <p:cNvPr id="1" name=""/>
        <p:cNvGrpSpPr/>
        <p:nvPr/>
      </p:nvGrpSpPr>
      <p:grpSpPr>
        <a:xfrm>
          <a:off x="0" y="0"/>
          <a:ext cx="0" cy="0"/>
          <a:chOff x="0" y="0"/>
          <a:chExt cx="0" cy="0"/>
        </a:xfrm>
      </p:grpSpPr>
      <p:sp>
        <p:nvSpPr>
          <p:cNvPr id="7" name="矩形 6"/>
          <p:cNvSpPr/>
          <p:nvPr userDrawn="1"/>
        </p:nvSpPr>
        <p:spPr bwMode="auto">
          <a:xfrm>
            <a:off x="1106066" y="8872"/>
            <a:ext cx="8065816" cy="2268000"/>
          </a:xfrm>
          <a:prstGeom prst="rect">
            <a:avLst/>
          </a:prstGeom>
          <a:gradFill flip="none" rotWithShape="1">
            <a:gsLst>
              <a:gs pos="0">
                <a:srgbClr val="FFFFFF"/>
              </a:gs>
              <a:gs pos="50000">
                <a:srgbClr val="CAB0B0"/>
              </a:gs>
              <a:gs pos="100000">
                <a:srgbClr val="AECD9B"/>
              </a:gs>
            </a:gsLst>
            <a:lin ang="0" scaled="1"/>
            <a:tileRect/>
          </a:gradFill>
          <a:ln w="12700" cap="flat" cmpd="sng" algn="ctr">
            <a:no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pic>
        <p:nvPicPr>
          <p:cNvPr id="5" name="圖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204864"/>
            <a:ext cx="9159018" cy="4752528"/>
          </a:xfrm>
          <a:prstGeom prst="rect">
            <a:avLst/>
          </a:prstGeom>
        </p:spPr>
      </p:pic>
      <p:sp>
        <p:nvSpPr>
          <p:cNvPr id="6" name="矩形 5"/>
          <p:cNvSpPr/>
          <p:nvPr userDrawn="1"/>
        </p:nvSpPr>
        <p:spPr bwMode="auto">
          <a:xfrm>
            <a:off x="-2" y="2204864"/>
            <a:ext cx="9138897" cy="4752000"/>
          </a:xfrm>
          <a:prstGeom prst="rect">
            <a:avLst/>
          </a:prstGeom>
          <a:solidFill>
            <a:srgbClr val="4A0000">
              <a:alpha val="72941"/>
            </a:srgbClr>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dirty="0" smtClean="0">
              <a:ln>
                <a:noFill/>
              </a:ln>
              <a:solidFill>
                <a:schemeClr val="tx1"/>
              </a:solidFill>
              <a:effectLst/>
              <a:latin typeface="Tahoma" pitchFamily="34" charset="0"/>
              <a:ea typeface="新細明體" pitchFamily="18" charset="-120"/>
            </a:endParaRPr>
          </a:p>
        </p:txBody>
      </p:sp>
      <p:sp>
        <p:nvSpPr>
          <p:cNvPr id="11" name="Rectangle 4"/>
          <p:cNvSpPr>
            <a:spLocks noGrp="1" noChangeArrowheads="1"/>
          </p:cNvSpPr>
          <p:nvPr>
            <p:ph type="ctrTitle"/>
          </p:nvPr>
        </p:nvSpPr>
        <p:spPr>
          <a:xfrm>
            <a:off x="827584" y="2493144"/>
            <a:ext cx="7488832" cy="1511920"/>
          </a:xfrm>
        </p:spPr>
        <p:txBody>
          <a:bodyPr/>
          <a:lstStyle>
            <a:lvl1pPr algn="ctr">
              <a:defRPr sz="3200" b="1" i="0">
                <a:solidFill>
                  <a:schemeClr val="tx2"/>
                </a:solidFill>
                <a:effectLst/>
                <a:latin typeface="Calibri" panose="020F0502020204030204" pitchFamily="34" charset="0"/>
                <a:ea typeface="微軟正黑體" panose="020B0604030504040204" pitchFamily="34" charset="-120"/>
              </a:defRPr>
            </a:lvl1pPr>
          </a:lstStyle>
          <a:p>
            <a:r>
              <a:rPr lang="zh-TW" altLang="en-US" dirty="0"/>
              <a:t>按一下以編輯母片標題樣式</a:t>
            </a:r>
          </a:p>
        </p:txBody>
      </p:sp>
      <p:pic>
        <p:nvPicPr>
          <p:cNvPr id="121858" name="Picture 2" descr="C:\Users\Yang-Ting Chou\Desktop\ncku-logo1.jpg"/>
          <p:cNvPicPr>
            <a:picLocks noChangeAspect="1" noChangeArrowheads="1"/>
          </p:cNvPicPr>
          <p:nvPr userDrawn="1"/>
        </p:nvPicPr>
        <p:blipFill>
          <a:blip r:embed="rId3" cstate="print"/>
          <a:srcRect/>
          <a:stretch>
            <a:fillRect/>
          </a:stretch>
        </p:blipFill>
        <p:spPr bwMode="auto">
          <a:xfrm>
            <a:off x="316496" y="543131"/>
            <a:ext cx="1080000" cy="1085669"/>
          </a:xfrm>
          <a:prstGeom prst="rect">
            <a:avLst/>
          </a:prstGeom>
          <a:noFill/>
        </p:spPr>
      </p:pic>
      <p:grpSp>
        <p:nvGrpSpPr>
          <p:cNvPr id="9" name="群組 8"/>
          <p:cNvGrpSpPr/>
          <p:nvPr userDrawn="1"/>
        </p:nvGrpSpPr>
        <p:grpSpPr>
          <a:xfrm>
            <a:off x="1528034" y="724476"/>
            <a:ext cx="3610940" cy="642094"/>
            <a:chOff x="1187625" y="446775"/>
            <a:chExt cx="5400022" cy="966001"/>
          </a:xfrm>
        </p:grpSpPr>
        <p:pic>
          <p:nvPicPr>
            <p:cNvPr id="29" name="Picture 3" descr="C:\Users\Yang-Ting Chou\Desktop\圖片1.png"/>
            <p:cNvPicPr>
              <a:picLocks noChangeAspect="1" noChangeArrowheads="1"/>
            </p:cNvPicPr>
            <p:nvPr userDrawn="1"/>
          </p:nvPicPr>
          <p:blipFill>
            <a:blip r:embed="rId4" cstate="print">
              <a:clrChange>
                <a:clrFrom>
                  <a:srgbClr val="000000">
                    <a:alpha val="0"/>
                  </a:srgbClr>
                </a:clrFrom>
                <a:clrTo>
                  <a:srgbClr val="000000">
                    <a:alpha val="0"/>
                  </a:srgbClr>
                </a:clrTo>
              </a:clrChange>
            </a:blip>
            <a:srcRect/>
            <a:stretch>
              <a:fillRect/>
            </a:stretch>
          </p:blipFill>
          <p:spPr bwMode="auto">
            <a:xfrm>
              <a:off x="1187625" y="446775"/>
              <a:ext cx="5400022" cy="966001"/>
            </a:xfrm>
            <a:prstGeom prst="rect">
              <a:avLst/>
            </a:prstGeom>
            <a:noFill/>
            <a:effectLst>
              <a:outerShdw blurRad="50800" dist="50800" dir="600000" algn="ctr" rotWithShape="0">
                <a:srgbClr val="000000"/>
              </a:outerShdw>
            </a:effectLst>
          </p:spPr>
        </p:pic>
        <p:sp>
          <p:nvSpPr>
            <p:cNvPr id="8" name="橢圓 7"/>
            <p:cNvSpPr/>
            <p:nvPr userDrawn="1"/>
          </p:nvSpPr>
          <p:spPr bwMode="auto">
            <a:xfrm>
              <a:off x="5076056" y="836749"/>
              <a:ext cx="468052" cy="468000"/>
            </a:xfrm>
            <a:prstGeom prst="ellipse">
              <a:avLst/>
            </a:prstGeom>
            <a:solidFill>
              <a:srgbClr val="FFFF00"/>
            </a:solidFill>
            <a:ln w="635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grpSp>
      <p:sp>
        <p:nvSpPr>
          <p:cNvPr id="15" name="副標題 2"/>
          <p:cNvSpPr>
            <a:spLocks noGrp="1"/>
          </p:cNvSpPr>
          <p:nvPr>
            <p:ph type="subTitle" idx="1"/>
          </p:nvPr>
        </p:nvSpPr>
        <p:spPr>
          <a:xfrm>
            <a:off x="2116108" y="4624384"/>
            <a:ext cx="4904164" cy="460800"/>
          </a:xfrm>
          <a:prstGeom prst="rect">
            <a:avLst/>
          </a:prstGeom>
        </p:spPr>
        <p:txBody>
          <a:bodyPr/>
          <a:lstStyle>
            <a:lvl1pPr marL="0" indent="0" algn="ctr">
              <a:buNone/>
              <a:defRPr lang="zh-TW" altLang="en-US" sz="2400" b="1" kern="1200" dirty="0" smtClean="0">
                <a:solidFill>
                  <a:schemeClr val="tx2"/>
                </a:solidFill>
                <a:latin typeface="Calibri" panose="020F0502020204030204" pitchFamily="34" charset="0"/>
                <a:ea typeface="微軟正黑體" panose="020B0604030504040204" pitchFamily="34" charset="-120"/>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dirty="0"/>
              <a:t>按一下以編輯母片副標題樣式</a:t>
            </a:r>
          </a:p>
        </p:txBody>
      </p:sp>
      <p:sp>
        <p:nvSpPr>
          <p:cNvPr id="22" name="文字方塊 21"/>
          <p:cNvSpPr txBox="1"/>
          <p:nvPr userDrawn="1"/>
        </p:nvSpPr>
        <p:spPr>
          <a:xfrm>
            <a:off x="7812360" y="1988840"/>
            <a:ext cx="1252394" cy="461665"/>
          </a:xfrm>
          <a:prstGeom prst="rect">
            <a:avLst/>
          </a:prstGeom>
          <a:noFill/>
        </p:spPr>
        <p:txBody>
          <a:bodyPr wrap="none" rtlCol="0">
            <a:spAutoFit/>
          </a:bodyPr>
          <a:lstStyle/>
          <a:p>
            <a:pPr algn="r"/>
            <a:r>
              <a:rPr lang="en-US" altLang="zh-TW" sz="1200" b="1" dirty="0" smtClean="0">
                <a:solidFill>
                  <a:srgbClr val="FF0505"/>
                </a:solidFill>
                <a:effectLst/>
                <a:latin typeface="微軟正黑體" panose="020B0604030504040204" pitchFamily="34" charset="-120"/>
                <a:ea typeface="微軟正黑體" panose="020B0604030504040204" pitchFamily="34" charset="-120"/>
              </a:rPr>
              <a:t>NCKU</a:t>
            </a:r>
          </a:p>
          <a:p>
            <a:pPr algn="r"/>
            <a:r>
              <a:rPr lang="en-US" altLang="zh-TW" sz="1200" b="1" baseline="0" dirty="0" smtClean="0">
                <a:solidFill>
                  <a:srgbClr val="FF0505"/>
                </a:solidFill>
                <a:effectLst/>
                <a:latin typeface="微軟正黑體" panose="020B0604030504040204" pitchFamily="34" charset="-120"/>
                <a:ea typeface="微軟正黑體" panose="020B0604030504040204" pitchFamily="34" charset="-120"/>
              </a:rPr>
              <a:t> </a:t>
            </a:r>
            <a:r>
              <a:rPr lang="en-US" altLang="zh-TW" sz="1200" b="1" baseline="0" dirty="0" smtClean="0">
                <a:solidFill>
                  <a:srgbClr val="FF7979"/>
                </a:solidFill>
                <a:effectLst/>
                <a:latin typeface="微軟正黑體" panose="020B0604030504040204" pitchFamily="34" charset="-120"/>
                <a:ea typeface="微軟正黑體" panose="020B0604030504040204" pitchFamily="34" charset="-120"/>
              </a:rPr>
              <a:t>Tainan </a:t>
            </a:r>
            <a:r>
              <a:rPr lang="en-US" altLang="zh-TW" sz="1200" b="1" baseline="0" dirty="0" smtClean="0">
                <a:solidFill>
                  <a:srgbClr val="FF7979"/>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Taiwan</a:t>
            </a:r>
            <a:endParaRPr lang="en-US" altLang="zh-TW" sz="1200" b="1" dirty="0">
              <a:solidFill>
                <a:srgbClr val="FF7979"/>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直排文字版面配置區 2"/>
          <p:cNvSpPr>
            <a:spLocks noGrp="1"/>
          </p:cNvSpPr>
          <p:nvPr>
            <p:ph type="body" orient="vert" idx="1"/>
          </p:nvPr>
        </p:nvSpPr>
        <p:spPr>
          <a:xfrm>
            <a:off x="457200" y="1600200"/>
            <a:ext cx="8229600" cy="4525963"/>
          </a:xfrm>
          <a:prstGeom prst="rect">
            <a:avLst/>
          </a:prstGeom>
        </p:spPr>
        <p:txBody>
          <a:bodyPr vert="eaVert"/>
          <a:lstStyle>
            <a:lvl1pPr>
              <a:defRPr>
                <a:latin typeface="微軟正黑體" panose="020B0604030504040204" pitchFamily="34" charset="-120"/>
                <a:ea typeface="微軟正黑體" panose="020B0604030504040204" pitchFamily="34" charset="-120"/>
              </a:defRPr>
            </a:lvl1pPr>
            <a:lvl2pPr>
              <a:defRPr>
                <a:latin typeface="微軟正黑體" panose="020B0604030504040204" pitchFamily="34" charset="-120"/>
                <a:ea typeface="微軟正黑體" panose="020B0604030504040204" pitchFamily="34" charset="-120"/>
              </a:defRPr>
            </a:lvl2pPr>
            <a:lvl3pPr>
              <a:defRPr>
                <a:latin typeface="微軟正黑體" panose="020B0604030504040204" pitchFamily="34" charset="-120"/>
                <a:ea typeface="微軟正黑體" panose="020B0604030504040204" pitchFamily="34" charset="-120"/>
              </a:defRPr>
            </a:lvl3pPr>
            <a:lvl4pPr>
              <a:defRPr>
                <a:latin typeface="微軟正黑體" panose="020B0604030504040204" pitchFamily="34" charset="-120"/>
                <a:ea typeface="微軟正黑體" panose="020B0604030504040204" pitchFamily="34" charset="-120"/>
              </a:defRPr>
            </a:lvl4pPr>
            <a:lvl5pPr>
              <a:defRPr>
                <a:latin typeface="微軟正黑體" panose="020B0604030504040204" pitchFamily="34" charset="-120"/>
                <a:ea typeface="微軟正黑體" panose="020B0604030504040204" pitchFamily="34" charset="-120"/>
              </a:defRPr>
            </a:lvl5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732240" y="1268760"/>
            <a:ext cx="2057400" cy="5865813"/>
          </a:xfrm>
        </p:spPr>
        <p:txBody>
          <a:bodyPr vert="eaVert"/>
          <a:lstStyle/>
          <a:p>
            <a:r>
              <a:rPr lang="zh-TW" altLang="en-US" dirty="0"/>
              <a:t>按一下以編輯母片標題樣式</a:t>
            </a:r>
          </a:p>
        </p:txBody>
      </p:sp>
      <p:sp>
        <p:nvSpPr>
          <p:cNvPr id="3" name="直排文字版面配置區 2"/>
          <p:cNvSpPr>
            <a:spLocks noGrp="1"/>
          </p:cNvSpPr>
          <p:nvPr>
            <p:ph type="body" orient="vert" idx="1"/>
          </p:nvPr>
        </p:nvSpPr>
        <p:spPr>
          <a:xfrm>
            <a:off x="755576" y="992187"/>
            <a:ext cx="6019800" cy="5865813"/>
          </a:xfrm>
          <a:prstGeom prst="rect">
            <a:avLst/>
          </a:prstGeom>
        </p:spPr>
        <p:txBody>
          <a:bodyPr vert="eaVert"/>
          <a:lstStyle>
            <a:lvl1pPr>
              <a:defRPr>
                <a:latin typeface="微軟正黑體" panose="020B0604030504040204" pitchFamily="34" charset="-120"/>
                <a:ea typeface="微軟正黑體" panose="020B0604030504040204" pitchFamily="34" charset="-120"/>
              </a:defRPr>
            </a:lvl1pPr>
            <a:lvl2pPr>
              <a:defRPr>
                <a:latin typeface="微軟正黑體" panose="020B0604030504040204" pitchFamily="34" charset="-120"/>
                <a:ea typeface="微軟正黑體" panose="020B0604030504040204" pitchFamily="34" charset="-120"/>
              </a:defRPr>
            </a:lvl2pPr>
            <a:lvl3pPr>
              <a:defRPr>
                <a:latin typeface="微軟正黑體" panose="020B0604030504040204" pitchFamily="34" charset="-120"/>
                <a:ea typeface="微軟正黑體" panose="020B0604030504040204" pitchFamily="34" charset="-120"/>
              </a:defRPr>
            </a:lvl3pPr>
            <a:lvl4pPr>
              <a:defRPr>
                <a:latin typeface="微軟正黑體" panose="020B0604030504040204" pitchFamily="34" charset="-120"/>
                <a:ea typeface="微軟正黑體" panose="020B0604030504040204" pitchFamily="34" charset="-120"/>
              </a:defRPr>
            </a:lvl4pPr>
            <a:lvl5pPr>
              <a:defRPr>
                <a:latin typeface="微軟正黑體" panose="020B0604030504040204" pitchFamily="34" charset="-120"/>
                <a:ea typeface="微軟正黑體" panose="020B0604030504040204" pitchFamily="34" charset="-120"/>
              </a:defRPr>
            </a:lvl5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標題，文字及兩項物件">
    <p:spTree>
      <p:nvGrpSpPr>
        <p:cNvPr id="1" name=""/>
        <p:cNvGrpSpPr/>
        <p:nvPr/>
      </p:nvGrpSpPr>
      <p:grpSpPr>
        <a:xfrm>
          <a:off x="0" y="0"/>
          <a:ext cx="0" cy="0"/>
          <a:chOff x="0" y="0"/>
          <a:chExt cx="0" cy="0"/>
        </a:xfrm>
      </p:grpSpPr>
      <p:sp>
        <p:nvSpPr>
          <p:cNvPr id="2" name="標題 1"/>
          <p:cNvSpPr>
            <a:spLocks noGrp="1"/>
          </p:cNvSpPr>
          <p:nvPr>
            <p:ph type="title"/>
          </p:nvPr>
        </p:nvSpPr>
        <p:spPr>
          <a:xfrm>
            <a:off x="899592" y="188640"/>
            <a:ext cx="7632700" cy="649288"/>
          </a:xfrm>
        </p:spPr>
        <p:txBody>
          <a:bodyPr/>
          <a:lstStyle/>
          <a:p>
            <a:r>
              <a:rPr lang="zh-TW" altLang="en-US" dirty="0"/>
              <a:t>按一下以編輯母片標題樣式</a:t>
            </a:r>
          </a:p>
        </p:txBody>
      </p:sp>
      <p:sp>
        <p:nvSpPr>
          <p:cNvPr id="3" name="文字版面配置區 2"/>
          <p:cNvSpPr>
            <a:spLocks noGrp="1"/>
          </p:cNvSpPr>
          <p:nvPr>
            <p:ph type="body" sz="half" idx="1"/>
          </p:nvPr>
        </p:nvSpPr>
        <p:spPr>
          <a:xfrm>
            <a:off x="457200" y="1600200"/>
            <a:ext cx="4038600" cy="4525963"/>
          </a:xfrm>
          <a:prstGeom prst="rect">
            <a:avLst/>
          </a:prstGeom>
        </p:spPr>
        <p:txBody>
          <a:bodyPr/>
          <a:lstStyle>
            <a:lvl1pPr>
              <a:defRPr>
                <a:latin typeface="微軟正黑體" panose="020B0604030504040204" pitchFamily="34" charset="-120"/>
                <a:ea typeface="微軟正黑體" panose="020B0604030504040204" pitchFamily="34" charset="-120"/>
              </a:defRPr>
            </a:lvl1pPr>
            <a:lvl2pPr>
              <a:defRPr>
                <a:latin typeface="微軟正黑體" panose="020B0604030504040204" pitchFamily="34" charset="-120"/>
                <a:ea typeface="微軟正黑體" panose="020B0604030504040204" pitchFamily="34" charset="-120"/>
              </a:defRPr>
            </a:lvl2pPr>
            <a:lvl3pPr>
              <a:defRPr>
                <a:latin typeface="微軟正黑體" panose="020B0604030504040204" pitchFamily="34" charset="-120"/>
                <a:ea typeface="微軟正黑體" panose="020B0604030504040204" pitchFamily="34" charset="-120"/>
              </a:defRPr>
            </a:lvl3pPr>
            <a:lvl4pPr>
              <a:defRPr>
                <a:latin typeface="微軟正黑體" panose="020B0604030504040204" pitchFamily="34" charset="-120"/>
                <a:ea typeface="微軟正黑體" panose="020B0604030504040204" pitchFamily="34" charset="-120"/>
              </a:defRPr>
            </a:lvl4pPr>
            <a:lvl5pPr>
              <a:defRPr>
                <a:latin typeface="微軟正黑體" panose="020B0604030504040204" pitchFamily="34" charset="-120"/>
                <a:ea typeface="微軟正黑體" panose="020B0604030504040204" pitchFamily="34" charset="-120"/>
              </a:defRPr>
            </a:lvl5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內容版面配置區 3"/>
          <p:cNvSpPr>
            <a:spLocks noGrp="1"/>
          </p:cNvSpPr>
          <p:nvPr>
            <p:ph sz="quarter" idx="2"/>
          </p:nvPr>
        </p:nvSpPr>
        <p:spPr>
          <a:xfrm>
            <a:off x="4648200" y="1600200"/>
            <a:ext cx="4038600" cy="2185988"/>
          </a:xfrm>
          <a:prstGeom prst="rect">
            <a:avLst/>
          </a:prstGeom>
        </p:spPr>
        <p:txBody>
          <a:bodyPr/>
          <a:lstStyle>
            <a:lvl1pPr>
              <a:defRPr>
                <a:latin typeface="微軟正黑體" panose="020B0604030504040204" pitchFamily="34" charset="-120"/>
                <a:ea typeface="微軟正黑體" panose="020B0604030504040204" pitchFamily="34" charset="-120"/>
              </a:defRPr>
            </a:lvl1pPr>
            <a:lvl2pPr>
              <a:defRPr>
                <a:latin typeface="微軟正黑體" panose="020B0604030504040204" pitchFamily="34" charset="-120"/>
                <a:ea typeface="微軟正黑體" panose="020B0604030504040204" pitchFamily="34" charset="-120"/>
              </a:defRPr>
            </a:lvl2pPr>
            <a:lvl3pPr>
              <a:defRPr>
                <a:latin typeface="微軟正黑體" panose="020B0604030504040204" pitchFamily="34" charset="-120"/>
                <a:ea typeface="微軟正黑體" panose="020B0604030504040204" pitchFamily="34" charset="-120"/>
              </a:defRPr>
            </a:lvl3pPr>
            <a:lvl4pPr>
              <a:defRPr>
                <a:latin typeface="微軟正黑體" panose="020B0604030504040204" pitchFamily="34" charset="-120"/>
                <a:ea typeface="微軟正黑體" panose="020B0604030504040204" pitchFamily="34" charset="-120"/>
              </a:defRPr>
            </a:lvl4pPr>
            <a:lvl5pPr>
              <a:defRPr>
                <a:latin typeface="微軟正黑體" panose="020B0604030504040204" pitchFamily="34" charset="-120"/>
                <a:ea typeface="微軟正黑體" panose="020B0604030504040204" pitchFamily="34" charset="-120"/>
              </a:defRPr>
            </a:lvl5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5" name="內容版面配置區 4"/>
          <p:cNvSpPr>
            <a:spLocks noGrp="1"/>
          </p:cNvSpPr>
          <p:nvPr>
            <p:ph sz="quarter" idx="3"/>
          </p:nvPr>
        </p:nvSpPr>
        <p:spPr>
          <a:xfrm>
            <a:off x="4648200" y="3938588"/>
            <a:ext cx="4038600" cy="2187575"/>
          </a:xfrm>
          <a:prstGeom prst="rect">
            <a:avLst/>
          </a:prstGeom>
        </p:spPr>
        <p:txBody>
          <a:bodyPr/>
          <a:lstStyle>
            <a:lvl1pPr>
              <a:defRPr>
                <a:latin typeface="微軟正黑體" panose="020B0604030504040204" pitchFamily="34" charset="-120"/>
                <a:ea typeface="微軟正黑體" panose="020B0604030504040204" pitchFamily="34" charset="-120"/>
              </a:defRPr>
            </a:lvl1pPr>
            <a:lvl2pPr>
              <a:defRPr>
                <a:latin typeface="微軟正黑體" panose="020B0604030504040204" pitchFamily="34" charset="-120"/>
                <a:ea typeface="微軟正黑體" panose="020B0604030504040204" pitchFamily="34" charset="-120"/>
              </a:defRPr>
            </a:lvl2pPr>
            <a:lvl3pPr>
              <a:defRPr>
                <a:latin typeface="微軟正黑體" panose="020B0604030504040204" pitchFamily="34" charset="-120"/>
                <a:ea typeface="微軟正黑體" panose="020B0604030504040204" pitchFamily="34" charset="-120"/>
              </a:defRPr>
            </a:lvl3pPr>
            <a:lvl4pPr>
              <a:defRPr>
                <a:latin typeface="微軟正黑體" panose="020B0604030504040204" pitchFamily="34" charset="-120"/>
                <a:ea typeface="微軟正黑體" panose="020B0604030504040204" pitchFamily="34" charset="-120"/>
              </a:defRPr>
            </a:lvl4pPr>
            <a:lvl5pPr>
              <a:defRPr>
                <a:latin typeface="微軟正黑體" panose="020B0604030504040204" pitchFamily="34" charset="-120"/>
                <a:ea typeface="微軟正黑體" panose="020B0604030504040204" pitchFamily="34" charset="-120"/>
              </a:defRPr>
            </a:lvl5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xAndMedia" preserve="1">
  <p:cSld name="標題，文字及多媒體項目">
    <p:spTree>
      <p:nvGrpSpPr>
        <p:cNvPr id="1" name=""/>
        <p:cNvGrpSpPr/>
        <p:nvPr/>
      </p:nvGrpSpPr>
      <p:grpSpPr>
        <a:xfrm>
          <a:off x="0" y="0"/>
          <a:ext cx="0" cy="0"/>
          <a:chOff x="0" y="0"/>
          <a:chExt cx="0" cy="0"/>
        </a:xfrm>
      </p:grpSpPr>
      <p:sp>
        <p:nvSpPr>
          <p:cNvPr id="2" name="標題 1"/>
          <p:cNvSpPr>
            <a:spLocks noGrp="1"/>
          </p:cNvSpPr>
          <p:nvPr>
            <p:ph type="title"/>
          </p:nvPr>
        </p:nvSpPr>
        <p:spPr>
          <a:xfrm>
            <a:off x="899592" y="188640"/>
            <a:ext cx="7632700" cy="649288"/>
          </a:xfrm>
        </p:spPr>
        <p:txBody>
          <a:bodyPr/>
          <a:lstStyle/>
          <a:p>
            <a:r>
              <a:rPr lang="zh-TW" altLang="en-US"/>
              <a:t>按一下以編輯母片標題樣式</a:t>
            </a:r>
          </a:p>
        </p:txBody>
      </p:sp>
      <p:sp>
        <p:nvSpPr>
          <p:cNvPr id="3" name="文字版面配置區 2"/>
          <p:cNvSpPr>
            <a:spLocks noGrp="1"/>
          </p:cNvSpPr>
          <p:nvPr>
            <p:ph type="body" sz="half" idx="1"/>
          </p:nvPr>
        </p:nvSpPr>
        <p:spPr>
          <a:xfrm>
            <a:off x="457200" y="1600200"/>
            <a:ext cx="4038600" cy="4525963"/>
          </a:xfrm>
          <a:prstGeom prst="rect">
            <a:avLst/>
          </a:prstGeom>
        </p:spPr>
        <p:txBody>
          <a:bodyPr/>
          <a:lstStyle>
            <a:lvl1pPr>
              <a:defRPr>
                <a:latin typeface="微軟正黑體" panose="020B0604030504040204" pitchFamily="34" charset="-120"/>
                <a:ea typeface="微軟正黑體" panose="020B0604030504040204" pitchFamily="34" charset="-120"/>
              </a:defRPr>
            </a:lvl1pPr>
            <a:lvl2pPr>
              <a:defRPr>
                <a:latin typeface="微軟正黑體" panose="020B0604030504040204" pitchFamily="34" charset="-120"/>
                <a:ea typeface="微軟正黑體" panose="020B0604030504040204" pitchFamily="34" charset="-120"/>
              </a:defRPr>
            </a:lvl2pPr>
            <a:lvl3pPr>
              <a:defRPr>
                <a:latin typeface="微軟正黑體" panose="020B0604030504040204" pitchFamily="34" charset="-120"/>
                <a:ea typeface="微軟正黑體" panose="020B0604030504040204" pitchFamily="34" charset="-120"/>
              </a:defRPr>
            </a:lvl3pPr>
            <a:lvl4pPr>
              <a:defRPr>
                <a:latin typeface="微軟正黑體" panose="020B0604030504040204" pitchFamily="34" charset="-120"/>
                <a:ea typeface="微軟正黑體" panose="020B0604030504040204" pitchFamily="34" charset="-120"/>
              </a:defRPr>
            </a:lvl4pPr>
            <a:lvl5pPr>
              <a:defRPr>
                <a:latin typeface="微軟正黑體" panose="020B0604030504040204" pitchFamily="34" charset="-120"/>
                <a:ea typeface="微軟正黑體" panose="020B0604030504040204" pitchFamily="34" charset="-120"/>
              </a:defRPr>
            </a:lvl5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4" name="媒體版面配置區 3"/>
          <p:cNvSpPr>
            <a:spLocks noGrp="1"/>
          </p:cNvSpPr>
          <p:nvPr>
            <p:ph type="media" sz="half" idx="2"/>
          </p:nvPr>
        </p:nvSpPr>
        <p:spPr>
          <a:xfrm>
            <a:off x="4648200" y="1600200"/>
            <a:ext cx="4038600" cy="4525963"/>
          </a:xfrm>
          <a:prstGeom prst="rect">
            <a:avLst/>
          </a:prstGeom>
        </p:spPr>
        <p:txBody>
          <a:bodyPr/>
          <a:lstStyle>
            <a:lvl1pPr>
              <a:defRPr>
                <a:latin typeface="微軟正黑體" panose="020B0604030504040204" pitchFamily="34" charset="-120"/>
                <a:ea typeface="微軟正黑體" panose="020B0604030504040204" pitchFamily="34" charset="-120"/>
              </a:defRPr>
            </a:lvl1pPr>
          </a:lstStyle>
          <a:p>
            <a:pPr lvl="0"/>
            <a:r>
              <a:rPr lang="zh-TW" altLang="en-US" noProof="0"/>
              <a:t>按一下圖示以新增多媒體</a:t>
            </a: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兩項物件">
    <p:spTree>
      <p:nvGrpSpPr>
        <p:cNvPr id="1" name=""/>
        <p:cNvGrpSpPr/>
        <p:nvPr/>
      </p:nvGrpSpPr>
      <p:grpSpPr>
        <a:xfrm>
          <a:off x="0" y="0"/>
          <a:ext cx="0" cy="0"/>
          <a:chOff x="0" y="0"/>
          <a:chExt cx="0" cy="0"/>
        </a:xfrm>
      </p:grpSpPr>
      <p:sp>
        <p:nvSpPr>
          <p:cNvPr id="3" name="內容版面配置區 2"/>
          <p:cNvSpPr>
            <a:spLocks noGrp="1"/>
          </p:cNvSpPr>
          <p:nvPr>
            <p:ph sz="half" idx="1"/>
          </p:nvPr>
        </p:nvSpPr>
        <p:spPr>
          <a:xfrm>
            <a:off x="457200" y="1600200"/>
            <a:ext cx="4038600" cy="4525963"/>
          </a:xfrm>
          <a:prstGeom prst="rect">
            <a:avLst/>
          </a:prstGeom>
        </p:spPr>
        <p:txBody>
          <a:bodyPr/>
          <a:lstStyle>
            <a:lvl1pPr>
              <a:defRPr sz="2800">
                <a:latin typeface="微軟正黑體" panose="020B0604030504040204" pitchFamily="34" charset="-120"/>
                <a:ea typeface="微軟正黑體" panose="020B0604030504040204" pitchFamily="34" charset="-120"/>
              </a:defRPr>
            </a:lvl1pPr>
            <a:lvl2pPr>
              <a:defRPr sz="2400">
                <a:latin typeface="微軟正黑體" panose="020B0604030504040204" pitchFamily="34" charset="-120"/>
                <a:ea typeface="微軟正黑體" panose="020B0604030504040204" pitchFamily="34" charset="-120"/>
              </a:defRPr>
            </a:lvl2pPr>
            <a:lvl3pPr>
              <a:defRPr sz="2000">
                <a:latin typeface="微軟正黑體" panose="020B0604030504040204" pitchFamily="34" charset="-120"/>
                <a:ea typeface="微軟正黑體" panose="020B0604030504040204" pitchFamily="34" charset="-120"/>
              </a:defRPr>
            </a:lvl3pPr>
            <a:lvl4pPr>
              <a:defRPr sz="1800">
                <a:latin typeface="微軟正黑體" panose="020B0604030504040204" pitchFamily="34" charset="-120"/>
                <a:ea typeface="微軟正黑體" panose="020B0604030504040204" pitchFamily="34" charset="-120"/>
              </a:defRPr>
            </a:lvl4pPr>
            <a:lvl5pPr>
              <a:defRPr sz="1800">
                <a:latin typeface="微軟正黑體" panose="020B0604030504040204" pitchFamily="34" charset="-120"/>
                <a:ea typeface="微軟正黑體" panose="020B0604030504040204" pitchFamily="34" charset="-120"/>
              </a:defRPr>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內容版面配置區 3"/>
          <p:cNvSpPr>
            <a:spLocks noGrp="1"/>
          </p:cNvSpPr>
          <p:nvPr>
            <p:ph sz="half" idx="2"/>
          </p:nvPr>
        </p:nvSpPr>
        <p:spPr>
          <a:xfrm>
            <a:off x="4648200" y="1600200"/>
            <a:ext cx="4038600" cy="4525963"/>
          </a:xfrm>
          <a:prstGeom prst="rect">
            <a:avLst/>
          </a:prstGeom>
        </p:spPr>
        <p:txBody>
          <a:bodyPr/>
          <a:lstStyle>
            <a:lvl1pPr>
              <a:defRPr sz="2800">
                <a:latin typeface="微軟正黑體" panose="020B0604030504040204" pitchFamily="34" charset="-120"/>
                <a:ea typeface="微軟正黑體" panose="020B0604030504040204" pitchFamily="34" charset="-120"/>
              </a:defRPr>
            </a:lvl1pPr>
            <a:lvl2pPr>
              <a:defRPr sz="2400">
                <a:latin typeface="微軟正黑體" panose="020B0604030504040204" pitchFamily="34" charset="-120"/>
                <a:ea typeface="微軟正黑體" panose="020B0604030504040204" pitchFamily="34" charset="-120"/>
              </a:defRPr>
            </a:lvl2pPr>
            <a:lvl3pPr>
              <a:defRPr sz="2000">
                <a:latin typeface="微軟正黑體" panose="020B0604030504040204" pitchFamily="34" charset="-120"/>
                <a:ea typeface="微軟正黑體" panose="020B0604030504040204" pitchFamily="34" charset="-120"/>
              </a:defRPr>
            </a:lvl3pPr>
            <a:lvl4pPr>
              <a:defRPr sz="1800">
                <a:latin typeface="微軟正黑體" panose="020B0604030504040204" pitchFamily="34" charset="-120"/>
                <a:ea typeface="微軟正黑體" panose="020B0604030504040204" pitchFamily="34" charset="-120"/>
              </a:defRPr>
            </a:lvl4pPr>
            <a:lvl5pPr>
              <a:defRPr sz="1800">
                <a:latin typeface="微軟正黑體" panose="020B0604030504040204" pitchFamily="34" charset="-120"/>
                <a:ea typeface="微軟正黑體" panose="020B0604030504040204" pitchFamily="34" charset="-120"/>
              </a:defRPr>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標題 1"/>
          <p:cNvSpPr>
            <a:spLocks noGrp="1"/>
          </p:cNvSpPr>
          <p:nvPr>
            <p:ph type="title"/>
          </p:nvPr>
        </p:nvSpPr>
        <p:spPr>
          <a:xfrm>
            <a:off x="899592" y="188640"/>
            <a:ext cx="8075240" cy="576064"/>
          </a:xfrm>
          <a:prstGeom prst="rect">
            <a:avLst/>
          </a:prstGeom>
        </p:spPr>
        <p:txBody>
          <a:bodyPr/>
          <a:lstStyle/>
          <a:p>
            <a:r>
              <a:rPr lang="zh-TW" altLang="en-US"/>
              <a:t>按一下以編輯母片標題樣式</a:t>
            </a:r>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比對">
    <p:spTree>
      <p:nvGrpSpPr>
        <p:cNvPr id="1" name=""/>
        <p:cNvGrpSpPr/>
        <p:nvPr/>
      </p:nvGrpSpPr>
      <p:grpSpPr>
        <a:xfrm>
          <a:off x="0" y="0"/>
          <a:ext cx="0" cy="0"/>
          <a:chOff x="0" y="0"/>
          <a:chExt cx="0" cy="0"/>
        </a:xfrm>
      </p:grpSpPr>
      <p:sp>
        <p:nvSpPr>
          <p:cNvPr id="3" name="文字版面配置區 2"/>
          <p:cNvSpPr>
            <a:spLocks noGrp="1"/>
          </p:cNvSpPr>
          <p:nvPr>
            <p:ph type="body" idx="1"/>
          </p:nvPr>
        </p:nvSpPr>
        <p:spPr>
          <a:xfrm>
            <a:off x="457200" y="1535113"/>
            <a:ext cx="4040188" cy="639762"/>
          </a:xfrm>
          <a:prstGeom prst="rect">
            <a:avLst/>
          </a:prstGeom>
        </p:spPr>
        <p:txBody>
          <a:bodyPr anchor="b"/>
          <a:lstStyle>
            <a:lvl1pPr marL="0" indent="0">
              <a:buNone/>
              <a:defRPr sz="2400" b="1">
                <a:latin typeface="微軟正黑體" panose="020B0604030504040204" pitchFamily="34" charset="-120"/>
                <a:ea typeface="微軟正黑體" panose="020B0604030504040204" pitchFamily="34" charset="-12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4" name="內容版面配置區 3"/>
          <p:cNvSpPr>
            <a:spLocks noGrp="1"/>
          </p:cNvSpPr>
          <p:nvPr>
            <p:ph sz="half" idx="2"/>
          </p:nvPr>
        </p:nvSpPr>
        <p:spPr>
          <a:xfrm>
            <a:off x="457200" y="2174875"/>
            <a:ext cx="4040188" cy="3951288"/>
          </a:xfrm>
          <a:prstGeom prst="rect">
            <a:avLst/>
          </a:prstGeom>
        </p:spPr>
        <p:txBody>
          <a:bodyPr/>
          <a:lstStyle>
            <a:lvl1pPr>
              <a:defRPr sz="2400">
                <a:latin typeface="微軟正黑體" panose="020B0604030504040204" pitchFamily="34" charset="-120"/>
                <a:ea typeface="微軟正黑體" panose="020B0604030504040204" pitchFamily="34" charset="-120"/>
              </a:defRPr>
            </a:lvl1pPr>
            <a:lvl2pPr>
              <a:defRPr sz="2000">
                <a:latin typeface="微軟正黑體" panose="020B0604030504040204" pitchFamily="34" charset="-120"/>
                <a:ea typeface="微軟正黑體" panose="020B0604030504040204" pitchFamily="34" charset="-120"/>
              </a:defRPr>
            </a:lvl2pPr>
            <a:lvl3pPr>
              <a:defRPr sz="1800">
                <a:latin typeface="微軟正黑體" panose="020B0604030504040204" pitchFamily="34" charset="-120"/>
                <a:ea typeface="微軟正黑體" panose="020B0604030504040204" pitchFamily="34" charset="-120"/>
              </a:defRPr>
            </a:lvl3pPr>
            <a:lvl4pPr>
              <a:defRPr sz="1600">
                <a:latin typeface="微軟正黑體" panose="020B0604030504040204" pitchFamily="34" charset="-120"/>
                <a:ea typeface="微軟正黑體" panose="020B0604030504040204" pitchFamily="34" charset="-120"/>
              </a:defRPr>
            </a:lvl4pPr>
            <a:lvl5pPr>
              <a:defRPr sz="1600">
                <a:latin typeface="微軟正黑體" panose="020B0604030504040204" pitchFamily="34" charset="-120"/>
                <a:ea typeface="微軟正黑體" panose="020B0604030504040204" pitchFamily="34" charset="-120"/>
              </a:defRPr>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文字版面配置區 4"/>
          <p:cNvSpPr>
            <a:spLocks noGrp="1"/>
          </p:cNvSpPr>
          <p:nvPr>
            <p:ph type="body" sz="quarter" idx="3"/>
          </p:nvPr>
        </p:nvSpPr>
        <p:spPr>
          <a:xfrm>
            <a:off x="4645025" y="1535113"/>
            <a:ext cx="4041775" cy="639762"/>
          </a:xfrm>
          <a:prstGeom prst="rect">
            <a:avLst/>
          </a:prstGeom>
        </p:spPr>
        <p:txBody>
          <a:bodyPr anchor="b"/>
          <a:lstStyle>
            <a:lvl1pPr marL="0" indent="0">
              <a:buNone/>
              <a:defRPr sz="2400" b="1">
                <a:latin typeface="微軟正黑體" panose="020B0604030504040204" pitchFamily="34" charset="-120"/>
                <a:ea typeface="微軟正黑體" panose="020B0604030504040204" pitchFamily="34" charset="-12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6" name="內容版面配置區 5"/>
          <p:cNvSpPr>
            <a:spLocks noGrp="1"/>
          </p:cNvSpPr>
          <p:nvPr>
            <p:ph sz="quarter" idx="4"/>
          </p:nvPr>
        </p:nvSpPr>
        <p:spPr>
          <a:xfrm>
            <a:off x="4645025" y="2174875"/>
            <a:ext cx="4041775" cy="3951288"/>
          </a:xfrm>
          <a:prstGeom prst="rect">
            <a:avLst/>
          </a:prstGeom>
        </p:spPr>
        <p:txBody>
          <a:bodyPr/>
          <a:lstStyle>
            <a:lvl1pPr>
              <a:defRPr sz="2400">
                <a:latin typeface="微軟正黑體" panose="020B0604030504040204" pitchFamily="34" charset="-120"/>
                <a:ea typeface="微軟正黑體" panose="020B0604030504040204" pitchFamily="34" charset="-120"/>
              </a:defRPr>
            </a:lvl1pPr>
            <a:lvl2pPr>
              <a:defRPr sz="2000">
                <a:latin typeface="微軟正黑體" panose="020B0604030504040204" pitchFamily="34" charset="-120"/>
                <a:ea typeface="微軟正黑體" panose="020B0604030504040204" pitchFamily="34" charset="-120"/>
              </a:defRPr>
            </a:lvl2pPr>
            <a:lvl3pPr>
              <a:defRPr sz="1800">
                <a:latin typeface="微軟正黑體" panose="020B0604030504040204" pitchFamily="34" charset="-120"/>
                <a:ea typeface="微軟正黑體" panose="020B0604030504040204" pitchFamily="34" charset="-120"/>
              </a:defRPr>
            </a:lvl3pPr>
            <a:lvl4pPr>
              <a:defRPr sz="1600">
                <a:latin typeface="微軟正黑體" panose="020B0604030504040204" pitchFamily="34" charset="-120"/>
                <a:ea typeface="微軟正黑體" panose="020B0604030504040204" pitchFamily="34" charset="-120"/>
              </a:defRPr>
            </a:lvl4pPr>
            <a:lvl5pPr>
              <a:defRPr sz="1600">
                <a:latin typeface="微軟正黑體" panose="020B0604030504040204" pitchFamily="34" charset="-120"/>
                <a:ea typeface="微軟正黑體" panose="020B0604030504040204" pitchFamily="34" charset="-120"/>
              </a:defRPr>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7" name="標題 1"/>
          <p:cNvSpPr>
            <a:spLocks noGrp="1"/>
          </p:cNvSpPr>
          <p:nvPr>
            <p:ph type="title"/>
          </p:nvPr>
        </p:nvSpPr>
        <p:spPr>
          <a:xfrm>
            <a:off x="827584" y="188640"/>
            <a:ext cx="8075240" cy="576064"/>
          </a:xfrm>
          <a:prstGeom prst="rect">
            <a:avLst/>
          </a:prstGeom>
        </p:spPr>
        <p:txBody>
          <a:bodyPr/>
          <a:lstStyle/>
          <a:p>
            <a:r>
              <a:rPr lang="zh-TW" altLang="en-US"/>
              <a:t>按一下以編輯母片標題樣式</a:t>
            </a:r>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只有標題">
    <p:spTree>
      <p:nvGrpSpPr>
        <p:cNvPr id="1" name=""/>
        <p:cNvGrpSpPr/>
        <p:nvPr/>
      </p:nvGrpSpPr>
      <p:grpSpPr>
        <a:xfrm>
          <a:off x="0" y="0"/>
          <a:ext cx="0" cy="0"/>
          <a:chOff x="0" y="0"/>
          <a:chExt cx="0" cy="0"/>
        </a:xfrm>
      </p:grpSpPr>
      <p:sp>
        <p:nvSpPr>
          <p:cNvPr id="3" name="標題 1"/>
          <p:cNvSpPr>
            <a:spLocks noGrp="1"/>
          </p:cNvSpPr>
          <p:nvPr>
            <p:ph type="title"/>
          </p:nvPr>
        </p:nvSpPr>
        <p:spPr>
          <a:xfrm>
            <a:off x="827584" y="188640"/>
            <a:ext cx="8075240" cy="576064"/>
          </a:xfrm>
          <a:prstGeom prst="rect">
            <a:avLst/>
          </a:prstGeom>
        </p:spPr>
        <p:txBody>
          <a:bodyPr/>
          <a:lstStyle/>
          <a:p>
            <a:r>
              <a:rPr lang="zh-TW" altLang="en-US"/>
              <a:t>按一下以編輯母片標題樣式</a:t>
            </a:r>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標題及直排文字">
    <p:spTree>
      <p:nvGrpSpPr>
        <p:cNvPr id="1" name=""/>
        <p:cNvGrpSpPr/>
        <p:nvPr/>
      </p:nvGrpSpPr>
      <p:grpSpPr>
        <a:xfrm>
          <a:off x="0" y="0"/>
          <a:ext cx="0" cy="0"/>
          <a:chOff x="0" y="0"/>
          <a:chExt cx="0" cy="0"/>
        </a:xfrm>
      </p:grpSpPr>
      <p:sp>
        <p:nvSpPr>
          <p:cNvPr id="3" name="直排文字版面配置區 2"/>
          <p:cNvSpPr>
            <a:spLocks noGrp="1"/>
          </p:cNvSpPr>
          <p:nvPr>
            <p:ph type="body" orient="vert" idx="1"/>
          </p:nvPr>
        </p:nvSpPr>
        <p:spPr>
          <a:xfrm>
            <a:off x="457200" y="1600200"/>
            <a:ext cx="8229600" cy="4525963"/>
          </a:xfrm>
          <a:prstGeom prst="rect">
            <a:avLst/>
          </a:prstGeom>
        </p:spPr>
        <p:txBody>
          <a:bodyPr vert="eaVert"/>
          <a:lstStyle>
            <a:lvl1pPr>
              <a:defRPr>
                <a:latin typeface="微軟正黑體" panose="020B0604030504040204" pitchFamily="34" charset="-120"/>
                <a:ea typeface="微軟正黑體" panose="020B0604030504040204" pitchFamily="34" charset="-120"/>
              </a:defRPr>
            </a:lvl1pPr>
            <a:lvl2pPr>
              <a:defRPr>
                <a:latin typeface="微軟正黑體" panose="020B0604030504040204" pitchFamily="34" charset="-120"/>
                <a:ea typeface="微軟正黑體" panose="020B0604030504040204" pitchFamily="34" charset="-120"/>
              </a:defRPr>
            </a:lvl2pPr>
            <a:lvl3pPr>
              <a:defRPr>
                <a:latin typeface="微軟正黑體" panose="020B0604030504040204" pitchFamily="34" charset="-120"/>
                <a:ea typeface="微軟正黑體" panose="020B0604030504040204" pitchFamily="34" charset="-120"/>
              </a:defRPr>
            </a:lvl3pPr>
            <a:lvl4pPr>
              <a:defRPr>
                <a:latin typeface="微軟正黑體" panose="020B0604030504040204" pitchFamily="34" charset="-120"/>
                <a:ea typeface="微軟正黑體" panose="020B0604030504040204" pitchFamily="34" charset="-120"/>
              </a:defRPr>
            </a:lvl4pPr>
            <a:lvl5pPr>
              <a:defRPr>
                <a:latin typeface="微軟正黑體" panose="020B0604030504040204" pitchFamily="34" charset="-120"/>
                <a:ea typeface="微軟正黑體" panose="020B0604030504040204" pitchFamily="34" charset="-120"/>
              </a:defRPr>
            </a:lvl5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4" name="標題 1"/>
          <p:cNvSpPr>
            <a:spLocks noGrp="1"/>
          </p:cNvSpPr>
          <p:nvPr>
            <p:ph type="title"/>
          </p:nvPr>
        </p:nvSpPr>
        <p:spPr>
          <a:xfrm>
            <a:off x="899592" y="188640"/>
            <a:ext cx="8075240" cy="576064"/>
          </a:xfrm>
          <a:prstGeom prst="rect">
            <a:avLst/>
          </a:prstGeom>
        </p:spPr>
        <p:txBody>
          <a:bodyPr/>
          <a:lstStyle/>
          <a:p>
            <a:r>
              <a:rPr lang="zh-TW" altLang="en-US"/>
              <a:t>按一下以編輯母片標題樣式</a:t>
            </a:r>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標題及文字在物件之上">
    <p:spTree>
      <p:nvGrpSpPr>
        <p:cNvPr id="1" name=""/>
        <p:cNvGrpSpPr/>
        <p:nvPr/>
      </p:nvGrpSpPr>
      <p:grpSpPr>
        <a:xfrm>
          <a:off x="0" y="0"/>
          <a:ext cx="0" cy="0"/>
          <a:chOff x="0" y="0"/>
          <a:chExt cx="0" cy="0"/>
        </a:xfrm>
      </p:grpSpPr>
      <p:sp>
        <p:nvSpPr>
          <p:cNvPr id="3" name="文字版面配置區 2"/>
          <p:cNvSpPr>
            <a:spLocks noGrp="1"/>
          </p:cNvSpPr>
          <p:nvPr>
            <p:ph type="body" sz="half" idx="1"/>
          </p:nvPr>
        </p:nvSpPr>
        <p:spPr>
          <a:xfrm>
            <a:off x="457200" y="1600200"/>
            <a:ext cx="8229600" cy="2185988"/>
          </a:xfrm>
          <a:prstGeom prst="rect">
            <a:avLst/>
          </a:prstGeom>
        </p:spPr>
        <p:txBody>
          <a:bodyPr/>
          <a:lstStyle>
            <a:lvl1pPr>
              <a:defRPr>
                <a:latin typeface="微軟正黑體" panose="020B0604030504040204" pitchFamily="34" charset="-120"/>
                <a:ea typeface="微軟正黑體" panose="020B0604030504040204" pitchFamily="34" charset="-120"/>
              </a:defRPr>
            </a:lvl1pPr>
            <a:lvl2pPr>
              <a:defRPr>
                <a:latin typeface="微軟正黑體" panose="020B0604030504040204" pitchFamily="34" charset="-120"/>
                <a:ea typeface="微軟正黑體" panose="020B0604030504040204" pitchFamily="34" charset="-120"/>
              </a:defRPr>
            </a:lvl2pPr>
            <a:lvl3pPr>
              <a:defRPr>
                <a:latin typeface="微軟正黑體" panose="020B0604030504040204" pitchFamily="34" charset="-120"/>
                <a:ea typeface="微軟正黑體" panose="020B0604030504040204" pitchFamily="34" charset="-120"/>
              </a:defRPr>
            </a:lvl3pPr>
            <a:lvl4pPr>
              <a:defRPr>
                <a:latin typeface="微軟正黑體" panose="020B0604030504040204" pitchFamily="34" charset="-120"/>
                <a:ea typeface="微軟正黑體" panose="020B0604030504040204" pitchFamily="34" charset="-120"/>
              </a:defRPr>
            </a:lvl4pPr>
            <a:lvl5pPr>
              <a:defRPr>
                <a:latin typeface="微軟正黑體" panose="020B0604030504040204" pitchFamily="34" charset="-120"/>
                <a:ea typeface="微軟正黑體" panose="020B0604030504040204" pitchFamily="34" charset="-120"/>
              </a:defRPr>
            </a:lvl5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4" name="內容版面配置區 3"/>
          <p:cNvSpPr>
            <a:spLocks noGrp="1"/>
          </p:cNvSpPr>
          <p:nvPr>
            <p:ph sz="half" idx="2"/>
          </p:nvPr>
        </p:nvSpPr>
        <p:spPr>
          <a:xfrm>
            <a:off x="457200" y="3938588"/>
            <a:ext cx="8229600" cy="2187575"/>
          </a:xfrm>
          <a:prstGeom prst="rect">
            <a:avLst/>
          </a:prstGeom>
        </p:spPr>
        <p:txBody>
          <a:bodyPr/>
          <a:lstStyle>
            <a:lvl1pPr>
              <a:defRPr>
                <a:latin typeface="微軟正黑體" panose="020B0604030504040204" pitchFamily="34" charset="-120"/>
                <a:ea typeface="微軟正黑體" panose="020B0604030504040204" pitchFamily="34" charset="-120"/>
              </a:defRPr>
            </a:lvl1pPr>
            <a:lvl2pPr>
              <a:defRPr>
                <a:latin typeface="微軟正黑體" panose="020B0604030504040204" pitchFamily="34" charset="-120"/>
                <a:ea typeface="微軟正黑體" panose="020B0604030504040204" pitchFamily="34" charset="-120"/>
              </a:defRPr>
            </a:lvl2pPr>
            <a:lvl3pPr>
              <a:defRPr>
                <a:latin typeface="微軟正黑體" panose="020B0604030504040204" pitchFamily="34" charset="-120"/>
                <a:ea typeface="微軟正黑體" panose="020B0604030504040204" pitchFamily="34" charset="-120"/>
              </a:defRPr>
            </a:lvl3pPr>
            <a:lvl4pPr>
              <a:defRPr>
                <a:latin typeface="微軟正黑體" panose="020B0604030504040204" pitchFamily="34" charset="-120"/>
                <a:ea typeface="微軟正黑體" panose="020B0604030504040204" pitchFamily="34" charset="-120"/>
              </a:defRPr>
            </a:lvl4pPr>
            <a:lvl5pPr>
              <a:defRPr>
                <a:latin typeface="微軟正黑體" panose="020B0604030504040204" pitchFamily="34" charset="-120"/>
                <a:ea typeface="微軟正黑體" panose="020B0604030504040204" pitchFamily="34" charset="-120"/>
              </a:defRPr>
            </a:lvl5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標題 1"/>
          <p:cNvSpPr>
            <a:spLocks noGrp="1"/>
          </p:cNvSpPr>
          <p:nvPr>
            <p:ph type="title"/>
          </p:nvPr>
        </p:nvSpPr>
        <p:spPr>
          <a:xfrm>
            <a:off x="899592" y="188640"/>
            <a:ext cx="8075240" cy="576064"/>
          </a:xfrm>
          <a:prstGeom prst="rect">
            <a:avLst/>
          </a:prstGeom>
        </p:spPr>
        <p:txBody>
          <a:bodyPr/>
          <a:lstStyle/>
          <a:p>
            <a:r>
              <a:rPr lang="zh-TW" altLang="en-US"/>
              <a:t>按一下以編輯母片標題樣式</a:t>
            </a:r>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標題及物件在文字之上">
    <p:spTree>
      <p:nvGrpSpPr>
        <p:cNvPr id="1" name=""/>
        <p:cNvGrpSpPr/>
        <p:nvPr/>
      </p:nvGrpSpPr>
      <p:grpSpPr>
        <a:xfrm>
          <a:off x="0" y="0"/>
          <a:ext cx="0" cy="0"/>
          <a:chOff x="0" y="0"/>
          <a:chExt cx="0" cy="0"/>
        </a:xfrm>
      </p:grpSpPr>
      <p:sp>
        <p:nvSpPr>
          <p:cNvPr id="3" name="內容版面配置區 2"/>
          <p:cNvSpPr>
            <a:spLocks noGrp="1"/>
          </p:cNvSpPr>
          <p:nvPr>
            <p:ph sz="half" idx="1"/>
          </p:nvPr>
        </p:nvSpPr>
        <p:spPr>
          <a:xfrm>
            <a:off x="457200" y="1600200"/>
            <a:ext cx="8229600" cy="2185988"/>
          </a:xfrm>
          <a:prstGeom prst="rect">
            <a:avLst/>
          </a:prstGeom>
        </p:spPr>
        <p:txBody>
          <a:bodyPr/>
          <a:lstStyle>
            <a:lvl1pPr>
              <a:defRPr>
                <a:latin typeface="微軟正黑體" panose="020B0604030504040204" pitchFamily="34" charset="-120"/>
                <a:ea typeface="微軟正黑體" panose="020B0604030504040204" pitchFamily="34" charset="-120"/>
              </a:defRPr>
            </a:lvl1pPr>
            <a:lvl2pPr>
              <a:defRPr>
                <a:latin typeface="微軟正黑體" panose="020B0604030504040204" pitchFamily="34" charset="-120"/>
                <a:ea typeface="微軟正黑體" panose="020B0604030504040204" pitchFamily="34" charset="-120"/>
              </a:defRPr>
            </a:lvl2pPr>
            <a:lvl3pPr>
              <a:defRPr>
                <a:latin typeface="微軟正黑體" panose="020B0604030504040204" pitchFamily="34" charset="-120"/>
                <a:ea typeface="微軟正黑體" panose="020B0604030504040204" pitchFamily="34" charset="-120"/>
              </a:defRPr>
            </a:lvl3pPr>
            <a:lvl4pPr>
              <a:defRPr>
                <a:latin typeface="微軟正黑體" panose="020B0604030504040204" pitchFamily="34" charset="-120"/>
                <a:ea typeface="微軟正黑體" panose="020B0604030504040204" pitchFamily="34" charset="-120"/>
              </a:defRPr>
            </a:lvl4pPr>
            <a:lvl5pPr>
              <a:defRPr>
                <a:latin typeface="微軟正黑體" panose="020B0604030504040204" pitchFamily="34" charset="-120"/>
                <a:ea typeface="微軟正黑體" panose="020B0604030504040204" pitchFamily="34" charset="-120"/>
              </a:defRPr>
            </a:lvl5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文字版面配置區 3"/>
          <p:cNvSpPr>
            <a:spLocks noGrp="1"/>
          </p:cNvSpPr>
          <p:nvPr>
            <p:ph type="body" sz="half" idx="2"/>
          </p:nvPr>
        </p:nvSpPr>
        <p:spPr>
          <a:xfrm>
            <a:off x="457200" y="3938588"/>
            <a:ext cx="8229600" cy="2187575"/>
          </a:xfrm>
          <a:prstGeom prst="rect">
            <a:avLst/>
          </a:prstGeom>
        </p:spPr>
        <p:txBody>
          <a:bodyPr/>
          <a:lstStyle>
            <a:lvl1pPr>
              <a:defRPr>
                <a:latin typeface="微軟正黑體" panose="020B0604030504040204" pitchFamily="34" charset="-120"/>
                <a:ea typeface="微軟正黑體" panose="020B0604030504040204" pitchFamily="34" charset="-120"/>
              </a:defRPr>
            </a:lvl1pPr>
            <a:lvl2pPr>
              <a:defRPr>
                <a:latin typeface="微軟正黑體" panose="020B0604030504040204" pitchFamily="34" charset="-120"/>
                <a:ea typeface="微軟正黑體" panose="020B0604030504040204" pitchFamily="34" charset="-120"/>
              </a:defRPr>
            </a:lvl2pPr>
            <a:lvl3pPr>
              <a:defRPr>
                <a:latin typeface="微軟正黑體" panose="020B0604030504040204" pitchFamily="34" charset="-120"/>
                <a:ea typeface="微軟正黑體" panose="020B0604030504040204" pitchFamily="34" charset="-120"/>
              </a:defRPr>
            </a:lvl3pPr>
            <a:lvl4pPr>
              <a:defRPr>
                <a:latin typeface="微軟正黑體" panose="020B0604030504040204" pitchFamily="34" charset="-120"/>
                <a:ea typeface="微軟正黑體" panose="020B0604030504040204" pitchFamily="34" charset="-120"/>
              </a:defRPr>
            </a:lvl4pPr>
            <a:lvl5pPr>
              <a:defRPr>
                <a:latin typeface="微軟正黑體" panose="020B0604030504040204" pitchFamily="34" charset="-120"/>
                <a:ea typeface="微軟正黑體" panose="020B0604030504040204" pitchFamily="34" charset="-120"/>
              </a:defRPr>
            </a:lvl5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標題 1"/>
          <p:cNvSpPr>
            <a:spLocks noGrp="1"/>
          </p:cNvSpPr>
          <p:nvPr>
            <p:ph type="title"/>
          </p:nvPr>
        </p:nvSpPr>
        <p:spPr>
          <a:xfrm>
            <a:off x="899592" y="188640"/>
            <a:ext cx="8075240" cy="576064"/>
          </a:xfrm>
          <a:prstGeom prst="rect">
            <a:avLst/>
          </a:prstGeom>
        </p:spPr>
        <p:txBody>
          <a:bodyPr/>
          <a:lstStyle/>
          <a:p>
            <a:r>
              <a:rPr lang="zh-TW" altLang="en-US"/>
              <a:t>按一下以編輯母片標題樣式</a:t>
            </a: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a:xfrm>
            <a:off x="899592" y="187424"/>
            <a:ext cx="8208912" cy="649288"/>
          </a:xfrm>
        </p:spPr>
        <p:txBody>
          <a:bodyPr/>
          <a:lstStyle>
            <a:lvl1pPr>
              <a:defRPr b="1" i="0">
                <a:solidFill>
                  <a:srgbClr val="4C0000"/>
                </a:solidFill>
                <a:effectLst/>
              </a:defRPr>
            </a:lvl1pPr>
          </a:lstStyle>
          <a:p>
            <a:r>
              <a:rPr lang="zh-TW" altLang="en-US" dirty="0"/>
              <a:t>按一下以編輯母片標題樣式</a:t>
            </a:r>
          </a:p>
        </p:txBody>
      </p:sp>
      <p:sp>
        <p:nvSpPr>
          <p:cNvPr id="3" name="內容版面配置區 2"/>
          <p:cNvSpPr>
            <a:spLocks noGrp="1"/>
          </p:cNvSpPr>
          <p:nvPr>
            <p:ph idx="1"/>
          </p:nvPr>
        </p:nvSpPr>
        <p:spPr>
          <a:xfrm>
            <a:off x="457200" y="1268760"/>
            <a:ext cx="8229600" cy="4824536"/>
          </a:xfrm>
          <a:prstGeom prst="rect">
            <a:avLst/>
          </a:prstGeom>
        </p:spPr>
        <p:txBody>
          <a:bodyPr/>
          <a:lstStyle>
            <a:lvl1pPr marL="452438" indent="-452438">
              <a:buClr>
                <a:srgbClr val="692725"/>
              </a:buClr>
              <a:buFont typeface="Wingdings" pitchFamily="2" charset="2"/>
              <a:buChar char="u"/>
              <a:defRPr sz="2400" b="1">
                <a:solidFill>
                  <a:srgbClr val="4C0000"/>
                </a:solidFill>
                <a:latin typeface="微軟正黑體" panose="020B0604030504040204" pitchFamily="34" charset="-120"/>
                <a:ea typeface="微軟正黑體" panose="020B0604030504040204" pitchFamily="34" charset="-120"/>
              </a:defRPr>
            </a:lvl1pPr>
            <a:lvl2pPr marL="803275" indent="-354013">
              <a:spcBef>
                <a:spcPts val="1200"/>
              </a:spcBef>
              <a:buClr>
                <a:schemeClr val="bg1">
                  <a:lumMod val="10000"/>
                </a:schemeClr>
              </a:buClr>
              <a:buFont typeface="Wingdings" pitchFamily="2" charset="2"/>
              <a:buChar char="ü"/>
              <a:defRPr sz="2000">
                <a:solidFill>
                  <a:srgbClr val="8A0000"/>
                </a:solidFill>
                <a:latin typeface="微軟正黑體" panose="020B0604030504040204" pitchFamily="34" charset="-120"/>
                <a:ea typeface="微軟正黑體" panose="020B0604030504040204" pitchFamily="34" charset="-120"/>
              </a:defRPr>
            </a:lvl2pPr>
            <a:lvl3pPr marL="1252538" indent="-269875">
              <a:spcBef>
                <a:spcPts val="1200"/>
              </a:spcBef>
              <a:defRPr sz="1800">
                <a:solidFill>
                  <a:srgbClr val="960000"/>
                </a:solidFill>
                <a:latin typeface="微軟正黑體" panose="020B0604030504040204" pitchFamily="34" charset="-120"/>
                <a:ea typeface="微軟正黑體" panose="020B0604030504040204" pitchFamily="34" charset="-120"/>
              </a:defRPr>
            </a:lvl3pPr>
            <a:lvl4pPr>
              <a:defRPr sz="1800"/>
            </a:lvl4pPr>
            <a:lvl5pPr>
              <a:defRPr sz="1800"/>
            </a:lvl5pPr>
          </a:lstStyle>
          <a:p>
            <a:pPr lvl="0"/>
            <a:r>
              <a:rPr lang="zh-TW" altLang="en-US" dirty="0"/>
              <a:t>按一下以編輯母片文字樣式</a:t>
            </a:r>
          </a:p>
          <a:p>
            <a:pPr lvl="1"/>
            <a:r>
              <a:rPr lang="zh-TW" altLang="en-US" dirty="0"/>
              <a:t>第二層</a:t>
            </a:r>
          </a:p>
          <a:p>
            <a:pPr lvl="2"/>
            <a:r>
              <a:rPr lang="zh-TW" altLang="en-US" dirty="0"/>
              <a:t>第三層</a:t>
            </a:r>
          </a:p>
        </p:txBody>
      </p:sp>
      <p:sp>
        <p:nvSpPr>
          <p:cNvPr id="4" name="投影片編號版面配置區 22"/>
          <p:cNvSpPr>
            <a:spLocks noGrp="1"/>
          </p:cNvSpPr>
          <p:nvPr>
            <p:ph type="sldNum" sz="quarter" idx="4"/>
          </p:nvPr>
        </p:nvSpPr>
        <p:spPr>
          <a:xfrm>
            <a:off x="0" y="6635304"/>
            <a:ext cx="2133600" cy="221109"/>
          </a:xfrm>
          <a:prstGeom prst="rect">
            <a:avLst/>
          </a:prstGeom>
        </p:spPr>
        <p:txBody>
          <a:bodyPr vert="horz" lIns="91440" tIns="45720" rIns="91440" bIns="45720" rtlCol="0" anchor="ctr"/>
          <a:lstStyle>
            <a:lvl1pPr algn="r">
              <a:defRPr sz="1000" b="0">
                <a:solidFill>
                  <a:srgbClr val="C00000"/>
                </a:solidFill>
              </a:defRPr>
            </a:lvl1pPr>
          </a:lstStyle>
          <a:p>
            <a:pPr algn="l"/>
            <a:fld id="{F54BA6E5-3403-467B-9404-4AA77DDF7A0A}" type="slidenum">
              <a:rPr lang="zh-TW" altLang="en-US" smtClean="0"/>
              <a:pPr algn="l"/>
              <a:t>‹#›</a:t>
            </a:fld>
            <a:endParaRPr lang="zh-TW" altLang="en-US" dirty="0"/>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cSld name="1_標題投影片">
    <p:spTree>
      <p:nvGrpSpPr>
        <p:cNvPr id="1" name=""/>
        <p:cNvGrpSpPr/>
        <p:nvPr/>
      </p:nvGrpSpPr>
      <p:grpSpPr>
        <a:xfrm>
          <a:off x="0" y="0"/>
          <a:ext cx="0" cy="0"/>
          <a:chOff x="0" y="0"/>
          <a:chExt cx="0" cy="0"/>
        </a:xfrm>
      </p:grpSpPr>
      <p:sp>
        <p:nvSpPr>
          <p:cNvPr id="2" name="Rectangle 24"/>
          <p:cNvSpPr>
            <a:spLocks noChangeArrowheads="1"/>
          </p:cNvSpPr>
          <p:nvPr userDrawn="1"/>
        </p:nvSpPr>
        <p:spPr bwMode="auto">
          <a:xfrm>
            <a:off x="0" y="1916113"/>
            <a:ext cx="9142413" cy="1873250"/>
          </a:xfrm>
          <a:prstGeom prst="rect">
            <a:avLst/>
          </a:prstGeom>
          <a:solidFill>
            <a:srgbClr val="000000"/>
          </a:solidFill>
          <a:ln w="9525">
            <a:noFill/>
            <a:miter lim="800000"/>
            <a:headEnd/>
            <a:tailEnd/>
          </a:ln>
          <a:effectLst/>
        </p:spPr>
        <p:txBody>
          <a:bodyPr wrap="none" anchor="ctr"/>
          <a:lstStyle/>
          <a:p>
            <a:pPr>
              <a:defRPr/>
            </a:pPr>
            <a:endParaRPr lang="zh-TW" altLang="en-US">
              <a:ea typeface="新細明體" pitchFamily="18" charset="-120"/>
            </a:endParaRPr>
          </a:p>
        </p:txBody>
      </p:sp>
      <p:sp>
        <p:nvSpPr>
          <p:cNvPr id="4" name="Rectangle 26"/>
          <p:cNvSpPr>
            <a:spLocks noChangeArrowheads="1"/>
          </p:cNvSpPr>
          <p:nvPr userDrawn="1"/>
        </p:nvSpPr>
        <p:spPr bwMode="auto">
          <a:xfrm>
            <a:off x="685800" y="1954213"/>
            <a:ext cx="7772400" cy="4114800"/>
          </a:xfrm>
          <a:prstGeom prst="rect">
            <a:avLst/>
          </a:prstGeom>
          <a:noFill/>
          <a:ln w="9525">
            <a:noFill/>
            <a:miter lim="800000"/>
            <a:headEnd/>
            <a:tailEnd/>
          </a:ln>
          <a:effectLst/>
        </p:spPr>
        <p:txBody>
          <a:bodyPr/>
          <a:lstStyle/>
          <a:p>
            <a:pPr>
              <a:defRPr/>
            </a:pPr>
            <a:endParaRPr lang="zh-TW" altLang="zh-TW">
              <a:ea typeface="新細明體" pitchFamily="18" charset="-120"/>
            </a:endParaRPr>
          </a:p>
        </p:txBody>
      </p:sp>
      <p:pic>
        <p:nvPicPr>
          <p:cNvPr id="5" name="Picture 27" descr="ncku1"/>
          <p:cNvPicPr>
            <a:picLocks noChangeAspect="1" noChangeArrowheads="1"/>
          </p:cNvPicPr>
          <p:nvPr userDrawn="1"/>
        </p:nvPicPr>
        <p:blipFill>
          <a:blip r:embed="rId3" cstate="print"/>
          <a:srcRect/>
          <a:stretch>
            <a:fillRect/>
          </a:stretch>
        </p:blipFill>
        <p:spPr bwMode="auto">
          <a:xfrm>
            <a:off x="4121150" y="1052513"/>
            <a:ext cx="901700" cy="847725"/>
          </a:xfrm>
          <a:prstGeom prst="rect">
            <a:avLst/>
          </a:prstGeom>
          <a:noFill/>
          <a:ln w="9525">
            <a:noFill/>
            <a:miter lim="800000"/>
            <a:headEnd/>
            <a:tailEnd/>
          </a:ln>
        </p:spPr>
      </p:pic>
      <p:sp>
        <p:nvSpPr>
          <p:cNvPr id="6" name="Rectangle 28"/>
          <p:cNvSpPr>
            <a:spLocks noChangeArrowheads="1"/>
          </p:cNvSpPr>
          <p:nvPr userDrawn="1"/>
        </p:nvSpPr>
        <p:spPr bwMode="auto">
          <a:xfrm>
            <a:off x="0" y="4005263"/>
            <a:ext cx="9144000" cy="1944687"/>
          </a:xfrm>
          <a:prstGeom prst="rect">
            <a:avLst/>
          </a:prstGeom>
          <a:gradFill rotWithShape="0">
            <a:gsLst>
              <a:gs pos="0">
                <a:srgbClr val="FFFFFF"/>
              </a:gs>
              <a:gs pos="50000">
                <a:srgbClr val="E6EEEE"/>
              </a:gs>
              <a:gs pos="100000">
                <a:srgbClr val="FFFFFF"/>
              </a:gs>
            </a:gsLst>
            <a:lin ang="5400000" scaled="1"/>
          </a:gradFill>
          <a:ln w="9525">
            <a:noFill/>
            <a:miter lim="800000"/>
            <a:headEnd/>
            <a:tailEnd/>
          </a:ln>
          <a:effectLst/>
        </p:spPr>
        <p:txBody>
          <a:bodyPr wrap="none" anchor="ctr"/>
          <a:lstStyle/>
          <a:p>
            <a:pPr algn="ctr" eaLnBrk="0" hangingPunct="0">
              <a:defRPr/>
            </a:pPr>
            <a:endParaRPr kumimoji="0" lang="zh-TW" altLang="zh-TW">
              <a:latin typeface="Tahoma" pitchFamily="34" charset="0"/>
              <a:ea typeface="新細明體" pitchFamily="18" charset="-120"/>
            </a:endParaRPr>
          </a:p>
        </p:txBody>
      </p:sp>
      <p:sp>
        <p:nvSpPr>
          <p:cNvPr id="15" name="Rectangle 63"/>
          <p:cNvSpPr>
            <a:spLocks noChangeArrowheads="1"/>
          </p:cNvSpPr>
          <p:nvPr userDrawn="1"/>
        </p:nvSpPr>
        <p:spPr bwMode="auto">
          <a:xfrm>
            <a:off x="0" y="3789363"/>
            <a:ext cx="9144000" cy="2592387"/>
          </a:xfrm>
          <a:prstGeom prst="rect">
            <a:avLst/>
          </a:prstGeom>
          <a:gradFill rotWithShape="0">
            <a:gsLst>
              <a:gs pos="0">
                <a:srgbClr val="FFFFFF"/>
              </a:gs>
              <a:gs pos="50000">
                <a:srgbClr val="66FF66"/>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endParaRPr kumimoji="0" lang="zh-TW" altLang="zh-TW"/>
          </a:p>
        </p:txBody>
      </p:sp>
      <p:grpSp>
        <p:nvGrpSpPr>
          <p:cNvPr id="16" name="Group 64"/>
          <p:cNvGrpSpPr>
            <a:grpSpLocks/>
          </p:cNvGrpSpPr>
          <p:nvPr userDrawn="1"/>
        </p:nvGrpSpPr>
        <p:grpSpPr bwMode="auto">
          <a:xfrm>
            <a:off x="2087563" y="4689475"/>
            <a:ext cx="4967287" cy="792163"/>
            <a:chOff x="720" y="1920"/>
            <a:chExt cx="4416" cy="866"/>
          </a:xfrm>
        </p:grpSpPr>
        <p:sp>
          <p:nvSpPr>
            <p:cNvPr id="17" name="Oval 65"/>
            <p:cNvSpPr>
              <a:spLocks noChangeArrowheads="1"/>
            </p:cNvSpPr>
            <p:nvPr/>
          </p:nvSpPr>
          <p:spPr bwMode="auto">
            <a:xfrm>
              <a:off x="3840" y="2208"/>
              <a:ext cx="528" cy="576"/>
            </a:xfrm>
            <a:prstGeom prst="ellipse">
              <a:avLst/>
            </a:prstGeom>
            <a:solidFill>
              <a:schemeClr val="bg1"/>
            </a:solidFill>
            <a:ln>
              <a:noFill/>
            </a:ln>
            <a:effectLst>
              <a:outerShdw dist="35921" dir="2700000" algn="ctr" rotWithShape="0">
                <a:srgbClr val="808080"/>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TW" altLang="en-US"/>
            </a:p>
          </p:txBody>
        </p:sp>
        <p:graphicFrame>
          <p:nvGraphicFramePr>
            <p:cNvPr id="18" name="Object 66"/>
            <p:cNvGraphicFramePr>
              <a:graphicFrameLocks noChangeAspect="1"/>
            </p:cNvGraphicFramePr>
            <p:nvPr/>
          </p:nvGraphicFramePr>
          <p:xfrm>
            <a:off x="720" y="1920"/>
            <a:ext cx="4416" cy="866"/>
          </p:xfrm>
          <a:graphic>
            <a:graphicData uri="http://schemas.openxmlformats.org/presentationml/2006/ole">
              <mc:AlternateContent xmlns:mc="http://schemas.openxmlformats.org/markup-compatibility/2006">
                <mc:Choice xmlns:v="urn:schemas-microsoft-com:vml" Requires="v">
                  <p:oleObj spid="_x0000_s144458" name="Microsoft WordArt 3.2" r:id="rId4" imgW="8678527" imgH="1480247" progId="MSWordArt.2">
                    <p:embed/>
                  </p:oleObj>
                </mc:Choice>
                <mc:Fallback>
                  <p:oleObj name="Microsoft WordArt 3.2" r:id="rId4" imgW="8678527" imgH="1480247" progId="MSWordArt.2">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0" y="1920"/>
                          <a:ext cx="4416" cy="866"/>
                        </a:xfrm>
                        <a:prstGeom prst="rect">
                          <a:avLst/>
                        </a:prstGeom>
                        <a:noFill/>
                        <a:ln>
                          <a:noFill/>
                        </a:ln>
                        <a:effectLst>
                          <a:outerShdw dist="35921" dir="2700000" algn="ctr" rotWithShape="0">
                            <a:srgbClr val="80808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CC"/>
                              </a:solidFill>
                              <a:miter lim="800000"/>
                              <a:headEnd/>
                              <a:tailEnd/>
                            </a14:hiddenLine>
                          </a:ext>
                        </a:extLst>
                      </p:spPr>
                    </p:pic>
                  </p:oleObj>
                </mc:Fallback>
              </mc:AlternateContent>
            </a:graphicData>
          </a:graphic>
        </p:graphicFrame>
        <p:grpSp>
          <p:nvGrpSpPr>
            <p:cNvPr id="19" name="Group 67"/>
            <p:cNvGrpSpPr>
              <a:grpSpLocks/>
            </p:cNvGrpSpPr>
            <p:nvPr/>
          </p:nvGrpSpPr>
          <p:grpSpPr bwMode="auto">
            <a:xfrm>
              <a:off x="3889" y="2257"/>
              <a:ext cx="432" cy="432"/>
              <a:chOff x="913" y="1202"/>
              <a:chExt cx="1259" cy="1152"/>
            </a:xfrm>
          </p:grpSpPr>
          <p:sp>
            <p:nvSpPr>
              <p:cNvPr id="20" name="Freeform 68"/>
              <p:cNvSpPr>
                <a:spLocks/>
              </p:cNvSpPr>
              <p:nvPr/>
            </p:nvSpPr>
            <p:spPr bwMode="auto">
              <a:xfrm>
                <a:off x="1133" y="1201"/>
                <a:ext cx="823" cy="666"/>
              </a:xfrm>
              <a:custGeom>
                <a:avLst/>
                <a:gdLst>
                  <a:gd name="T0" fmla="*/ 1 w 2488"/>
                  <a:gd name="T1" fmla="*/ 2 h 2088"/>
                  <a:gd name="T2" fmla="*/ 1 w 2488"/>
                  <a:gd name="T3" fmla="*/ 1 h 2088"/>
                  <a:gd name="T4" fmla="*/ 2 w 2488"/>
                  <a:gd name="T5" fmla="*/ 2 h 2088"/>
                  <a:gd name="T6" fmla="*/ 2 w 2488"/>
                  <a:gd name="T7" fmla="*/ 3 h 2088"/>
                  <a:gd name="T8" fmla="*/ 3 w 2488"/>
                  <a:gd name="T9" fmla="*/ 4 h 2088"/>
                  <a:gd name="T10" fmla="*/ 3 w 2488"/>
                  <a:gd name="T11" fmla="*/ 4 h 2088"/>
                  <a:gd name="T12" fmla="*/ 3 w 2488"/>
                  <a:gd name="T13" fmla="*/ 3 h 2088"/>
                  <a:gd name="T14" fmla="*/ 2 w 2488"/>
                  <a:gd name="T15" fmla="*/ 2 h 2088"/>
                  <a:gd name="T16" fmla="*/ 2 w 2488"/>
                  <a:gd name="T17" fmla="*/ 1 h 2088"/>
                  <a:gd name="T18" fmla="*/ 3 w 2488"/>
                  <a:gd name="T19" fmla="*/ 1 h 2088"/>
                  <a:gd name="T20" fmla="*/ 4 w 2488"/>
                  <a:gd name="T21" fmla="*/ 1 h 2088"/>
                  <a:gd name="T22" fmla="*/ 5 w 2488"/>
                  <a:gd name="T23" fmla="*/ 0 h 2088"/>
                  <a:gd name="T24" fmla="*/ 5 w 2488"/>
                  <a:gd name="T25" fmla="*/ 0 h 2088"/>
                  <a:gd name="T26" fmla="*/ 5 w 2488"/>
                  <a:gd name="T27" fmla="*/ 0 h 2088"/>
                  <a:gd name="T28" fmla="*/ 6 w 2488"/>
                  <a:gd name="T29" fmla="*/ 1 h 2088"/>
                  <a:gd name="T30" fmla="*/ 7 w 2488"/>
                  <a:gd name="T31" fmla="*/ 1 h 2088"/>
                  <a:gd name="T32" fmla="*/ 7 w 2488"/>
                  <a:gd name="T33" fmla="*/ 1 h 2088"/>
                  <a:gd name="T34" fmla="*/ 8 w 2488"/>
                  <a:gd name="T35" fmla="*/ 2 h 2088"/>
                  <a:gd name="T36" fmla="*/ 7 w 2488"/>
                  <a:gd name="T37" fmla="*/ 3 h 2088"/>
                  <a:gd name="T38" fmla="*/ 7 w 2488"/>
                  <a:gd name="T39" fmla="*/ 3 h 2088"/>
                  <a:gd name="T40" fmla="*/ 7 w 2488"/>
                  <a:gd name="T41" fmla="*/ 4 h 2088"/>
                  <a:gd name="T42" fmla="*/ 7 w 2488"/>
                  <a:gd name="T43" fmla="*/ 4 h 2088"/>
                  <a:gd name="T44" fmla="*/ 7 w 2488"/>
                  <a:gd name="T45" fmla="*/ 4 h 2088"/>
                  <a:gd name="T46" fmla="*/ 7 w 2488"/>
                  <a:gd name="T47" fmla="*/ 3 h 2088"/>
                  <a:gd name="T48" fmla="*/ 8 w 2488"/>
                  <a:gd name="T49" fmla="*/ 3 h 2088"/>
                  <a:gd name="T50" fmla="*/ 8 w 2488"/>
                  <a:gd name="T51" fmla="*/ 2 h 2088"/>
                  <a:gd name="T52" fmla="*/ 9 w 2488"/>
                  <a:gd name="T53" fmla="*/ 1 h 2088"/>
                  <a:gd name="T54" fmla="*/ 10 w 2488"/>
                  <a:gd name="T55" fmla="*/ 1 h 2088"/>
                  <a:gd name="T56" fmla="*/ 9 w 2488"/>
                  <a:gd name="T57" fmla="*/ 2 h 2088"/>
                  <a:gd name="T58" fmla="*/ 5 w 2488"/>
                  <a:gd name="T59" fmla="*/ 6 h 2088"/>
                  <a:gd name="T60" fmla="*/ 5 w 2488"/>
                  <a:gd name="T61" fmla="*/ 6 h 2088"/>
                  <a:gd name="T62" fmla="*/ 4 w 2488"/>
                  <a:gd name="T63" fmla="*/ 5 h 2088"/>
                  <a:gd name="T64" fmla="*/ 1 w 2488"/>
                  <a:gd name="T65" fmla="*/ 2 h 208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488" h="2088">
                    <a:moveTo>
                      <a:pt x="136" y="488"/>
                    </a:moveTo>
                    <a:cubicBezTo>
                      <a:pt x="0" y="312"/>
                      <a:pt x="96" y="416"/>
                      <a:pt x="136" y="440"/>
                    </a:cubicBezTo>
                    <a:cubicBezTo>
                      <a:pt x="176" y="464"/>
                      <a:pt x="312" y="576"/>
                      <a:pt x="376" y="632"/>
                    </a:cubicBezTo>
                    <a:cubicBezTo>
                      <a:pt x="440" y="688"/>
                      <a:pt x="456" y="696"/>
                      <a:pt x="520" y="776"/>
                    </a:cubicBezTo>
                    <a:cubicBezTo>
                      <a:pt x="584" y="856"/>
                      <a:pt x="704" y="1072"/>
                      <a:pt x="760" y="1112"/>
                    </a:cubicBezTo>
                    <a:cubicBezTo>
                      <a:pt x="816" y="1152"/>
                      <a:pt x="856" y="1064"/>
                      <a:pt x="856" y="1016"/>
                    </a:cubicBezTo>
                    <a:cubicBezTo>
                      <a:pt x="856" y="968"/>
                      <a:pt x="808" y="888"/>
                      <a:pt x="760" y="824"/>
                    </a:cubicBezTo>
                    <a:cubicBezTo>
                      <a:pt x="712" y="760"/>
                      <a:pt x="600" y="704"/>
                      <a:pt x="568" y="632"/>
                    </a:cubicBezTo>
                    <a:cubicBezTo>
                      <a:pt x="536" y="560"/>
                      <a:pt x="536" y="456"/>
                      <a:pt x="568" y="392"/>
                    </a:cubicBezTo>
                    <a:cubicBezTo>
                      <a:pt x="600" y="328"/>
                      <a:pt x="680" y="280"/>
                      <a:pt x="760" y="248"/>
                    </a:cubicBezTo>
                    <a:cubicBezTo>
                      <a:pt x="840" y="216"/>
                      <a:pt x="968" y="232"/>
                      <a:pt x="1048" y="200"/>
                    </a:cubicBezTo>
                    <a:cubicBezTo>
                      <a:pt x="1128" y="168"/>
                      <a:pt x="1208" y="88"/>
                      <a:pt x="1240" y="56"/>
                    </a:cubicBezTo>
                    <a:cubicBezTo>
                      <a:pt x="1272" y="24"/>
                      <a:pt x="1232" y="0"/>
                      <a:pt x="1240" y="8"/>
                    </a:cubicBezTo>
                    <a:cubicBezTo>
                      <a:pt x="1248" y="16"/>
                      <a:pt x="1264" y="80"/>
                      <a:pt x="1288" y="104"/>
                    </a:cubicBezTo>
                    <a:cubicBezTo>
                      <a:pt x="1312" y="128"/>
                      <a:pt x="1328" y="136"/>
                      <a:pt x="1384" y="152"/>
                    </a:cubicBezTo>
                    <a:cubicBezTo>
                      <a:pt x="1440" y="168"/>
                      <a:pt x="1544" y="168"/>
                      <a:pt x="1624" y="200"/>
                    </a:cubicBezTo>
                    <a:cubicBezTo>
                      <a:pt x="1704" y="232"/>
                      <a:pt x="1816" y="296"/>
                      <a:pt x="1864" y="344"/>
                    </a:cubicBezTo>
                    <a:cubicBezTo>
                      <a:pt x="1912" y="392"/>
                      <a:pt x="1912" y="424"/>
                      <a:pt x="1912" y="488"/>
                    </a:cubicBezTo>
                    <a:cubicBezTo>
                      <a:pt x="1912" y="552"/>
                      <a:pt x="1896" y="664"/>
                      <a:pt x="1864" y="728"/>
                    </a:cubicBezTo>
                    <a:cubicBezTo>
                      <a:pt x="1832" y="792"/>
                      <a:pt x="1752" y="824"/>
                      <a:pt x="1720" y="872"/>
                    </a:cubicBezTo>
                    <a:cubicBezTo>
                      <a:pt x="1688" y="920"/>
                      <a:pt x="1680" y="976"/>
                      <a:pt x="1672" y="1016"/>
                    </a:cubicBezTo>
                    <a:cubicBezTo>
                      <a:pt x="1664" y="1056"/>
                      <a:pt x="1656" y="1104"/>
                      <a:pt x="1672" y="1112"/>
                    </a:cubicBezTo>
                    <a:cubicBezTo>
                      <a:pt x="1688" y="1120"/>
                      <a:pt x="1736" y="1096"/>
                      <a:pt x="1768" y="1064"/>
                    </a:cubicBezTo>
                    <a:cubicBezTo>
                      <a:pt x="1800" y="1032"/>
                      <a:pt x="1840" y="968"/>
                      <a:pt x="1864" y="920"/>
                    </a:cubicBezTo>
                    <a:cubicBezTo>
                      <a:pt x="1888" y="872"/>
                      <a:pt x="1888" y="816"/>
                      <a:pt x="1912" y="776"/>
                    </a:cubicBezTo>
                    <a:cubicBezTo>
                      <a:pt x="1936" y="736"/>
                      <a:pt x="1944" y="736"/>
                      <a:pt x="2008" y="680"/>
                    </a:cubicBezTo>
                    <a:cubicBezTo>
                      <a:pt x="2072" y="624"/>
                      <a:pt x="2232" y="488"/>
                      <a:pt x="2296" y="440"/>
                    </a:cubicBezTo>
                    <a:cubicBezTo>
                      <a:pt x="2360" y="392"/>
                      <a:pt x="2392" y="376"/>
                      <a:pt x="2392" y="392"/>
                    </a:cubicBezTo>
                    <a:cubicBezTo>
                      <a:pt x="2392" y="408"/>
                      <a:pt x="2488" y="288"/>
                      <a:pt x="2296" y="536"/>
                    </a:cubicBezTo>
                    <a:cubicBezTo>
                      <a:pt x="2104" y="784"/>
                      <a:pt x="1424" y="1672"/>
                      <a:pt x="1240" y="1880"/>
                    </a:cubicBezTo>
                    <a:cubicBezTo>
                      <a:pt x="1056" y="2088"/>
                      <a:pt x="1240" y="1848"/>
                      <a:pt x="1192" y="1784"/>
                    </a:cubicBezTo>
                    <a:cubicBezTo>
                      <a:pt x="1144" y="1720"/>
                      <a:pt x="1128" y="1712"/>
                      <a:pt x="952" y="1496"/>
                    </a:cubicBezTo>
                    <a:cubicBezTo>
                      <a:pt x="776" y="1280"/>
                      <a:pt x="272" y="664"/>
                      <a:pt x="136" y="488"/>
                    </a:cubicBezTo>
                    <a:close/>
                  </a:path>
                </a:pathLst>
              </a:custGeom>
              <a:solidFill>
                <a:srgbClr val="FFCCCC"/>
              </a:solidFill>
              <a:ln>
                <a:noFill/>
              </a:ln>
              <a:effectLst>
                <a:outerShdw dist="35921" dir="2700000" algn="ctr" rotWithShape="0">
                  <a:srgbClr val="808080"/>
                </a:outerShdw>
              </a:effectLst>
              <a:extLst>
                <a:ext uri="{91240B29-F687-4F45-9708-019B960494DF}">
                  <a14:hiddenLine xmlns:a14="http://schemas.microsoft.com/office/drawing/2010/main" w="9525" cap="flat" cmpd="sng">
                    <a:solidFill>
                      <a:srgbClr val="000000"/>
                    </a:solidFill>
                    <a:prstDash val="solid"/>
                    <a:round/>
                    <a:headEnd/>
                    <a:tailEnd/>
                  </a14:hiddenLine>
                </a:ext>
              </a:extLst>
            </p:spPr>
            <p:txBody>
              <a:bodyPr/>
              <a:lstStyle/>
              <a:p>
                <a:endParaRPr lang="zh-TW" altLang="en-US"/>
              </a:p>
            </p:txBody>
          </p:sp>
          <p:sp>
            <p:nvSpPr>
              <p:cNvPr id="21" name="Freeform 69"/>
              <p:cNvSpPr>
                <a:spLocks/>
              </p:cNvSpPr>
              <p:nvPr/>
            </p:nvSpPr>
            <p:spPr bwMode="auto">
              <a:xfrm rot="15048863" flipV="1">
                <a:off x="1431" y="1357"/>
                <a:ext cx="740" cy="744"/>
              </a:xfrm>
              <a:custGeom>
                <a:avLst/>
                <a:gdLst>
                  <a:gd name="T0" fmla="*/ 0 w 2488"/>
                  <a:gd name="T1" fmla="*/ 3 h 2088"/>
                  <a:gd name="T2" fmla="*/ 0 w 2488"/>
                  <a:gd name="T3" fmla="*/ 2 h 2088"/>
                  <a:gd name="T4" fmla="*/ 1 w 2488"/>
                  <a:gd name="T5" fmla="*/ 4 h 2088"/>
                  <a:gd name="T6" fmla="*/ 1 w 2488"/>
                  <a:gd name="T7" fmla="*/ 4 h 2088"/>
                  <a:gd name="T8" fmla="*/ 2 w 2488"/>
                  <a:gd name="T9" fmla="*/ 6 h 2088"/>
                  <a:gd name="T10" fmla="*/ 2 w 2488"/>
                  <a:gd name="T11" fmla="*/ 6 h 2088"/>
                  <a:gd name="T12" fmla="*/ 2 w 2488"/>
                  <a:gd name="T13" fmla="*/ 5 h 2088"/>
                  <a:gd name="T14" fmla="*/ 1 w 2488"/>
                  <a:gd name="T15" fmla="*/ 4 h 2088"/>
                  <a:gd name="T16" fmla="*/ 1 w 2488"/>
                  <a:gd name="T17" fmla="*/ 2 h 2088"/>
                  <a:gd name="T18" fmla="*/ 2 w 2488"/>
                  <a:gd name="T19" fmla="*/ 1 h 2088"/>
                  <a:gd name="T20" fmla="*/ 2 w 2488"/>
                  <a:gd name="T21" fmla="*/ 1 h 2088"/>
                  <a:gd name="T22" fmla="*/ 3 w 2488"/>
                  <a:gd name="T23" fmla="*/ 0 h 2088"/>
                  <a:gd name="T24" fmla="*/ 3 w 2488"/>
                  <a:gd name="T25" fmla="*/ 0 h 2088"/>
                  <a:gd name="T26" fmla="*/ 3 w 2488"/>
                  <a:gd name="T27" fmla="*/ 1 h 2088"/>
                  <a:gd name="T28" fmla="*/ 3 w 2488"/>
                  <a:gd name="T29" fmla="*/ 1 h 2088"/>
                  <a:gd name="T30" fmla="*/ 4 w 2488"/>
                  <a:gd name="T31" fmla="*/ 1 h 2088"/>
                  <a:gd name="T32" fmla="*/ 4 w 2488"/>
                  <a:gd name="T33" fmla="*/ 2 h 2088"/>
                  <a:gd name="T34" fmla="*/ 4 w 2488"/>
                  <a:gd name="T35" fmla="*/ 3 h 2088"/>
                  <a:gd name="T36" fmla="*/ 4 w 2488"/>
                  <a:gd name="T37" fmla="*/ 4 h 2088"/>
                  <a:gd name="T38" fmla="*/ 4 w 2488"/>
                  <a:gd name="T39" fmla="*/ 5 h 2088"/>
                  <a:gd name="T40" fmla="*/ 4 w 2488"/>
                  <a:gd name="T41" fmla="*/ 6 h 2088"/>
                  <a:gd name="T42" fmla="*/ 4 w 2488"/>
                  <a:gd name="T43" fmla="*/ 6 h 2088"/>
                  <a:gd name="T44" fmla="*/ 4 w 2488"/>
                  <a:gd name="T45" fmla="*/ 6 h 2088"/>
                  <a:gd name="T46" fmla="*/ 4 w 2488"/>
                  <a:gd name="T47" fmla="*/ 5 h 2088"/>
                  <a:gd name="T48" fmla="*/ 4 w 2488"/>
                  <a:gd name="T49" fmla="*/ 4 h 2088"/>
                  <a:gd name="T50" fmla="*/ 5 w 2488"/>
                  <a:gd name="T51" fmla="*/ 4 h 2088"/>
                  <a:gd name="T52" fmla="*/ 5 w 2488"/>
                  <a:gd name="T53" fmla="*/ 2 h 2088"/>
                  <a:gd name="T54" fmla="*/ 6 w 2488"/>
                  <a:gd name="T55" fmla="*/ 2 h 2088"/>
                  <a:gd name="T56" fmla="*/ 5 w 2488"/>
                  <a:gd name="T57" fmla="*/ 3 h 2088"/>
                  <a:gd name="T58" fmla="*/ 3 w 2488"/>
                  <a:gd name="T59" fmla="*/ 11 h 2088"/>
                  <a:gd name="T60" fmla="*/ 3 w 2488"/>
                  <a:gd name="T61" fmla="*/ 10 h 2088"/>
                  <a:gd name="T62" fmla="*/ 2 w 2488"/>
                  <a:gd name="T63" fmla="*/ 9 h 2088"/>
                  <a:gd name="T64" fmla="*/ 0 w 2488"/>
                  <a:gd name="T65" fmla="*/ 3 h 208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488" h="2088">
                    <a:moveTo>
                      <a:pt x="136" y="488"/>
                    </a:moveTo>
                    <a:cubicBezTo>
                      <a:pt x="0" y="312"/>
                      <a:pt x="96" y="416"/>
                      <a:pt x="136" y="440"/>
                    </a:cubicBezTo>
                    <a:cubicBezTo>
                      <a:pt x="176" y="464"/>
                      <a:pt x="312" y="576"/>
                      <a:pt x="376" y="632"/>
                    </a:cubicBezTo>
                    <a:cubicBezTo>
                      <a:pt x="440" y="688"/>
                      <a:pt x="456" y="696"/>
                      <a:pt x="520" y="776"/>
                    </a:cubicBezTo>
                    <a:cubicBezTo>
                      <a:pt x="584" y="856"/>
                      <a:pt x="704" y="1072"/>
                      <a:pt x="760" y="1112"/>
                    </a:cubicBezTo>
                    <a:cubicBezTo>
                      <a:pt x="816" y="1152"/>
                      <a:pt x="856" y="1064"/>
                      <a:pt x="856" y="1016"/>
                    </a:cubicBezTo>
                    <a:cubicBezTo>
                      <a:pt x="856" y="968"/>
                      <a:pt x="808" y="888"/>
                      <a:pt x="760" y="824"/>
                    </a:cubicBezTo>
                    <a:cubicBezTo>
                      <a:pt x="712" y="760"/>
                      <a:pt x="600" y="704"/>
                      <a:pt x="568" y="632"/>
                    </a:cubicBezTo>
                    <a:cubicBezTo>
                      <a:pt x="536" y="560"/>
                      <a:pt x="536" y="456"/>
                      <a:pt x="568" y="392"/>
                    </a:cubicBezTo>
                    <a:cubicBezTo>
                      <a:pt x="600" y="328"/>
                      <a:pt x="680" y="280"/>
                      <a:pt x="760" y="248"/>
                    </a:cubicBezTo>
                    <a:cubicBezTo>
                      <a:pt x="840" y="216"/>
                      <a:pt x="968" y="232"/>
                      <a:pt x="1048" y="200"/>
                    </a:cubicBezTo>
                    <a:cubicBezTo>
                      <a:pt x="1128" y="168"/>
                      <a:pt x="1208" y="88"/>
                      <a:pt x="1240" y="56"/>
                    </a:cubicBezTo>
                    <a:cubicBezTo>
                      <a:pt x="1272" y="24"/>
                      <a:pt x="1232" y="0"/>
                      <a:pt x="1240" y="8"/>
                    </a:cubicBezTo>
                    <a:cubicBezTo>
                      <a:pt x="1248" y="16"/>
                      <a:pt x="1264" y="80"/>
                      <a:pt x="1288" y="104"/>
                    </a:cubicBezTo>
                    <a:cubicBezTo>
                      <a:pt x="1312" y="128"/>
                      <a:pt x="1328" y="136"/>
                      <a:pt x="1384" y="152"/>
                    </a:cubicBezTo>
                    <a:cubicBezTo>
                      <a:pt x="1440" y="168"/>
                      <a:pt x="1544" y="168"/>
                      <a:pt x="1624" y="200"/>
                    </a:cubicBezTo>
                    <a:cubicBezTo>
                      <a:pt x="1704" y="232"/>
                      <a:pt x="1816" y="296"/>
                      <a:pt x="1864" y="344"/>
                    </a:cubicBezTo>
                    <a:cubicBezTo>
                      <a:pt x="1912" y="392"/>
                      <a:pt x="1912" y="424"/>
                      <a:pt x="1912" y="488"/>
                    </a:cubicBezTo>
                    <a:cubicBezTo>
                      <a:pt x="1912" y="552"/>
                      <a:pt x="1896" y="664"/>
                      <a:pt x="1864" y="728"/>
                    </a:cubicBezTo>
                    <a:cubicBezTo>
                      <a:pt x="1832" y="792"/>
                      <a:pt x="1752" y="824"/>
                      <a:pt x="1720" y="872"/>
                    </a:cubicBezTo>
                    <a:cubicBezTo>
                      <a:pt x="1688" y="920"/>
                      <a:pt x="1680" y="976"/>
                      <a:pt x="1672" y="1016"/>
                    </a:cubicBezTo>
                    <a:cubicBezTo>
                      <a:pt x="1664" y="1056"/>
                      <a:pt x="1656" y="1104"/>
                      <a:pt x="1672" y="1112"/>
                    </a:cubicBezTo>
                    <a:cubicBezTo>
                      <a:pt x="1688" y="1120"/>
                      <a:pt x="1736" y="1096"/>
                      <a:pt x="1768" y="1064"/>
                    </a:cubicBezTo>
                    <a:cubicBezTo>
                      <a:pt x="1800" y="1032"/>
                      <a:pt x="1840" y="968"/>
                      <a:pt x="1864" y="920"/>
                    </a:cubicBezTo>
                    <a:cubicBezTo>
                      <a:pt x="1888" y="872"/>
                      <a:pt x="1888" y="816"/>
                      <a:pt x="1912" y="776"/>
                    </a:cubicBezTo>
                    <a:cubicBezTo>
                      <a:pt x="1936" y="736"/>
                      <a:pt x="1944" y="736"/>
                      <a:pt x="2008" y="680"/>
                    </a:cubicBezTo>
                    <a:cubicBezTo>
                      <a:pt x="2072" y="624"/>
                      <a:pt x="2232" y="488"/>
                      <a:pt x="2296" y="440"/>
                    </a:cubicBezTo>
                    <a:cubicBezTo>
                      <a:pt x="2360" y="392"/>
                      <a:pt x="2392" y="376"/>
                      <a:pt x="2392" y="392"/>
                    </a:cubicBezTo>
                    <a:cubicBezTo>
                      <a:pt x="2392" y="408"/>
                      <a:pt x="2488" y="288"/>
                      <a:pt x="2296" y="536"/>
                    </a:cubicBezTo>
                    <a:cubicBezTo>
                      <a:pt x="2104" y="784"/>
                      <a:pt x="1424" y="1672"/>
                      <a:pt x="1240" y="1880"/>
                    </a:cubicBezTo>
                    <a:cubicBezTo>
                      <a:pt x="1056" y="2088"/>
                      <a:pt x="1240" y="1848"/>
                      <a:pt x="1192" y="1784"/>
                    </a:cubicBezTo>
                    <a:cubicBezTo>
                      <a:pt x="1144" y="1720"/>
                      <a:pt x="1128" y="1712"/>
                      <a:pt x="952" y="1496"/>
                    </a:cubicBezTo>
                    <a:cubicBezTo>
                      <a:pt x="776" y="1280"/>
                      <a:pt x="272" y="664"/>
                      <a:pt x="136" y="488"/>
                    </a:cubicBezTo>
                    <a:close/>
                  </a:path>
                </a:pathLst>
              </a:custGeom>
              <a:solidFill>
                <a:srgbClr val="FFCCCC"/>
              </a:solidFill>
              <a:ln>
                <a:noFill/>
              </a:ln>
              <a:effectLst>
                <a:outerShdw dist="35921" dir="2700000" algn="ctr" rotWithShape="0">
                  <a:srgbClr val="808080"/>
                </a:outerShdw>
              </a:effectLst>
              <a:extLst>
                <a:ext uri="{91240B29-F687-4F45-9708-019B960494DF}">
                  <a14:hiddenLine xmlns:a14="http://schemas.microsoft.com/office/drawing/2010/main" w="9525" cap="flat" cmpd="sng">
                    <a:solidFill>
                      <a:srgbClr val="000000"/>
                    </a:solidFill>
                    <a:prstDash val="solid"/>
                    <a:round/>
                    <a:headEnd/>
                    <a:tailEnd/>
                  </a14:hiddenLine>
                </a:ext>
              </a:extLst>
            </p:spPr>
            <p:txBody>
              <a:bodyPr/>
              <a:lstStyle/>
              <a:p>
                <a:endParaRPr lang="zh-TW" altLang="en-US"/>
              </a:p>
            </p:txBody>
          </p:sp>
          <p:sp>
            <p:nvSpPr>
              <p:cNvPr id="22" name="Freeform 70"/>
              <p:cNvSpPr>
                <a:spLocks/>
              </p:cNvSpPr>
              <p:nvPr/>
            </p:nvSpPr>
            <p:spPr bwMode="auto">
              <a:xfrm rot="-4278923">
                <a:off x="929" y="1354"/>
                <a:ext cx="708" cy="744"/>
              </a:xfrm>
              <a:custGeom>
                <a:avLst/>
                <a:gdLst>
                  <a:gd name="T0" fmla="*/ 0 w 2488"/>
                  <a:gd name="T1" fmla="*/ 3 h 2088"/>
                  <a:gd name="T2" fmla="*/ 0 w 2488"/>
                  <a:gd name="T3" fmla="*/ 2 h 2088"/>
                  <a:gd name="T4" fmla="*/ 1 w 2488"/>
                  <a:gd name="T5" fmla="*/ 4 h 2088"/>
                  <a:gd name="T6" fmla="*/ 1 w 2488"/>
                  <a:gd name="T7" fmla="*/ 4 h 2088"/>
                  <a:gd name="T8" fmla="*/ 1 w 2488"/>
                  <a:gd name="T9" fmla="*/ 6 h 2088"/>
                  <a:gd name="T10" fmla="*/ 2 w 2488"/>
                  <a:gd name="T11" fmla="*/ 6 h 2088"/>
                  <a:gd name="T12" fmla="*/ 1 w 2488"/>
                  <a:gd name="T13" fmla="*/ 5 h 2088"/>
                  <a:gd name="T14" fmla="*/ 1 w 2488"/>
                  <a:gd name="T15" fmla="*/ 4 h 2088"/>
                  <a:gd name="T16" fmla="*/ 1 w 2488"/>
                  <a:gd name="T17" fmla="*/ 2 h 2088"/>
                  <a:gd name="T18" fmla="*/ 1 w 2488"/>
                  <a:gd name="T19" fmla="*/ 1 h 2088"/>
                  <a:gd name="T20" fmla="*/ 2 w 2488"/>
                  <a:gd name="T21" fmla="*/ 1 h 2088"/>
                  <a:gd name="T22" fmla="*/ 2 w 2488"/>
                  <a:gd name="T23" fmla="*/ 0 h 2088"/>
                  <a:gd name="T24" fmla="*/ 2 w 2488"/>
                  <a:gd name="T25" fmla="*/ 0 h 2088"/>
                  <a:gd name="T26" fmla="*/ 3 w 2488"/>
                  <a:gd name="T27" fmla="*/ 1 h 2088"/>
                  <a:gd name="T28" fmla="*/ 3 w 2488"/>
                  <a:gd name="T29" fmla="*/ 1 h 2088"/>
                  <a:gd name="T30" fmla="*/ 3 w 2488"/>
                  <a:gd name="T31" fmla="*/ 1 h 2088"/>
                  <a:gd name="T32" fmla="*/ 3 w 2488"/>
                  <a:gd name="T33" fmla="*/ 2 h 2088"/>
                  <a:gd name="T34" fmla="*/ 4 w 2488"/>
                  <a:gd name="T35" fmla="*/ 3 h 2088"/>
                  <a:gd name="T36" fmla="*/ 3 w 2488"/>
                  <a:gd name="T37" fmla="*/ 4 h 2088"/>
                  <a:gd name="T38" fmla="*/ 3 w 2488"/>
                  <a:gd name="T39" fmla="*/ 5 h 2088"/>
                  <a:gd name="T40" fmla="*/ 3 w 2488"/>
                  <a:gd name="T41" fmla="*/ 6 h 2088"/>
                  <a:gd name="T42" fmla="*/ 3 w 2488"/>
                  <a:gd name="T43" fmla="*/ 6 h 2088"/>
                  <a:gd name="T44" fmla="*/ 3 w 2488"/>
                  <a:gd name="T45" fmla="*/ 6 h 2088"/>
                  <a:gd name="T46" fmla="*/ 3 w 2488"/>
                  <a:gd name="T47" fmla="*/ 5 h 2088"/>
                  <a:gd name="T48" fmla="*/ 4 w 2488"/>
                  <a:gd name="T49" fmla="*/ 4 h 2088"/>
                  <a:gd name="T50" fmla="*/ 4 w 2488"/>
                  <a:gd name="T51" fmla="*/ 4 h 2088"/>
                  <a:gd name="T52" fmla="*/ 4 w 2488"/>
                  <a:gd name="T53" fmla="*/ 2 h 2088"/>
                  <a:gd name="T54" fmla="*/ 5 w 2488"/>
                  <a:gd name="T55" fmla="*/ 2 h 2088"/>
                  <a:gd name="T56" fmla="*/ 4 w 2488"/>
                  <a:gd name="T57" fmla="*/ 3 h 2088"/>
                  <a:gd name="T58" fmla="*/ 2 w 2488"/>
                  <a:gd name="T59" fmla="*/ 11 h 2088"/>
                  <a:gd name="T60" fmla="*/ 2 w 2488"/>
                  <a:gd name="T61" fmla="*/ 10 h 2088"/>
                  <a:gd name="T62" fmla="*/ 2 w 2488"/>
                  <a:gd name="T63" fmla="*/ 9 h 2088"/>
                  <a:gd name="T64" fmla="*/ 0 w 2488"/>
                  <a:gd name="T65" fmla="*/ 3 h 208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488" h="2088">
                    <a:moveTo>
                      <a:pt x="136" y="488"/>
                    </a:moveTo>
                    <a:cubicBezTo>
                      <a:pt x="0" y="312"/>
                      <a:pt x="96" y="416"/>
                      <a:pt x="136" y="440"/>
                    </a:cubicBezTo>
                    <a:cubicBezTo>
                      <a:pt x="176" y="464"/>
                      <a:pt x="312" y="576"/>
                      <a:pt x="376" y="632"/>
                    </a:cubicBezTo>
                    <a:cubicBezTo>
                      <a:pt x="440" y="688"/>
                      <a:pt x="456" y="696"/>
                      <a:pt x="520" y="776"/>
                    </a:cubicBezTo>
                    <a:cubicBezTo>
                      <a:pt x="584" y="856"/>
                      <a:pt x="704" y="1072"/>
                      <a:pt x="760" y="1112"/>
                    </a:cubicBezTo>
                    <a:cubicBezTo>
                      <a:pt x="816" y="1152"/>
                      <a:pt x="856" y="1064"/>
                      <a:pt x="856" y="1016"/>
                    </a:cubicBezTo>
                    <a:cubicBezTo>
                      <a:pt x="856" y="968"/>
                      <a:pt x="808" y="888"/>
                      <a:pt x="760" y="824"/>
                    </a:cubicBezTo>
                    <a:cubicBezTo>
                      <a:pt x="712" y="760"/>
                      <a:pt x="600" y="704"/>
                      <a:pt x="568" y="632"/>
                    </a:cubicBezTo>
                    <a:cubicBezTo>
                      <a:pt x="536" y="560"/>
                      <a:pt x="536" y="456"/>
                      <a:pt x="568" y="392"/>
                    </a:cubicBezTo>
                    <a:cubicBezTo>
                      <a:pt x="600" y="328"/>
                      <a:pt x="680" y="280"/>
                      <a:pt x="760" y="248"/>
                    </a:cubicBezTo>
                    <a:cubicBezTo>
                      <a:pt x="840" y="216"/>
                      <a:pt x="968" y="232"/>
                      <a:pt x="1048" y="200"/>
                    </a:cubicBezTo>
                    <a:cubicBezTo>
                      <a:pt x="1128" y="168"/>
                      <a:pt x="1208" y="88"/>
                      <a:pt x="1240" y="56"/>
                    </a:cubicBezTo>
                    <a:cubicBezTo>
                      <a:pt x="1272" y="24"/>
                      <a:pt x="1232" y="0"/>
                      <a:pt x="1240" y="8"/>
                    </a:cubicBezTo>
                    <a:cubicBezTo>
                      <a:pt x="1248" y="16"/>
                      <a:pt x="1264" y="80"/>
                      <a:pt x="1288" y="104"/>
                    </a:cubicBezTo>
                    <a:cubicBezTo>
                      <a:pt x="1312" y="128"/>
                      <a:pt x="1328" y="136"/>
                      <a:pt x="1384" y="152"/>
                    </a:cubicBezTo>
                    <a:cubicBezTo>
                      <a:pt x="1440" y="168"/>
                      <a:pt x="1544" y="168"/>
                      <a:pt x="1624" y="200"/>
                    </a:cubicBezTo>
                    <a:cubicBezTo>
                      <a:pt x="1704" y="232"/>
                      <a:pt x="1816" y="296"/>
                      <a:pt x="1864" y="344"/>
                    </a:cubicBezTo>
                    <a:cubicBezTo>
                      <a:pt x="1912" y="392"/>
                      <a:pt x="1912" y="424"/>
                      <a:pt x="1912" y="488"/>
                    </a:cubicBezTo>
                    <a:cubicBezTo>
                      <a:pt x="1912" y="552"/>
                      <a:pt x="1896" y="664"/>
                      <a:pt x="1864" y="728"/>
                    </a:cubicBezTo>
                    <a:cubicBezTo>
                      <a:pt x="1832" y="792"/>
                      <a:pt x="1752" y="824"/>
                      <a:pt x="1720" y="872"/>
                    </a:cubicBezTo>
                    <a:cubicBezTo>
                      <a:pt x="1688" y="920"/>
                      <a:pt x="1680" y="976"/>
                      <a:pt x="1672" y="1016"/>
                    </a:cubicBezTo>
                    <a:cubicBezTo>
                      <a:pt x="1664" y="1056"/>
                      <a:pt x="1656" y="1104"/>
                      <a:pt x="1672" y="1112"/>
                    </a:cubicBezTo>
                    <a:cubicBezTo>
                      <a:pt x="1688" y="1120"/>
                      <a:pt x="1736" y="1096"/>
                      <a:pt x="1768" y="1064"/>
                    </a:cubicBezTo>
                    <a:cubicBezTo>
                      <a:pt x="1800" y="1032"/>
                      <a:pt x="1840" y="968"/>
                      <a:pt x="1864" y="920"/>
                    </a:cubicBezTo>
                    <a:cubicBezTo>
                      <a:pt x="1888" y="872"/>
                      <a:pt x="1888" y="816"/>
                      <a:pt x="1912" y="776"/>
                    </a:cubicBezTo>
                    <a:cubicBezTo>
                      <a:pt x="1936" y="736"/>
                      <a:pt x="1944" y="736"/>
                      <a:pt x="2008" y="680"/>
                    </a:cubicBezTo>
                    <a:cubicBezTo>
                      <a:pt x="2072" y="624"/>
                      <a:pt x="2232" y="488"/>
                      <a:pt x="2296" y="440"/>
                    </a:cubicBezTo>
                    <a:cubicBezTo>
                      <a:pt x="2360" y="392"/>
                      <a:pt x="2392" y="376"/>
                      <a:pt x="2392" y="392"/>
                    </a:cubicBezTo>
                    <a:cubicBezTo>
                      <a:pt x="2392" y="408"/>
                      <a:pt x="2488" y="288"/>
                      <a:pt x="2296" y="536"/>
                    </a:cubicBezTo>
                    <a:cubicBezTo>
                      <a:pt x="2104" y="784"/>
                      <a:pt x="1424" y="1672"/>
                      <a:pt x="1240" y="1880"/>
                    </a:cubicBezTo>
                    <a:cubicBezTo>
                      <a:pt x="1056" y="2088"/>
                      <a:pt x="1240" y="1848"/>
                      <a:pt x="1192" y="1784"/>
                    </a:cubicBezTo>
                    <a:cubicBezTo>
                      <a:pt x="1144" y="1720"/>
                      <a:pt x="1128" y="1712"/>
                      <a:pt x="952" y="1496"/>
                    </a:cubicBezTo>
                    <a:cubicBezTo>
                      <a:pt x="776" y="1280"/>
                      <a:pt x="272" y="664"/>
                      <a:pt x="136" y="488"/>
                    </a:cubicBezTo>
                    <a:close/>
                  </a:path>
                </a:pathLst>
              </a:custGeom>
              <a:solidFill>
                <a:srgbClr val="FFCCCC"/>
              </a:solidFill>
              <a:ln>
                <a:noFill/>
              </a:ln>
              <a:effectLst>
                <a:outerShdw dist="35921" dir="2700000" algn="ctr" rotWithShape="0">
                  <a:srgbClr val="808080"/>
                </a:outerShdw>
              </a:effectLst>
              <a:extLst>
                <a:ext uri="{91240B29-F687-4F45-9708-019B960494DF}">
                  <a14:hiddenLine xmlns:a14="http://schemas.microsoft.com/office/drawing/2010/main" w="9525" cap="flat" cmpd="sng">
                    <a:solidFill>
                      <a:srgbClr val="000000"/>
                    </a:solidFill>
                    <a:prstDash val="solid"/>
                    <a:round/>
                    <a:headEnd/>
                    <a:tailEnd/>
                  </a14:hiddenLine>
                </a:ext>
              </a:extLst>
            </p:spPr>
            <p:txBody>
              <a:bodyPr/>
              <a:lstStyle/>
              <a:p>
                <a:endParaRPr lang="zh-TW" altLang="en-US"/>
              </a:p>
            </p:txBody>
          </p:sp>
          <p:sp>
            <p:nvSpPr>
              <p:cNvPr id="23" name="Freeform 71"/>
              <p:cNvSpPr>
                <a:spLocks/>
              </p:cNvSpPr>
              <p:nvPr/>
            </p:nvSpPr>
            <p:spPr bwMode="auto">
              <a:xfrm rot="-8451562">
                <a:off x="1018" y="1673"/>
                <a:ext cx="761" cy="680"/>
              </a:xfrm>
              <a:custGeom>
                <a:avLst/>
                <a:gdLst>
                  <a:gd name="T0" fmla="*/ 0 w 2488"/>
                  <a:gd name="T1" fmla="*/ 2 h 2088"/>
                  <a:gd name="T2" fmla="*/ 0 w 2488"/>
                  <a:gd name="T3" fmla="*/ 2 h 2088"/>
                  <a:gd name="T4" fmla="*/ 1 w 2488"/>
                  <a:gd name="T5" fmla="*/ 2 h 2088"/>
                  <a:gd name="T6" fmla="*/ 2 w 2488"/>
                  <a:gd name="T7" fmla="*/ 3 h 2088"/>
                  <a:gd name="T8" fmla="*/ 2 w 2488"/>
                  <a:gd name="T9" fmla="*/ 4 h 2088"/>
                  <a:gd name="T10" fmla="*/ 2 w 2488"/>
                  <a:gd name="T11" fmla="*/ 4 h 2088"/>
                  <a:gd name="T12" fmla="*/ 2 w 2488"/>
                  <a:gd name="T13" fmla="*/ 3 h 2088"/>
                  <a:gd name="T14" fmla="*/ 2 w 2488"/>
                  <a:gd name="T15" fmla="*/ 2 h 2088"/>
                  <a:gd name="T16" fmla="*/ 2 w 2488"/>
                  <a:gd name="T17" fmla="*/ 2 h 2088"/>
                  <a:gd name="T18" fmla="*/ 2 w 2488"/>
                  <a:gd name="T19" fmla="*/ 1 h 2088"/>
                  <a:gd name="T20" fmla="*/ 3 w 2488"/>
                  <a:gd name="T21" fmla="*/ 1 h 2088"/>
                  <a:gd name="T22" fmla="*/ 3 w 2488"/>
                  <a:gd name="T23" fmla="*/ 0 h 2088"/>
                  <a:gd name="T24" fmla="*/ 3 w 2488"/>
                  <a:gd name="T25" fmla="*/ 0 h 2088"/>
                  <a:gd name="T26" fmla="*/ 3 w 2488"/>
                  <a:gd name="T27" fmla="*/ 0 h 2088"/>
                  <a:gd name="T28" fmla="*/ 4 w 2488"/>
                  <a:gd name="T29" fmla="*/ 1 h 2088"/>
                  <a:gd name="T30" fmla="*/ 4 w 2488"/>
                  <a:gd name="T31" fmla="*/ 1 h 2088"/>
                  <a:gd name="T32" fmla="*/ 5 w 2488"/>
                  <a:gd name="T33" fmla="*/ 1 h 2088"/>
                  <a:gd name="T34" fmla="*/ 5 w 2488"/>
                  <a:gd name="T35" fmla="*/ 2 h 2088"/>
                  <a:gd name="T36" fmla="*/ 5 w 2488"/>
                  <a:gd name="T37" fmla="*/ 3 h 2088"/>
                  <a:gd name="T38" fmla="*/ 5 w 2488"/>
                  <a:gd name="T39" fmla="*/ 3 h 2088"/>
                  <a:gd name="T40" fmla="*/ 5 w 2488"/>
                  <a:gd name="T41" fmla="*/ 4 h 2088"/>
                  <a:gd name="T42" fmla="*/ 5 w 2488"/>
                  <a:gd name="T43" fmla="*/ 4 h 2088"/>
                  <a:gd name="T44" fmla="*/ 5 w 2488"/>
                  <a:gd name="T45" fmla="*/ 4 h 2088"/>
                  <a:gd name="T46" fmla="*/ 5 w 2488"/>
                  <a:gd name="T47" fmla="*/ 3 h 2088"/>
                  <a:gd name="T48" fmla="*/ 5 w 2488"/>
                  <a:gd name="T49" fmla="*/ 3 h 2088"/>
                  <a:gd name="T50" fmla="*/ 6 w 2488"/>
                  <a:gd name="T51" fmla="*/ 2 h 2088"/>
                  <a:gd name="T52" fmla="*/ 6 w 2488"/>
                  <a:gd name="T53" fmla="*/ 2 h 2088"/>
                  <a:gd name="T54" fmla="*/ 6 w 2488"/>
                  <a:gd name="T55" fmla="*/ 2 h 2088"/>
                  <a:gd name="T56" fmla="*/ 6 w 2488"/>
                  <a:gd name="T57" fmla="*/ 2 h 2088"/>
                  <a:gd name="T58" fmla="*/ 3 w 2488"/>
                  <a:gd name="T59" fmla="*/ 7 h 2088"/>
                  <a:gd name="T60" fmla="*/ 3 w 2488"/>
                  <a:gd name="T61" fmla="*/ 7 h 2088"/>
                  <a:gd name="T62" fmla="*/ 2 w 2488"/>
                  <a:gd name="T63" fmla="*/ 6 h 2088"/>
                  <a:gd name="T64" fmla="*/ 0 w 2488"/>
                  <a:gd name="T65" fmla="*/ 2 h 208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488" h="2088">
                    <a:moveTo>
                      <a:pt x="136" y="488"/>
                    </a:moveTo>
                    <a:cubicBezTo>
                      <a:pt x="0" y="312"/>
                      <a:pt x="96" y="416"/>
                      <a:pt x="136" y="440"/>
                    </a:cubicBezTo>
                    <a:cubicBezTo>
                      <a:pt x="176" y="464"/>
                      <a:pt x="312" y="576"/>
                      <a:pt x="376" y="632"/>
                    </a:cubicBezTo>
                    <a:cubicBezTo>
                      <a:pt x="440" y="688"/>
                      <a:pt x="456" y="696"/>
                      <a:pt x="520" y="776"/>
                    </a:cubicBezTo>
                    <a:cubicBezTo>
                      <a:pt x="584" y="856"/>
                      <a:pt x="704" y="1072"/>
                      <a:pt x="760" y="1112"/>
                    </a:cubicBezTo>
                    <a:cubicBezTo>
                      <a:pt x="816" y="1152"/>
                      <a:pt x="856" y="1064"/>
                      <a:pt x="856" y="1016"/>
                    </a:cubicBezTo>
                    <a:cubicBezTo>
                      <a:pt x="856" y="968"/>
                      <a:pt x="808" y="888"/>
                      <a:pt x="760" y="824"/>
                    </a:cubicBezTo>
                    <a:cubicBezTo>
                      <a:pt x="712" y="760"/>
                      <a:pt x="600" y="704"/>
                      <a:pt x="568" y="632"/>
                    </a:cubicBezTo>
                    <a:cubicBezTo>
                      <a:pt x="536" y="560"/>
                      <a:pt x="536" y="456"/>
                      <a:pt x="568" y="392"/>
                    </a:cubicBezTo>
                    <a:cubicBezTo>
                      <a:pt x="600" y="328"/>
                      <a:pt x="680" y="280"/>
                      <a:pt x="760" y="248"/>
                    </a:cubicBezTo>
                    <a:cubicBezTo>
                      <a:pt x="840" y="216"/>
                      <a:pt x="968" y="232"/>
                      <a:pt x="1048" y="200"/>
                    </a:cubicBezTo>
                    <a:cubicBezTo>
                      <a:pt x="1128" y="168"/>
                      <a:pt x="1208" y="88"/>
                      <a:pt x="1240" y="56"/>
                    </a:cubicBezTo>
                    <a:cubicBezTo>
                      <a:pt x="1272" y="24"/>
                      <a:pt x="1232" y="0"/>
                      <a:pt x="1240" y="8"/>
                    </a:cubicBezTo>
                    <a:cubicBezTo>
                      <a:pt x="1248" y="16"/>
                      <a:pt x="1264" y="80"/>
                      <a:pt x="1288" y="104"/>
                    </a:cubicBezTo>
                    <a:cubicBezTo>
                      <a:pt x="1312" y="128"/>
                      <a:pt x="1328" y="136"/>
                      <a:pt x="1384" y="152"/>
                    </a:cubicBezTo>
                    <a:cubicBezTo>
                      <a:pt x="1440" y="168"/>
                      <a:pt x="1544" y="168"/>
                      <a:pt x="1624" y="200"/>
                    </a:cubicBezTo>
                    <a:cubicBezTo>
                      <a:pt x="1704" y="232"/>
                      <a:pt x="1816" y="296"/>
                      <a:pt x="1864" y="344"/>
                    </a:cubicBezTo>
                    <a:cubicBezTo>
                      <a:pt x="1912" y="392"/>
                      <a:pt x="1912" y="424"/>
                      <a:pt x="1912" y="488"/>
                    </a:cubicBezTo>
                    <a:cubicBezTo>
                      <a:pt x="1912" y="552"/>
                      <a:pt x="1896" y="664"/>
                      <a:pt x="1864" y="728"/>
                    </a:cubicBezTo>
                    <a:cubicBezTo>
                      <a:pt x="1832" y="792"/>
                      <a:pt x="1752" y="824"/>
                      <a:pt x="1720" y="872"/>
                    </a:cubicBezTo>
                    <a:cubicBezTo>
                      <a:pt x="1688" y="920"/>
                      <a:pt x="1680" y="976"/>
                      <a:pt x="1672" y="1016"/>
                    </a:cubicBezTo>
                    <a:cubicBezTo>
                      <a:pt x="1664" y="1056"/>
                      <a:pt x="1656" y="1104"/>
                      <a:pt x="1672" y="1112"/>
                    </a:cubicBezTo>
                    <a:cubicBezTo>
                      <a:pt x="1688" y="1120"/>
                      <a:pt x="1736" y="1096"/>
                      <a:pt x="1768" y="1064"/>
                    </a:cubicBezTo>
                    <a:cubicBezTo>
                      <a:pt x="1800" y="1032"/>
                      <a:pt x="1840" y="968"/>
                      <a:pt x="1864" y="920"/>
                    </a:cubicBezTo>
                    <a:cubicBezTo>
                      <a:pt x="1888" y="872"/>
                      <a:pt x="1888" y="816"/>
                      <a:pt x="1912" y="776"/>
                    </a:cubicBezTo>
                    <a:cubicBezTo>
                      <a:pt x="1936" y="736"/>
                      <a:pt x="1944" y="736"/>
                      <a:pt x="2008" y="680"/>
                    </a:cubicBezTo>
                    <a:cubicBezTo>
                      <a:pt x="2072" y="624"/>
                      <a:pt x="2232" y="488"/>
                      <a:pt x="2296" y="440"/>
                    </a:cubicBezTo>
                    <a:cubicBezTo>
                      <a:pt x="2360" y="392"/>
                      <a:pt x="2392" y="376"/>
                      <a:pt x="2392" y="392"/>
                    </a:cubicBezTo>
                    <a:cubicBezTo>
                      <a:pt x="2392" y="408"/>
                      <a:pt x="2488" y="288"/>
                      <a:pt x="2296" y="536"/>
                    </a:cubicBezTo>
                    <a:cubicBezTo>
                      <a:pt x="2104" y="784"/>
                      <a:pt x="1424" y="1672"/>
                      <a:pt x="1240" y="1880"/>
                    </a:cubicBezTo>
                    <a:cubicBezTo>
                      <a:pt x="1056" y="2088"/>
                      <a:pt x="1240" y="1848"/>
                      <a:pt x="1192" y="1784"/>
                    </a:cubicBezTo>
                    <a:cubicBezTo>
                      <a:pt x="1144" y="1720"/>
                      <a:pt x="1128" y="1712"/>
                      <a:pt x="952" y="1496"/>
                    </a:cubicBezTo>
                    <a:cubicBezTo>
                      <a:pt x="776" y="1280"/>
                      <a:pt x="272" y="664"/>
                      <a:pt x="136" y="488"/>
                    </a:cubicBezTo>
                    <a:close/>
                  </a:path>
                </a:pathLst>
              </a:custGeom>
              <a:solidFill>
                <a:srgbClr val="FFCCCC"/>
              </a:solidFill>
              <a:ln>
                <a:noFill/>
              </a:ln>
              <a:effectLst>
                <a:outerShdw dist="35921" dir="2700000" algn="ctr" rotWithShape="0">
                  <a:srgbClr val="808080"/>
                </a:outerShdw>
              </a:effectLst>
              <a:extLst>
                <a:ext uri="{91240B29-F687-4F45-9708-019B960494DF}">
                  <a14:hiddenLine xmlns:a14="http://schemas.microsoft.com/office/drawing/2010/main" w="9525" cap="flat" cmpd="sng">
                    <a:solidFill>
                      <a:srgbClr val="000000"/>
                    </a:solidFill>
                    <a:prstDash val="solid"/>
                    <a:round/>
                    <a:headEnd/>
                    <a:tailEnd/>
                  </a14:hiddenLine>
                </a:ext>
              </a:extLst>
            </p:spPr>
            <p:txBody>
              <a:bodyPr/>
              <a:lstStyle/>
              <a:p>
                <a:endParaRPr lang="zh-TW" altLang="en-US"/>
              </a:p>
            </p:txBody>
          </p:sp>
          <p:sp>
            <p:nvSpPr>
              <p:cNvPr id="24" name="Freeform 72"/>
              <p:cNvSpPr>
                <a:spLocks/>
              </p:cNvSpPr>
              <p:nvPr/>
            </p:nvSpPr>
            <p:spPr bwMode="auto">
              <a:xfrm rot="8605117">
                <a:off x="1323" y="1706"/>
                <a:ext cx="761" cy="648"/>
              </a:xfrm>
              <a:custGeom>
                <a:avLst/>
                <a:gdLst>
                  <a:gd name="T0" fmla="*/ 0 w 2488"/>
                  <a:gd name="T1" fmla="*/ 2 h 2088"/>
                  <a:gd name="T2" fmla="*/ 0 w 2488"/>
                  <a:gd name="T3" fmla="*/ 1 h 2088"/>
                  <a:gd name="T4" fmla="*/ 1 w 2488"/>
                  <a:gd name="T5" fmla="*/ 2 h 2088"/>
                  <a:gd name="T6" fmla="*/ 2 w 2488"/>
                  <a:gd name="T7" fmla="*/ 2 h 2088"/>
                  <a:gd name="T8" fmla="*/ 2 w 2488"/>
                  <a:gd name="T9" fmla="*/ 3 h 2088"/>
                  <a:gd name="T10" fmla="*/ 2 w 2488"/>
                  <a:gd name="T11" fmla="*/ 3 h 2088"/>
                  <a:gd name="T12" fmla="*/ 2 w 2488"/>
                  <a:gd name="T13" fmla="*/ 2 h 2088"/>
                  <a:gd name="T14" fmla="*/ 2 w 2488"/>
                  <a:gd name="T15" fmla="*/ 2 h 2088"/>
                  <a:gd name="T16" fmla="*/ 2 w 2488"/>
                  <a:gd name="T17" fmla="*/ 1 h 2088"/>
                  <a:gd name="T18" fmla="*/ 2 w 2488"/>
                  <a:gd name="T19" fmla="*/ 1 h 2088"/>
                  <a:gd name="T20" fmla="*/ 3 w 2488"/>
                  <a:gd name="T21" fmla="*/ 1 h 2088"/>
                  <a:gd name="T22" fmla="*/ 3 w 2488"/>
                  <a:gd name="T23" fmla="*/ 0 h 2088"/>
                  <a:gd name="T24" fmla="*/ 3 w 2488"/>
                  <a:gd name="T25" fmla="*/ 0 h 2088"/>
                  <a:gd name="T26" fmla="*/ 3 w 2488"/>
                  <a:gd name="T27" fmla="*/ 0 h 2088"/>
                  <a:gd name="T28" fmla="*/ 4 w 2488"/>
                  <a:gd name="T29" fmla="*/ 1 h 2088"/>
                  <a:gd name="T30" fmla="*/ 4 w 2488"/>
                  <a:gd name="T31" fmla="*/ 1 h 2088"/>
                  <a:gd name="T32" fmla="*/ 5 w 2488"/>
                  <a:gd name="T33" fmla="*/ 1 h 2088"/>
                  <a:gd name="T34" fmla="*/ 5 w 2488"/>
                  <a:gd name="T35" fmla="*/ 2 h 2088"/>
                  <a:gd name="T36" fmla="*/ 5 w 2488"/>
                  <a:gd name="T37" fmla="*/ 2 h 2088"/>
                  <a:gd name="T38" fmla="*/ 5 w 2488"/>
                  <a:gd name="T39" fmla="*/ 2 h 2088"/>
                  <a:gd name="T40" fmla="*/ 5 w 2488"/>
                  <a:gd name="T41" fmla="*/ 3 h 2088"/>
                  <a:gd name="T42" fmla="*/ 5 w 2488"/>
                  <a:gd name="T43" fmla="*/ 3 h 2088"/>
                  <a:gd name="T44" fmla="*/ 5 w 2488"/>
                  <a:gd name="T45" fmla="*/ 3 h 2088"/>
                  <a:gd name="T46" fmla="*/ 5 w 2488"/>
                  <a:gd name="T47" fmla="*/ 3 h 2088"/>
                  <a:gd name="T48" fmla="*/ 5 w 2488"/>
                  <a:gd name="T49" fmla="*/ 2 h 2088"/>
                  <a:gd name="T50" fmla="*/ 6 w 2488"/>
                  <a:gd name="T51" fmla="*/ 2 h 2088"/>
                  <a:gd name="T52" fmla="*/ 6 w 2488"/>
                  <a:gd name="T53" fmla="*/ 1 h 2088"/>
                  <a:gd name="T54" fmla="*/ 6 w 2488"/>
                  <a:gd name="T55" fmla="*/ 1 h 2088"/>
                  <a:gd name="T56" fmla="*/ 6 w 2488"/>
                  <a:gd name="T57" fmla="*/ 2 h 2088"/>
                  <a:gd name="T58" fmla="*/ 3 w 2488"/>
                  <a:gd name="T59" fmla="*/ 5 h 2088"/>
                  <a:gd name="T60" fmla="*/ 3 w 2488"/>
                  <a:gd name="T61" fmla="*/ 5 h 2088"/>
                  <a:gd name="T62" fmla="*/ 2 w 2488"/>
                  <a:gd name="T63" fmla="*/ 4 h 2088"/>
                  <a:gd name="T64" fmla="*/ 0 w 2488"/>
                  <a:gd name="T65" fmla="*/ 2 h 208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488" h="2088">
                    <a:moveTo>
                      <a:pt x="136" y="488"/>
                    </a:moveTo>
                    <a:cubicBezTo>
                      <a:pt x="0" y="312"/>
                      <a:pt x="96" y="416"/>
                      <a:pt x="136" y="440"/>
                    </a:cubicBezTo>
                    <a:cubicBezTo>
                      <a:pt x="176" y="464"/>
                      <a:pt x="312" y="576"/>
                      <a:pt x="376" y="632"/>
                    </a:cubicBezTo>
                    <a:cubicBezTo>
                      <a:pt x="440" y="688"/>
                      <a:pt x="456" y="696"/>
                      <a:pt x="520" y="776"/>
                    </a:cubicBezTo>
                    <a:cubicBezTo>
                      <a:pt x="584" y="856"/>
                      <a:pt x="704" y="1072"/>
                      <a:pt x="760" y="1112"/>
                    </a:cubicBezTo>
                    <a:cubicBezTo>
                      <a:pt x="816" y="1152"/>
                      <a:pt x="856" y="1064"/>
                      <a:pt x="856" y="1016"/>
                    </a:cubicBezTo>
                    <a:cubicBezTo>
                      <a:pt x="856" y="968"/>
                      <a:pt x="808" y="888"/>
                      <a:pt x="760" y="824"/>
                    </a:cubicBezTo>
                    <a:cubicBezTo>
                      <a:pt x="712" y="760"/>
                      <a:pt x="600" y="704"/>
                      <a:pt x="568" y="632"/>
                    </a:cubicBezTo>
                    <a:cubicBezTo>
                      <a:pt x="536" y="560"/>
                      <a:pt x="536" y="456"/>
                      <a:pt x="568" y="392"/>
                    </a:cubicBezTo>
                    <a:cubicBezTo>
                      <a:pt x="600" y="328"/>
                      <a:pt x="680" y="280"/>
                      <a:pt x="760" y="248"/>
                    </a:cubicBezTo>
                    <a:cubicBezTo>
                      <a:pt x="840" y="216"/>
                      <a:pt x="968" y="232"/>
                      <a:pt x="1048" y="200"/>
                    </a:cubicBezTo>
                    <a:cubicBezTo>
                      <a:pt x="1128" y="168"/>
                      <a:pt x="1208" y="88"/>
                      <a:pt x="1240" y="56"/>
                    </a:cubicBezTo>
                    <a:cubicBezTo>
                      <a:pt x="1272" y="24"/>
                      <a:pt x="1232" y="0"/>
                      <a:pt x="1240" y="8"/>
                    </a:cubicBezTo>
                    <a:cubicBezTo>
                      <a:pt x="1248" y="16"/>
                      <a:pt x="1264" y="80"/>
                      <a:pt x="1288" y="104"/>
                    </a:cubicBezTo>
                    <a:cubicBezTo>
                      <a:pt x="1312" y="128"/>
                      <a:pt x="1328" y="136"/>
                      <a:pt x="1384" y="152"/>
                    </a:cubicBezTo>
                    <a:cubicBezTo>
                      <a:pt x="1440" y="168"/>
                      <a:pt x="1544" y="168"/>
                      <a:pt x="1624" y="200"/>
                    </a:cubicBezTo>
                    <a:cubicBezTo>
                      <a:pt x="1704" y="232"/>
                      <a:pt x="1816" y="296"/>
                      <a:pt x="1864" y="344"/>
                    </a:cubicBezTo>
                    <a:cubicBezTo>
                      <a:pt x="1912" y="392"/>
                      <a:pt x="1912" y="424"/>
                      <a:pt x="1912" y="488"/>
                    </a:cubicBezTo>
                    <a:cubicBezTo>
                      <a:pt x="1912" y="552"/>
                      <a:pt x="1896" y="664"/>
                      <a:pt x="1864" y="728"/>
                    </a:cubicBezTo>
                    <a:cubicBezTo>
                      <a:pt x="1832" y="792"/>
                      <a:pt x="1752" y="824"/>
                      <a:pt x="1720" y="872"/>
                    </a:cubicBezTo>
                    <a:cubicBezTo>
                      <a:pt x="1688" y="920"/>
                      <a:pt x="1680" y="976"/>
                      <a:pt x="1672" y="1016"/>
                    </a:cubicBezTo>
                    <a:cubicBezTo>
                      <a:pt x="1664" y="1056"/>
                      <a:pt x="1656" y="1104"/>
                      <a:pt x="1672" y="1112"/>
                    </a:cubicBezTo>
                    <a:cubicBezTo>
                      <a:pt x="1688" y="1120"/>
                      <a:pt x="1736" y="1096"/>
                      <a:pt x="1768" y="1064"/>
                    </a:cubicBezTo>
                    <a:cubicBezTo>
                      <a:pt x="1800" y="1032"/>
                      <a:pt x="1840" y="968"/>
                      <a:pt x="1864" y="920"/>
                    </a:cubicBezTo>
                    <a:cubicBezTo>
                      <a:pt x="1888" y="872"/>
                      <a:pt x="1888" y="816"/>
                      <a:pt x="1912" y="776"/>
                    </a:cubicBezTo>
                    <a:cubicBezTo>
                      <a:pt x="1936" y="736"/>
                      <a:pt x="1944" y="736"/>
                      <a:pt x="2008" y="680"/>
                    </a:cubicBezTo>
                    <a:cubicBezTo>
                      <a:pt x="2072" y="624"/>
                      <a:pt x="2232" y="488"/>
                      <a:pt x="2296" y="440"/>
                    </a:cubicBezTo>
                    <a:cubicBezTo>
                      <a:pt x="2360" y="392"/>
                      <a:pt x="2392" y="376"/>
                      <a:pt x="2392" y="392"/>
                    </a:cubicBezTo>
                    <a:cubicBezTo>
                      <a:pt x="2392" y="408"/>
                      <a:pt x="2488" y="288"/>
                      <a:pt x="2296" y="536"/>
                    </a:cubicBezTo>
                    <a:cubicBezTo>
                      <a:pt x="2104" y="784"/>
                      <a:pt x="1424" y="1672"/>
                      <a:pt x="1240" y="1880"/>
                    </a:cubicBezTo>
                    <a:cubicBezTo>
                      <a:pt x="1056" y="2088"/>
                      <a:pt x="1240" y="1848"/>
                      <a:pt x="1192" y="1784"/>
                    </a:cubicBezTo>
                    <a:cubicBezTo>
                      <a:pt x="1144" y="1720"/>
                      <a:pt x="1128" y="1712"/>
                      <a:pt x="952" y="1496"/>
                    </a:cubicBezTo>
                    <a:cubicBezTo>
                      <a:pt x="776" y="1280"/>
                      <a:pt x="272" y="664"/>
                      <a:pt x="136" y="488"/>
                    </a:cubicBezTo>
                    <a:close/>
                  </a:path>
                </a:pathLst>
              </a:custGeom>
              <a:solidFill>
                <a:srgbClr val="FFCCCC"/>
              </a:solidFill>
              <a:ln>
                <a:noFill/>
              </a:ln>
              <a:effectLst>
                <a:outerShdw dist="35921" dir="2700000" algn="ctr" rotWithShape="0">
                  <a:srgbClr val="808080"/>
                </a:outerShdw>
              </a:effectLst>
              <a:extLst>
                <a:ext uri="{91240B29-F687-4F45-9708-019B960494DF}">
                  <a14:hiddenLine xmlns:a14="http://schemas.microsoft.com/office/drawing/2010/main" w="9525" cap="flat" cmpd="sng">
                    <a:solidFill>
                      <a:srgbClr val="000000"/>
                    </a:solidFill>
                    <a:prstDash val="solid"/>
                    <a:round/>
                    <a:headEnd/>
                    <a:tailEnd/>
                  </a14:hiddenLine>
                </a:ext>
              </a:extLst>
            </p:spPr>
            <p:txBody>
              <a:bodyPr/>
              <a:lstStyle/>
              <a:p>
                <a:endParaRPr lang="zh-TW" altLang="en-US"/>
              </a:p>
            </p:txBody>
          </p:sp>
        </p:grpSp>
      </p:grpSp>
    </p:spTree>
    <p:extLst>
      <p:ext uri="{BB962C8B-B14F-4D97-AF65-F5344CB8AC3E}">
        <p14:creationId xmlns:p14="http://schemas.microsoft.com/office/powerpoint/2010/main" val="4188314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xit" presetSubtype="0" fill="hold" grpId="0" nodeType="afterEffect">
                                  <p:stCondLst>
                                    <p:cond delay="0"/>
                                  </p:stCondLst>
                                  <p:childTnLst>
                                    <p:anim to="" calcmode="lin" valueType="num">
                                      <p:cBhvr>
                                        <p:cTn id="6" dur="1"/>
                                        <p:tgtEl>
                                          <p:spTgt spid="15"/>
                                        </p:tgtEl>
                                        <p:attrNameLst>
                                          <p:attrName/>
                                        </p:attrNameLst>
                                      </p:cBhvr>
                                    </p:anim>
                                    <p:set>
                                      <p:cBhvr>
                                        <p:cTn id="7" dur="1" fill="hold">
                                          <p:stCondLst>
                                            <p:cond delay="0"/>
                                          </p:stCondLst>
                                        </p:cTn>
                                        <p:tgtEl>
                                          <p:spTgt spid="15"/>
                                        </p:tgtEl>
                                        <p:attrNameLst>
                                          <p:attrName>style.visibility</p:attrName>
                                        </p:attrNameLst>
                                      </p:cBhvr>
                                      <p:to>
                                        <p:strVal val="hidden"/>
                                      </p:to>
                                    </p:set>
                                  </p:childTnLst>
                                </p:cTn>
                              </p:par>
                              <p:par>
                                <p:cTn id="8" presetID="24" presetClass="exit" presetSubtype="0" fill="hold" nodeType="withEffect">
                                  <p:stCondLst>
                                    <p:cond delay="0"/>
                                  </p:stCondLst>
                                  <p:childTnLst>
                                    <p:anim to="" calcmode="lin" valueType="num">
                                      <p:cBhvr>
                                        <p:cTn id="9" dur="1"/>
                                        <p:tgtEl>
                                          <p:spTgt spid="16"/>
                                        </p:tgtEl>
                                        <p:attrNameLst>
                                          <p:attrName/>
                                        </p:attrNameLst>
                                      </p:cBhvr>
                                    </p:anim>
                                    <p:set>
                                      <p:cBhvr>
                                        <p:cTn id="10" dur="1" fill="hold">
                                          <p:stCondLst>
                                            <p:cond delay="0"/>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a:t>按一下以編輯母片標題樣式</a:t>
            </a:r>
          </a:p>
        </p:txBody>
      </p:sp>
      <p:sp>
        <p:nvSpPr>
          <p:cNvPr id="3" name="文字版面配置區 2"/>
          <p:cNvSpPr>
            <a:spLocks noGrp="1"/>
          </p:cNvSpPr>
          <p:nvPr>
            <p:ph type="body" idx="1"/>
          </p:nvPr>
        </p:nvSpPr>
        <p:spPr>
          <a:xfrm>
            <a:off x="722313" y="2906713"/>
            <a:ext cx="7772400" cy="1500187"/>
          </a:xfrm>
          <a:prstGeom prst="rect">
            <a:avLst/>
          </a:prstGeom>
        </p:spPr>
        <p:txBody>
          <a:bodyPr anchor="b"/>
          <a:lstStyle>
            <a:lvl1pPr marL="0" indent="0">
              <a:buNone/>
              <a:defRPr sz="2400">
                <a:latin typeface="微軟正黑體" panose="020B0604030504040204" pitchFamily="34" charset="-120"/>
                <a:ea typeface="微軟正黑體" panose="020B0604030504040204" pitchFamily="34" charset="-12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dirty="0"/>
              <a:t>按一下以編輯母片文字樣式</a:t>
            </a: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sz="half" idx="1"/>
          </p:nvPr>
        </p:nvSpPr>
        <p:spPr>
          <a:xfrm>
            <a:off x="457200" y="1600200"/>
            <a:ext cx="4038600" cy="4525963"/>
          </a:xfrm>
          <a:prstGeom prst="rect">
            <a:avLst/>
          </a:prstGeom>
        </p:spPr>
        <p:txBody>
          <a:bodyPr/>
          <a:lstStyle>
            <a:lvl1pPr>
              <a:defRPr sz="2800">
                <a:latin typeface="微軟正黑體" panose="020B0604030504040204" pitchFamily="34" charset="-120"/>
                <a:ea typeface="微軟正黑體" panose="020B0604030504040204" pitchFamily="34" charset="-120"/>
              </a:defRPr>
            </a:lvl1pPr>
            <a:lvl2pPr>
              <a:defRPr sz="2400">
                <a:latin typeface="微軟正黑體" panose="020B0604030504040204" pitchFamily="34" charset="-120"/>
                <a:ea typeface="微軟正黑體" panose="020B0604030504040204" pitchFamily="34" charset="-120"/>
              </a:defRPr>
            </a:lvl2pPr>
            <a:lvl3pPr>
              <a:defRPr sz="2000">
                <a:latin typeface="微軟正黑體" panose="020B0604030504040204" pitchFamily="34" charset="-120"/>
                <a:ea typeface="微軟正黑體" panose="020B0604030504040204" pitchFamily="34" charset="-120"/>
              </a:defRPr>
            </a:lvl3pPr>
            <a:lvl4pPr>
              <a:defRPr sz="1800">
                <a:latin typeface="微軟正黑體" panose="020B0604030504040204" pitchFamily="34" charset="-120"/>
                <a:ea typeface="微軟正黑體" panose="020B0604030504040204" pitchFamily="34" charset="-120"/>
              </a:defRPr>
            </a:lvl4pPr>
            <a:lvl5pPr>
              <a:defRPr sz="1800">
                <a:latin typeface="微軟正黑體" panose="020B0604030504040204" pitchFamily="34" charset="-120"/>
                <a:ea typeface="微軟正黑體" panose="020B0604030504040204" pitchFamily="34" charset="-120"/>
              </a:defRPr>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內容版面配置區 3"/>
          <p:cNvSpPr>
            <a:spLocks noGrp="1"/>
          </p:cNvSpPr>
          <p:nvPr>
            <p:ph sz="half" idx="2"/>
          </p:nvPr>
        </p:nvSpPr>
        <p:spPr>
          <a:xfrm>
            <a:off x="4648200" y="1600200"/>
            <a:ext cx="4038600" cy="4525963"/>
          </a:xfrm>
          <a:prstGeom prst="rect">
            <a:avLst/>
          </a:prstGeom>
        </p:spPr>
        <p:txBody>
          <a:bodyPr/>
          <a:lstStyle>
            <a:lvl1pPr>
              <a:defRPr sz="2800">
                <a:latin typeface="微軟正黑體" panose="020B0604030504040204" pitchFamily="34" charset="-120"/>
                <a:ea typeface="微軟正黑體" panose="020B0604030504040204" pitchFamily="34" charset="-120"/>
              </a:defRPr>
            </a:lvl1pPr>
            <a:lvl2pPr>
              <a:defRPr sz="2400">
                <a:latin typeface="微軟正黑體" panose="020B0604030504040204" pitchFamily="34" charset="-120"/>
                <a:ea typeface="微軟正黑體" panose="020B0604030504040204" pitchFamily="34" charset="-120"/>
              </a:defRPr>
            </a:lvl2pPr>
            <a:lvl3pPr>
              <a:defRPr sz="2000">
                <a:latin typeface="微軟正黑體" panose="020B0604030504040204" pitchFamily="34" charset="-120"/>
                <a:ea typeface="微軟正黑體" panose="020B0604030504040204" pitchFamily="34" charset="-120"/>
              </a:defRPr>
            </a:lvl3pPr>
            <a:lvl4pPr>
              <a:defRPr sz="1800">
                <a:latin typeface="微軟正黑體" panose="020B0604030504040204" pitchFamily="34" charset="-120"/>
                <a:ea typeface="微軟正黑體" panose="020B0604030504040204" pitchFamily="34" charset="-120"/>
              </a:defRPr>
            </a:lvl4pPr>
            <a:lvl5pPr>
              <a:defRPr sz="1800">
                <a:latin typeface="微軟正黑體" panose="020B0604030504040204" pitchFamily="34" charset="-120"/>
                <a:ea typeface="微軟正黑體" panose="020B0604030504040204" pitchFamily="34" charset="-120"/>
              </a:defRPr>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912813" y="202630"/>
            <a:ext cx="8229600" cy="634082"/>
          </a:xfrm>
        </p:spPr>
        <p:txBody>
          <a:bodyPr/>
          <a:lstStyle>
            <a:lvl1pPr>
              <a:defRPr/>
            </a:lvl1pPr>
          </a:lstStyle>
          <a:p>
            <a:r>
              <a:rPr lang="zh-TW" altLang="en-US" dirty="0"/>
              <a:t>按一下以編輯母片標題樣式</a:t>
            </a:r>
          </a:p>
        </p:txBody>
      </p:sp>
      <p:sp>
        <p:nvSpPr>
          <p:cNvPr id="3" name="文字版面配置區 2"/>
          <p:cNvSpPr>
            <a:spLocks noGrp="1"/>
          </p:cNvSpPr>
          <p:nvPr>
            <p:ph type="body" idx="1"/>
          </p:nvPr>
        </p:nvSpPr>
        <p:spPr>
          <a:xfrm>
            <a:off x="457200" y="1535113"/>
            <a:ext cx="4040188" cy="639762"/>
          </a:xfrm>
          <a:prstGeom prst="rect">
            <a:avLst/>
          </a:prstGeom>
        </p:spPr>
        <p:txBody>
          <a:bodyPr anchor="b"/>
          <a:lstStyle>
            <a:lvl1pPr marL="0" indent="0">
              <a:buNone/>
              <a:defRPr sz="2400" b="1">
                <a:latin typeface="微軟正黑體" panose="020B0604030504040204" pitchFamily="34" charset="-120"/>
                <a:ea typeface="微軟正黑體" panose="020B0604030504040204" pitchFamily="34" charset="-12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dirty="0"/>
              <a:t>按一下以編輯母片文字樣式</a:t>
            </a:r>
          </a:p>
        </p:txBody>
      </p:sp>
      <p:sp>
        <p:nvSpPr>
          <p:cNvPr id="4" name="內容版面配置區 3"/>
          <p:cNvSpPr>
            <a:spLocks noGrp="1"/>
          </p:cNvSpPr>
          <p:nvPr>
            <p:ph sz="half" idx="2"/>
          </p:nvPr>
        </p:nvSpPr>
        <p:spPr>
          <a:xfrm>
            <a:off x="457200" y="2174875"/>
            <a:ext cx="4040188" cy="3951288"/>
          </a:xfrm>
          <a:prstGeom prst="rect">
            <a:avLst/>
          </a:prstGeom>
        </p:spPr>
        <p:txBody>
          <a:bodyPr/>
          <a:lstStyle>
            <a:lvl1pPr>
              <a:defRPr sz="2400">
                <a:latin typeface="微軟正黑體" panose="020B0604030504040204" pitchFamily="34" charset="-120"/>
                <a:ea typeface="微軟正黑體" panose="020B0604030504040204" pitchFamily="34" charset="-120"/>
              </a:defRPr>
            </a:lvl1pPr>
            <a:lvl2pPr>
              <a:defRPr sz="2000">
                <a:latin typeface="微軟正黑體" panose="020B0604030504040204" pitchFamily="34" charset="-120"/>
                <a:ea typeface="微軟正黑體" panose="020B0604030504040204" pitchFamily="34" charset="-120"/>
              </a:defRPr>
            </a:lvl2pPr>
            <a:lvl3pPr>
              <a:defRPr sz="1800">
                <a:latin typeface="微軟正黑體" panose="020B0604030504040204" pitchFamily="34" charset="-120"/>
                <a:ea typeface="微軟正黑體" panose="020B0604030504040204" pitchFamily="34" charset="-120"/>
              </a:defRPr>
            </a:lvl3pPr>
            <a:lvl4pPr>
              <a:defRPr sz="1600">
                <a:latin typeface="微軟正黑體" panose="020B0604030504040204" pitchFamily="34" charset="-120"/>
                <a:ea typeface="微軟正黑體" panose="020B0604030504040204" pitchFamily="34" charset="-120"/>
              </a:defRPr>
            </a:lvl4pPr>
            <a:lvl5pPr>
              <a:defRPr sz="1600">
                <a:latin typeface="微軟正黑體" panose="020B0604030504040204" pitchFamily="34" charset="-120"/>
                <a:ea typeface="微軟正黑體" panose="020B0604030504040204" pitchFamily="34" charset="-120"/>
              </a:defRPr>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文字版面配置區 4"/>
          <p:cNvSpPr>
            <a:spLocks noGrp="1"/>
          </p:cNvSpPr>
          <p:nvPr>
            <p:ph type="body" sz="quarter" idx="3"/>
          </p:nvPr>
        </p:nvSpPr>
        <p:spPr>
          <a:xfrm>
            <a:off x="4645025" y="1535113"/>
            <a:ext cx="4041775" cy="639762"/>
          </a:xfrm>
          <a:prstGeom prst="rect">
            <a:avLst/>
          </a:prstGeom>
        </p:spPr>
        <p:txBody>
          <a:bodyPr anchor="b"/>
          <a:lstStyle>
            <a:lvl1pPr marL="0" indent="0">
              <a:buNone/>
              <a:defRPr sz="2400" b="1">
                <a:latin typeface="微軟正黑體" panose="020B0604030504040204" pitchFamily="34" charset="-120"/>
                <a:ea typeface="微軟正黑體" panose="020B0604030504040204" pitchFamily="34" charset="-12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6" name="內容版面配置區 5"/>
          <p:cNvSpPr>
            <a:spLocks noGrp="1"/>
          </p:cNvSpPr>
          <p:nvPr>
            <p:ph sz="quarter" idx="4"/>
          </p:nvPr>
        </p:nvSpPr>
        <p:spPr>
          <a:xfrm>
            <a:off x="4645025" y="2174875"/>
            <a:ext cx="4041775" cy="3951288"/>
          </a:xfrm>
          <a:prstGeom prst="rect">
            <a:avLst/>
          </a:prstGeom>
        </p:spPr>
        <p:txBody>
          <a:bodyPr/>
          <a:lstStyle>
            <a:lvl1pPr>
              <a:defRPr sz="2400">
                <a:latin typeface="微軟正黑體" panose="020B0604030504040204" pitchFamily="34" charset="-120"/>
                <a:ea typeface="微軟正黑體" panose="020B0604030504040204" pitchFamily="34" charset="-120"/>
              </a:defRPr>
            </a:lvl1pPr>
            <a:lvl2pPr>
              <a:defRPr sz="2000">
                <a:latin typeface="微軟正黑體" panose="020B0604030504040204" pitchFamily="34" charset="-120"/>
                <a:ea typeface="微軟正黑體" panose="020B0604030504040204" pitchFamily="34" charset="-120"/>
              </a:defRPr>
            </a:lvl2pPr>
            <a:lvl3pPr>
              <a:defRPr sz="1800">
                <a:latin typeface="微軟正黑體" panose="020B0604030504040204" pitchFamily="34" charset="-120"/>
                <a:ea typeface="微軟正黑體" panose="020B0604030504040204" pitchFamily="34" charset="-120"/>
              </a:defRPr>
            </a:lvl3pPr>
            <a:lvl4pPr>
              <a:defRPr sz="1600">
                <a:latin typeface="微軟正黑體" panose="020B0604030504040204" pitchFamily="34" charset="-120"/>
                <a:ea typeface="微軟正黑體" panose="020B0604030504040204" pitchFamily="34" charset="-120"/>
              </a:defRPr>
            </a:lvl4pPr>
            <a:lvl5pPr>
              <a:defRPr sz="1600">
                <a:latin typeface="微軟正黑體" panose="020B0604030504040204" pitchFamily="34" charset="-120"/>
                <a:ea typeface="微軟正黑體" panose="020B0604030504040204" pitchFamily="34" charset="-120"/>
              </a:defRPr>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67544" y="1268760"/>
            <a:ext cx="3240360" cy="648072"/>
          </a:xfrm>
        </p:spPr>
        <p:txBody>
          <a:bodyPr anchor="b"/>
          <a:lstStyle>
            <a:lvl1pPr algn="l">
              <a:defRPr sz="2000" b="1"/>
            </a:lvl1pPr>
          </a:lstStyle>
          <a:p>
            <a:r>
              <a:rPr lang="zh-TW" altLang="en-US" dirty="0"/>
              <a:t>按一下以編輯母片標題樣式</a:t>
            </a:r>
          </a:p>
        </p:txBody>
      </p:sp>
      <p:sp>
        <p:nvSpPr>
          <p:cNvPr id="3" name="內容版面配置區 2"/>
          <p:cNvSpPr>
            <a:spLocks noGrp="1"/>
          </p:cNvSpPr>
          <p:nvPr>
            <p:ph idx="1"/>
          </p:nvPr>
        </p:nvSpPr>
        <p:spPr>
          <a:xfrm>
            <a:off x="3707904" y="1196752"/>
            <a:ext cx="5111750" cy="5390193"/>
          </a:xfrm>
          <a:prstGeom prst="rect">
            <a:avLst/>
          </a:prstGeom>
        </p:spPr>
        <p:txBody>
          <a:bodyPr/>
          <a:lstStyle>
            <a:lvl1pPr>
              <a:defRPr sz="3200">
                <a:latin typeface="微軟正黑體" panose="020B0604030504040204" pitchFamily="34" charset="-120"/>
                <a:ea typeface="微軟正黑體" panose="020B0604030504040204" pitchFamily="34" charset="-120"/>
              </a:defRPr>
            </a:lvl1pPr>
            <a:lvl2pPr>
              <a:defRPr sz="2800">
                <a:latin typeface="微軟正黑體" panose="020B0604030504040204" pitchFamily="34" charset="-120"/>
                <a:ea typeface="微軟正黑體" panose="020B0604030504040204" pitchFamily="34" charset="-120"/>
              </a:defRPr>
            </a:lvl2pPr>
            <a:lvl3pPr>
              <a:defRPr sz="2400">
                <a:latin typeface="微軟正黑體" panose="020B0604030504040204" pitchFamily="34" charset="-120"/>
                <a:ea typeface="微軟正黑體" panose="020B0604030504040204" pitchFamily="34" charset="-120"/>
              </a:defRPr>
            </a:lvl3pPr>
            <a:lvl4pPr>
              <a:defRPr sz="2000">
                <a:latin typeface="微軟正黑體" panose="020B0604030504040204" pitchFamily="34" charset="-120"/>
                <a:ea typeface="微軟正黑體" panose="020B0604030504040204" pitchFamily="34" charset="-120"/>
              </a:defRPr>
            </a:lvl4pPr>
            <a:lvl5pPr>
              <a:defRPr sz="2000">
                <a:latin typeface="微軟正黑體" panose="020B0604030504040204" pitchFamily="34" charset="-120"/>
                <a:ea typeface="微軟正黑體" panose="020B0604030504040204" pitchFamily="34" charset="-120"/>
              </a:defRPr>
            </a:lvl5pPr>
            <a:lvl6pPr>
              <a:defRPr sz="2000"/>
            </a:lvl6pPr>
            <a:lvl7pPr>
              <a:defRPr sz="2000"/>
            </a:lvl7pPr>
            <a:lvl8pPr>
              <a:defRPr sz="2000"/>
            </a:lvl8pPr>
            <a:lvl9pPr>
              <a:defRPr sz="2000"/>
            </a:lvl9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4" name="文字版面配置區 3"/>
          <p:cNvSpPr>
            <a:spLocks noGrp="1"/>
          </p:cNvSpPr>
          <p:nvPr>
            <p:ph type="body" sz="half" idx="2"/>
          </p:nvPr>
        </p:nvSpPr>
        <p:spPr>
          <a:xfrm>
            <a:off x="467544" y="1916832"/>
            <a:ext cx="3008313" cy="4691063"/>
          </a:xfrm>
          <a:prstGeom prst="rect">
            <a:avLst/>
          </a:prstGeom>
        </p:spPr>
        <p:txBody>
          <a:bodyPr/>
          <a:lstStyle>
            <a:lvl1pPr marL="0" indent="0">
              <a:buNone/>
              <a:defRPr sz="1600">
                <a:latin typeface="微軟正黑體" panose="020B0604030504040204" pitchFamily="34" charset="-120"/>
                <a:ea typeface="微軟正黑體" panose="020B0604030504040204" pitchFamily="34" charset="-12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dirty="0"/>
              <a:t>按一下以編輯母片文字樣式</a:t>
            </a: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atin typeface="微軟正黑體" panose="020B0604030504040204" pitchFamily="34" charset="-120"/>
                <a:ea typeface="微軟正黑體" panose="020B0604030504040204" pitchFamily="34" charset="-120"/>
              </a:defRPr>
            </a:lvl1pPr>
          </a:lstStyle>
          <a:p>
            <a:r>
              <a:rPr lang="zh-TW" altLang="en-US"/>
              <a:t>按一下以編輯母片標題樣式</a:t>
            </a:r>
          </a:p>
        </p:txBody>
      </p:sp>
      <p:sp>
        <p:nvSpPr>
          <p:cNvPr id="3" name="圖片版面配置區 2"/>
          <p:cNvSpPr>
            <a:spLocks noGrp="1"/>
          </p:cNvSpPr>
          <p:nvPr>
            <p:ph type="pic" idx="1"/>
          </p:nvPr>
        </p:nvSpPr>
        <p:spPr>
          <a:xfrm>
            <a:off x="1547664" y="1484784"/>
            <a:ext cx="5486400" cy="4114800"/>
          </a:xfrm>
          <a:prstGeom prst="rect">
            <a:avLst/>
          </a:prstGeom>
        </p:spPr>
        <p:txBody>
          <a:bodyPr/>
          <a:lstStyle>
            <a:lvl1pPr marL="0" indent="0">
              <a:buNone/>
              <a:defRPr sz="3200">
                <a:latin typeface="微軟正黑體" panose="020B0604030504040204" pitchFamily="34" charset="-120"/>
                <a:ea typeface="微軟正黑體" panose="020B0604030504040204" pitchFamily="34" charset="-12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a:t>按一下圖示以新增圖片</a:t>
            </a:r>
          </a:p>
        </p:txBody>
      </p:sp>
      <p:sp>
        <p:nvSpPr>
          <p:cNvPr id="4" name="文字版面配置區 3"/>
          <p:cNvSpPr>
            <a:spLocks noGrp="1"/>
          </p:cNvSpPr>
          <p:nvPr>
            <p:ph type="body" sz="half" idx="2"/>
          </p:nvPr>
        </p:nvSpPr>
        <p:spPr>
          <a:xfrm>
            <a:off x="1792288" y="5367338"/>
            <a:ext cx="5486400" cy="804862"/>
          </a:xfrm>
          <a:prstGeom prst="rect">
            <a:avLst/>
          </a:prstGeom>
        </p:spPr>
        <p:txBody>
          <a:bodyPr/>
          <a:lstStyle>
            <a:lvl1pPr marL="0" indent="0">
              <a:buNone/>
              <a:defRPr sz="1400">
                <a:latin typeface="微軟正黑體" panose="020B0604030504040204" pitchFamily="34" charset="-120"/>
                <a:ea typeface="微軟正黑體" panose="020B0604030504040204" pitchFamily="34" charset="-12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a:t>按一下以編輯母片文字樣式</a:t>
            </a: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oleObject" Target="../embeddings/oleObject1.bin"/><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3.jpe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jpg"/><Relationship Id="rId28" Type="http://schemas.openxmlformats.org/officeDocument/2006/relationships/oleObject" Target="../embeddings/oleObject2.bin"/><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vmlDrawing" Target="../drawings/vmlDrawing1.vml"/><Relationship Id="rId27" Type="http://schemas.openxmlformats.org/officeDocument/2006/relationships/image" Target="../media/image1.w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a:outerShdw dist="107763" dir="2700000" algn="ctr" rotWithShape="0">
            <a:srgbClr val="000000"/>
          </a:outerShdw>
        </a:effectLst>
      </p:bgPr>
    </p:bg>
    <p:spTree>
      <p:nvGrpSpPr>
        <p:cNvPr id="1" name=""/>
        <p:cNvGrpSpPr/>
        <p:nvPr/>
      </p:nvGrpSpPr>
      <p:grpSpPr>
        <a:xfrm>
          <a:off x="0" y="0"/>
          <a:ext cx="0" cy="0"/>
          <a:chOff x="0" y="0"/>
          <a:chExt cx="0" cy="0"/>
        </a:xfrm>
      </p:grpSpPr>
      <p:pic>
        <p:nvPicPr>
          <p:cNvPr id="32" name="圖片 31"/>
          <p:cNvPicPr>
            <a:picLocks noChangeAspect="1"/>
          </p:cNvPicPr>
          <p:nvPr userDrawn="1"/>
        </p:nvPicPr>
        <p:blipFill>
          <a:blip r:embed="rId23">
            <a:extLst>
              <a:ext uri="{28A0092B-C50C-407E-A947-70E740481C1C}">
                <a14:useLocalDpi xmlns:a14="http://schemas.microsoft.com/office/drawing/2010/main" val="0"/>
              </a:ext>
            </a:extLst>
          </a:blip>
          <a:stretch>
            <a:fillRect/>
          </a:stretch>
        </p:blipFill>
        <p:spPr>
          <a:xfrm>
            <a:off x="6372200" y="44624"/>
            <a:ext cx="2770212" cy="871751"/>
          </a:xfrm>
          <a:prstGeom prst="rect">
            <a:avLst/>
          </a:prstGeom>
        </p:spPr>
      </p:pic>
      <p:pic>
        <p:nvPicPr>
          <p:cNvPr id="34" name="圖片 33"/>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44994" y="922118"/>
            <a:ext cx="9225506" cy="6035274"/>
          </a:xfrm>
          <a:prstGeom prst="rect">
            <a:avLst/>
          </a:prstGeom>
        </p:spPr>
      </p:pic>
      <p:pic>
        <p:nvPicPr>
          <p:cNvPr id="120843" name="Picture 11" descr="C:\Users\Yang-Ting Chou\Desktop\ncku-logo1.jpg"/>
          <p:cNvPicPr>
            <a:picLocks noChangeAspect="1" noChangeArrowheads="1"/>
          </p:cNvPicPr>
          <p:nvPr/>
        </p:nvPicPr>
        <p:blipFill>
          <a:blip r:embed="rId25" cstate="print">
            <a:clrChange>
              <a:clrFrom>
                <a:srgbClr val="FFFFFF"/>
              </a:clrFrom>
              <a:clrTo>
                <a:srgbClr val="FFFFFF">
                  <a:alpha val="0"/>
                </a:srgbClr>
              </a:clrTo>
            </a:clrChange>
          </a:blip>
          <a:srcRect/>
          <a:stretch>
            <a:fillRect/>
          </a:stretch>
        </p:blipFill>
        <p:spPr bwMode="auto">
          <a:xfrm>
            <a:off x="82384" y="87600"/>
            <a:ext cx="745200" cy="749112"/>
          </a:xfrm>
          <a:prstGeom prst="rect">
            <a:avLst/>
          </a:prstGeom>
          <a:noFill/>
        </p:spPr>
      </p:pic>
      <p:sp>
        <p:nvSpPr>
          <p:cNvPr id="428037" name="Rectangle 5"/>
          <p:cNvSpPr>
            <a:spLocks noGrp="1" noChangeArrowheads="1"/>
          </p:cNvSpPr>
          <p:nvPr>
            <p:ph type="title"/>
          </p:nvPr>
        </p:nvSpPr>
        <p:spPr bwMode="auto">
          <a:xfrm>
            <a:off x="853325" y="137512"/>
            <a:ext cx="8136903" cy="6492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endParaRPr lang="zh-TW" altLang="en-US" dirty="0"/>
          </a:p>
        </p:txBody>
      </p:sp>
      <p:sp>
        <p:nvSpPr>
          <p:cNvPr id="428042" name="Line 10"/>
          <p:cNvSpPr>
            <a:spLocks noChangeShapeType="1"/>
          </p:cNvSpPr>
          <p:nvPr/>
        </p:nvSpPr>
        <p:spPr bwMode="auto">
          <a:xfrm flipV="1">
            <a:off x="454984" y="6741367"/>
            <a:ext cx="1716392" cy="0"/>
          </a:xfrm>
          <a:prstGeom prst="line">
            <a:avLst/>
          </a:prstGeom>
          <a:noFill/>
          <a:ln w="19050">
            <a:solidFill>
              <a:srgbClr val="C00000"/>
            </a:solidFill>
            <a:round/>
            <a:headEnd/>
            <a:tailEnd/>
          </a:ln>
          <a:effectLst/>
        </p:spPr>
        <p:txBody>
          <a:bodyPr/>
          <a:lstStyle/>
          <a:p>
            <a:pPr>
              <a:defRPr/>
            </a:pPr>
            <a:endParaRPr lang="zh-TW" altLang="en-US"/>
          </a:p>
        </p:txBody>
      </p:sp>
      <p:sp>
        <p:nvSpPr>
          <p:cNvPr id="428043" name="Line 11"/>
          <p:cNvSpPr>
            <a:spLocks noChangeShapeType="1"/>
          </p:cNvSpPr>
          <p:nvPr/>
        </p:nvSpPr>
        <p:spPr bwMode="auto">
          <a:xfrm flipV="1">
            <a:off x="6732240" y="6741367"/>
            <a:ext cx="1902284" cy="0"/>
          </a:xfrm>
          <a:prstGeom prst="line">
            <a:avLst/>
          </a:prstGeom>
          <a:noFill/>
          <a:ln w="19050">
            <a:solidFill>
              <a:srgbClr val="C00000"/>
            </a:solidFill>
            <a:round/>
            <a:headEnd type="none" w="med" len="med"/>
            <a:tailEnd type="none" w="med" len="med"/>
          </a:ln>
          <a:effectLst/>
        </p:spPr>
        <p:txBody>
          <a:bodyPr/>
          <a:lstStyle/>
          <a:p>
            <a:pPr>
              <a:defRPr/>
            </a:pPr>
            <a:endParaRPr lang="zh-TW" altLang="en-US"/>
          </a:p>
        </p:txBody>
      </p:sp>
      <p:sp>
        <p:nvSpPr>
          <p:cNvPr id="17" name="文字方塊 16"/>
          <p:cNvSpPr txBox="1"/>
          <p:nvPr/>
        </p:nvSpPr>
        <p:spPr>
          <a:xfrm>
            <a:off x="2171376" y="6577607"/>
            <a:ext cx="4560864" cy="261610"/>
          </a:xfrm>
          <a:prstGeom prst="rect">
            <a:avLst/>
          </a:prstGeom>
          <a:noFill/>
        </p:spPr>
        <p:txBody>
          <a:bodyPr wrap="none" rtlCol="0">
            <a:spAutoFit/>
          </a:bodyPr>
          <a:lstStyle/>
          <a:p>
            <a:pPr algn="ctr"/>
            <a:r>
              <a:rPr lang="en-US" altLang="zh-TW" sz="1100" dirty="0" smtClean="0">
                <a:solidFill>
                  <a:srgbClr val="5E2B2B"/>
                </a:solidFill>
              </a:rPr>
              <a:t>Department of</a:t>
            </a:r>
            <a:r>
              <a:rPr lang="en-US" altLang="zh-TW" sz="1100" baseline="0" dirty="0" smtClean="0">
                <a:solidFill>
                  <a:srgbClr val="5E2B2B"/>
                </a:solidFill>
              </a:rPr>
              <a:t> Electrical Engineering, National Cheng Kung University</a:t>
            </a:r>
            <a:endParaRPr lang="zh-TW" altLang="en-US" sz="1100" dirty="0">
              <a:solidFill>
                <a:srgbClr val="5E2B2B"/>
              </a:solidFill>
            </a:endParaRPr>
          </a:p>
        </p:txBody>
      </p:sp>
      <p:sp>
        <p:nvSpPr>
          <p:cNvPr id="29" name="矩形 28"/>
          <p:cNvSpPr/>
          <p:nvPr/>
        </p:nvSpPr>
        <p:spPr bwMode="auto">
          <a:xfrm>
            <a:off x="-36512" y="901616"/>
            <a:ext cx="9178924" cy="6048000"/>
          </a:xfrm>
          <a:prstGeom prst="rect">
            <a:avLst/>
          </a:prstGeom>
          <a:solidFill>
            <a:srgbClr val="FEC3C3">
              <a:alpha val="85098"/>
            </a:srgbClr>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dirty="0" smtClean="0">
              <a:ln>
                <a:noFill/>
              </a:ln>
              <a:solidFill>
                <a:schemeClr val="tx1"/>
              </a:solidFill>
              <a:effectLst/>
              <a:latin typeface="Tahoma" pitchFamily="34" charset="0"/>
              <a:ea typeface="新細明體" pitchFamily="18" charset="-120"/>
            </a:endParaRPr>
          </a:p>
        </p:txBody>
      </p:sp>
      <p:grpSp>
        <p:nvGrpSpPr>
          <p:cNvPr id="6" name="群組 5"/>
          <p:cNvGrpSpPr/>
          <p:nvPr/>
        </p:nvGrpSpPr>
        <p:grpSpPr>
          <a:xfrm>
            <a:off x="2267744" y="3395579"/>
            <a:ext cx="4586382" cy="787568"/>
            <a:chOff x="2365723" y="3406404"/>
            <a:chExt cx="4586382" cy="787568"/>
          </a:xfrm>
        </p:grpSpPr>
        <p:sp>
          <p:nvSpPr>
            <p:cNvPr id="428047" name="Oval 15"/>
            <p:cNvSpPr>
              <a:spLocks noChangeArrowheads="1"/>
            </p:cNvSpPr>
            <p:nvPr/>
          </p:nvSpPr>
          <p:spPr bwMode="auto">
            <a:xfrm>
              <a:off x="5606102" y="3668320"/>
              <a:ext cx="548372" cy="524742"/>
            </a:xfrm>
            <a:prstGeom prst="ellipse">
              <a:avLst/>
            </a:prstGeom>
            <a:solidFill>
              <a:srgbClr val="FF7979"/>
            </a:solidFill>
            <a:ln w="3175">
              <a:solidFill>
                <a:schemeClr val="tx2">
                  <a:lumMod val="95000"/>
                </a:schemeClr>
              </a:solidFill>
              <a:round/>
              <a:headEnd/>
              <a:tailEnd/>
            </a:ln>
            <a:effectLst/>
          </p:spPr>
          <p:txBody>
            <a:bodyPr wrap="none" anchor="ctr"/>
            <a:lstStyle/>
            <a:p>
              <a:pPr>
                <a:defRPr/>
              </a:pPr>
              <a:endParaRPr lang="zh-TW" altLang="en-US">
                <a:effectLst>
                  <a:outerShdw blurRad="38100" dist="38100" dir="2700000" algn="tl">
                    <a:srgbClr val="000000">
                      <a:alpha val="43137"/>
                    </a:srgbClr>
                  </a:outerShdw>
                </a:effectLst>
              </a:endParaRPr>
            </a:p>
          </p:txBody>
        </p:sp>
        <p:graphicFrame>
          <p:nvGraphicFramePr>
            <p:cNvPr id="1026" name="Object 16"/>
            <p:cNvGraphicFramePr>
              <a:graphicFrameLocks noChangeAspect="1"/>
            </p:cNvGraphicFramePr>
            <p:nvPr userDrawn="1">
              <p:extLst>
                <p:ext uri="{D42A27DB-BD31-4B8C-83A1-F6EECF244321}">
                  <p14:modId xmlns:p14="http://schemas.microsoft.com/office/powerpoint/2010/main" val="2114891390"/>
                </p:ext>
              </p:extLst>
            </p:nvPr>
          </p:nvGraphicFramePr>
          <p:xfrm>
            <a:off x="2365723" y="3406404"/>
            <a:ext cx="4586382" cy="787568"/>
          </p:xfrm>
          <a:graphic>
            <a:graphicData uri="http://schemas.openxmlformats.org/presentationml/2006/ole">
              <mc:AlternateContent xmlns:mc="http://schemas.openxmlformats.org/markup-compatibility/2006">
                <mc:Choice xmlns:v="urn:schemas-microsoft-com:vml" Requires="v">
                  <p:oleObj spid="_x0000_s121450" name="Microsoft WordArt 3.2" r:id="rId26" imgW="8678527" imgH="1480247" progId="">
                    <p:embed/>
                  </p:oleObj>
                </mc:Choice>
                <mc:Fallback>
                  <p:oleObj name="Microsoft WordArt 3.2" r:id="rId26" imgW="8678527" imgH="1480247" progId="">
                    <p:embed/>
                    <p:pic>
                      <p:nvPicPr>
                        <p:cNvPr id="0" name="Picture 10"/>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2365723" y="3406404"/>
                          <a:ext cx="4586382" cy="787568"/>
                        </a:xfrm>
                        <a:prstGeom prst="rect">
                          <a:avLst/>
                        </a:prstGeom>
                        <a:noFill/>
                        <a:ln>
                          <a:noFill/>
                        </a:ln>
                        <a:extLst/>
                      </p:spPr>
                    </p:pic>
                  </p:oleObj>
                </mc:Fallback>
              </mc:AlternateContent>
            </a:graphicData>
          </a:graphic>
        </p:graphicFrame>
      </p:grpSp>
      <p:sp>
        <p:nvSpPr>
          <p:cNvPr id="26" name="矩形 25"/>
          <p:cNvSpPr/>
          <p:nvPr userDrawn="1"/>
        </p:nvSpPr>
        <p:spPr bwMode="auto">
          <a:xfrm>
            <a:off x="-36512" y="908720"/>
            <a:ext cx="9178924" cy="5976000"/>
          </a:xfrm>
          <a:prstGeom prst="rect">
            <a:avLst/>
          </a:prstGeom>
          <a:solidFill>
            <a:srgbClr val="FFFFFF"/>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dirty="0" smtClean="0">
              <a:ln>
                <a:noFill/>
              </a:ln>
              <a:solidFill>
                <a:schemeClr val="tx1"/>
              </a:solidFill>
              <a:effectLst/>
              <a:latin typeface="Tahoma" pitchFamily="34" charset="0"/>
              <a:ea typeface="新細明體" pitchFamily="18" charset="-120"/>
            </a:endParaRPr>
          </a:p>
        </p:txBody>
      </p:sp>
      <p:sp>
        <p:nvSpPr>
          <p:cNvPr id="4" name="文字方塊 3"/>
          <p:cNvSpPr txBox="1"/>
          <p:nvPr userDrawn="1"/>
        </p:nvSpPr>
        <p:spPr>
          <a:xfrm>
            <a:off x="7422332" y="692696"/>
            <a:ext cx="1398140" cy="230832"/>
          </a:xfrm>
          <a:prstGeom prst="rect">
            <a:avLst/>
          </a:prstGeom>
          <a:noFill/>
        </p:spPr>
        <p:txBody>
          <a:bodyPr wrap="none" rtlCol="0">
            <a:spAutoFit/>
          </a:bodyPr>
          <a:lstStyle/>
          <a:p>
            <a:pPr algn="ctr"/>
            <a:r>
              <a:rPr lang="zh-TW" altLang="en-US" sz="900" b="1" dirty="0" smtClean="0">
                <a:solidFill>
                  <a:srgbClr val="A64C4C"/>
                </a:solidFill>
                <a:effectLst/>
                <a:latin typeface="微軟正黑體" panose="020B0604030504040204" pitchFamily="34" charset="-120"/>
                <a:ea typeface="微軟正黑體" panose="020B0604030504040204" pitchFamily="34" charset="-120"/>
              </a:rPr>
              <a:t> </a:t>
            </a:r>
            <a:r>
              <a:rPr lang="en-US" altLang="zh-TW" sz="900" b="1" dirty="0" smtClean="0">
                <a:solidFill>
                  <a:srgbClr val="A64C4C"/>
                </a:solidFill>
                <a:effectLst/>
                <a:latin typeface="微軟正黑體" panose="020B0604030504040204" pitchFamily="34" charset="-120"/>
                <a:ea typeface="微軟正黑體" panose="020B0604030504040204" pitchFamily="34" charset="-120"/>
              </a:rPr>
              <a:t>NCKU,</a:t>
            </a:r>
            <a:r>
              <a:rPr lang="en-US" altLang="zh-TW" sz="900" b="1" baseline="0" dirty="0" smtClean="0">
                <a:solidFill>
                  <a:srgbClr val="A64C4C"/>
                </a:solidFill>
                <a:effectLst/>
                <a:latin typeface="微軟正黑體" panose="020B0604030504040204" pitchFamily="34" charset="-120"/>
                <a:ea typeface="微軟正黑體" panose="020B0604030504040204" pitchFamily="34" charset="-120"/>
              </a:rPr>
              <a:t> Tainan Taiwan</a:t>
            </a:r>
            <a:endParaRPr lang="en-US" altLang="zh-TW" sz="900" b="1" dirty="0" smtClean="0">
              <a:solidFill>
                <a:srgbClr val="A64C4C"/>
              </a:solidFill>
              <a:effectLst/>
              <a:latin typeface="微軟正黑體" panose="020B0604030504040204" pitchFamily="34" charset="-120"/>
              <a:ea typeface="微軟正黑體" panose="020B0604030504040204" pitchFamily="34" charset="-120"/>
            </a:endParaRPr>
          </a:p>
        </p:txBody>
      </p:sp>
      <p:grpSp>
        <p:nvGrpSpPr>
          <p:cNvPr id="7" name="群組 6"/>
          <p:cNvGrpSpPr/>
          <p:nvPr/>
        </p:nvGrpSpPr>
        <p:grpSpPr>
          <a:xfrm>
            <a:off x="8316512" y="6669360"/>
            <a:ext cx="864000" cy="180000"/>
            <a:chOff x="6764032" y="1052784"/>
            <a:chExt cx="1464913" cy="396000"/>
          </a:xfrm>
        </p:grpSpPr>
        <p:sp>
          <p:nvSpPr>
            <p:cNvPr id="3" name="矩形 2"/>
            <p:cNvSpPr/>
            <p:nvPr userDrawn="1"/>
          </p:nvSpPr>
          <p:spPr bwMode="auto">
            <a:xfrm>
              <a:off x="6764032" y="1052784"/>
              <a:ext cx="1464913" cy="396000"/>
            </a:xfrm>
            <a:prstGeom prst="rect">
              <a:avLst/>
            </a:prstGeom>
            <a:solidFill>
              <a:schemeClr val="bg2">
                <a:lumMod val="75000"/>
              </a:schemeClr>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grpSp>
          <p:nvGrpSpPr>
            <p:cNvPr id="23" name="群組 22"/>
            <p:cNvGrpSpPr/>
            <p:nvPr/>
          </p:nvGrpSpPr>
          <p:grpSpPr>
            <a:xfrm>
              <a:off x="6804248" y="1124422"/>
              <a:ext cx="1346003" cy="278704"/>
              <a:chOff x="2365723" y="3406404"/>
              <a:chExt cx="4586382" cy="787568"/>
            </a:xfrm>
            <a:solidFill>
              <a:srgbClr val="FFFF00"/>
            </a:solidFill>
          </p:grpSpPr>
          <p:grpSp>
            <p:nvGrpSpPr>
              <p:cNvPr id="24" name="群組 23"/>
              <p:cNvGrpSpPr/>
              <p:nvPr userDrawn="1"/>
            </p:nvGrpSpPr>
            <p:grpSpPr>
              <a:xfrm>
                <a:off x="2365723" y="3406404"/>
                <a:ext cx="4586382" cy="787568"/>
                <a:chOff x="2365723" y="3406404"/>
                <a:chExt cx="4586382" cy="787568"/>
              </a:xfrm>
              <a:grpFill/>
            </p:grpSpPr>
            <p:sp>
              <p:nvSpPr>
                <p:cNvPr id="30" name="Oval 15"/>
                <p:cNvSpPr>
                  <a:spLocks noChangeArrowheads="1"/>
                </p:cNvSpPr>
                <p:nvPr/>
              </p:nvSpPr>
              <p:spPr bwMode="auto">
                <a:xfrm>
                  <a:off x="5606102" y="3668320"/>
                  <a:ext cx="548372" cy="524742"/>
                </a:xfrm>
                <a:prstGeom prst="ellipse">
                  <a:avLst/>
                </a:prstGeom>
                <a:grpFill/>
                <a:ln w="3175">
                  <a:solidFill>
                    <a:schemeClr val="tx2">
                      <a:lumMod val="95000"/>
                    </a:schemeClr>
                  </a:solidFill>
                  <a:round/>
                  <a:headEnd/>
                  <a:tailEnd/>
                </a:ln>
                <a:effectLst/>
              </p:spPr>
              <p:txBody>
                <a:bodyPr wrap="none" anchor="ctr"/>
                <a:lstStyle/>
                <a:p>
                  <a:pPr>
                    <a:defRPr/>
                  </a:pPr>
                  <a:endParaRPr lang="zh-TW" altLang="en-US">
                    <a:effectLst>
                      <a:outerShdw blurRad="38100" dist="38100" dir="2700000" algn="tl">
                        <a:srgbClr val="000000">
                          <a:alpha val="43137"/>
                        </a:srgbClr>
                      </a:outerShdw>
                    </a:effectLst>
                  </a:endParaRPr>
                </a:p>
              </p:txBody>
            </p:sp>
            <p:graphicFrame>
              <p:nvGraphicFramePr>
                <p:cNvPr id="31" name="Object 16"/>
                <p:cNvGraphicFramePr>
                  <a:graphicFrameLocks noChangeAspect="1"/>
                </p:cNvGraphicFramePr>
                <p:nvPr userDrawn="1">
                  <p:extLst>
                    <p:ext uri="{D42A27DB-BD31-4B8C-83A1-F6EECF244321}">
                      <p14:modId xmlns:p14="http://schemas.microsoft.com/office/powerpoint/2010/main" val="2272848800"/>
                    </p:ext>
                  </p:extLst>
                </p:nvPr>
              </p:nvGraphicFramePr>
              <p:xfrm>
                <a:off x="2365723" y="3406404"/>
                <a:ext cx="4586382" cy="787568"/>
              </p:xfrm>
              <a:graphic>
                <a:graphicData uri="http://schemas.openxmlformats.org/presentationml/2006/ole">
                  <mc:AlternateContent xmlns:mc="http://schemas.openxmlformats.org/markup-compatibility/2006">
                    <mc:Choice xmlns:v="urn:schemas-microsoft-com:vml" Requires="v">
                      <p:oleObj spid="_x0000_s121451" name="Microsoft WordArt 3.2" r:id="rId28" imgW="8678527" imgH="1480247" progId="">
                        <p:embed/>
                      </p:oleObj>
                    </mc:Choice>
                    <mc:Fallback>
                      <p:oleObj name="Microsoft WordArt 3.2" r:id="rId28" imgW="8678527" imgH="1480247" progId="">
                        <p:embed/>
                        <p:pic>
                          <p:nvPicPr>
                            <p:cNvPr id="0" name=""/>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2365723" y="3406404"/>
                              <a:ext cx="4586382" cy="787568"/>
                            </a:xfrm>
                            <a:prstGeom prst="rect">
                              <a:avLst/>
                            </a:prstGeom>
                            <a:noFill/>
                            <a:ln>
                              <a:noFill/>
                            </a:ln>
                            <a:extLst/>
                          </p:spPr>
                        </p:pic>
                      </p:oleObj>
                    </mc:Fallback>
                  </mc:AlternateContent>
                </a:graphicData>
              </a:graphic>
            </p:graphicFrame>
          </p:grpSp>
          <p:sp>
            <p:nvSpPr>
              <p:cNvPr id="25" name="橢圓 24"/>
              <p:cNvSpPr/>
              <p:nvPr userDrawn="1"/>
            </p:nvSpPr>
            <p:spPr bwMode="auto">
              <a:xfrm>
                <a:off x="5653947" y="3717032"/>
                <a:ext cx="432000" cy="396000"/>
              </a:xfrm>
              <a:prstGeom prst="ellipse">
                <a:avLst/>
              </a:prstGeom>
              <a:solidFill>
                <a:schemeClr val="bg2">
                  <a:lumMod val="75000"/>
                </a:schemeClr>
              </a:solidFill>
              <a:ln w="12700" cap="flat" cmpd="sng" algn="ctr">
                <a:solidFill>
                  <a:schemeClr val="accent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grpSp>
      </p:gr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 id="2147483715" r:id="rId13"/>
    <p:sldLayoutId id="2147483692" r:id="rId14"/>
    <p:sldLayoutId id="2147483693" r:id="rId15"/>
    <p:sldLayoutId id="2147483694" r:id="rId16"/>
    <p:sldLayoutId id="2147483698" r:id="rId17"/>
    <p:sldLayoutId id="2147483700" r:id="rId18"/>
    <p:sldLayoutId id="2147483701" r:id="rId19"/>
    <p:sldLayoutId id="2147483716" r:id="rId20"/>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circle(out)">
                                      <p:cBhvr>
                                        <p:cTn id="7" dur="2000"/>
                                        <p:tgtEl>
                                          <p:spTgt spid="26"/>
                                        </p:tgtEl>
                                      </p:cBhvr>
                                    </p:animEffect>
                                  </p:childTnLst>
                                </p:cTn>
                              </p:par>
                              <p:par>
                                <p:cTn id="8" presetID="10" presetClass="exit" presetSubtype="0" fill="hold" nodeType="withEffect">
                                  <p:stCondLst>
                                    <p:cond delay="0"/>
                                  </p:stCondLst>
                                  <p:childTnLst>
                                    <p:animEffect transition="out" filter="fade">
                                      <p:cBhvr>
                                        <p:cTn id="9" dur="1000"/>
                                        <p:tgtEl>
                                          <p:spTgt spid="6"/>
                                        </p:tgtEl>
                                      </p:cBhvr>
                                    </p:animEffect>
                                    <p:set>
                                      <p:cBhvr>
                                        <p:cTn id="10" dur="1" fill="hold">
                                          <p:stCondLst>
                                            <p:cond delay="999"/>
                                          </p:stCondLst>
                                        </p:cTn>
                                        <p:tgtEl>
                                          <p:spTgt spid="6"/>
                                        </p:tgtEl>
                                        <p:attrNameLst>
                                          <p:attrName>style.visibility</p:attrName>
                                        </p:attrNameLst>
                                      </p:cBhvr>
                                      <p:to>
                                        <p:strVal val="hidden"/>
                                      </p:to>
                                    </p:set>
                                  </p:childTnLst>
                                </p:cTn>
                              </p:par>
                            </p:childTnLst>
                          </p:cTn>
                        </p:par>
                        <p:par>
                          <p:cTn id="11" fill="hold">
                            <p:stCondLst>
                              <p:cond delay="2000"/>
                            </p:stCondLst>
                            <p:childTnLst>
                              <p:par>
                                <p:cTn id="12" presetID="22" presetClass="entr" presetSubtype="2"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right)">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6" grpId="1" animBg="1"/>
      <p:bldP spid="26" grpId="3" animBg="1"/>
      <p:bldP spid="26" grpId="4" animBg="1"/>
      <p:bldP spid="26" grpId="5" animBg="1"/>
      <p:bldP spid="26" grpId="6" animBg="1"/>
      <p:bldP spid="26" grpId="7" animBg="1"/>
      <p:bldP spid="26" grpId="8" animBg="1"/>
    </p:bldLst>
  </p:timing>
  <p:hf hdr="0" ftr="0" dt="0"/>
  <p:txStyles>
    <p:titleStyle>
      <a:lvl1pPr algn="l" rtl="0" eaLnBrk="1" fontAlgn="base" hangingPunct="1">
        <a:spcBef>
          <a:spcPct val="0"/>
        </a:spcBef>
        <a:spcAft>
          <a:spcPct val="0"/>
        </a:spcAft>
        <a:defRPr kumimoji="1" sz="3200" b="1" i="0">
          <a:solidFill>
            <a:srgbClr val="3F1D1D"/>
          </a:solidFill>
          <a:effectLst/>
          <a:latin typeface="Calibri" panose="020F0502020204030204" pitchFamily="34" charset="0"/>
          <a:ea typeface="微軟正黑體" panose="020B0604030504040204" pitchFamily="34" charset="-120"/>
          <a:cs typeface="+mj-cs"/>
        </a:defRPr>
      </a:lvl1pPr>
      <a:lvl2pPr algn="ctr" rtl="0" eaLnBrk="1" fontAlgn="base" hangingPunct="1">
        <a:spcBef>
          <a:spcPct val="0"/>
        </a:spcBef>
        <a:spcAft>
          <a:spcPct val="0"/>
        </a:spcAft>
        <a:defRPr kumimoji="1" sz="3200" i="1">
          <a:solidFill>
            <a:schemeClr val="tx2"/>
          </a:solidFill>
          <a:effectLst>
            <a:outerShdw blurRad="38100" dist="38100" dir="2700000" algn="tl">
              <a:srgbClr val="C0C0C0"/>
            </a:outerShdw>
          </a:effectLst>
          <a:latin typeface="Tahoma" pitchFamily="34" charset="0"/>
          <a:ea typeface="新細明體" pitchFamily="18" charset="-120"/>
        </a:defRPr>
      </a:lvl2pPr>
      <a:lvl3pPr algn="ctr" rtl="0" eaLnBrk="1" fontAlgn="base" hangingPunct="1">
        <a:spcBef>
          <a:spcPct val="0"/>
        </a:spcBef>
        <a:spcAft>
          <a:spcPct val="0"/>
        </a:spcAft>
        <a:defRPr kumimoji="1" sz="3200" i="1">
          <a:solidFill>
            <a:schemeClr val="tx2"/>
          </a:solidFill>
          <a:effectLst>
            <a:outerShdw blurRad="38100" dist="38100" dir="2700000" algn="tl">
              <a:srgbClr val="C0C0C0"/>
            </a:outerShdw>
          </a:effectLst>
          <a:latin typeface="Tahoma" pitchFamily="34" charset="0"/>
          <a:ea typeface="新細明體" pitchFamily="18" charset="-120"/>
        </a:defRPr>
      </a:lvl3pPr>
      <a:lvl4pPr algn="ctr" rtl="0" eaLnBrk="1" fontAlgn="base" hangingPunct="1">
        <a:spcBef>
          <a:spcPct val="0"/>
        </a:spcBef>
        <a:spcAft>
          <a:spcPct val="0"/>
        </a:spcAft>
        <a:defRPr kumimoji="1" sz="3200" i="1">
          <a:solidFill>
            <a:schemeClr val="tx2"/>
          </a:solidFill>
          <a:effectLst>
            <a:outerShdw blurRad="38100" dist="38100" dir="2700000" algn="tl">
              <a:srgbClr val="C0C0C0"/>
            </a:outerShdw>
          </a:effectLst>
          <a:latin typeface="Tahoma" pitchFamily="34" charset="0"/>
          <a:ea typeface="新細明體" pitchFamily="18" charset="-120"/>
        </a:defRPr>
      </a:lvl4pPr>
      <a:lvl5pPr algn="ctr" rtl="0" eaLnBrk="1" fontAlgn="base" hangingPunct="1">
        <a:spcBef>
          <a:spcPct val="0"/>
        </a:spcBef>
        <a:spcAft>
          <a:spcPct val="0"/>
        </a:spcAft>
        <a:defRPr kumimoji="1" sz="3200" i="1">
          <a:solidFill>
            <a:schemeClr val="tx2"/>
          </a:solidFill>
          <a:effectLst>
            <a:outerShdw blurRad="38100" dist="38100" dir="2700000" algn="tl">
              <a:srgbClr val="C0C0C0"/>
            </a:outerShdw>
          </a:effectLst>
          <a:latin typeface="Tahoma" pitchFamily="34" charset="0"/>
          <a:ea typeface="新細明體" pitchFamily="18" charset="-120"/>
        </a:defRPr>
      </a:lvl5pPr>
      <a:lvl6pPr marL="457200" algn="ctr" rtl="0" eaLnBrk="1" fontAlgn="base" hangingPunct="1">
        <a:spcBef>
          <a:spcPct val="0"/>
        </a:spcBef>
        <a:spcAft>
          <a:spcPct val="0"/>
        </a:spcAft>
        <a:defRPr kumimoji="1" sz="3200" i="1">
          <a:solidFill>
            <a:schemeClr val="tx2"/>
          </a:solidFill>
          <a:effectLst>
            <a:outerShdw blurRad="38100" dist="38100" dir="2700000" algn="tl">
              <a:srgbClr val="C0C0C0"/>
            </a:outerShdw>
          </a:effectLst>
          <a:latin typeface="Tahoma" pitchFamily="34" charset="0"/>
          <a:ea typeface="新細明體" pitchFamily="18" charset="-120"/>
        </a:defRPr>
      </a:lvl6pPr>
      <a:lvl7pPr marL="914400" algn="ctr" rtl="0" eaLnBrk="1" fontAlgn="base" hangingPunct="1">
        <a:spcBef>
          <a:spcPct val="0"/>
        </a:spcBef>
        <a:spcAft>
          <a:spcPct val="0"/>
        </a:spcAft>
        <a:defRPr kumimoji="1" sz="3200" i="1">
          <a:solidFill>
            <a:schemeClr val="tx2"/>
          </a:solidFill>
          <a:effectLst>
            <a:outerShdw blurRad="38100" dist="38100" dir="2700000" algn="tl">
              <a:srgbClr val="C0C0C0"/>
            </a:outerShdw>
          </a:effectLst>
          <a:latin typeface="Tahoma" pitchFamily="34" charset="0"/>
          <a:ea typeface="新細明體" pitchFamily="18" charset="-120"/>
        </a:defRPr>
      </a:lvl7pPr>
      <a:lvl8pPr marL="1371600" algn="ctr" rtl="0" eaLnBrk="1" fontAlgn="base" hangingPunct="1">
        <a:spcBef>
          <a:spcPct val="0"/>
        </a:spcBef>
        <a:spcAft>
          <a:spcPct val="0"/>
        </a:spcAft>
        <a:defRPr kumimoji="1" sz="3200" i="1">
          <a:solidFill>
            <a:schemeClr val="tx2"/>
          </a:solidFill>
          <a:effectLst>
            <a:outerShdw blurRad="38100" dist="38100" dir="2700000" algn="tl">
              <a:srgbClr val="C0C0C0"/>
            </a:outerShdw>
          </a:effectLst>
          <a:latin typeface="Tahoma" pitchFamily="34" charset="0"/>
          <a:ea typeface="新細明體" pitchFamily="18" charset="-120"/>
        </a:defRPr>
      </a:lvl8pPr>
      <a:lvl9pPr marL="1828800" algn="ctr" rtl="0" eaLnBrk="1" fontAlgn="base" hangingPunct="1">
        <a:spcBef>
          <a:spcPct val="0"/>
        </a:spcBef>
        <a:spcAft>
          <a:spcPct val="0"/>
        </a:spcAft>
        <a:defRPr kumimoji="1" sz="3200" i="1">
          <a:solidFill>
            <a:schemeClr val="tx2"/>
          </a:solidFill>
          <a:effectLst>
            <a:outerShdw blurRad="38100" dist="38100" dir="2700000" algn="tl">
              <a:srgbClr val="C0C0C0"/>
            </a:outerShdw>
          </a:effectLst>
          <a:latin typeface="Tahoma" pitchFamily="34" charset="0"/>
          <a:ea typeface="新細明體" pitchFamily="18" charset="-120"/>
        </a:defRPr>
      </a:lvl9pPr>
    </p:titleStyle>
    <p:bodyStyle>
      <a:lvl1pPr marL="342900" indent="-342900" algn="l" rtl="0" eaLnBrk="1" fontAlgn="base" hangingPunct="1">
        <a:spcBef>
          <a:spcPct val="20000"/>
        </a:spcBef>
        <a:spcAft>
          <a:spcPct val="0"/>
        </a:spcAft>
        <a:buClr>
          <a:schemeClr val="hlink"/>
        </a:buClr>
        <a:buChar char="•"/>
        <a:defRPr kumimoji="1"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kumimoji="1" sz="2800">
          <a:solidFill>
            <a:schemeClr val="tx1"/>
          </a:solidFill>
          <a:latin typeface="+mn-lt"/>
          <a:ea typeface="+mn-ea"/>
        </a:defRPr>
      </a:lvl2pPr>
      <a:lvl3pPr marL="1143000" indent="-228600" algn="l" rtl="0" eaLnBrk="1" fontAlgn="base" hangingPunct="1">
        <a:spcBef>
          <a:spcPct val="20000"/>
        </a:spcBef>
        <a:spcAft>
          <a:spcPct val="0"/>
        </a:spcAft>
        <a:buChar char="•"/>
        <a:defRPr kumimoji="1" sz="2400">
          <a:solidFill>
            <a:schemeClr val="tx1"/>
          </a:solidFill>
          <a:latin typeface="+mn-lt"/>
          <a:ea typeface="+mn-ea"/>
        </a:defRPr>
      </a:lvl3pPr>
      <a:lvl4pPr marL="1600200" indent="-228600" algn="l" rtl="0" eaLnBrk="1" fontAlgn="base" hangingPunct="1">
        <a:spcBef>
          <a:spcPct val="20000"/>
        </a:spcBef>
        <a:spcAft>
          <a:spcPct val="0"/>
        </a:spcAft>
        <a:buChar char="–"/>
        <a:defRPr kumimoji="1" sz="2000">
          <a:solidFill>
            <a:schemeClr val="tx1"/>
          </a:solidFill>
          <a:latin typeface="+mn-lt"/>
          <a:ea typeface="+mn-ea"/>
        </a:defRPr>
      </a:lvl4pPr>
      <a:lvl5pPr marL="2057400" indent="-228600" algn="l" rtl="0" eaLnBrk="1" fontAlgn="base" hangingPunct="1">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5.vml"/><Relationship Id="rId4" Type="http://schemas.openxmlformats.org/officeDocument/2006/relationships/image" Target="../media/image20.emf"/></Relationships>
</file>

<file path=ppt/slides/_rels/slide11.xml.rels><?xml version="1.0" encoding="UTF-8" standalone="yes"?>
<Relationships xmlns="http://schemas.openxmlformats.org/package/2006/relationships"><Relationship Id="rId8" Type="http://schemas.openxmlformats.org/officeDocument/2006/relationships/image" Target="../media/image22.wmf"/><Relationship Id="rId3" Type="http://schemas.openxmlformats.org/officeDocument/2006/relationships/image" Target="../media/image12.png"/><Relationship Id="rId7"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21.wmf"/><Relationship Id="rId5" Type="http://schemas.openxmlformats.org/officeDocument/2006/relationships/oleObject" Target="../embeddings/oleObject7.bin"/><Relationship Id="rId4" Type="http://schemas.openxmlformats.org/officeDocument/2006/relationships/image" Target="../media/image13.jpeg"/><Relationship Id="rId9"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7.xml"/><Relationship Id="rId1" Type="http://schemas.openxmlformats.org/officeDocument/2006/relationships/vmlDrawing" Target="../drawings/vmlDrawing7.vml"/><Relationship Id="rId4" Type="http://schemas.openxmlformats.org/officeDocument/2006/relationships/image" Target="../media/image25.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6.xml"/><Relationship Id="rId1" Type="http://schemas.openxmlformats.org/officeDocument/2006/relationships/vmlDrawing" Target="../drawings/vmlDrawing8.vml"/><Relationship Id="rId4" Type="http://schemas.openxmlformats.org/officeDocument/2006/relationships/image" Target="../media/image26.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6.xml"/><Relationship Id="rId1" Type="http://schemas.openxmlformats.org/officeDocument/2006/relationships/vmlDrawing" Target="../drawings/vmlDrawing9.vml"/><Relationship Id="rId4" Type="http://schemas.openxmlformats.org/officeDocument/2006/relationships/image" Target="../media/image27.e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image" Target="../media/image28.emf"/></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11.vml"/><Relationship Id="rId4" Type="http://schemas.openxmlformats.org/officeDocument/2006/relationships/image" Target="../media/image29.em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12.vml"/><Relationship Id="rId6" Type="http://schemas.openxmlformats.org/officeDocument/2006/relationships/oleObject" Target="../embeddings/oleObject16.bin"/><Relationship Id="rId5" Type="http://schemas.openxmlformats.org/officeDocument/2006/relationships/oleObject" Target="../embeddings/oleObject15.bin"/><Relationship Id="rId4" Type="http://schemas.openxmlformats.org/officeDocument/2006/relationships/image" Target="../media/image30.wm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hyperlink" Target="file:///D:\Jfyang\Desktop\VR%20CTDP_Demo\CTDP_ThridPerson_Demo\Demo.exe" TargetMode="Externa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package" Target="../embeddings/Microsoft_PowerPoint_Slide3.sldx"/><Relationship Id="rId2" Type="http://schemas.openxmlformats.org/officeDocument/2006/relationships/slideLayout" Target="../slideLayouts/slideLayout6.xml"/><Relationship Id="rId1" Type="http://schemas.openxmlformats.org/officeDocument/2006/relationships/vmlDrawing" Target="../drawings/vmlDrawing13.vml"/><Relationship Id="rId4" Type="http://schemas.openxmlformats.org/officeDocument/2006/relationships/image" Target="../media/image44.emf"/></Relationships>
</file>

<file path=ppt/slides/_rels/slide64.xml.rels><?xml version="1.0" encoding="UTF-8" standalone="yes"?>
<Relationships xmlns="http://schemas.openxmlformats.org/package/2006/relationships"><Relationship Id="rId8" Type="http://schemas.openxmlformats.org/officeDocument/2006/relationships/image" Target="../media/image51.jpeg"/><Relationship Id="rId3" Type="http://schemas.openxmlformats.org/officeDocument/2006/relationships/image" Target="../media/image46.jpeg"/><Relationship Id="rId7" Type="http://schemas.openxmlformats.org/officeDocument/2006/relationships/image" Target="../media/image50.png"/><Relationship Id="rId2" Type="http://schemas.openxmlformats.org/officeDocument/2006/relationships/image" Target="../media/image45.jpeg"/><Relationship Id="rId1" Type="http://schemas.openxmlformats.org/officeDocument/2006/relationships/slideLayout" Target="../slideLayouts/slideLayout7.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png"/><Relationship Id="rId9" Type="http://schemas.openxmlformats.org/officeDocument/2006/relationships/image" Target="../media/image52.jpe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PowerPoint_Slide1.sldx"/><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9.emf"/><Relationship Id="rId5" Type="http://schemas.openxmlformats.org/officeDocument/2006/relationships/package" Target="../embeddings/Microsoft_PowerPoint_Slide2.sldx"/><Relationship Id="rId4" Type="http://schemas.openxmlformats.org/officeDocument/2006/relationships/image" Target="../media/image8.emf"/></Relationships>
</file>

<file path=ppt/slides/_rels/slide8.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11.wmf"/><Relationship Id="rId3" Type="http://schemas.openxmlformats.org/officeDocument/2006/relationships/notesSlide" Target="../notesSlides/notesSlide1.xml"/><Relationship Id="rId7" Type="http://schemas.openxmlformats.org/officeDocument/2006/relationships/image" Target="../media/image15.png"/><Relationship Id="rId12"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14.png"/><Relationship Id="rId11" Type="http://schemas.openxmlformats.org/officeDocument/2006/relationships/image" Target="../media/image10.wmf"/><Relationship Id="rId5" Type="http://schemas.openxmlformats.org/officeDocument/2006/relationships/image" Target="../media/image13.jpeg"/><Relationship Id="rId10" Type="http://schemas.openxmlformats.org/officeDocument/2006/relationships/oleObject" Target="../embeddings/oleObject4.bin"/><Relationship Id="rId4" Type="http://schemas.openxmlformats.org/officeDocument/2006/relationships/image" Target="../media/image12.png"/><Relationship Id="rId9" Type="http://schemas.openxmlformats.org/officeDocument/2006/relationships/image" Target="../media/image17.png"/><Relationship Id="rId1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12"/>
          <p:cNvSpPr>
            <a:spLocks noChangeArrowheads="1"/>
          </p:cNvSpPr>
          <p:nvPr/>
        </p:nvSpPr>
        <p:spPr bwMode="auto">
          <a:xfrm>
            <a:off x="539552" y="4653136"/>
            <a:ext cx="8136904" cy="648072"/>
          </a:xfrm>
          <a:prstGeom prst="rect">
            <a:avLst/>
          </a:prstGeom>
          <a:noFill/>
          <a:ln w="9525">
            <a:noFill/>
            <a:miter lim="800000"/>
            <a:headEnd/>
            <a:tailEnd/>
          </a:ln>
        </p:spPr>
        <p:txBody>
          <a:bodyPr lIns="91422" tIns="45711" rIns="91422" bIns="45711"/>
          <a:lstStyle/>
          <a:p>
            <a:pPr algn="ctr">
              <a:lnSpc>
                <a:spcPct val="80000"/>
              </a:lnSpc>
              <a:spcBef>
                <a:spcPct val="20000"/>
              </a:spcBef>
              <a:defRPr/>
            </a:pPr>
            <a:r>
              <a:rPr lang="en-US" altLang="zh-TW" sz="2400" dirty="0" smtClean="0">
                <a:solidFill>
                  <a:schemeClr val="bg1"/>
                </a:solidFill>
                <a:effectLst>
                  <a:outerShdw blurRad="38100" dist="38100" dir="2700000" algn="tl">
                    <a:srgbClr val="000000">
                      <a:alpha val="43137"/>
                    </a:srgbClr>
                  </a:outerShdw>
                </a:effectLst>
                <a:latin typeface="微軟正黑體" pitchFamily="34" charset="-120"/>
                <a:ea typeface="微軟正黑體" pitchFamily="34" charset="-120"/>
              </a:rPr>
              <a:t>Presenter : Jar-</a:t>
            </a:r>
            <a:r>
              <a:rPr lang="en-US" altLang="zh-TW" sz="2400" dirty="0" err="1" smtClean="0">
                <a:solidFill>
                  <a:schemeClr val="bg1"/>
                </a:solidFill>
                <a:effectLst>
                  <a:outerShdw blurRad="38100" dist="38100" dir="2700000" algn="tl">
                    <a:srgbClr val="000000">
                      <a:alpha val="43137"/>
                    </a:srgbClr>
                  </a:outerShdw>
                </a:effectLst>
                <a:latin typeface="微軟正黑體" pitchFamily="34" charset="-120"/>
                <a:ea typeface="微軟正黑體" pitchFamily="34" charset="-120"/>
              </a:rPr>
              <a:t>Ferr</a:t>
            </a:r>
            <a:r>
              <a:rPr lang="en-US" altLang="zh-TW" sz="2400" dirty="0" smtClean="0">
                <a:solidFill>
                  <a:schemeClr val="bg1"/>
                </a:solidFill>
                <a:effectLst>
                  <a:outerShdw blurRad="38100" dist="38100" dir="2700000" algn="tl">
                    <a:srgbClr val="000000">
                      <a:alpha val="43137"/>
                    </a:srgbClr>
                  </a:outerShdw>
                </a:effectLst>
                <a:latin typeface="微軟正黑體" pitchFamily="34" charset="-120"/>
                <a:ea typeface="微軟正黑體" pitchFamily="34" charset="-120"/>
              </a:rPr>
              <a:t> Yang</a:t>
            </a:r>
          </a:p>
          <a:p>
            <a:pPr algn="ctr">
              <a:lnSpc>
                <a:spcPct val="80000"/>
              </a:lnSpc>
              <a:spcBef>
                <a:spcPct val="20000"/>
              </a:spcBef>
              <a:defRPr/>
            </a:pPr>
            <a:endParaRPr lang="en-US" altLang="zh-TW" sz="2400" dirty="0">
              <a:effectLst>
                <a:outerShdw blurRad="38100" dist="38100" dir="2700000" algn="tl">
                  <a:srgbClr val="000000">
                    <a:alpha val="43137"/>
                  </a:srgbClr>
                </a:outerShdw>
              </a:effectLst>
              <a:latin typeface="微軟正黑體" pitchFamily="34" charset="-120"/>
              <a:ea typeface="微軟正黑體" pitchFamily="34" charset="-120"/>
            </a:endParaRPr>
          </a:p>
          <a:p>
            <a:pPr algn="ctr">
              <a:spcBef>
                <a:spcPts val="0"/>
              </a:spcBef>
              <a:defRPr/>
            </a:pPr>
            <a:r>
              <a:rPr lang="en-US" altLang="zh-TW" sz="1600" dirty="0" smtClean="0">
                <a:latin typeface="微軟正黑體" pitchFamily="34" charset="-120"/>
                <a:ea typeface="微軟正黑體" pitchFamily="34" charset="-120"/>
                <a:cs typeface="Calibri" pitchFamily="34" charset="0"/>
              </a:rPr>
              <a:t> </a:t>
            </a:r>
            <a:endParaRPr lang="en-US" altLang="zh-TW" sz="2000" dirty="0" smtClean="0">
              <a:effectLst>
                <a:outerShdw blurRad="38100" dist="38100" dir="2700000" algn="tl">
                  <a:srgbClr val="000000">
                    <a:alpha val="43137"/>
                  </a:srgbClr>
                </a:outerShdw>
              </a:effectLst>
              <a:latin typeface="微軟正黑體" pitchFamily="34" charset="-120"/>
              <a:ea typeface="微軟正黑體" pitchFamily="34" charset="-120"/>
            </a:endParaRPr>
          </a:p>
        </p:txBody>
      </p:sp>
      <p:sp>
        <p:nvSpPr>
          <p:cNvPr id="88070" name="Text Box 6"/>
          <p:cNvSpPr txBox="1">
            <a:spLocks noChangeArrowheads="1"/>
          </p:cNvSpPr>
          <p:nvPr/>
        </p:nvSpPr>
        <p:spPr bwMode="auto">
          <a:xfrm>
            <a:off x="467544" y="2564904"/>
            <a:ext cx="8208912" cy="1323421"/>
          </a:xfrm>
          <a:prstGeom prst="rect">
            <a:avLst/>
          </a:prstGeom>
          <a:noFill/>
          <a:ln w="9525">
            <a:noFill/>
            <a:miter lim="800000"/>
            <a:headEnd/>
            <a:tailEnd/>
          </a:ln>
          <a:effectLst/>
        </p:spPr>
        <p:txBody>
          <a:bodyPr wrap="square" lIns="91422" tIns="45711" rIns="91422" bIns="45711">
            <a:spAutoFit/>
          </a:bodyPr>
          <a:lstStyle/>
          <a:p>
            <a:pPr algn="ctr"/>
            <a:r>
              <a:rPr lang="en-US" altLang="zh-TW" sz="3000" b="1" dirty="0" smtClean="0">
                <a:solidFill>
                  <a:schemeClr val="bg1"/>
                </a:solidFill>
              </a:rPr>
              <a:t>JCTVC-AE0022: Centralized Texture-Depth Packing SEI Message for HEVC and AVC</a:t>
            </a:r>
          </a:p>
          <a:p>
            <a:pPr algn="ctr"/>
            <a:r>
              <a:rPr lang="en-US" altLang="zh-TW" sz="2000" b="1" dirty="0">
                <a:solidFill>
                  <a:srgbClr val="FFFF00"/>
                </a:solidFill>
                <a:latin typeface="微軟正黑體" pitchFamily="34" charset="-120"/>
                <a:ea typeface="微軟正黑體" pitchFamily="34" charset="-120"/>
              </a:rPr>
              <a:t>(Revisions of </a:t>
            </a:r>
            <a:r>
              <a:rPr lang="en-US" altLang="zh-TW" sz="2000" b="1" dirty="0" smtClean="0">
                <a:solidFill>
                  <a:srgbClr val="FFFF00"/>
                </a:solidFill>
                <a:latin typeface="微軟正黑體" pitchFamily="34" charset="-120"/>
                <a:ea typeface="微軟正黑體" pitchFamily="34" charset="-120"/>
              </a:rPr>
              <a:t>JCTVC-AD0022)</a:t>
            </a:r>
            <a:endParaRPr lang="zh-TW" altLang="en-US" sz="2000" dirty="0">
              <a:solidFill>
                <a:srgbClr val="FFFF00"/>
              </a:solidFill>
              <a:latin typeface="微軟正黑體" pitchFamily="34" charset="-120"/>
              <a:ea typeface="微軟正黑體" pitchFamily="34" charset="-120"/>
            </a:endParaRPr>
          </a:p>
        </p:txBody>
      </p:sp>
      <p:sp>
        <p:nvSpPr>
          <p:cNvPr id="4" name="文字方塊 3"/>
          <p:cNvSpPr txBox="1"/>
          <p:nvPr/>
        </p:nvSpPr>
        <p:spPr>
          <a:xfrm>
            <a:off x="899592" y="5557452"/>
            <a:ext cx="7308812" cy="964880"/>
          </a:xfrm>
          <a:prstGeom prst="rect">
            <a:avLst/>
          </a:prstGeom>
          <a:noFill/>
        </p:spPr>
        <p:txBody>
          <a:bodyPr wrap="square" rtlCol="0">
            <a:spAutoFit/>
          </a:bodyPr>
          <a:lstStyle/>
          <a:p>
            <a:pPr algn="ctr">
              <a:lnSpc>
                <a:spcPct val="105000"/>
              </a:lnSpc>
              <a:spcBef>
                <a:spcPts val="0"/>
              </a:spcBef>
              <a:spcAft>
                <a:spcPts val="0"/>
              </a:spcAft>
            </a:pPr>
            <a:r>
              <a:rPr lang="en-US" altLang="zh-TW" sz="1800" b="1" dirty="0">
                <a:solidFill>
                  <a:schemeClr val="tx2"/>
                </a:solidFill>
                <a:latin typeface="微軟正黑體" panose="020B0604030504040204" pitchFamily="34" charset="-120"/>
                <a:ea typeface="微軟正黑體" panose="020B0604030504040204" pitchFamily="34" charset="-120"/>
              </a:rPr>
              <a:t>Institute of Computer and Communication Engineering, </a:t>
            </a:r>
          </a:p>
          <a:p>
            <a:pPr algn="ctr">
              <a:lnSpc>
                <a:spcPct val="105000"/>
              </a:lnSpc>
              <a:spcBef>
                <a:spcPts val="0"/>
              </a:spcBef>
              <a:spcAft>
                <a:spcPts val="0"/>
              </a:spcAft>
            </a:pPr>
            <a:r>
              <a:rPr lang="en-US" altLang="zh-TW" sz="1800" b="1" dirty="0">
                <a:solidFill>
                  <a:schemeClr val="tx2"/>
                </a:solidFill>
                <a:latin typeface="微軟正黑體" panose="020B0604030504040204" pitchFamily="34" charset="-120"/>
                <a:ea typeface="微軟正黑體" panose="020B0604030504040204" pitchFamily="34" charset="-120"/>
              </a:rPr>
              <a:t>Department of Electrical Engineering, </a:t>
            </a:r>
          </a:p>
          <a:p>
            <a:pPr algn="ctr">
              <a:lnSpc>
                <a:spcPct val="105000"/>
              </a:lnSpc>
              <a:spcBef>
                <a:spcPts val="0"/>
              </a:spcBef>
              <a:spcAft>
                <a:spcPts val="0"/>
              </a:spcAft>
            </a:pPr>
            <a:r>
              <a:rPr lang="en-US" altLang="zh-TW" sz="1800" b="1" dirty="0">
                <a:solidFill>
                  <a:schemeClr val="tx2"/>
                </a:solidFill>
                <a:latin typeface="微軟正黑體" panose="020B0604030504040204" pitchFamily="34" charset="-120"/>
                <a:ea typeface="微軟正黑體" panose="020B0604030504040204" pitchFamily="34" charset="-120"/>
              </a:rPr>
              <a:t>National Cheng Kung University, Tainan, </a:t>
            </a:r>
            <a:r>
              <a:rPr lang="en-US" altLang="zh-TW" sz="1800" b="1" dirty="0" smtClean="0">
                <a:solidFill>
                  <a:schemeClr val="tx2"/>
                </a:solidFill>
                <a:latin typeface="微軟正黑體" panose="020B0604030504040204" pitchFamily="34" charset="-120"/>
                <a:ea typeface="微軟正黑體" panose="020B0604030504040204" pitchFamily="34" charset="-120"/>
              </a:rPr>
              <a:t>Taiwan</a:t>
            </a:r>
            <a:endParaRPr lang="zh-TW" altLang="zh-TW" sz="1800" b="1" dirty="0">
              <a:solidFill>
                <a:schemeClr val="tx2"/>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11425441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1"/>
          <p:cNvSpPr txBox="1">
            <a:spLocks/>
          </p:cNvSpPr>
          <p:nvPr/>
        </p:nvSpPr>
        <p:spPr>
          <a:xfrm>
            <a:off x="215008" y="116632"/>
            <a:ext cx="8928992" cy="1008112"/>
          </a:xfrm>
          <a:prstGeom prst="rect">
            <a:avLst/>
          </a:prstGeom>
        </p:spPr>
        <p:txBody>
          <a:bodyPr>
            <a:normAutofit/>
          </a:bodyPr>
          <a:lstStyle>
            <a:lvl1pPr algn="ctr" rtl="0" eaLnBrk="0" fontAlgn="base" hangingPunct="0">
              <a:spcBef>
                <a:spcPct val="0"/>
              </a:spcBef>
              <a:spcAft>
                <a:spcPct val="0"/>
              </a:spcAft>
              <a:defRPr sz="3600" b="1" kern="1200">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Constantia" pitchFamily="18" charset="0"/>
                <a:ea typeface="標楷體" pitchFamily="65" charset="-120"/>
              </a:defRPr>
            </a:lvl2pPr>
            <a:lvl3pPr algn="ctr" rtl="0" eaLnBrk="0" fontAlgn="base" hangingPunct="0">
              <a:spcBef>
                <a:spcPct val="0"/>
              </a:spcBef>
              <a:spcAft>
                <a:spcPct val="0"/>
              </a:spcAft>
              <a:defRPr sz="3600" b="1">
                <a:solidFill>
                  <a:schemeClr val="tx2"/>
                </a:solidFill>
                <a:latin typeface="Constantia" pitchFamily="18" charset="0"/>
                <a:ea typeface="標楷體" pitchFamily="65" charset="-120"/>
              </a:defRPr>
            </a:lvl3pPr>
            <a:lvl4pPr algn="ctr" rtl="0" eaLnBrk="0" fontAlgn="base" hangingPunct="0">
              <a:spcBef>
                <a:spcPct val="0"/>
              </a:spcBef>
              <a:spcAft>
                <a:spcPct val="0"/>
              </a:spcAft>
              <a:defRPr sz="3600" b="1">
                <a:solidFill>
                  <a:schemeClr val="tx2"/>
                </a:solidFill>
                <a:latin typeface="Constantia" pitchFamily="18" charset="0"/>
                <a:ea typeface="標楷體" pitchFamily="65" charset="-120"/>
              </a:defRPr>
            </a:lvl4pPr>
            <a:lvl5pPr algn="ctr" rtl="0" eaLnBrk="0" fontAlgn="base" hangingPunct="0">
              <a:spcBef>
                <a:spcPct val="0"/>
              </a:spcBef>
              <a:spcAft>
                <a:spcPct val="0"/>
              </a:spcAft>
              <a:defRPr sz="3600" b="1">
                <a:solidFill>
                  <a:schemeClr val="tx2"/>
                </a:solidFill>
                <a:latin typeface="Constantia" pitchFamily="18" charset="0"/>
                <a:ea typeface="標楷體" pitchFamily="65" charset="-120"/>
              </a:defRPr>
            </a:lvl5pPr>
            <a:lvl6pPr marL="457200" algn="l" rtl="0" fontAlgn="base">
              <a:spcBef>
                <a:spcPct val="0"/>
              </a:spcBef>
              <a:spcAft>
                <a:spcPct val="0"/>
              </a:spcAft>
              <a:defRPr sz="5000">
                <a:solidFill>
                  <a:schemeClr val="tx2"/>
                </a:solidFill>
                <a:latin typeface="Constantia" pitchFamily="18" charset="0"/>
                <a:ea typeface="標楷體" pitchFamily="65" charset="-120"/>
              </a:defRPr>
            </a:lvl6pPr>
            <a:lvl7pPr marL="914400" algn="l" rtl="0" fontAlgn="base">
              <a:spcBef>
                <a:spcPct val="0"/>
              </a:spcBef>
              <a:spcAft>
                <a:spcPct val="0"/>
              </a:spcAft>
              <a:defRPr sz="5000">
                <a:solidFill>
                  <a:schemeClr val="tx2"/>
                </a:solidFill>
                <a:latin typeface="Constantia" pitchFamily="18" charset="0"/>
                <a:ea typeface="標楷體" pitchFamily="65" charset="-120"/>
              </a:defRPr>
            </a:lvl7pPr>
            <a:lvl8pPr marL="1371600" algn="l" rtl="0" fontAlgn="base">
              <a:spcBef>
                <a:spcPct val="0"/>
              </a:spcBef>
              <a:spcAft>
                <a:spcPct val="0"/>
              </a:spcAft>
              <a:defRPr sz="5000">
                <a:solidFill>
                  <a:schemeClr val="tx2"/>
                </a:solidFill>
                <a:latin typeface="Constantia" pitchFamily="18" charset="0"/>
                <a:ea typeface="標楷體" pitchFamily="65" charset="-120"/>
              </a:defRPr>
            </a:lvl8pPr>
            <a:lvl9pPr marL="1828800" algn="l" rtl="0" fontAlgn="base">
              <a:spcBef>
                <a:spcPct val="0"/>
              </a:spcBef>
              <a:spcAft>
                <a:spcPct val="0"/>
              </a:spcAft>
              <a:defRPr sz="5000">
                <a:solidFill>
                  <a:schemeClr val="tx2"/>
                </a:solidFill>
                <a:latin typeface="Constantia" pitchFamily="18" charset="0"/>
                <a:ea typeface="標楷體" pitchFamily="65" charset="-120"/>
              </a:defRPr>
            </a:lvl9pPr>
          </a:lstStyle>
          <a:p>
            <a:r>
              <a:rPr kumimoji="0" lang="en-US" altLang="zh-TW" sz="3200" dirty="0" smtClean="0">
                <a:solidFill>
                  <a:schemeClr val="tx1"/>
                </a:solidFill>
                <a:latin typeface="Calibri" panose="020F0502020204030204" pitchFamily="34" charset="0"/>
              </a:rPr>
              <a:t>CTDP </a:t>
            </a:r>
            <a:r>
              <a:rPr kumimoji="0" lang="en-US" altLang="zh-TW" sz="3200" dirty="0" err="1" smtClean="0">
                <a:solidFill>
                  <a:schemeClr val="tx1"/>
                </a:solidFill>
                <a:latin typeface="Calibri" panose="020F0502020204030204" pitchFamily="34" charset="0"/>
              </a:rPr>
              <a:t>Depacking</a:t>
            </a:r>
            <a:r>
              <a:rPr kumimoji="0" lang="en-US" altLang="zh-TW" sz="3200" dirty="0" smtClean="0">
                <a:solidFill>
                  <a:schemeClr val="tx1"/>
                </a:solidFill>
                <a:latin typeface="Calibri" panose="020F0502020204030204" pitchFamily="34" charset="0"/>
              </a:rPr>
              <a:t> for </a:t>
            </a:r>
            <a:r>
              <a:rPr kumimoji="0" lang="en-US" altLang="zh-TW" sz="3200" dirty="0" err="1" smtClean="0">
                <a:solidFill>
                  <a:schemeClr val="tx1"/>
                </a:solidFill>
                <a:latin typeface="Calibri" panose="020F0502020204030204" pitchFamily="34" charset="0"/>
              </a:rPr>
              <a:t>ctdp_packing_type</a:t>
            </a:r>
            <a:r>
              <a:rPr kumimoji="0" lang="en-US" altLang="zh-TW" sz="3200" dirty="0" smtClean="0">
                <a:solidFill>
                  <a:schemeClr val="tx1"/>
                </a:solidFill>
                <a:latin typeface="Calibri" panose="020F0502020204030204" pitchFamily="34" charset="0"/>
              </a:rPr>
              <a:t> =0</a:t>
            </a:r>
            <a:endParaRPr kumimoji="0" lang="en-US" altLang="zh-TW" sz="3200" dirty="0">
              <a:solidFill>
                <a:schemeClr val="tx1"/>
              </a:solidFill>
              <a:latin typeface="Calibri" panose="020F0502020204030204" pitchFamily="34" charset="0"/>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72"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3" name="Rectangle 1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8" name="文字方塊 7"/>
          <p:cNvSpPr txBox="1"/>
          <p:nvPr/>
        </p:nvSpPr>
        <p:spPr>
          <a:xfrm>
            <a:off x="419327" y="1124744"/>
            <a:ext cx="8532440" cy="830997"/>
          </a:xfrm>
          <a:prstGeom prst="rect">
            <a:avLst/>
          </a:prstGeom>
          <a:noFill/>
        </p:spPr>
        <p:txBody>
          <a:bodyPr wrap="square" rtlCol="0">
            <a:spAutoFit/>
          </a:bodyPr>
          <a:lstStyle/>
          <a:p>
            <a:r>
              <a:rPr lang="en-CA" altLang="zh-TW" sz="2400" dirty="0">
                <a:latin typeface="Calibri" panose="020F0502020204030204" pitchFamily="34" charset="0"/>
                <a:cs typeface="Calibri" panose="020F0502020204030204" pitchFamily="34" charset="0"/>
              </a:rPr>
              <a:t>Arrangement of the CTDP-TB frame and its </a:t>
            </a:r>
            <a:r>
              <a:rPr lang="en-CA" altLang="zh-TW" sz="2400" dirty="0" err="1">
                <a:latin typeface="Calibri" panose="020F0502020204030204" pitchFamily="34" charset="0"/>
                <a:cs typeface="Calibri" panose="020F0502020204030204" pitchFamily="34" charset="0"/>
              </a:rPr>
              <a:t>depacking</a:t>
            </a:r>
            <a:r>
              <a:rPr lang="en-CA" altLang="zh-TW" sz="2400" dirty="0">
                <a:latin typeface="Calibri" panose="020F0502020204030204" pitchFamily="34" charset="0"/>
                <a:cs typeface="Calibri" panose="020F0502020204030204" pitchFamily="34" charset="0"/>
              </a:rPr>
              <a:t> steps (</a:t>
            </a:r>
            <a:r>
              <a:rPr lang="en-CA" altLang="zh-TW" sz="2400" dirty="0" err="1">
                <a:latin typeface="Calibri" panose="020F0502020204030204" pitchFamily="34" charset="0"/>
                <a:cs typeface="Calibri" panose="020F0502020204030204" pitchFamily="34" charset="0"/>
              </a:rPr>
              <a:t>ctdp_packing</a:t>
            </a:r>
            <a:r>
              <a:rPr lang="en-CA" altLang="zh-TW" sz="2400" dirty="0">
                <a:latin typeface="Calibri" panose="020F0502020204030204" pitchFamily="34" charset="0"/>
                <a:cs typeface="Calibri" panose="020F0502020204030204" pitchFamily="34" charset="0"/>
              </a:rPr>
              <a:t> type = 0</a:t>
            </a:r>
            <a:r>
              <a:rPr lang="en-CA" altLang="zh-TW" sz="2400" dirty="0" smtClean="0">
                <a:latin typeface="Calibri" panose="020F0502020204030204" pitchFamily="34" charset="0"/>
                <a:cs typeface="Calibri" panose="020F0502020204030204" pitchFamily="34" charset="0"/>
              </a:rPr>
              <a:t>):</a:t>
            </a:r>
            <a:endParaRPr lang="zh-TW" altLang="en-US" sz="2400" dirty="0">
              <a:latin typeface="Calibri" panose="020F0502020204030204" pitchFamily="34" charset="0"/>
              <a:cs typeface="Calibri" panose="020F0502020204030204" pitchFamily="34" charset="0"/>
            </a:endParaRPr>
          </a:p>
        </p:txBody>
      </p:sp>
      <p:graphicFrame>
        <p:nvGraphicFramePr>
          <p:cNvPr id="10" name="物件 9"/>
          <p:cNvGraphicFramePr>
            <a:graphicFrameLocks noChangeAspect="1"/>
          </p:cNvGraphicFramePr>
          <p:nvPr>
            <p:extLst>
              <p:ext uri="{D42A27DB-BD31-4B8C-83A1-F6EECF244321}">
                <p14:modId xmlns:p14="http://schemas.microsoft.com/office/powerpoint/2010/main" val="748268048"/>
              </p:ext>
            </p:extLst>
          </p:nvPr>
        </p:nvGraphicFramePr>
        <p:xfrm>
          <a:off x="382719" y="2132856"/>
          <a:ext cx="8312117" cy="3816424"/>
        </p:xfrm>
        <a:graphic>
          <a:graphicData uri="http://schemas.openxmlformats.org/presentationml/2006/ole">
            <mc:AlternateContent xmlns:mc="http://schemas.openxmlformats.org/markup-compatibility/2006">
              <mc:Choice xmlns:v="urn:schemas-microsoft-com:vml" Requires="v">
                <p:oleObj spid="_x0000_s148552" name="投影片" r:id="rId3" imgW="5117722" imgH="2299599" progId="PowerPoint.Slide.12">
                  <p:embed/>
                </p:oleObj>
              </mc:Choice>
              <mc:Fallback>
                <p:oleObj name="投影片" r:id="rId3" imgW="5117722" imgH="2299599" progId="PowerPoint.Slide.12">
                  <p:embed/>
                  <p:pic>
                    <p:nvPicPr>
                      <p:cNvPr id="0" name="Object 4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2719" y="2132856"/>
                        <a:ext cx="8312117" cy="3816424"/>
                      </a:xfrm>
                      <a:prstGeom prst="rect">
                        <a:avLst/>
                      </a:prstGeom>
                      <a:noFill/>
                    </p:spPr>
                  </p:pic>
                </p:oleObj>
              </mc:Fallback>
            </mc:AlternateContent>
          </a:graphicData>
        </a:graphic>
      </p:graphicFrame>
    </p:spTree>
    <p:extLst>
      <p:ext uri="{BB962C8B-B14F-4D97-AF65-F5344CB8AC3E}">
        <p14:creationId xmlns:p14="http://schemas.microsoft.com/office/powerpoint/2010/main" val="24353089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標題 1"/>
          <p:cNvSpPr>
            <a:spLocks noGrp="1"/>
          </p:cNvSpPr>
          <p:nvPr>
            <p:ph type="title"/>
          </p:nvPr>
        </p:nvSpPr>
        <p:spPr>
          <a:xfrm>
            <a:off x="837917" y="30778"/>
            <a:ext cx="8229600" cy="859930"/>
          </a:xfrm>
        </p:spPr>
        <p:txBody>
          <a:bodyPr>
            <a:normAutofit/>
          </a:bodyPr>
          <a:lstStyle/>
          <a:p>
            <a:r>
              <a:rPr lang="en-US" altLang="zh-TW" sz="3200" dirty="0" smtClean="0">
                <a:latin typeface="Calibri" pitchFamily="34" charset="0"/>
              </a:rPr>
              <a:t> CTDP-LR Packing Procedure </a:t>
            </a:r>
            <a:r>
              <a:rPr lang="en-US" altLang="zh-TW" sz="2400" dirty="0" smtClean="0">
                <a:solidFill>
                  <a:srgbClr val="3333FF"/>
                </a:solidFill>
                <a:latin typeface="Calibri" pitchFamily="34" charset="0"/>
              </a:rPr>
              <a:t>(Modified)</a:t>
            </a:r>
            <a:endParaRPr lang="zh-TW" altLang="en-US" sz="2400" dirty="0">
              <a:solidFill>
                <a:srgbClr val="3333FF"/>
              </a:solidFill>
              <a:latin typeface="Calibri" pitchFamily="34" charset="0"/>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4"/>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8" name="矩形 47"/>
          <p:cNvSpPr/>
          <p:nvPr/>
        </p:nvSpPr>
        <p:spPr bwMode="auto">
          <a:xfrm>
            <a:off x="4852401" y="3097198"/>
            <a:ext cx="2433792" cy="584775"/>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p:txBody>
      </p:sp>
      <p:grpSp>
        <p:nvGrpSpPr>
          <p:cNvPr id="78" name="群組 77"/>
          <p:cNvGrpSpPr/>
          <p:nvPr/>
        </p:nvGrpSpPr>
        <p:grpSpPr>
          <a:xfrm>
            <a:off x="4852401" y="3953233"/>
            <a:ext cx="2433364" cy="584775"/>
            <a:chOff x="5198681" y="3933056"/>
            <a:chExt cx="2469663" cy="498801"/>
          </a:xfrm>
        </p:grpSpPr>
        <p:sp>
          <p:nvSpPr>
            <p:cNvPr id="51" name="矩形 50"/>
            <p:cNvSpPr/>
            <p:nvPr/>
          </p:nvSpPr>
          <p:spPr bwMode="auto">
            <a:xfrm>
              <a:off x="5199360" y="3933056"/>
              <a:ext cx="2468984" cy="498801"/>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p:txBody>
        </p:sp>
        <p:sp>
          <p:nvSpPr>
            <p:cNvPr id="52" name="文字方塊 51"/>
            <p:cNvSpPr txBox="1"/>
            <p:nvPr/>
          </p:nvSpPr>
          <p:spPr>
            <a:xfrm>
              <a:off x="5198681" y="3933056"/>
              <a:ext cx="2428242" cy="498801"/>
            </a:xfrm>
            <a:prstGeom prst="rect">
              <a:avLst/>
            </a:prstGeom>
            <a:noFill/>
          </p:spPr>
          <p:txBody>
            <a:bodyPr wrap="square" rtlCol="0">
              <a:spAutoFit/>
            </a:bodyPr>
            <a:lstStyle/>
            <a:p>
              <a:pPr algn="ctr"/>
              <a:r>
                <a:rPr lang="en-US" altLang="zh-TW" sz="1600" b="1" dirty="0">
                  <a:solidFill>
                    <a:srgbClr val="3333FF"/>
                  </a:solidFill>
                  <a:latin typeface="Calibri" panose="020F0502020204030204" pitchFamily="34" charset="0"/>
                  <a:cs typeface="Arial" pitchFamily="34" charset="0"/>
                </a:rPr>
                <a:t>Color Depth Packing: Assigned RGB Subpixels</a:t>
              </a:r>
            </a:p>
          </p:txBody>
        </p:sp>
      </p:grpSp>
      <p:sp>
        <p:nvSpPr>
          <p:cNvPr id="55" name="矩形 54"/>
          <p:cNvSpPr/>
          <p:nvPr/>
        </p:nvSpPr>
        <p:spPr bwMode="auto">
          <a:xfrm>
            <a:off x="4853070" y="2253003"/>
            <a:ext cx="2432695" cy="584775"/>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p:txBody>
      </p:sp>
      <p:sp>
        <p:nvSpPr>
          <p:cNvPr id="56" name="文字方塊 55"/>
          <p:cNvSpPr txBox="1"/>
          <p:nvPr/>
        </p:nvSpPr>
        <p:spPr>
          <a:xfrm>
            <a:off x="4852401" y="2264373"/>
            <a:ext cx="2432695" cy="584775"/>
          </a:xfrm>
          <a:prstGeom prst="rect">
            <a:avLst/>
          </a:prstGeom>
          <a:noFill/>
        </p:spPr>
        <p:txBody>
          <a:bodyPr wrap="square" rtlCol="0">
            <a:spAutoFit/>
          </a:bodyPr>
          <a:lstStyle/>
          <a:p>
            <a:pPr algn="ctr"/>
            <a:r>
              <a:rPr lang="en-US" altLang="zh-TW" sz="1600" b="1" dirty="0" smtClean="0">
                <a:latin typeface="Calibri" panose="020F0502020204030204" pitchFamily="34" charset="0"/>
                <a:cs typeface="Arial" pitchFamily="34" charset="0"/>
              </a:rPr>
              <a:t>Spatial Subsample in</a:t>
            </a:r>
          </a:p>
          <a:p>
            <a:pPr algn="ctr"/>
            <a:r>
              <a:rPr lang="en-US" altLang="zh-TW" sz="1600" b="1" dirty="0" smtClean="0">
                <a:latin typeface="Calibri" panose="020F0502020204030204" pitchFamily="34" charset="0"/>
                <a:cs typeface="Arial" pitchFamily="34" charset="0"/>
              </a:rPr>
              <a:t>Horizontal </a:t>
            </a:r>
            <a:r>
              <a:rPr lang="en-US" altLang="zh-TW" sz="1600" b="1" dirty="0">
                <a:latin typeface="Calibri" panose="020F0502020204030204" pitchFamily="34" charset="0"/>
                <a:cs typeface="Arial" pitchFamily="34" charset="0"/>
              </a:rPr>
              <a:t>Direction</a:t>
            </a:r>
          </a:p>
        </p:txBody>
      </p:sp>
      <p:sp>
        <p:nvSpPr>
          <p:cNvPr id="60" name="矩形 59"/>
          <p:cNvSpPr/>
          <p:nvPr/>
        </p:nvSpPr>
        <p:spPr bwMode="auto">
          <a:xfrm>
            <a:off x="2242371" y="2258073"/>
            <a:ext cx="2453548" cy="584775"/>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p:txBody>
      </p:sp>
      <p:sp>
        <p:nvSpPr>
          <p:cNvPr id="61" name="文字方塊 60"/>
          <p:cNvSpPr txBox="1"/>
          <p:nvPr/>
        </p:nvSpPr>
        <p:spPr>
          <a:xfrm>
            <a:off x="2244481" y="2226785"/>
            <a:ext cx="2425462" cy="584775"/>
          </a:xfrm>
          <a:prstGeom prst="rect">
            <a:avLst/>
          </a:prstGeom>
          <a:noFill/>
        </p:spPr>
        <p:txBody>
          <a:bodyPr wrap="square" rtlCol="0">
            <a:spAutoFit/>
          </a:bodyPr>
          <a:lstStyle/>
          <a:p>
            <a:pPr algn="ctr"/>
            <a:r>
              <a:rPr lang="en-US" altLang="zh-TW" sz="1600" b="1" dirty="0" smtClean="0">
                <a:latin typeface="Calibri" panose="020F0502020204030204" pitchFamily="34" charset="0"/>
                <a:cs typeface="Arial" pitchFamily="34" charset="0"/>
              </a:rPr>
              <a:t>Horizontal Subsample </a:t>
            </a:r>
            <a:r>
              <a:rPr lang="en-US" altLang="zh-TW" sz="1600" b="1" dirty="0">
                <a:latin typeface="Calibri" panose="020F0502020204030204" pitchFamily="34" charset="0"/>
                <a:cs typeface="Arial" pitchFamily="34" charset="0"/>
              </a:rPr>
              <a:t>or</a:t>
            </a:r>
          </a:p>
          <a:p>
            <a:pPr algn="ctr"/>
            <a:r>
              <a:rPr lang="en-US" altLang="zh-TW" sz="1600" b="1" dirty="0" smtClean="0">
                <a:latin typeface="Calibri" panose="020F0502020204030204" pitchFamily="34" charset="0"/>
                <a:cs typeface="Arial" pitchFamily="34" charset="0"/>
              </a:rPr>
              <a:t>Original Texture Frame</a:t>
            </a:r>
            <a:endParaRPr lang="en-US" altLang="zh-TW" sz="1600" b="1" dirty="0">
              <a:latin typeface="Calibri" panose="020F0502020204030204" pitchFamily="34" charset="0"/>
              <a:cs typeface="Arial" pitchFamily="34" charset="0"/>
            </a:endParaRPr>
          </a:p>
        </p:txBody>
      </p:sp>
      <p:cxnSp>
        <p:nvCxnSpPr>
          <p:cNvPr id="66" name="肘形接點 65"/>
          <p:cNvCxnSpPr>
            <a:stCxn id="60" idx="2"/>
            <a:endCxn id="80" idx="1"/>
          </p:cNvCxnSpPr>
          <p:nvPr/>
        </p:nvCxnSpPr>
        <p:spPr bwMode="auto">
          <a:xfrm rot="16200000" flipH="1">
            <a:off x="3037623" y="3274368"/>
            <a:ext cx="2246968" cy="1383926"/>
          </a:xfrm>
          <a:prstGeom prst="bentConnector2">
            <a:avLst/>
          </a:prstGeom>
          <a:solidFill>
            <a:schemeClr val="accent1"/>
          </a:solidFill>
          <a:ln w="25400" cap="flat" cmpd="sng" algn="ctr">
            <a:solidFill>
              <a:srgbClr val="657F4D"/>
            </a:solidFill>
            <a:prstDash val="solid"/>
            <a:round/>
            <a:headEnd type="none" w="med" len="med"/>
            <a:tailEnd type="arrow"/>
          </a:ln>
          <a:effectLst/>
        </p:spPr>
      </p:cxnSp>
      <p:pic>
        <p:nvPicPr>
          <p:cNvPr id="72" name="圖片 71"/>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5433372" y="1251110"/>
            <a:ext cx="1250653" cy="760476"/>
          </a:xfrm>
          <a:prstGeom prst="rect">
            <a:avLst/>
          </a:prstGeom>
        </p:spPr>
      </p:pic>
      <p:pic>
        <p:nvPicPr>
          <p:cNvPr id="73" name="圖片 72"/>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2844299" y="1251175"/>
            <a:ext cx="1250544" cy="760410"/>
          </a:xfrm>
          <a:prstGeom prst="rect">
            <a:avLst/>
          </a:prstGeom>
        </p:spPr>
      </p:pic>
      <p:sp>
        <p:nvSpPr>
          <p:cNvPr id="80" name="矩形 79"/>
          <p:cNvSpPr/>
          <p:nvPr/>
        </p:nvSpPr>
        <p:spPr bwMode="auto">
          <a:xfrm>
            <a:off x="4853070" y="4797427"/>
            <a:ext cx="2432695" cy="584775"/>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p:txBody>
      </p:sp>
      <p:sp>
        <p:nvSpPr>
          <p:cNvPr id="81" name="文字方塊 80"/>
          <p:cNvSpPr txBox="1"/>
          <p:nvPr/>
        </p:nvSpPr>
        <p:spPr>
          <a:xfrm>
            <a:off x="4930641" y="4923845"/>
            <a:ext cx="2347221" cy="338554"/>
          </a:xfrm>
          <a:prstGeom prst="rect">
            <a:avLst/>
          </a:prstGeom>
          <a:noFill/>
        </p:spPr>
        <p:txBody>
          <a:bodyPr wrap="square" rtlCol="0">
            <a:spAutoFit/>
          </a:bodyPr>
          <a:lstStyle/>
          <a:p>
            <a:pPr algn="ctr"/>
            <a:r>
              <a:rPr lang="en-US" altLang="zh-TW" sz="1600" b="1" dirty="0" smtClean="0">
                <a:latin typeface="Calibri" panose="020F0502020204030204" pitchFamily="34" charset="0"/>
                <a:cs typeface="Arial" pitchFamily="34" charset="0"/>
              </a:rPr>
              <a:t>Combination</a:t>
            </a:r>
            <a:endParaRPr lang="en-US" altLang="zh-TW" sz="1600" b="1" dirty="0">
              <a:latin typeface="Calibri" panose="020F0502020204030204" pitchFamily="34" charset="0"/>
              <a:cs typeface="Arial" pitchFamily="34" charset="0"/>
            </a:endParaRPr>
          </a:p>
        </p:txBody>
      </p:sp>
      <p:cxnSp>
        <p:nvCxnSpPr>
          <p:cNvPr id="88" name="直線單箭頭接點 87"/>
          <p:cNvCxnSpPr/>
          <p:nvPr/>
        </p:nvCxnSpPr>
        <p:spPr bwMode="auto">
          <a:xfrm>
            <a:off x="6104252" y="2885860"/>
            <a:ext cx="426" cy="230791"/>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89" name="直線單箭頭接點 88"/>
          <p:cNvCxnSpPr/>
          <p:nvPr/>
        </p:nvCxnSpPr>
        <p:spPr bwMode="auto">
          <a:xfrm>
            <a:off x="6104252" y="3713579"/>
            <a:ext cx="426" cy="230791"/>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91" name="直線單箭頭接點 90"/>
          <p:cNvCxnSpPr/>
          <p:nvPr/>
        </p:nvCxnSpPr>
        <p:spPr bwMode="auto">
          <a:xfrm>
            <a:off x="6104252" y="4566636"/>
            <a:ext cx="426" cy="230791"/>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92" name="直線單箭頭接點 91"/>
          <p:cNvCxnSpPr/>
          <p:nvPr/>
        </p:nvCxnSpPr>
        <p:spPr bwMode="auto">
          <a:xfrm>
            <a:off x="6104252" y="5373216"/>
            <a:ext cx="426" cy="230791"/>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sp>
        <p:nvSpPr>
          <p:cNvPr id="42" name="文字方塊 41"/>
          <p:cNvSpPr txBox="1"/>
          <p:nvPr/>
        </p:nvSpPr>
        <p:spPr>
          <a:xfrm>
            <a:off x="3254313" y="980728"/>
            <a:ext cx="367408" cy="338554"/>
          </a:xfrm>
          <a:prstGeom prst="rect">
            <a:avLst/>
          </a:prstGeom>
          <a:noFill/>
        </p:spPr>
        <p:txBody>
          <a:bodyPr wrap="none" rtlCol="0">
            <a:spAutoFit/>
          </a:bodyPr>
          <a:lstStyle/>
          <a:p>
            <a:r>
              <a:rPr lang="en-US" altLang="zh-TW" sz="1600" dirty="0" smtClean="0">
                <a:latin typeface="Calibri" panose="020F0502020204030204" pitchFamily="34" charset="0"/>
              </a:rPr>
              <a:t>W</a:t>
            </a:r>
            <a:endParaRPr lang="zh-TW" altLang="en-US" sz="1600" dirty="0">
              <a:latin typeface="Calibri" panose="020F0502020204030204" pitchFamily="34" charset="0"/>
            </a:endParaRPr>
          </a:p>
        </p:txBody>
      </p:sp>
      <p:sp>
        <p:nvSpPr>
          <p:cNvPr id="43" name="文字方塊 42"/>
          <p:cNvSpPr txBox="1"/>
          <p:nvPr/>
        </p:nvSpPr>
        <p:spPr>
          <a:xfrm>
            <a:off x="5885909" y="982488"/>
            <a:ext cx="367408" cy="338554"/>
          </a:xfrm>
          <a:prstGeom prst="rect">
            <a:avLst/>
          </a:prstGeom>
          <a:noFill/>
        </p:spPr>
        <p:txBody>
          <a:bodyPr wrap="none" rtlCol="0">
            <a:spAutoFit/>
          </a:bodyPr>
          <a:lstStyle/>
          <a:p>
            <a:r>
              <a:rPr lang="en-US" altLang="zh-TW" sz="1600" dirty="0" smtClean="0">
                <a:latin typeface="Calibri" panose="020F0502020204030204" pitchFamily="34" charset="0"/>
              </a:rPr>
              <a:t>W</a:t>
            </a:r>
            <a:endParaRPr lang="zh-TW" altLang="en-US" sz="1600" dirty="0">
              <a:latin typeface="Calibri" panose="020F0502020204030204" pitchFamily="34" charset="0"/>
            </a:endParaRPr>
          </a:p>
        </p:txBody>
      </p:sp>
      <p:sp>
        <p:nvSpPr>
          <p:cNvPr id="59" name="文字方塊 58"/>
          <p:cNvSpPr txBox="1"/>
          <p:nvPr/>
        </p:nvSpPr>
        <p:spPr>
          <a:xfrm>
            <a:off x="4617679" y="3110598"/>
            <a:ext cx="2894906" cy="584775"/>
          </a:xfrm>
          <a:prstGeom prst="rect">
            <a:avLst/>
          </a:prstGeom>
          <a:noFill/>
        </p:spPr>
        <p:txBody>
          <a:bodyPr wrap="square" rtlCol="0">
            <a:spAutoFit/>
          </a:bodyPr>
          <a:lstStyle/>
          <a:p>
            <a:pPr algn="ctr"/>
            <a:r>
              <a:rPr lang="en-US" altLang="zh-TW" sz="1600" b="1" dirty="0" smtClean="0">
                <a:solidFill>
                  <a:srgbClr val="3333FF"/>
                </a:solidFill>
                <a:latin typeface="Calibri" panose="020F0502020204030204" pitchFamily="34" charset="0"/>
                <a:cs typeface="Arial" pitchFamily="34" charset="0"/>
              </a:rPr>
              <a:t>Horizontal Splitting</a:t>
            </a:r>
            <a:endParaRPr lang="en-US" altLang="zh-TW" sz="1600" b="1" dirty="0">
              <a:solidFill>
                <a:srgbClr val="3333FF"/>
              </a:solidFill>
              <a:latin typeface="Calibri" panose="020F0502020204030204" pitchFamily="34" charset="0"/>
              <a:cs typeface="Arial" pitchFamily="34" charset="0"/>
            </a:endParaRPr>
          </a:p>
          <a:p>
            <a:pPr algn="ctr"/>
            <a:r>
              <a:rPr lang="en-US" altLang="zh-TW" sz="1600" b="1" dirty="0" smtClean="0">
                <a:solidFill>
                  <a:srgbClr val="3333FF"/>
                </a:solidFill>
                <a:latin typeface="Calibri" panose="020F0502020204030204" pitchFamily="34" charset="0"/>
                <a:cs typeface="Arial" pitchFamily="34" charset="0"/>
              </a:rPr>
              <a:t>&amp; </a:t>
            </a:r>
            <a:r>
              <a:rPr lang="en-US" altLang="zh-TW" sz="1600" b="1" dirty="0">
                <a:solidFill>
                  <a:srgbClr val="3333FF"/>
                </a:solidFill>
                <a:latin typeface="Calibri" panose="020F0502020204030204" pitchFamily="34" charset="0"/>
                <a:cs typeface="Arial" pitchFamily="34" charset="0"/>
              </a:rPr>
              <a:t>Flipping</a:t>
            </a:r>
          </a:p>
        </p:txBody>
      </p:sp>
      <p:sp>
        <p:nvSpPr>
          <p:cNvPr id="68" name="文字方塊 67"/>
          <p:cNvSpPr txBox="1"/>
          <p:nvPr/>
        </p:nvSpPr>
        <p:spPr>
          <a:xfrm>
            <a:off x="5211473" y="6320557"/>
            <a:ext cx="535724" cy="338554"/>
          </a:xfrm>
          <a:prstGeom prst="rect">
            <a:avLst/>
          </a:prstGeom>
          <a:noFill/>
        </p:spPr>
        <p:txBody>
          <a:bodyPr wrap="none" rtlCol="0">
            <a:spAutoFit/>
          </a:bodyPr>
          <a:lstStyle/>
          <a:p>
            <a:r>
              <a:rPr lang="en-US" altLang="zh-TW" sz="1600" dirty="0" smtClean="0">
                <a:latin typeface="Calibri" panose="020F0502020204030204" pitchFamily="34" charset="0"/>
              </a:rPr>
              <a:t>W</a:t>
            </a:r>
            <a:r>
              <a:rPr lang="en-US" altLang="zh-TW" sz="1600" baseline="-25000" dirty="0">
                <a:latin typeface="Calibri" panose="020F0502020204030204" pitchFamily="34" charset="0"/>
              </a:rPr>
              <a:t>H</a:t>
            </a:r>
            <a:r>
              <a:rPr lang="en-US" altLang="zh-TW" sz="1600" baseline="-25000" dirty="0" smtClean="0">
                <a:latin typeface="Calibri" panose="020F0502020204030204" pitchFamily="34" charset="0"/>
              </a:rPr>
              <a:t>D</a:t>
            </a:r>
            <a:endParaRPr lang="zh-TW" altLang="en-US" sz="1600" dirty="0">
              <a:latin typeface="Calibri" panose="020F0502020204030204" pitchFamily="34" charset="0"/>
            </a:endParaRPr>
          </a:p>
        </p:txBody>
      </p:sp>
      <p:pic>
        <p:nvPicPr>
          <p:cNvPr id="71" name="圖片 70"/>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862124" y="2105996"/>
            <a:ext cx="1250544" cy="760410"/>
          </a:xfrm>
          <a:prstGeom prst="rect">
            <a:avLst/>
          </a:prstGeom>
        </p:spPr>
      </p:pic>
      <p:cxnSp>
        <p:nvCxnSpPr>
          <p:cNvPr id="79" name="直線單箭頭接點 78"/>
          <p:cNvCxnSpPr/>
          <p:nvPr/>
        </p:nvCxnSpPr>
        <p:spPr bwMode="auto">
          <a:xfrm>
            <a:off x="6058699" y="2034053"/>
            <a:ext cx="426" cy="230791"/>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82" name="直線單箭頭接點 81"/>
          <p:cNvCxnSpPr/>
          <p:nvPr/>
        </p:nvCxnSpPr>
        <p:spPr bwMode="auto">
          <a:xfrm>
            <a:off x="3469146" y="2011586"/>
            <a:ext cx="426" cy="230791"/>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sp>
        <p:nvSpPr>
          <p:cNvPr id="50" name="文字方塊 49"/>
          <p:cNvSpPr txBox="1"/>
          <p:nvPr/>
        </p:nvSpPr>
        <p:spPr>
          <a:xfrm>
            <a:off x="1086619" y="1799295"/>
            <a:ext cx="527709" cy="338554"/>
          </a:xfrm>
          <a:prstGeom prst="rect">
            <a:avLst/>
          </a:prstGeom>
          <a:noFill/>
        </p:spPr>
        <p:txBody>
          <a:bodyPr wrap="none" rtlCol="0">
            <a:spAutoFit/>
          </a:bodyPr>
          <a:lstStyle/>
          <a:p>
            <a:r>
              <a:rPr lang="en-US" altLang="zh-TW" sz="1600" dirty="0">
                <a:latin typeface="Calibri" panose="020F0502020204030204" pitchFamily="34" charset="0"/>
              </a:rPr>
              <a:t> </a:t>
            </a:r>
            <a:r>
              <a:rPr lang="en-US" altLang="zh-TW" sz="1600" dirty="0" smtClean="0">
                <a:latin typeface="Calibri" panose="020F0502020204030204" pitchFamily="34" charset="0"/>
              </a:rPr>
              <a:t> W</a:t>
            </a:r>
            <a:r>
              <a:rPr lang="en-US" altLang="zh-TW" sz="1600" baseline="-25000" dirty="0" smtClean="0">
                <a:latin typeface="Calibri" panose="020F0502020204030204" pitchFamily="34" charset="0"/>
              </a:rPr>
              <a:t>T</a:t>
            </a:r>
            <a:endParaRPr lang="zh-TW" altLang="en-US" sz="1600" dirty="0">
              <a:latin typeface="Calibri" panose="020F0502020204030204" pitchFamily="34" charset="0"/>
            </a:endParaRPr>
          </a:p>
        </p:txBody>
      </p:sp>
      <p:sp>
        <p:nvSpPr>
          <p:cNvPr id="53" name="文字方塊 52"/>
          <p:cNvSpPr txBox="1"/>
          <p:nvPr/>
        </p:nvSpPr>
        <p:spPr>
          <a:xfrm>
            <a:off x="6628564" y="6323328"/>
            <a:ext cx="535724" cy="338554"/>
          </a:xfrm>
          <a:prstGeom prst="rect">
            <a:avLst/>
          </a:prstGeom>
          <a:noFill/>
        </p:spPr>
        <p:txBody>
          <a:bodyPr wrap="none" rtlCol="0">
            <a:spAutoFit/>
          </a:bodyPr>
          <a:lstStyle/>
          <a:p>
            <a:r>
              <a:rPr lang="en-US" altLang="zh-TW" sz="1600" dirty="0" smtClean="0">
                <a:latin typeface="Calibri" panose="020F0502020204030204" pitchFamily="34" charset="0"/>
              </a:rPr>
              <a:t>W</a:t>
            </a:r>
            <a:r>
              <a:rPr lang="en-US" altLang="zh-TW" sz="1600" baseline="-25000" dirty="0">
                <a:latin typeface="Calibri" panose="020F0502020204030204" pitchFamily="34" charset="0"/>
              </a:rPr>
              <a:t>H</a:t>
            </a:r>
            <a:r>
              <a:rPr lang="en-US" altLang="zh-TW" sz="1600" baseline="-25000" dirty="0" smtClean="0">
                <a:latin typeface="Calibri" panose="020F0502020204030204" pitchFamily="34" charset="0"/>
              </a:rPr>
              <a:t>D</a:t>
            </a:r>
            <a:endParaRPr lang="zh-TW" altLang="en-US" sz="1600" dirty="0">
              <a:latin typeface="Calibri" panose="020F0502020204030204" pitchFamily="34" charset="0"/>
            </a:endParaRPr>
          </a:p>
        </p:txBody>
      </p:sp>
      <p:sp>
        <p:nvSpPr>
          <p:cNvPr id="70" name="文字方塊 69"/>
          <p:cNvSpPr txBox="1"/>
          <p:nvPr/>
        </p:nvSpPr>
        <p:spPr>
          <a:xfrm>
            <a:off x="5964396" y="6297826"/>
            <a:ext cx="434734" cy="338554"/>
          </a:xfrm>
          <a:prstGeom prst="rect">
            <a:avLst/>
          </a:prstGeom>
          <a:noFill/>
        </p:spPr>
        <p:txBody>
          <a:bodyPr wrap="none" rtlCol="0">
            <a:spAutoFit/>
          </a:bodyPr>
          <a:lstStyle/>
          <a:p>
            <a:r>
              <a:rPr lang="en-US" altLang="zh-TW" sz="1600" dirty="0" smtClean="0">
                <a:latin typeface="Calibri" panose="020F0502020204030204" pitchFamily="34" charset="0"/>
              </a:rPr>
              <a:t>W</a:t>
            </a:r>
            <a:r>
              <a:rPr lang="en-US" altLang="zh-TW" sz="1600" baseline="-25000" dirty="0" smtClean="0">
                <a:latin typeface="Calibri" panose="020F0502020204030204" pitchFamily="34" charset="0"/>
              </a:rPr>
              <a:t>T</a:t>
            </a:r>
            <a:endParaRPr lang="zh-TW" altLang="en-US" sz="1600" dirty="0">
              <a:latin typeface="Calibri" panose="020F0502020204030204" pitchFamily="34" charset="0"/>
            </a:endParaRPr>
          </a:p>
        </p:txBody>
      </p:sp>
      <p:sp>
        <p:nvSpPr>
          <p:cNvPr id="96" name="文字方塊 95"/>
          <p:cNvSpPr txBox="1"/>
          <p:nvPr/>
        </p:nvSpPr>
        <p:spPr>
          <a:xfrm>
            <a:off x="4062125" y="1433584"/>
            <a:ext cx="312906" cy="338554"/>
          </a:xfrm>
          <a:prstGeom prst="rect">
            <a:avLst/>
          </a:prstGeom>
          <a:noFill/>
        </p:spPr>
        <p:txBody>
          <a:bodyPr wrap="none" rtlCol="0">
            <a:spAutoFit/>
          </a:bodyPr>
          <a:lstStyle/>
          <a:p>
            <a:pPr fontAlgn="base">
              <a:spcBef>
                <a:spcPct val="0"/>
              </a:spcBef>
              <a:spcAft>
                <a:spcPct val="0"/>
              </a:spcAft>
            </a:pPr>
            <a:r>
              <a:rPr kumimoji="1" lang="en-US" altLang="zh-TW" sz="1600" dirty="0" smtClean="0">
                <a:solidFill>
                  <a:prstClr val="black"/>
                </a:solidFill>
                <a:latin typeface="Calibri" panose="020F0502020204030204" pitchFamily="34" charset="0"/>
                <a:ea typeface="新細明體" pitchFamily="18" charset="-120"/>
              </a:rPr>
              <a:t>H</a:t>
            </a:r>
            <a:endParaRPr kumimoji="1" lang="zh-TW" altLang="en-US" sz="1600" dirty="0">
              <a:solidFill>
                <a:prstClr val="black"/>
              </a:solidFill>
              <a:latin typeface="Calibri" panose="020F0502020204030204" pitchFamily="34" charset="0"/>
              <a:ea typeface="新細明體" pitchFamily="18" charset="-120"/>
            </a:endParaRPr>
          </a:p>
        </p:txBody>
      </p:sp>
      <p:sp>
        <p:nvSpPr>
          <p:cNvPr id="97" name="文字方塊 96"/>
          <p:cNvSpPr txBox="1"/>
          <p:nvPr/>
        </p:nvSpPr>
        <p:spPr>
          <a:xfrm>
            <a:off x="6684025" y="1468976"/>
            <a:ext cx="312906" cy="338554"/>
          </a:xfrm>
          <a:prstGeom prst="rect">
            <a:avLst/>
          </a:prstGeom>
          <a:noFill/>
        </p:spPr>
        <p:txBody>
          <a:bodyPr wrap="none" rtlCol="0">
            <a:spAutoFit/>
          </a:bodyPr>
          <a:lstStyle/>
          <a:p>
            <a:pPr fontAlgn="base">
              <a:spcBef>
                <a:spcPct val="0"/>
              </a:spcBef>
              <a:spcAft>
                <a:spcPct val="0"/>
              </a:spcAft>
            </a:pPr>
            <a:r>
              <a:rPr kumimoji="1" lang="en-US" altLang="zh-TW" sz="1600" dirty="0" smtClean="0">
                <a:solidFill>
                  <a:prstClr val="black"/>
                </a:solidFill>
                <a:latin typeface="Calibri" panose="020F0502020204030204" pitchFamily="34" charset="0"/>
                <a:ea typeface="新細明體" pitchFamily="18" charset="-120"/>
              </a:rPr>
              <a:t>H</a:t>
            </a:r>
            <a:endParaRPr kumimoji="1" lang="zh-TW" altLang="en-US" sz="1600" dirty="0">
              <a:solidFill>
                <a:prstClr val="black"/>
              </a:solidFill>
              <a:latin typeface="Calibri" panose="020F0502020204030204" pitchFamily="34" charset="0"/>
              <a:ea typeface="新細明體" pitchFamily="18" charset="-120"/>
            </a:endParaRPr>
          </a:p>
        </p:txBody>
      </p:sp>
      <p:grpSp>
        <p:nvGrpSpPr>
          <p:cNvPr id="6" name="群組 5"/>
          <p:cNvGrpSpPr/>
          <p:nvPr/>
        </p:nvGrpSpPr>
        <p:grpSpPr>
          <a:xfrm>
            <a:off x="7668344" y="2062977"/>
            <a:ext cx="888970" cy="1077991"/>
            <a:chOff x="7668344" y="1748366"/>
            <a:chExt cx="888970" cy="1077991"/>
          </a:xfrm>
        </p:grpSpPr>
        <p:pic>
          <p:nvPicPr>
            <p:cNvPr id="74" name="圖片 73"/>
            <p:cNvPicPr>
              <a:picLocks/>
            </p:cNvPicPr>
            <p:nvPr/>
          </p:nvPicPr>
          <p:blipFill>
            <a:blip r:embed="rId3" cstate="screen">
              <a:extLst>
                <a:ext uri="{28A0092B-C50C-407E-A947-70E740481C1C}">
                  <a14:useLocalDpi xmlns:a14="http://schemas.microsoft.com/office/drawing/2010/main" val="0"/>
                </a:ext>
              </a:extLst>
            </a:blip>
            <a:stretch>
              <a:fillRect/>
            </a:stretch>
          </p:blipFill>
          <p:spPr>
            <a:xfrm>
              <a:off x="7747377" y="2065881"/>
              <a:ext cx="533606" cy="760476"/>
            </a:xfrm>
            <a:prstGeom prst="rect">
              <a:avLst/>
            </a:prstGeom>
          </p:spPr>
        </p:pic>
        <p:sp>
          <p:nvSpPr>
            <p:cNvPr id="94" name="文字方塊 93"/>
            <p:cNvSpPr txBox="1"/>
            <p:nvPr/>
          </p:nvSpPr>
          <p:spPr>
            <a:xfrm>
              <a:off x="7668344" y="1748366"/>
              <a:ext cx="787142" cy="338554"/>
            </a:xfrm>
            <a:prstGeom prst="rect">
              <a:avLst/>
            </a:prstGeom>
            <a:noFill/>
          </p:spPr>
          <p:txBody>
            <a:bodyPr wrap="square" rtlCol="0">
              <a:spAutoFit/>
            </a:bodyPr>
            <a:lstStyle/>
            <a:p>
              <a:r>
                <a:rPr lang="en-US" altLang="zh-TW" sz="1600" dirty="0" smtClean="0">
                  <a:latin typeface="Calibri" panose="020F0502020204030204" pitchFamily="34" charset="0"/>
                </a:rPr>
                <a:t>6W</a:t>
              </a:r>
              <a:r>
                <a:rPr lang="en-US" altLang="zh-TW" sz="1600" baseline="-25000" dirty="0" smtClean="0">
                  <a:latin typeface="Calibri" panose="020F0502020204030204" pitchFamily="34" charset="0"/>
                </a:rPr>
                <a:t>HD</a:t>
              </a:r>
              <a:endParaRPr lang="zh-TW" altLang="en-US" sz="1600" dirty="0">
                <a:latin typeface="Calibri" panose="020F0502020204030204" pitchFamily="34" charset="0"/>
              </a:endParaRPr>
            </a:p>
          </p:txBody>
        </p:sp>
        <p:sp>
          <p:nvSpPr>
            <p:cNvPr id="99" name="文字方塊 98"/>
            <p:cNvSpPr txBox="1"/>
            <p:nvPr/>
          </p:nvSpPr>
          <p:spPr>
            <a:xfrm>
              <a:off x="8244408" y="2292934"/>
              <a:ext cx="312906" cy="338554"/>
            </a:xfrm>
            <a:prstGeom prst="rect">
              <a:avLst/>
            </a:prstGeom>
            <a:noFill/>
          </p:spPr>
          <p:txBody>
            <a:bodyPr wrap="none" rtlCol="0">
              <a:spAutoFit/>
            </a:bodyPr>
            <a:lstStyle/>
            <a:p>
              <a:pPr fontAlgn="base">
                <a:spcBef>
                  <a:spcPct val="0"/>
                </a:spcBef>
                <a:spcAft>
                  <a:spcPct val="0"/>
                </a:spcAft>
              </a:pPr>
              <a:r>
                <a:rPr kumimoji="1" lang="en-US" altLang="zh-TW" sz="1600" dirty="0" smtClean="0">
                  <a:solidFill>
                    <a:prstClr val="black"/>
                  </a:solidFill>
                  <a:latin typeface="Calibri" panose="020F0502020204030204" pitchFamily="34" charset="0"/>
                  <a:ea typeface="新細明體" pitchFamily="18" charset="-120"/>
                </a:rPr>
                <a:t>H</a:t>
              </a:r>
              <a:endParaRPr kumimoji="1" lang="zh-TW" altLang="en-US" sz="1600" dirty="0">
                <a:solidFill>
                  <a:prstClr val="black"/>
                </a:solidFill>
                <a:latin typeface="Calibri" panose="020F0502020204030204" pitchFamily="34" charset="0"/>
                <a:ea typeface="新細明體" pitchFamily="18" charset="-120"/>
              </a:endParaRPr>
            </a:p>
          </p:txBody>
        </p:sp>
      </p:grpSp>
      <p:grpSp>
        <p:nvGrpSpPr>
          <p:cNvPr id="7" name="群組 6"/>
          <p:cNvGrpSpPr/>
          <p:nvPr/>
        </p:nvGrpSpPr>
        <p:grpSpPr>
          <a:xfrm>
            <a:off x="7668344" y="4221088"/>
            <a:ext cx="792088" cy="1092912"/>
            <a:chOff x="6895986" y="4551252"/>
            <a:chExt cx="1842812" cy="1092912"/>
          </a:xfrm>
        </p:grpSpPr>
        <p:pic>
          <p:nvPicPr>
            <p:cNvPr id="83" name="圖片 82"/>
            <p:cNvPicPr>
              <a:picLocks/>
            </p:cNvPicPr>
            <p:nvPr/>
          </p:nvPicPr>
          <p:blipFill>
            <a:blip r:embed="rId3" cstate="screen">
              <a:extLst>
                <a:ext uri="{28A0092B-C50C-407E-A947-70E740481C1C}">
                  <a14:useLocalDpi xmlns:a14="http://schemas.microsoft.com/office/drawing/2010/main" val="0"/>
                </a:ext>
              </a:extLst>
            </a:blip>
            <a:stretch>
              <a:fillRect/>
            </a:stretch>
          </p:blipFill>
          <p:spPr>
            <a:xfrm>
              <a:off x="7398571" y="4884473"/>
              <a:ext cx="136907" cy="759691"/>
            </a:xfrm>
            <a:prstGeom prst="rect">
              <a:avLst/>
            </a:prstGeom>
          </p:spPr>
        </p:pic>
        <p:pic>
          <p:nvPicPr>
            <p:cNvPr id="100" name="圖片 99"/>
            <p:cNvPicPr>
              <a:picLocks/>
            </p:cNvPicPr>
            <p:nvPr/>
          </p:nvPicPr>
          <p:blipFill rotWithShape="1">
            <a:blip r:embed="rId3" cstate="screen">
              <a:extLst>
                <a:ext uri="{28A0092B-C50C-407E-A947-70E740481C1C}">
                  <a14:useLocalDpi xmlns:a14="http://schemas.microsoft.com/office/drawing/2010/main" val="0"/>
                </a:ext>
              </a:extLst>
            </a:blip>
            <a:srcRect l="50000"/>
            <a:stretch/>
          </p:blipFill>
          <p:spPr>
            <a:xfrm>
              <a:off x="8434363" y="4881847"/>
              <a:ext cx="136907" cy="759691"/>
            </a:xfrm>
            <a:prstGeom prst="rect">
              <a:avLst/>
            </a:prstGeom>
          </p:spPr>
        </p:pic>
        <p:sp>
          <p:nvSpPr>
            <p:cNvPr id="84" name="文字方塊 83"/>
            <p:cNvSpPr txBox="1"/>
            <p:nvPr/>
          </p:nvSpPr>
          <p:spPr>
            <a:xfrm>
              <a:off x="6895986" y="4551252"/>
              <a:ext cx="535724" cy="338554"/>
            </a:xfrm>
            <a:prstGeom prst="rect">
              <a:avLst/>
            </a:prstGeom>
            <a:noFill/>
          </p:spPr>
          <p:txBody>
            <a:bodyPr wrap="none" rtlCol="0">
              <a:spAutoFit/>
            </a:bodyPr>
            <a:lstStyle/>
            <a:p>
              <a:r>
                <a:rPr lang="en-US" altLang="zh-TW" sz="1600" dirty="0" smtClean="0">
                  <a:latin typeface="Calibri" panose="020F0502020204030204" pitchFamily="34" charset="0"/>
                </a:rPr>
                <a:t>W</a:t>
              </a:r>
              <a:r>
                <a:rPr lang="en-US" altLang="zh-TW" sz="1600" baseline="-25000" dirty="0">
                  <a:latin typeface="Calibri" panose="020F0502020204030204" pitchFamily="34" charset="0"/>
                </a:rPr>
                <a:t>H</a:t>
              </a:r>
              <a:r>
                <a:rPr lang="en-US" altLang="zh-TW" sz="1600" baseline="-25000" dirty="0" smtClean="0">
                  <a:latin typeface="Calibri" panose="020F0502020204030204" pitchFamily="34" charset="0"/>
                </a:rPr>
                <a:t>D</a:t>
              </a:r>
              <a:endParaRPr lang="zh-TW" altLang="en-US" sz="1600" dirty="0">
                <a:latin typeface="Calibri" panose="020F0502020204030204" pitchFamily="34" charset="0"/>
              </a:endParaRPr>
            </a:p>
          </p:txBody>
        </p:sp>
        <p:sp>
          <p:nvSpPr>
            <p:cNvPr id="86" name="文字方塊 85"/>
            <p:cNvSpPr txBox="1"/>
            <p:nvPr/>
          </p:nvSpPr>
          <p:spPr>
            <a:xfrm>
              <a:off x="7901159" y="4551252"/>
              <a:ext cx="535724" cy="338554"/>
            </a:xfrm>
            <a:prstGeom prst="rect">
              <a:avLst/>
            </a:prstGeom>
            <a:noFill/>
          </p:spPr>
          <p:txBody>
            <a:bodyPr wrap="none" rtlCol="0">
              <a:spAutoFit/>
            </a:bodyPr>
            <a:lstStyle/>
            <a:p>
              <a:r>
                <a:rPr lang="en-US" altLang="zh-TW" sz="1600" dirty="0" smtClean="0">
                  <a:latin typeface="Calibri" panose="020F0502020204030204" pitchFamily="34" charset="0"/>
                </a:rPr>
                <a:t>W</a:t>
              </a:r>
              <a:r>
                <a:rPr lang="en-US" altLang="zh-TW" sz="1600" baseline="-25000" dirty="0">
                  <a:latin typeface="Calibri" panose="020F0502020204030204" pitchFamily="34" charset="0"/>
                </a:rPr>
                <a:t>H</a:t>
              </a:r>
              <a:r>
                <a:rPr lang="en-US" altLang="zh-TW" sz="1600" baseline="-25000" dirty="0" smtClean="0">
                  <a:latin typeface="Calibri" panose="020F0502020204030204" pitchFamily="34" charset="0"/>
                </a:rPr>
                <a:t>D</a:t>
              </a:r>
              <a:endParaRPr lang="zh-TW" altLang="en-US" sz="1600" dirty="0">
                <a:latin typeface="Calibri" panose="020F0502020204030204" pitchFamily="34" charset="0"/>
              </a:endParaRPr>
            </a:p>
          </p:txBody>
        </p:sp>
        <p:sp>
          <p:nvSpPr>
            <p:cNvPr id="103" name="文字方塊 102"/>
            <p:cNvSpPr txBox="1"/>
            <p:nvPr/>
          </p:nvSpPr>
          <p:spPr>
            <a:xfrm>
              <a:off x="8425892" y="5139564"/>
              <a:ext cx="312906" cy="338554"/>
            </a:xfrm>
            <a:prstGeom prst="rect">
              <a:avLst/>
            </a:prstGeom>
            <a:noFill/>
          </p:spPr>
          <p:txBody>
            <a:bodyPr wrap="none" rtlCol="0">
              <a:spAutoFit/>
            </a:bodyPr>
            <a:lstStyle/>
            <a:p>
              <a:pPr fontAlgn="base">
                <a:spcBef>
                  <a:spcPct val="0"/>
                </a:spcBef>
                <a:spcAft>
                  <a:spcPct val="0"/>
                </a:spcAft>
              </a:pPr>
              <a:r>
                <a:rPr kumimoji="1" lang="en-US" altLang="zh-TW" sz="1600" dirty="0" smtClean="0">
                  <a:solidFill>
                    <a:prstClr val="black"/>
                  </a:solidFill>
                  <a:latin typeface="Calibri" panose="020F0502020204030204" pitchFamily="34" charset="0"/>
                  <a:ea typeface="新細明體" pitchFamily="18" charset="-120"/>
                </a:rPr>
                <a:t>H</a:t>
              </a:r>
              <a:endParaRPr kumimoji="1" lang="zh-TW" altLang="en-US" sz="1600" dirty="0">
                <a:solidFill>
                  <a:prstClr val="black"/>
                </a:solidFill>
                <a:latin typeface="Calibri" panose="020F0502020204030204" pitchFamily="34" charset="0"/>
                <a:ea typeface="新細明體" pitchFamily="18" charset="-120"/>
              </a:endParaRPr>
            </a:p>
          </p:txBody>
        </p:sp>
        <p:sp>
          <p:nvSpPr>
            <p:cNvPr id="104" name="文字方塊 103"/>
            <p:cNvSpPr txBox="1"/>
            <p:nvPr/>
          </p:nvSpPr>
          <p:spPr>
            <a:xfrm>
              <a:off x="7398573" y="5101946"/>
              <a:ext cx="312906" cy="338554"/>
            </a:xfrm>
            <a:prstGeom prst="rect">
              <a:avLst/>
            </a:prstGeom>
            <a:noFill/>
          </p:spPr>
          <p:txBody>
            <a:bodyPr wrap="none" rtlCol="0">
              <a:spAutoFit/>
            </a:bodyPr>
            <a:lstStyle/>
            <a:p>
              <a:pPr fontAlgn="base">
                <a:spcBef>
                  <a:spcPct val="0"/>
                </a:spcBef>
                <a:spcAft>
                  <a:spcPct val="0"/>
                </a:spcAft>
              </a:pPr>
              <a:r>
                <a:rPr kumimoji="1" lang="en-US" altLang="zh-TW" sz="1600" dirty="0" smtClean="0">
                  <a:solidFill>
                    <a:prstClr val="black"/>
                  </a:solidFill>
                  <a:latin typeface="Calibri" panose="020F0502020204030204" pitchFamily="34" charset="0"/>
                  <a:ea typeface="新細明體" pitchFamily="18" charset="-120"/>
                </a:rPr>
                <a:t>H</a:t>
              </a:r>
              <a:endParaRPr kumimoji="1" lang="zh-TW" altLang="en-US" sz="1600" dirty="0">
                <a:solidFill>
                  <a:prstClr val="black"/>
                </a:solidFill>
                <a:latin typeface="Calibri" panose="020F0502020204030204" pitchFamily="34" charset="0"/>
                <a:ea typeface="新細明體" pitchFamily="18" charset="-120"/>
              </a:endParaRPr>
            </a:p>
          </p:txBody>
        </p:sp>
      </p:grpSp>
      <p:sp>
        <p:nvSpPr>
          <p:cNvPr id="105" name="文字方塊 104"/>
          <p:cNvSpPr txBox="1"/>
          <p:nvPr/>
        </p:nvSpPr>
        <p:spPr>
          <a:xfrm>
            <a:off x="6715100" y="5869867"/>
            <a:ext cx="312906" cy="338554"/>
          </a:xfrm>
          <a:prstGeom prst="rect">
            <a:avLst/>
          </a:prstGeom>
          <a:noFill/>
        </p:spPr>
        <p:txBody>
          <a:bodyPr wrap="none" rtlCol="0">
            <a:spAutoFit/>
          </a:bodyPr>
          <a:lstStyle/>
          <a:p>
            <a:pPr fontAlgn="base">
              <a:spcBef>
                <a:spcPct val="0"/>
              </a:spcBef>
              <a:spcAft>
                <a:spcPct val="0"/>
              </a:spcAft>
            </a:pPr>
            <a:r>
              <a:rPr kumimoji="1" lang="en-US" altLang="zh-TW" sz="1600" dirty="0" smtClean="0">
                <a:solidFill>
                  <a:prstClr val="black"/>
                </a:solidFill>
                <a:latin typeface="Calibri" panose="020F0502020204030204" pitchFamily="34" charset="0"/>
                <a:ea typeface="新細明體" pitchFamily="18" charset="-120"/>
              </a:rPr>
              <a:t>H</a:t>
            </a:r>
            <a:endParaRPr kumimoji="1" lang="zh-TW" altLang="en-US" sz="1600" dirty="0">
              <a:solidFill>
                <a:prstClr val="black"/>
              </a:solidFill>
              <a:latin typeface="Calibri" panose="020F0502020204030204" pitchFamily="34" charset="0"/>
              <a:ea typeface="新細明體" pitchFamily="18" charset="-120"/>
            </a:endParaRPr>
          </a:p>
        </p:txBody>
      </p:sp>
      <p:sp>
        <p:nvSpPr>
          <p:cNvPr id="54" name="文字方塊 53"/>
          <p:cNvSpPr txBox="1"/>
          <p:nvPr/>
        </p:nvSpPr>
        <p:spPr>
          <a:xfrm>
            <a:off x="539552" y="2305788"/>
            <a:ext cx="312906" cy="338554"/>
          </a:xfrm>
          <a:prstGeom prst="rect">
            <a:avLst/>
          </a:prstGeom>
          <a:noFill/>
        </p:spPr>
        <p:txBody>
          <a:bodyPr wrap="none" rtlCol="0">
            <a:spAutoFit/>
          </a:bodyPr>
          <a:lstStyle/>
          <a:p>
            <a:pPr fontAlgn="base">
              <a:spcBef>
                <a:spcPct val="0"/>
              </a:spcBef>
              <a:spcAft>
                <a:spcPct val="0"/>
              </a:spcAft>
            </a:pPr>
            <a:r>
              <a:rPr kumimoji="1" lang="en-US" altLang="zh-TW" sz="1600" dirty="0" smtClean="0">
                <a:solidFill>
                  <a:prstClr val="black"/>
                </a:solidFill>
                <a:latin typeface="Calibri" panose="020F0502020204030204" pitchFamily="34" charset="0"/>
                <a:ea typeface="新細明體" pitchFamily="18" charset="-120"/>
              </a:rPr>
              <a:t>H</a:t>
            </a:r>
            <a:endParaRPr kumimoji="1" lang="zh-TW" altLang="en-US" sz="1600" dirty="0">
              <a:solidFill>
                <a:prstClr val="black"/>
              </a:solidFill>
              <a:latin typeface="Calibri" panose="020F0502020204030204" pitchFamily="34" charset="0"/>
              <a:ea typeface="新細明體" pitchFamily="18" charset="-120"/>
            </a:endParaRPr>
          </a:p>
        </p:txBody>
      </p:sp>
      <p:graphicFrame>
        <p:nvGraphicFramePr>
          <p:cNvPr id="3" name="物件 2"/>
          <p:cNvGraphicFramePr>
            <a:graphicFrameLocks noChangeAspect="1"/>
          </p:cNvGraphicFramePr>
          <p:nvPr>
            <p:extLst>
              <p:ext uri="{D42A27DB-BD31-4B8C-83A1-F6EECF244321}">
                <p14:modId xmlns:p14="http://schemas.microsoft.com/office/powerpoint/2010/main" val="3287616124"/>
              </p:ext>
            </p:extLst>
          </p:nvPr>
        </p:nvGraphicFramePr>
        <p:xfrm>
          <a:off x="1086618" y="5157193"/>
          <a:ext cx="1778871" cy="370390"/>
        </p:xfrm>
        <a:graphic>
          <a:graphicData uri="http://schemas.openxmlformats.org/presentationml/2006/ole">
            <mc:AlternateContent xmlns:mc="http://schemas.openxmlformats.org/markup-compatibility/2006">
              <mc:Choice xmlns:v="urn:schemas-microsoft-com:vml" Requires="v">
                <p:oleObj spid="_x0000_s147594" name="方程式" r:id="rId5" imgW="1117440" imgH="215640" progId="Equation.3">
                  <p:embed/>
                </p:oleObj>
              </mc:Choice>
              <mc:Fallback>
                <p:oleObj name="方程式" r:id="rId5" imgW="1117440" imgH="215640" progId="Equation.3">
                  <p:embed/>
                  <p:pic>
                    <p:nvPicPr>
                      <p:cNvPr id="0" name=""/>
                      <p:cNvPicPr>
                        <a:picLocks noChangeAspect="1" noChangeArrowheads="1"/>
                      </p:cNvPicPr>
                      <p:nvPr/>
                    </p:nvPicPr>
                    <p:blipFill>
                      <a:blip r:embed="rId6"/>
                      <a:srcRect/>
                      <a:stretch>
                        <a:fillRect/>
                      </a:stretch>
                    </p:blipFill>
                    <p:spPr bwMode="auto">
                      <a:xfrm>
                        <a:off x="1086618" y="5157193"/>
                        <a:ext cx="1778871" cy="370390"/>
                      </a:xfrm>
                      <a:prstGeom prst="rect">
                        <a:avLst/>
                      </a:prstGeom>
                      <a:solidFill>
                        <a:srgbClr val="FFFF00"/>
                      </a:solidFill>
                      <a:ln>
                        <a:noFill/>
                      </a:ln>
                      <a:extLst/>
                    </p:spPr>
                  </p:pic>
                </p:oleObj>
              </mc:Fallback>
            </mc:AlternateContent>
          </a:graphicData>
        </a:graphic>
      </p:graphicFrame>
      <p:graphicFrame>
        <p:nvGraphicFramePr>
          <p:cNvPr id="5" name="物件 4"/>
          <p:cNvGraphicFramePr>
            <a:graphicFrameLocks noChangeAspect="1"/>
          </p:cNvGraphicFramePr>
          <p:nvPr>
            <p:extLst>
              <p:ext uri="{D42A27DB-BD31-4B8C-83A1-F6EECF244321}">
                <p14:modId xmlns:p14="http://schemas.microsoft.com/office/powerpoint/2010/main" val="967544118"/>
              </p:ext>
            </p:extLst>
          </p:nvPr>
        </p:nvGraphicFramePr>
        <p:xfrm>
          <a:off x="1052513" y="5908675"/>
          <a:ext cx="1843087" cy="366713"/>
        </p:xfrm>
        <a:graphic>
          <a:graphicData uri="http://schemas.openxmlformats.org/presentationml/2006/ole">
            <mc:AlternateContent xmlns:mc="http://schemas.openxmlformats.org/markup-compatibility/2006">
              <mc:Choice xmlns:v="urn:schemas-microsoft-com:vml" Requires="v">
                <p:oleObj spid="_x0000_s147595" name="方程式" r:id="rId7" imgW="1028520" imgH="190440" progId="Equation.3">
                  <p:embed/>
                </p:oleObj>
              </mc:Choice>
              <mc:Fallback>
                <p:oleObj name="方程式" r:id="rId7" imgW="1028520" imgH="190440" progId="Equation.3">
                  <p:embed/>
                  <p:pic>
                    <p:nvPicPr>
                      <p:cNvPr id="0" name=""/>
                      <p:cNvPicPr>
                        <a:picLocks noChangeAspect="1" noChangeArrowheads="1"/>
                      </p:cNvPicPr>
                      <p:nvPr/>
                    </p:nvPicPr>
                    <p:blipFill>
                      <a:blip r:embed="rId8"/>
                      <a:srcRect/>
                      <a:stretch>
                        <a:fillRect/>
                      </a:stretch>
                    </p:blipFill>
                    <p:spPr bwMode="auto">
                      <a:xfrm>
                        <a:off x="1052513" y="5908675"/>
                        <a:ext cx="1843087" cy="366713"/>
                      </a:xfrm>
                      <a:prstGeom prst="rect">
                        <a:avLst/>
                      </a:prstGeom>
                      <a:solidFill>
                        <a:schemeClr val="accent1">
                          <a:lumMod val="40000"/>
                          <a:lumOff val="60000"/>
                        </a:schemeClr>
                      </a:solidFill>
                      <a:ln>
                        <a:noFill/>
                      </a:ln>
                      <a:extLst/>
                    </p:spPr>
                  </p:pic>
                </p:oleObj>
              </mc:Fallback>
            </mc:AlternateContent>
          </a:graphicData>
        </a:graphic>
      </p:graphicFrame>
      <p:pic>
        <p:nvPicPr>
          <p:cNvPr id="57" name="圖片 5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459106" y="5597578"/>
            <a:ext cx="1308920" cy="749481"/>
          </a:xfrm>
          <a:prstGeom prst="rect">
            <a:avLst/>
          </a:prstGeom>
        </p:spPr>
      </p:pic>
      <p:grpSp>
        <p:nvGrpSpPr>
          <p:cNvPr id="62" name="群組 61"/>
          <p:cNvGrpSpPr/>
          <p:nvPr/>
        </p:nvGrpSpPr>
        <p:grpSpPr>
          <a:xfrm>
            <a:off x="7524346" y="3140968"/>
            <a:ext cx="1215985" cy="1092912"/>
            <a:chOff x="6895986" y="4551252"/>
            <a:chExt cx="864421" cy="1092912"/>
          </a:xfrm>
        </p:grpSpPr>
        <p:pic>
          <p:nvPicPr>
            <p:cNvPr id="64" name="圖片 63"/>
            <p:cNvPicPr>
              <a:picLocks/>
            </p:cNvPicPr>
            <p:nvPr/>
          </p:nvPicPr>
          <p:blipFill>
            <a:blip r:embed="rId3" cstate="screen">
              <a:extLst>
                <a:ext uri="{28A0092B-C50C-407E-A947-70E740481C1C}">
                  <a14:useLocalDpi xmlns:a14="http://schemas.microsoft.com/office/drawing/2010/main" val="0"/>
                </a:ext>
              </a:extLst>
            </a:blip>
            <a:stretch>
              <a:fillRect/>
            </a:stretch>
          </p:blipFill>
          <p:spPr>
            <a:xfrm>
              <a:off x="7049554" y="4884473"/>
              <a:ext cx="136907" cy="759691"/>
            </a:xfrm>
            <a:prstGeom prst="rect">
              <a:avLst/>
            </a:prstGeom>
          </p:spPr>
        </p:pic>
        <p:pic>
          <p:nvPicPr>
            <p:cNvPr id="65" name="圖片 64"/>
            <p:cNvPicPr>
              <a:picLocks/>
            </p:cNvPicPr>
            <p:nvPr/>
          </p:nvPicPr>
          <p:blipFill rotWithShape="1">
            <a:blip r:embed="rId3" cstate="screen">
              <a:extLst>
                <a:ext uri="{28A0092B-C50C-407E-A947-70E740481C1C}">
                  <a14:useLocalDpi xmlns:a14="http://schemas.microsoft.com/office/drawing/2010/main" val="0"/>
                </a:ext>
              </a:extLst>
            </a:blip>
            <a:srcRect l="50000"/>
            <a:stretch/>
          </p:blipFill>
          <p:spPr>
            <a:xfrm>
              <a:off x="7407878" y="4881847"/>
              <a:ext cx="136907" cy="759691"/>
            </a:xfrm>
            <a:prstGeom prst="rect">
              <a:avLst/>
            </a:prstGeom>
          </p:spPr>
        </p:pic>
        <p:sp>
          <p:nvSpPr>
            <p:cNvPr id="67" name="文字方塊 66"/>
            <p:cNvSpPr txBox="1"/>
            <p:nvPr/>
          </p:nvSpPr>
          <p:spPr>
            <a:xfrm>
              <a:off x="6895986" y="4551252"/>
              <a:ext cx="454907" cy="338554"/>
            </a:xfrm>
            <a:prstGeom prst="rect">
              <a:avLst/>
            </a:prstGeom>
            <a:noFill/>
          </p:spPr>
          <p:txBody>
            <a:bodyPr wrap="none" rtlCol="0">
              <a:spAutoFit/>
            </a:bodyPr>
            <a:lstStyle/>
            <a:p>
              <a:r>
                <a:rPr lang="en-US" altLang="zh-TW" sz="1600" dirty="0" smtClean="0">
                  <a:latin typeface="Calibri" panose="020F0502020204030204" pitchFamily="34" charset="0"/>
                </a:rPr>
                <a:t>3W</a:t>
              </a:r>
              <a:r>
                <a:rPr lang="en-US" altLang="zh-TW" sz="1600" baseline="-25000" dirty="0" smtClean="0">
                  <a:latin typeface="Calibri" panose="020F0502020204030204" pitchFamily="34" charset="0"/>
                </a:rPr>
                <a:t>HD</a:t>
              </a:r>
              <a:endParaRPr lang="zh-TW" altLang="en-US" sz="1600" dirty="0">
                <a:latin typeface="Calibri" panose="020F0502020204030204" pitchFamily="34" charset="0"/>
              </a:endParaRPr>
            </a:p>
          </p:txBody>
        </p:sp>
        <p:sp>
          <p:nvSpPr>
            <p:cNvPr id="69" name="文字方塊 68"/>
            <p:cNvSpPr txBox="1"/>
            <p:nvPr/>
          </p:nvSpPr>
          <p:spPr>
            <a:xfrm>
              <a:off x="7305500" y="4551252"/>
              <a:ext cx="454907" cy="338554"/>
            </a:xfrm>
            <a:prstGeom prst="rect">
              <a:avLst/>
            </a:prstGeom>
            <a:noFill/>
          </p:spPr>
          <p:txBody>
            <a:bodyPr wrap="none" rtlCol="0">
              <a:spAutoFit/>
            </a:bodyPr>
            <a:lstStyle/>
            <a:p>
              <a:r>
                <a:rPr lang="en-US" altLang="zh-TW" sz="1600" dirty="0" smtClean="0">
                  <a:latin typeface="Calibri" panose="020F0502020204030204" pitchFamily="34" charset="0"/>
                </a:rPr>
                <a:t>3W</a:t>
              </a:r>
              <a:r>
                <a:rPr lang="en-US" altLang="zh-TW" sz="1600" baseline="-25000" dirty="0" smtClean="0">
                  <a:latin typeface="Calibri" panose="020F0502020204030204" pitchFamily="34" charset="0"/>
                </a:rPr>
                <a:t>HD</a:t>
              </a:r>
              <a:endParaRPr lang="zh-TW" altLang="en-US" sz="1600" dirty="0">
                <a:latin typeface="Calibri" panose="020F0502020204030204" pitchFamily="34" charset="0"/>
              </a:endParaRPr>
            </a:p>
          </p:txBody>
        </p:sp>
        <p:sp>
          <p:nvSpPr>
            <p:cNvPr id="75" name="文字方塊 74"/>
            <p:cNvSpPr txBox="1"/>
            <p:nvPr/>
          </p:nvSpPr>
          <p:spPr>
            <a:xfrm>
              <a:off x="7510244" y="5139564"/>
              <a:ext cx="233729" cy="338554"/>
            </a:xfrm>
            <a:prstGeom prst="rect">
              <a:avLst/>
            </a:prstGeom>
            <a:noFill/>
          </p:spPr>
          <p:txBody>
            <a:bodyPr wrap="square" rtlCol="0">
              <a:spAutoFit/>
            </a:bodyPr>
            <a:lstStyle/>
            <a:p>
              <a:pPr fontAlgn="base">
                <a:spcBef>
                  <a:spcPct val="0"/>
                </a:spcBef>
                <a:spcAft>
                  <a:spcPct val="0"/>
                </a:spcAft>
              </a:pPr>
              <a:r>
                <a:rPr kumimoji="1" lang="en-US" altLang="zh-TW" sz="1600" dirty="0" smtClean="0">
                  <a:solidFill>
                    <a:prstClr val="black"/>
                  </a:solidFill>
                  <a:latin typeface="Calibri" panose="020F0502020204030204" pitchFamily="34" charset="0"/>
                  <a:ea typeface="新細明體" pitchFamily="18" charset="-120"/>
                </a:rPr>
                <a:t>H</a:t>
              </a:r>
              <a:endParaRPr kumimoji="1" lang="zh-TW" altLang="en-US" sz="1600" dirty="0">
                <a:solidFill>
                  <a:prstClr val="black"/>
                </a:solidFill>
                <a:latin typeface="Calibri" panose="020F0502020204030204" pitchFamily="34" charset="0"/>
                <a:ea typeface="新細明體" pitchFamily="18" charset="-120"/>
              </a:endParaRPr>
            </a:p>
          </p:txBody>
        </p:sp>
        <p:sp>
          <p:nvSpPr>
            <p:cNvPr id="76" name="文字方塊 75"/>
            <p:cNvSpPr txBox="1"/>
            <p:nvPr/>
          </p:nvSpPr>
          <p:spPr>
            <a:xfrm>
              <a:off x="7151932" y="5101946"/>
              <a:ext cx="312906" cy="338554"/>
            </a:xfrm>
            <a:prstGeom prst="rect">
              <a:avLst/>
            </a:prstGeom>
            <a:noFill/>
          </p:spPr>
          <p:txBody>
            <a:bodyPr wrap="none" rtlCol="0">
              <a:spAutoFit/>
            </a:bodyPr>
            <a:lstStyle/>
            <a:p>
              <a:pPr fontAlgn="base">
                <a:spcBef>
                  <a:spcPct val="0"/>
                </a:spcBef>
                <a:spcAft>
                  <a:spcPct val="0"/>
                </a:spcAft>
              </a:pPr>
              <a:r>
                <a:rPr kumimoji="1" lang="en-US" altLang="zh-TW" sz="1600" dirty="0" smtClean="0">
                  <a:solidFill>
                    <a:prstClr val="black"/>
                  </a:solidFill>
                  <a:latin typeface="Calibri" panose="020F0502020204030204" pitchFamily="34" charset="0"/>
                  <a:ea typeface="新細明體" pitchFamily="18" charset="-120"/>
                </a:rPr>
                <a:t>H</a:t>
              </a:r>
              <a:endParaRPr kumimoji="1" lang="zh-TW" altLang="en-US" sz="1600" dirty="0">
                <a:solidFill>
                  <a:prstClr val="black"/>
                </a:solidFill>
                <a:latin typeface="Calibri" panose="020F0502020204030204" pitchFamily="34" charset="0"/>
                <a:ea typeface="新細明體" pitchFamily="18" charset="-120"/>
              </a:endParaRPr>
            </a:p>
          </p:txBody>
        </p:sp>
      </p:grpSp>
    </p:spTree>
    <p:extLst>
      <p:ext uri="{BB962C8B-B14F-4D97-AF65-F5344CB8AC3E}">
        <p14:creationId xmlns:p14="http://schemas.microsoft.com/office/powerpoint/2010/main" val="95838408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914400" y="188640"/>
            <a:ext cx="8229600" cy="648072"/>
          </a:xfrm>
        </p:spPr>
        <p:txBody>
          <a:bodyPr>
            <a:normAutofit/>
          </a:bodyPr>
          <a:lstStyle/>
          <a:p>
            <a:r>
              <a:rPr lang="en-US" altLang="zh-TW" sz="3200" dirty="0" smtClean="0">
                <a:latin typeface="Calibri" panose="020F0502020204030204" pitchFamily="34" charset="0"/>
              </a:rPr>
              <a:t>CTDP-LR Format for HD Video (1920x1080)</a:t>
            </a:r>
            <a:endParaRPr lang="en-US" altLang="zh-TW" sz="3200" dirty="0">
              <a:latin typeface="Calibri" panose="020F0502020204030204" pitchFamily="34" charset="0"/>
            </a:endParaRPr>
          </a:p>
        </p:txBody>
      </p:sp>
      <p:sp>
        <p:nvSpPr>
          <p:cNvPr id="52" name="文字方塊 51"/>
          <p:cNvSpPr txBox="1"/>
          <p:nvPr/>
        </p:nvSpPr>
        <p:spPr>
          <a:xfrm>
            <a:off x="905201" y="1412776"/>
            <a:ext cx="2466957" cy="461665"/>
          </a:xfrm>
          <a:prstGeom prst="rect">
            <a:avLst/>
          </a:prstGeom>
          <a:noFill/>
        </p:spPr>
        <p:txBody>
          <a:bodyPr wrap="none" rtlCol="0">
            <a:spAutoFit/>
          </a:bodyPr>
          <a:lstStyle/>
          <a:p>
            <a:r>
              <a:rPr lang="en-US" altLang="zh-TW" sz="2400" b="1" dirty="0" smtClean="0">
                <a:latin typeface="Calibri" panose="020F0502020204030204" pitchFamily="34" charset="0"/>
              </a:rPr>
              <a:t>CTDP-LR Format : </a:t>
            </a:r>
            <a:endParaRPr lang="zh-TW" altLang="en-US" sz="2400" b="1" dirty="0">
              <a:latin typeface="Calibri" panose="020F0502020204030204" pitchFamily="34" charset="0"/>
            </a:endParaRPr>
          </a:p>
        </p:txBody>
      </p:sp>
      <p:sp>
        <p:nvSpPr>
          <p:cNvPr id="18" name="文字方塊 17"/>
          <p:cNvSpPr txBox="1"/>
          <p:nvPr/>
        </p:nvSpPr>
        <p:spPr>
          <a:xfrm>
            <a:off x="4418728" y="1567190"/>
            <a:ext cx="934370" cy="455898"/>
          </a:xfrm>
          <a:prstGeom prst="rect">
            <a:avLst/>
          </a:prstGeom>
          <a:noFill/>
        </p:spPr>
        <p:txBody>
          <a:bodyPr wrap="square" rtlCol="0">
            <a:spAutoFit/>
          </a:bodyPr>
          <a:lstStyle/>
          <a:p>
            <a:r>
              <a:rPr lang="en-US" altLang="zh-TW" sz="2000" b="1" dirty="0" smtClean="0"/>
              <a:t>1760</a:t>
            </a:r>
            <a:endParaRPr lang="zh-TW" altLang="en-US" sz="2000" b="1" dirty="0"/>
          </a:p>
        </p:txBody>
      </p:sp>
      <p:sp>
        <p:nvSpPr>
          <p:cNvPr id="19" name="文字方塊 18"/>
          <p:cNvSpPr txBox="1"/>
          <p:nvPr/>
        </p:nvSpPr>
        <p:spPr>
          <a:xfrm>
            <a:off x="7801071" y="1895383"/>
            <a:ext cx="711761" cy="455898"/>
          </a:xfrm>
          <a:prstGeom prst="rect">
            <a:avLst/>
          </a:prstGeom>
          <a:noFill/>
        </p:spPr>
        <p:txBody>
          <a:bodyPr wrap="square" rtlCol="0">
            <a:spAutoFit/>
          </a:bodyPr>
          <a:lstStyle/>
          <a:p>
            <a:r>
              <a:rPr lang="en-US" altLang="zh-TW" sz="2000" b="1" dirty="0" smtClean="0"/>
              <a:t>80</a:t>
            </a:r>
            <a:endParaRPr lang="zh-TW" altLang="en-US" sz="2000" b="1" dirty="0"/>
          </a:p>
        </p:txBody>
      </p:sp>
      <p:pic>
        <p:nvPicPr>
          <p:cNvPr id="23" name="圖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76671" y="2288462"/>
            <a:ext cx="6664834" cy="3816251"/>
          </a:xfrm>
          <a:prstGeom prst="rect">
            <a:avLst/>
          </a:prstGeom>
        </p:spPr>
      </p:pic>
      <p:sp>
        <p:nvSpPr>
          <p:cNvPr id="24" name="文字方塊 23"/>
          <p:cNvSpPr txBox="1"/>
          <p:nvPr/>
        </p:nvSpPr>
        <p:spPr>
          <a:xfrm>
            <a:off x="1327468" y="1895383"/>
            <a:ext cx="1636562" cy="455898"/>
          </a:xfrm>
          <a:prstGeom prst="rect">
            <a:avLst/>
          </a:prstGeom>
          <a:noFill/>
        </p:spPr>
        <p:txBody>
          <a:bodyPr wrap="square" rtlCol="0">
            <a:spAutoFit/>
          </a:bodyPr>
          <a:lstStyle/>
          <a:p>
            <a:r>
              <a:rPr lang="en-US" altLang="zh-TW" sz="2000" b="1" dirty="0" smtClean="0"/>
              <a:t>80</a:t>
            </a:r>
            <a:endParaRPr lang="zh-TW" altLang="en-US" sz="2000" b="1" dirty="0"/>
          </a:p>
        </p:txBody>
      </p:sp>
      <p:sp>
        <p:nvSpPr>
          <p:cNvPr id="30" name="文字方塊 29"/>
          <p:cNvSpPr txBox="1"/>
          <p:nvPr/>
        </p:nvSpPr>
        <p:spPr>
          <a:xfrm rot="16200000">
            <a:off x="11429" y="3733362"/>
            <a:ext cx="1708873" cy="428219"/>
          </a:xfrm>
          <a:prstGeom prst="rect">
            <a:avLst/>
          </a:prstGeom>
          <a:noFill/>
        </p:spPr>
        <p:txBody>
          <a:bodyPr wrap="square" rtlCol="0">
            <a:spAutoFit/>
          </a:bodyPr>
          <a:lstStyle/>
          <a:p>
            <a:r>
              <a:rPr lang="en-US" altLang="zh-TW" sz="2000" b="1" dirty="0"/>
              <a:t> </a:t>
            </a:r>
            <a:r>
              <a:rPr lang="en-US" altLang="zh-TW" sz="2000" b="1" dirty="0" smtClean="0"/>
              <a:t>1080</a:t>
            </a:r>
            <a:endParaRPr lang="zh-TW" altLang="en-US" sz="2000" b="1" dirty="0"/>
          </a:p>
        </p:txBody>
      </p:sp>
      <p:sp>
        <p:nvSpPr>
          <p:cNvPr id="31" name="左大括弧 30"/>
          <p:cNvSpPr/>
          <p:nvPr/>
        </p:nvSpPr>
        <p:spPr>
          <a:xfrm>
            <a:off x="1118224" y="2260414"/>
            <a:ext cx="301732" cy="381625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sz="2000" b="1"/>
          </a:p>
        </p:txBody>
      </p:sp>
      <p:sp>
        <p:nvSpPr>
          <p:cNvPr id="33" name="文字方塊 32"/>
          <p:cNvSpPr txBox="1"/>
          <p:nvPr/>
        </p:nvSpPr>
        <p:spPr>
          <a:xfrm>
            <a:off x="4495795" y="6079844"/>
            <a:ext cx="2475704" cy="455898"/>
          </a:xfrm>
          <a:prstGeom prst="rect">
            <a:avLst/>
          </a:prstGeom>
          <a:noFill/>
        </p:spPr>
        <p:txBody>
          <a:bodyPr wrap="square" rtlCol="0">
            <a:spAutoFit/>
          </a:bodyPr>
          <a:lstStyle/>
          <a:p>
            <a:r>
              <a:rPr lang="en-US" altLang="zh-TW" sz="2000" b="1" dirty="0" smtClean="0"/>
              <a:t>1920</a:t>
            </a:r>
            <a:endParaRPr lang="zh-TW" altLang="en-US" sz="2000" b="1" dirty="0"/>
          </a:p>
        </p:txBody>
      </p:sp>
      <p:sp>
        <p:nvSpPr>
          <p:cNvPr id="15" name="左大括弧 14"/>
          <p:cNvSpPr/>
          <p:nvPr/>
        </p:nvSpPr>
        <p:spPr>
          <a:xfrm rot="5400000">
            <a:off x="4608778" y="-936240"/>
            <a:ext cx="409707" cy="6165338"/>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sz="2000"/>
          </a:p>
        </p:txBody>
      </p:sp>
    </p:spTree>
    <p:extLst>
      <p:ext uri="{BB962C8B-B14F-4D97-AF65-F5344CB8AC3E}">
        <p14:creationId xmlns:p14="http://schemas.microsoft.com/office/powerpoint/2010/main" val="35038770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1"/>
          <p:cNvSpPr txBox="1">
            <a:spLocks/>
          </p:cNvSpPr>
          <p:nvPr/>
        </p:nvSpPr>
        <p:spPr>
          <a:xfrm>
            <a:off x="215008" y="116632"/>
            <a:ext cx="8928992" cy="1008112"/>
          </a:xfrm>
          <a:prstGeom prst="rect">
            <a:avLst/>
          </a:prstGeom>
        </p:spPr>
        <p:txBody>
          <a:bodyPr>
            <a:normAutofit/>
          </a:bodyPr>
          <a:lstStyle>
            <a:lvl1pPr algn="ctr" rtl="0" eaLnBrk="0" fontAlgn="base" hangingPunct="0">
              <a:spcBef>
                <a:spcPct val="0"/>
              </a:spcBef>
              <a:spcAft>
                <a:spcPct val="0"/>
              </a:spcAft>
              <a:defRPr sz="3600" b="1" kern="1200">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Constantia" pitchFamily="18" charset="0"/>
                <a:ea typeface="標楷體" pitchFamily="65" charset="-120"/>
              </a:defRPr>
            </a:lvl2pPr>
            <a:lvl3pPr algn="ctr" rtl="0" eaLnBrk="0" fontAlgn="base" hangingPunct="0">
              <a:spcBef>
                <a:spcPct val="0"/>
              </a:spcBef>
              <a:spcAft>
                <a:spcPct val="0"/>
              </a:spcAft>
              <a:defRPr sz="3600" b="1">
                <a:solidFill>
                  <a:schemeClr val="tx2"/>
                </a:solidFill>
                <a:latin typeface="Constantia" pitchFamily="18" charset="0"/>
                <a:ea typeface="標楷體" pitchFamily="65" charset="-120"/>
              </a:defRPr>
            </a:lvl3pPr>
            <a:lvl4pPr algn="ctr" rtl="0" eaLnBrk="0" fontAlgn="base" hangingPunct="0">
              <a:spcBef>
                <a:spcPct val="0"/>
              </a:spcBef>
              <a:spcAft>
                <a:spcPct val="0"/>
              </a:spcAft>
              <a:defRPr sz="3600" b="1">
                <a:solidFill>
                  <a:schemeClr val="tx2"/>
                </a:solidFill>
                <a:latin typeface="Constantia" pitchFamily="18" charset="0"/>
                <a:ea typeface="標楷體" pitchFamily="65" charset="-120"/>
              </a:defRPr>
            </a:lvl4pPr>
            <a:lvl5pPr algn="ctr" rtl="0" eaLnBrk="0" fontAlgn="base" hangingPunct="0">
              <a:spcBef>
                <a:spcPct val="0"/>
              </a:spcBef>
              <a:spcAft>
                <a:spcPct val="0"/>
              </a:spcAft>
              <a:defRPr sz="3600" b="1">
                <a:solidFill>
                  <a:schemeClr val="tx2"/>
                </a:solidFill>
                <a:latin typeface="Constantia" pitchFamily="18" charset="0"/>
                <a:ea typeface="標楷體" pitchFamily="65" charset="-120"/>
              </a:defRPr>
            </a:lvl5pPr>
            <a:lvl6pPr marL="457200" algn="l" rtl="0" fontAlgn="base">
              <a:spcBef>
                <a:spcPct val="0"/>
              </a:spcBef>
              <a:spcAft>
                <a:spcPct val="0"/>
              </a:spcAft>
              <a:defRPr sz="5000">
                <a:solidFill>
                  <a:schemeClr val="tx2"/>
                </a:solidFill>
                <a:latin typeface="Constantia" pitchFamily="18" charset="0"/>
                <a:ea typeface="標楷體" pitchFamily="65" charset="-120"/>
              </a:defRPr>
            </a:lvl6pPr>
            <a:lvl7pPr marL="914400" algn="l" rtl="0" fontAlgn="base">
              <a:spcBef>
                <a:spcPct val="0"/>
              </a:spcBef>
              <a:spcAft>
                <a:spcPct val="0"/>
              </a:spcAft>
              <a:defRPr sz="5000">
                <a:solidFill>
                  <a:schemeClr val="tx2"/>
                </a:solidFill>
                <a:latin typeface="Constantia" pitchFamily="18" charset="0"/>
                <a:ea typeface="標楷體" pitchFamily="65" charset="-120"/>
              </a:defRPr>
            </a:lvl7pPr>
            <a:lvl8pPr marL="1371600" algn="l" rtl="0" fontAlgn="base">
              <a:spcBef>
                <a:spcPct val="0"/>
              </a:spcBef>
              <a:spcAft>
                <a:spcPct val="0"/>
              </a:spcAft>
              <a:defRPr sz="5000">
                <a:solidFill>
                  <a:schemeClr val="tx2"/>
                </a:solidFill>
                <a:latin typeface="Constantia" pitchFamily="18" charset="0"/>
                <a:ea typeface="標楷體" pitchFamily="65" charset="-120"/>
              </a:defRPr>
            </a:lvl8pPr>
            <a:lvl9pPr marL="1828800" algn="l" rtl="0" fontAlgn="base">
              <a:spcBef>
                <a:spcPct val="0"/>
              </a:spcBef>
              <a:spcAft>
                <a:spcPct val="0"/>
              </a:spcAft>
              <a:defRPr sz="5000">
                <a:solidFill>
                  <a:schemeClr val="tx2"/>
                </a:solidFill>
                <a:latin typeface="Constantia" pitchFamily="18" charset="0"/>
                <a:ea typeface="標楷體" pitchFamily="65" charset="-120"/>
              </a:defRPr>
            </a:lvl9pPr>
          </a:lstStyle>
          <a:p>
            <a:r>
              <a:rPr kumimoji="0" lang="en-US" altLang="zh-TW" sz="3200" dirty="0" smtClean="0">
                <a:solidFill>
                  <a:schemeClr val="tx1"/>
                </a:solidFill>
                <a:latin typeface="Calibri" panose="020F0502020204030204" pitchFamily="34" charset="0"/>
              </a:rPr>
              <a:t>CTDP </a:t>
            </a:r>
            <a:r>
              <a:rPr kumimoji="0" lang="en-US" altLang="zh-TW" sz="3200" dirty="0" err="1" smtClean="0">
                <a:solidFill>
                  <a:schemeClr val="tx1"/>
                </a:solidFill>
                <a:latin typeface="Calibri" panose="020F0502020204030204" pitchFamily="34" charset="0"/>
              </a:rPr>
              <a:t>Depacking</a:t>
            </a:r>
            <a:r>
              <a:rPr kumimoji="0" lang="en-US" altLang="zh-TW" sz="3200" dirty="0" smtClean="0">
                <a:solidFill>
                  <a:schemeClr val="tx1"/>
                </a:solidFill>
                <a:latin typeface="Calibri" panose="020F0502020204030204" pitchFamily="34" charset="0"/>
              </a:rPr>
              <a:t> for </a:t>
            </a:r>
            <a:r>
              <a:rPr kumimoji="0" lang="en-US" altLang="zh-TW" sz="3200" dirty="0" err="1" smtClean="0">
                <a:solidFill>
                  <a:schemeClr val="tx1"/>
                </a:solidFill>
                <a:latin typeface="Calibri" panose="020F0502020204030204" pitchFamily="34" charset="0"/>
              </a:rPr>
              <a:t>ctdp_packing_type</a:t>
            </a:r>
            <a:r>
              <a:rPr kumimoji="0" lang="en-US" altLang="zh-TW" sz="3200" dirty="0" smtClean="0">
                <a:solidFill>
                  <a:schemeClr val="tx1"/>
                </a:solidFill>
                <a:latin typeface="Calibri" panose="020F0502020204030204" pitchFamily="34" charset="0"/>
              </a:rPr>
              <a:t> =1</a:t>
            </a:r>
            <a:endParaRPr kumimoji="0" lang="en-US" altLang="zh-TW" sz="3200" dirty="0">
              <a:solidFill>
                <a:schemeClr val="tx1"/>
              </a:solidFill>
              <a:latin typeface="Calibri" panose="020F0502020204030204" pitchFamily="34" charset="0"/>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72"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3" name="Rectangle 1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8" name="文字方塊 7"/>
          <p:cNvSpPr txBox="1"/>
          <p:nvPr/>
        </p:nvSpPr>
        <p:spPr>
          <a:xfrm>
            <a:off x="419327" y="1124744"/>
            <a:ext cx="8532440" cy="830997"/>
          </a:xfrm>
          <a:prstGeom prst="rect">
            <a:avLst/>
          </a:prstGeom>
          <a:noFill/>
        </p:spPr>
        <p:txBody>
          <a:bodyPr wrap="square" rtlCol="0">
            <a:spAutoFit/>
          </a:bodyPr>
          <a:lstStyle/>
          <a:p>
            <a:r>
              <a:rPr lang="en-CA" altLang="zh-TW" sz="2400" dirty="0">
                <a:latin typeface="Calibri" panose="020F0502020204030204" pitchFamily="34" charset="0"/>
                <a:cs typeface="Calibri" panose="020F0502020204030204" pitchFamily="34" charset="0"/>
              </a:rPr>
              <a:t>Arrangement of the </a:t>
            </a:r>
            <a:r>
              <a:rPr lang="en-CA" altLang="zh-TW" sz="2400" dirty="0" smtClean="0">
                <a:latin typeface="Calibri" panose="020F0502020204030204" pitchFamily="34" charset="0"/>
                <a:cs typeface="Calibri" panose="020F0502020204030204" pitchFamily="34" charset="0"/>
              </a:rPr>
              <a:t>CTDP-LR </a:t>
            </a:r>
            <a:r>
              <a:rPr lang="en-CA" altLang="zh-TW" sz="2400" dirty="0">
                <a:latin typeface="Calibri" panose="020F0502020204030204" pitchFamily="34" charset="0"/>
                <a:cs typeface="Calibri" panose="020F0502020204030204" pitchFamily="34" charset="0"/>
              </a:rPr>
              <a:t>frame and its </a:t>
            </a:r>
            <a:r>
              <a:rPr lang="en-CA" altLang="zh-TW" sz="2400" dirty="0" err="1">
                <a:latin typeface="Calibri" panose="020F0502020204030204" pitchFamily="34" charset="0"/>
                <a:cs typeface="Calibri" panose="020F0502020204030204" pitchFamily="34" charset="0"/>
              </a:rPr>
              <a:t>depacking</a:t>
            </a:r>
            <a:r>
              <a:rPr lang="en-CA" altLang="zh-TW" sz="2400" dirty="0">
                <a:latin typeface="Calibri" panose="020F0502020204030204" pitchFamily="34" charset="0"/>
                <a:cs typeface="Calibri" panose="020F0502020204030204" pitchFamily="34" charset="0"/>
              </a:rPr>
              <a:t> steps (</a:t>
            </a:r>
            <a:r>
              <a:rPr lang="en-CA" altLang="zh-TW" sz="2400" dirty="0" err="1">
                <a:latin typeface="Calibri" panose="020F0502020204030204" pitchFamily="34" charset="0"/>
                <a:cs typeface="Calibri" panose="020F0502020204030204" pitchFamily="34" charset="0"/>
              </a:rPr>
              <a:t>ctdp_packing</a:t>
            </a:r>
            <a:r>
              <a:rPr lang="en-CA" altLang="zh-TW" sz="2400" dirty="0">
                <a:latin typeface="Calibri" panose="020F0502020204030204" pitchFamily="34" charset="0"/>
                <a:cs typeface="Calibri" panose="020F0502020204030204" pitchFamily="34" charset="0"/>
              </a:rPr>
              <a:t> type = </a:t>
            </a:r>
            <a:r>
              <a:rPr lang="en-CA" altLang="zh-TW" sz="2400" dirty="0" smtClean="0">
                <a:latin typeface="Calibri" panose="020F0502020204030204" pitchFamily="34" charset="0"/>
                <a:cs typeface="Calibri" panose="020F0502020204030204" pitchFamily="34" charset="0"/>
              </a:rPr>
              <a:t>1):</a:t>
            </a:r>
            <a:endParaRPr lang="zh-TW" altLang="en-US" sz="2400" dirty="0">
              <a:latin typeface="Calibri" panose="020F0502020204030204" pitchFamily="34" charset="0"/>
              <a:cs typeface="Calibri" panose="020F0502020204030204" pitchFamily="34" charset="0"/>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12" name="物件 11"/>
          <p:cNvGraphicFramePr>
            <a:graphicFrameLocks noChangeAspect="1"/>
          </p:cNvGraphicFramePr>
          <p:nvPr>
            <p:extLst>
              <p:ext uri="{D42A27DB-BD31-4B8C-83A1-F6EECF244321}">
                <p14:modId xmlns:p14="http://schemas.microsoft.com/office/powerpoint/2010/main" val="1690273547"/>
              </p:ext>
            </p:extLst>
          </p:nvPr>
        </p:nvGraphicFramePr>
        <p:xfrm>
          <a:off x="539552" y="2132856"/>
          <a:ext cx="7998782" cy="4248472"/>
        </p:xfrm>
        <a:graphic>
          <a:graphicData uri="http://schemas.openxmlformats.org/presentationml/2006/ole">
            <mc:AlternateContent xmlns:mc="http://schemas.openxmlformats.org/markup-compatibility/2006">
              <mc:Choice xmlns:v="urn:schemas-microsoft-com:vml" Requires="v">
                <p:oleObj spid="_x0000_s163909" name="投影片" r:id="rId3" imgW="4728369" imgH="2512351" progId="PowerPoint.Slide.12">
                  <p:embed/>
                </p:oleObj>
              </mc:Choice>
              <mc:Fallback>
                <p:oleObj name="投影片" r:id="rId3" imgW="4728369" imgH="2512351" progId="PowerPoint.Slide.12">
                  <p:embed/>
                  <p:pic>
                    <p:nvPicPr>
                      <p:cNvPr id="0" name="Object 4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552" y="2132856"/>
                        <a:ext cx="7998782" cy="4248472"/>
                      </a:xfrm>
                      <a:prstGeom prst="rect">
                        <a:avLst/>
                      </a:prstGeom>
                      <a:noFill/>
                    </p:spPr>
                  </p:pic>
                </p:oleObj>
              </mc:Fallback>
            </mc:AlternateContent>
          </a:graphicData>
        </a:graphic>
      </p:graphicFrame>
    </p:spTree>
    <p:extLst>
      <p:ext uri="{BB962C8B-B14F-4D97-AF65-F5344CB8AC3E}">
        <p14:creationId xmlns:p14="http://schemas.microsoft.com/office/powerpoint/2010/main" val="91691477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323528" y="2996952"/>
            <a:ext cx="8496944" cy="1193304"/>
          </a:xfrm>
        </p:spPr>
        <p:txBody>
          <a:bodyPr>
            <a:noAutofit/>
          </a:bodyPr>
          <a:lstStyle/>
          <a:p>
            <a:pPr marL="342900" indent="-342900"/>
            <a:r>
              <a:rPr lang="en-US" altLang="zh-TW" dirty="0" smtClean="0">
                <a:latin typeface="Calibri" pitchFamily="34" charset="0"/>
              </a:rPr>
              <a:t>Colored Depth Pixels Packing and  </a:t>
            </a:r>
            <a:r>
              <a:rPr lang="en-US" altLang="zh-TW" dirty="0" err="1" smtClean="0">
                <a:latin typeface="Calibri" pitchFamily="34" charset="0"/>
              </a:rPr>
              <a:t>Depacking</a:t>
            </a:r>
            <a:r>
              <a:rPr lang="en-US" altLang="zh-TW" dirty="0" smtClean="0">
                <a:latin typeface="Calibri" pitchFamily="34" charset="0"/>
              </a:rPr>
              <a:t> by Assigned RGB Subpixels</a:t>
            </a:r>
            <a:r>
              <a:rPr lang="en-US" altLang="zh-TW" dirty="0" smtClean="0"/>
              <a:t>:</a:t>
            </a:r>
            <a:r>
              <a:rPr lang="en-US" altLang="zh-TW" dirty="0" smtClean="0">
                <a:latin typeface="Calibri" pitchFamily="34" charset="0"/>
              </a:rPr>
              <a:t> </a:t>
            </a:r>
            <a:r>
              <a:rPr lang="en-US" altLang="zh-TW" dirty="0" err="1" smtClean="0">
                <a:solidFill>
                  <a:srgbClr val="FFFF00"/>
                </a:solidFill>
                <a:latin typeface="Calibri" pitchFamily="34" charset="0"/>
              </a:rPr>
              <a:t>chroma_usage</a:t>
            </a:r>
            <a:endParaRPr lang="en-US" altLang="zh-TW" dirty="0" smtClean="0">
              <a:solidFill>
                <a:srgbClr val="FFFF00"/>
              </a:solidFill>
              <a:latin typeface="Calibri" pitchFamily="34" charset="0"/>
            </a:endParaRPr>
          </a:p>
        </p:txBody>
      </p:sp>
    </p:spTree>
    <p:extLst>
      <p:ext uri="{BB962C8B-B14F-4D97-AF65-F5344CB8AC3E}">
        <p14:creationId xmlns:p14="http://schemas.microsoft.com/office/powerpoint/2010/main" val="31681380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物件 11"/>
          <p:cNvGraphicFramePr>
            <a:graphicFrameLocks noChangeAspect="1"/>
          </p:cNvGraphicFramePr>
          <p:nvPr>
            <p:extLst>
              <p:ext uri="{D42A27DB-BD31-4B8C-83A1-F6EECF244321}">
                <p14:modId xmlns:p14="http://schemas.microsoft.com/office/powerpoint/2010/main" val="1351234045"/>
              </p:ext>
            </p:extLst>
          </p:nvPr>
        </p:nvGraphicFramePr>
        <p:xfrm>
          <a:off x="0" y="1484784"/>
          <a:ext cx="9144000" cy="4236704"/>
        </p:xfrm>
        <a:graphic>
          <a:graphicData uri="http://schemas.openxmlformats.org/presentationml/2006/ole">
            <mc:AlternateContent xmlns:mc="http://schemas.openxmlformats.org/markup-compatibility/2006">
              <mc:Choice xmlns:v="urn:schemas-microsoft-com:vml" Requires="v">
                <p:oleObj spid="_x0000_s150602" name="投影片" r:id="rId3" imgW="4166650" imgH="1898213" progId="PowerPoint.Slide.12">
                  <p:embed/>
                </p:oleObj>
              </mc:Choice>
              <mc:Fallback>
                <p:oleObj name="投影片" r:id="rId3" imgW="4166650" imgH="1898213" progId="PowerPoint.Slide.12">
                  <p:embed/>
                  <p:pic>
                    <p:nvPicPr>
                      <p:cNvPr id="0" name="Object 50"/>
                      <p:cNvPicPr>
                        <a:picLocks noChangeAspect="1" noChangeArrowheads="1"/>
                      </p:cNvPicPr>
                      <p:nvPr/>
                    </p:nvPicPr>
                    <p:blipFill>
                      <a:blip r:embed="rId4"/>
                      <a:srcRect/>
                      <a:stretch>
                        <a:fillRect/>
                      </a:stretch>
                    </p:blipFill>
                    <p:spPr bwMode="auto">
                      <a:xfrm>
                        <a:off x="0" y="1484784"/>
                        <a:ext cx="9144000" cy="4236704"/>
                      </a:xfrm>
                      <a:prstGeom prst="rect">
                        <a:avLst/>
                      </a:prstGeom>
                      <a:noFill/>
                    </p:spPr>
                  </p:pic>
                </p:oleObj>
              </mc:Fallback>
            </mc:AlternateContent>
          </a:graphicData>
        </a:graphic>
      </p:graphicFrame>
      <p:sp>
        <p:nvSpPr>
          <p:cNvPr id="2" name="標題 1"/>
          <p:cNvSpPr>
            <a:spLocks noGrp="1"/>
          </p:cNvSpPr>
          <p:nvPr>
            <p:ph type="title"/>
          </p:nvPr>
        </p:nvSpPr>
        <p:spPr>
          <a:xfrm>
            <a:off x="107504" y="0"/>
            <a:ext cx="8856984" cy="817340"/>
          </a:xfrm>
        </p:spPr>
        <p:txBody>
          <a:bodyPr>
            <a:normAutofit/>
          </a:bodyPr>
          <a:lstStyle/>
          <a:p>
            <a:pPr algn="ctr"/>
            <a:r>
              <a:rPr lang="en-US" altLang="zh-TW" sz="3200" b="1" dirty="0" smtClean="0">
                <a:latin typeface="Calibri" panose="020F0502020204030204" pitchFamily="34" charset="0"/>
              </a:rPr>
              <a:t>Colored Depth Pixels versus Depth Pixels</a:t>
            </a:r>
            <a:endParaRPr lang="zh-TW" altLang="en-US" sz="1800" dirty="0">
              <a:solidFill>
                <a:srgbClr val="FF0000"/>
              </a:solidFill>
              <a:latin typeface="Calibri" panose="020F0502020204030204" pitchFamily="34" charset="0"/>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6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6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文字方塊 4"/>
          <p:cNvSpPr txBox="1"/>
          <p:nvPr/>
        </p:nvSpPr>
        <p:spPr>
          <a:xfrm>
            <a:off x="395536" y="1040542"/>
            <a:ext cx="8748464" cy="707886"/>
          </a:xfrm>
          <a:prstGeom prst="rect">
            <a:avLst/>
          </a:prstGeom>
          <a:noFill/>
        </p:spPr>
        <p:txBody>
          <a:bodyPr wrap="square" rtlCol="0">
            <a:spAutoFit/>
          </a:bodyPr>
          <a:lstStyle/>
          <a:p>
            <a:pPr marL="1876425" indent="-1876425"/>
            <a:r>
              <a:rPr lang="en-US" altLang="zh-TW" sz="2000" b="1" dirty="0" smtClean="0"/>
              <a:t>Basic Concept: </a:t>
            </a:r>
          </a:p>
          <a:p>
            <a:pPr marL="1876425" indent="-1876425"/>
            <a:r>
              <a:rPr lang="en-US" altLang="zh-TW" sz="2000" b="1" dirty="0"/>
              <a:t> </a:t>
            </a:r>
            <a:r>
              <a:rPr lang="en-US" altLang="zh-TW" sz="2000" b="1" dirty="0" smtClean="0"/>
              <a:t>    1</a:t>
            </a:r>
            <a:r>
              <a:rPr lang="en-US" altLang="zh-TW" sz="2000" dirty="0" smtClean="0"/>
              <a:t> color depth pixel  in RGB subpixels can carry at most  </a:t>
            </a:r>
            <a:r>
              <a:rPr lang="en-US" altLang="zh-TW" sz="2000" b="1" dirty="0" smtClean="0"/>
              <a:t>3 </a:t>
            </a:r>
            <a:r>
              <a:rPr lang="en-US" altLang="zh-TW" sz="2000" dirty="0" smtClean="0"/>
              <a:t>depth pixels</a:t>
            </a:r>
            <a:endParaRPr lang="zh-TW" altLang="en-US" sz="2000" dirty="0"/>
          </a:p>
        </p:txBody>
      </p:sp>
      <p:sp>
        <p:nvSpPr>
          <p:cNvPr id="9" name="文字方塊 8"/>
          <p:cNvSpPr txBox="1"/>
          <p:nvPr/>
        </p:nvSpPr>
        <p:spPr>
          <a:xfrm>
            <a:off x="1403648" y="5733256"/>
            <a:ext cx="3269020" cy="823302"/>
          </a:xfrm>
          <a:prstGeom prst="rect">
            <a:avLst/>
          </a:prstGeom>
          <a:solidFill>
            <a:schemeClr val="accent5">
              <a:lumMod val="40000"/>
              <a:lumOff val="60000"/>
            </a:schemeClr>
          </a:solidFill>
          <a:ln>
            <a:solidFill>
              <a:srgbClr val="FF0000"/>
            </a:solidFill>
          </a:ln>
        </p:spPr>
        <p:txBody>
          <a:bodyPr wrap="square" rtlCol="0">
            <a:spAutoFit/>
          </a:bodyPr>
          <a:lstStyle/>
          <a:p>
            <a:pPr algn="ctr">
              <a:lnSpc>
                <a:spcPct val="95000"/>
              </a:lnSpc>
            </a:pPr>
            <a:r>
              <a:rPr lang="en-US" altLang="zh-TW" sz="1600" dirty="0" smtClean="0"/>
              <a:t>CTDP-TB type RGB subpixels arranged in 3 consecutive </a:t>
            </a:r>
            <a:r>
              <a:rPr lang="en-US" altLang="zh-TW" b="1" dirty="0" smtClean="0">
                <a:solidFill>
                  <a:srgbClr val="FF0000"/>
                </a:solidFill>
              </a:rPr>
              <a:t>vertical</a:t>
            </a:r>
            <a:r>
              <a:rPr lang="en-US" altLang="zh-TW" sz="1600" b="1" dirty="0" smtClean="0">
                <a:solidFill>
                  <a:srgbClr val="FF0000"/>
                </a:solidFill>
              </a:rPr>
              <a:t> </a:t>
            </a:r>
            <a:r>
              <a:rPr lang="en-US" altLang="zh-TW" sz="1600" dirty="0" smtClean="0"/>
              <a:t>depth pixels</a:t>
            </a:r>
            <a:endParaRPr lang="zh-TW" altLang="en-US" sz="1600" dirty="0"/>
          </a:p>
        </p:txBody>
      </p:sp>
      <p:sp>
        <p:nvSpPr>
          <p:cNvPr id="10" name="文字方塊 9"/>
          <p:cNvSpPr txBox="1"/>
          <p:nvPr/>
        </p:nvSpPr>
        <p:spPr>
          <a:xfrm>
            <a:off x="5220072" y="5733256"/>
            <a:ext cx="3600400" cy="823302"/>
          </a:xfrm>
          <a:prstGeom prst="rect">
            <a:avLst/>
          </a:prstGeom>
          <a:solidFill>
            <a:schemeClr val="accent5">
              <a:lumMod val="40000"/>
              <a:lumOff val="60000"/>
            </a:schemeClr>
          </a:solidFill>
          <a:ln>
            <a:solidFill>
              <a:srgbClr val="FF0000"/>
            </a:solidFill>
          </a:ln>
        </p:spPr>
        <p:txBody>
          <a:bodyPr wrap="square" rtlCol="0">
            <a:spAutoFit/>
          </a:bodyPr>
          <a:lstStyle/>
          <a:p>
            <a:pPr algn="ctr">
              <a:lnSpc>
                <a:spcPct val="95000"/>
              </a:lnSpc>
            </a:pPr>
            <a:r>
              <a:rPr lang="en-US" altLang="zh-TW" sz="1600" dirty="0" smtClean="0"/>
              <a:t>CTDP-TB type RGB subpixels arranged in 3 consecutive </a:t>
            </a:r>
            <a:r>
              <a:rPr lang="en-US" altLang="zh-TW" b="1" dirty="0" smtClean="0">
                <a:solidFill>
                  <a:srgbClr val="FF0000"/>
                </a:solidFill>
              </a:rPr>
              <a:t>horizontal</a:t>
            </a:r>
            <a:r>
              <a:rPr lang="en-US" altLang="zh-TW" sz="1600" b="1" dirty="0" smtClean="0">
                <a:solidFill>
                  <a:srgbClr val="FF0000"/>
                </a:solidFill>
              </a:rPr>
              <a:t> </a:t>
            </a:r>
            <a:r>
              <a:rPr lang="en-US" altLang="zh-TW" sz="1600" dirty="0" smtClean="0"/>
              <a:t>depth pixels</a:t>
            </a:r>
            <a:endParaRPr lang="zh-TW" altLang="en-US" sz="1600" dirty="0"/>
          </a:p>
        </p:txBody>
      </p:sp>
      <p:sp>
        <p:nvSpPr>
          <p:cNvPr id="11" name="文字方塊 10"/>
          <p:cNvSpPr txBox="1"/>
          <p:nvPr/>
        </p:nvSpPr>
        <p:spPr>
          <a:xfrm>
            <a:off x="250825" y="980728"/>
            <a:ext cx="8713663" cy="707886"/>
          </a:xfrm>
          <a:prstGeom prst="rect">
            <a:avLst/>
          </a:prstGeom>
          <a:solidFill>
            <a:srgbClr val="FFFFFF"/>
          </a:solidFill>
        </p:spPr>
        <p:txBody>
          <a:bodyPr wrap="square" rtlCol="0">
            <a:spAutoFit/>
          </a:bodyPr>
          <a:lstStyle/>
          <a:p>
            <a:pPr marL="1876425" indent="-1876425"/>
            <a:r>
              <a:rPr lang="en-US" altLang="zh-TW" sz="2000" b="1" dirty="0" smtClean="0"/>
              <a:t>Based on Coding System: </a:t>
            </a:r>
          </a:p>
          <a:p>
            <a:pPr marL="1876425" indent="-1876425"/>
            <a:r>
              <a:rPr lang="en-US" altLang="zh-TW" sz="2000" b="1" dirty="0"/>
              <a:t> </a:t>
            </a:r>
            <a:r>
              <a:rPr lang="en-US" altLang="zh-TW" sz="2000" b="1" dirty="0" smtClean="0"/>
              <a:t>     4</a:t>
            </a:r>
            <a:r>
              <a:rPr lang="en-US" altLang="zh-TW" sz="2000" dirty="0" smtClean="0"/>
              <a:t> color depth pixels  in RGB subpixels can carry at most </a:t>
            </a:r>
            <a:r>
              <a:rPr lang="en-US" altLang="zh-TW" sz="2000" b="1" dirty="0" smtClean="0"/>
              <a:t>12 </a:t>
            </a:r>
            <a:r>
              <a:rPr lang="en-US" altLang="zh-TW" sz="2000" dirty="0" smtClean="0"/>
              <a:t>depth pixels</a:t>
            </a:r>
            <a:endParaRPr lang="zh-TW" altLang="en-US" sz="2000" dirty="0"/>
          </a:p>
        </p:txBody>
      </p:sp>
    </p:spTree>
    <p:extLst>
      <p:ext uri="{BB962C8B-B14F-4D97-AF65-F5344CB8AC3E}">
        <p14:creationId xmlns:p14="http://schemas.microsoft.com/office/powerpoint/2010/main" val="3066149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1"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15616" y="174612"/>
            <a:ext cx="2659895" cy="584775"/>
          </a:xfrm>
          <a:prstGeom prst="rect">
            <a:avLst/>
          </a:prstGeom>
        </p:spPr>
        <p:txBody>
          <a:bodyPr wrap="none">
            <a:spAutoFit/>
          </a:bodyPr>
          <a:lstStyle/>
          <a:p>
            <a:pPr algn="ctr"/>
            <a:r>
              <a:rPr lang="en-CA" altLang="zh-TW" sz="3200" b="1" dirty="0" err="1">
                <a:latin typeface="Calibri" panose="020F0502020204030204" pitchFamily="34" charset="0"/>
                <a:cs typeface="Calibri" panose="020F0502020204030204" pitchFamily="34" charset="0"/>
              </a:rPr>
              <a:t>c</a:t>
            </a:r>
            <a:r>
              <a:rPr lang="en-CA" altLang="zh-TW" sz="3200" b="1" dirty="0" err="1" smtClean="0">
                <a:latin typeface="Calibri" panose="020F0502020204030204" pitchFamily="34" charset="0"/>
                <a:cs typeface="Calibri" panose="020F0502020204030204" pitchFamily="34" charset="0"/>
              </a:rPr>
              <a:t>hroma_usage</a:t>
            </a:r>
            <a:endParaRPr lang="zh-TW" altLang="en-US" sz="2400" dirty="0">
              <a:latin typeface="Calibri" panose="020F0502020204030204" pitchFamily="34" charset="0"/>
              <a:cs typeface="Calibri" panose="020F0502020204030204" pitchFamily="34"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4208622931"/>
              </p:ext>
            </p:extLst>
          </p:nvPr>
        </p:nvGraphicFramePr>
        <p:xfrm>
          <a:off x="323528" y="1628800"/>
          <a:ext cx="8424936" cy="3796045"/>
        </p:xfrm>
        <a:graphic>
          <a:graphicData uri="http://schemas.openxmlformats.org/drawingml/2006/table">
            <a:tbl>
              <a:tblPr firstRow="1" firstCol="1" lastRow="1" lastCol="1" bandRow="1" bandCol="1">
                <a:tableStyleId>{5940675A-B579-460E-94D1-54222C63F5DA}</a:tableStyleId>
              </a:tblPr>
              <a:tblGrid>
                <a:gridCol w="1082102">
                  <a:extLst>
                    <a:ext uri="{9D8B030D-6E8A-4147-A177-3AD203B41FA5}">
                      <a16:colId xmlns="" xmlns:a16="http://schemas.microsoft.com/office/drawing/2014/main" val="498713190"/>
                    </a:ext>
                  </a:extLst>
                </a:gridCol>
                <a:gridCol w="7342834">
                  <a:extLst>
                    <a:ext uri="{9D8B030D-6E8A-4147-A177-3AD203B41FA5}">
                      <a16:colId xmlns="" xmlns:a16="http://schemas.microsoft.com/office/drawing/2014/main" val="2670392475"/>
                    </a:ext>
                  </a:extLst>
                </a:gridCol>
              </a:tblGrid>
              <a:tr h="504205">
                <a:tc>
                  <a:txBody>
                    <a:bodyPr/>
                    <a:lstStyle/>
                    <a:p>
                      <a:pPr algn="ctr" hangingPunct="0">
                        <a:lnSpc>
                          <a:spcPct val="150000"/>
                        </a:lnSpc>
                        <a:spcBef>
                          <a:spcPts val="680"/>
                        </a:spcBef>
                        <a:spcAft>
                          <a:spcPts val="0"/>
                        </a:spcAft>
                        <a:tabLst>
                          <a:tab pos="228600" algn="l"/>
                          <a:tab pos="457200" algn="l"/>
                          <a:tab pos="685800" algn="l"/>
                          <a:tab pos="914400" algn="l"/>
                        </a:tabLst>
                      </a:pPr>
                      <a:r>
                        <a:rPr lang="en-CA" sz="1800" b="1" dirty="0">
                          <a:effectLst/>
                        </a:rPr>
                        <a:t>Value</a:t>
                      </a:r>
                      <a:endParaRPr lang="zh-TW" sz="1800" b="1" dirty="0">
                        <a:solidFill>
                          <a:srgbClr val="3333FF"/>
                        </a:solidFill>
                        <a:effectLst/>
                        <a:latin typeface="Times New Roman" panose="02020603050405020304" pitchFamily="18" charset="0"/>
                        <a:ea typeface="新細明體" panose="02020500000000000000" pitchFamily="18" charset="-120"/>
                      </a:endParaRPr>
                    </a:p>
                  </a:txBody>
                  <a:tcPr marL="68580" marR="68580" marT="0" marB="0"/>
                </a:tc>
                <a:tc>
                  <a:txBody>
                    <a:bodyPr/>
                    <a:lstStyle/>
                    <a:p>
                      <a:pPr algn="ctr" hangingPunct="0">
                        <a:lnSpc>
                          <a:spcPct val="150000"/>
                        </a:lnSpc>
                        <a:spcBef>
                          <a:spcPts val="680"/>
                        </a:spcBef>
                        <a:spcAft>
                          <a:spcPts val="0"/>
                        </a:spcAft>
                        <a:tabLst>
                          <a:tab pos="228600" algn="l"/>
                          <a:tab pos="457200" algn="l"/>
                          <a:tab pos="685800" algn="l"/>
                          <a:tab pos="914400" algn="l"/>
                        </a:tabLst>
                      </a:pPr>
                      <a:r>
                        <a:rPr lang="en-CA" sz="1800" b="1" dirty="0">
                          <a:effectLst/>
                        </a:rPr>
                        <a:t>Interpretation</a:t>
                      </a:r>
                      <a:endParaRPr lang="zh-TW" sz="1800" b="1" dirty="0">
                        <a:solidFill>
                          <a:srgbClr val="3333FF"/>
                        </a:solidFill>
                        <a:effectLst/>
                        <a:latin typeface="Times New Roman" panose="02020603050405020304" pitchFamily="18" charset="0"/>
                        <a:ea typeface="新細明體" panose="02020500000000000000" pitchFamily="18" charset="-120"/>
                      </a:endParaRPr>
                    </a:p>
                  </a:txBody>
                  <a:tcPr marL="68580" marR="68580" marT="0" marB="0"/>
                </a:tc>
                <a:extLst>
                  <a:ext uri="{0D108BD9-81ED-4DB2-BD59-A6C34878D82A}">
                    <a16:rowId xmlns="" xmlns:a16="http://schemas.microsoft.com/office/drawing/2014/main" val="4095880732"/>
                  </a:ext>
                </a:extLst>
              </a:tr>
              <a:tr h="790683">
                <a:tc>
                  <a:txBody>
                    <a:bodyPr/>
                    <a:lstStyle/>
                    <a:p>
                      <a:pPr algn="ctr" hangingPunct="0">
                        <a:spcBef>
                          <a:spcPts val="680"/>
                        </a:spcBef>
                        <a:spcAft>
                          <a:spcPts val="0"/>
                        </a:spcAft>
                        <a:tabLst>
                          <a:tab pos="228600" algn="l"/>
                          <a:tab pos="457200" algn="l"/>
                          <a:tab pos="685800" algn="l"/>
                          <a:tab pos="914400" algn="l"/>
                        </a:tabLst>
                      </a:pPr>
                      <a:endParaRPr lang="en-CA" sz="1800" b="1" dirty="0" smtClean="0">
                        <a:effectLst/>
                      </a:endParaRPr>
                    </a:p>
                    <a:p>
                      <a:pPr algn="ctr" hangingPunct="0">
                        <a:spcBef>
                          <a:spcPts val="680"/>
                        </a:spcBef>
                        <a:spcAft>
                          <a:spcPts val="0"/>
                        </a:spcAft>
                        <a:tabLst>
                          <a:tab pos="228600" algn="l"/>
                          <a:tab pos="457200" algn="l"/>
                          <a:tab pos="685800" algn="l"/>
                          <a:tab pos="914400" algn="l"/>
                        </a:tabLst>
                      </a:pPr>
                      <a:r>
                        <a:rPr lang="en-CA" sz="1800" b="1" dirty="0" smtClean="0">
                          <a:effectLst/>
                        </a:rPr>
                        <a:t>0</a:t>
                      </a:r>
                      <a:endParaRPr lang="zh-TW" sz="1800" b="1" dirty="0">
                        <a:solidFill>
                          <a:srgbClr val="3333FF"/>
                        </a:solidFill>
                        <a:effectLst/>
                        <a:latin typeface="Times New Roman" panose="02020603050405020304" pitchFamily="18" charset="0"/>
                        <a:ea typeface="新細明體" panose="02020500000000000000" pitchFamily="18" charset="-12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Lst>
                      </a:pPr>
                      <a:r>
                        <a:rPr lang="en-CA" sz="1800" dirty="0">
                          <a:effectLst/>
                        </a:rPr>
                        <a:t>Indicates the 4 colored depth pixels using </a:t>
                      </a:r>
                      <a:r>
                        <a:rPr lang="en-CA" sz="1800" b="1" dirty="0">
                          <a:solidFill>
                            <a:srgbClr val="3333FF"/>
                          </a:solidFill>
                          <a:effectLst/>
                        </a:rPr>
                        <a:t>4 luminance components </a:t>
                      </a:r>
                      <a:r>
                        <a:rPr lang="en-CA" sz="1800" dirty="0">
                          <a:effectLst/>
                        </a:rPr>
                        <a:t>only to carry 4 depth pixels, which could be adopted by the video coders with </a:t>
                      </a:r>
                      <a:r>
                        <a:rPr lang="en-CA" sz="1800" dirty="0" err="1">
                          <a:effectLst/>
                        </a:rPr>
                        <a:t>YCbCr</a:t>
                      </a:r>
                      <a:r>
                        <a:rPr lang="en-CA" sz="1800" dirty="0">
                          <a:effectLst/>
                        </a:rPr>
                        <a:t> 4:2:0 and </a:t>
                      </a:r>
                      <a:r>
                        <a:rPr lang="en-CA" sz="1800" dirty="0" err="1">
                          <a:effectLst/>
                        </a:rPr>
                        <a:t>YCbCr</a:t>
                      </a:r>
                      <a:r>
                        <a:rPr lang="en-CA" sz="1800" dirty="0">
                          <a:effectLst/>
                        </a:rPr>
                        <a:t> 4:2:2 </a:t>
                      </a:r>
                      <a:r>
                        <a:rPr lang="en-CA" sz="1800" dirty="0" err="1">
                          <a:effectLst/>
                        </a:rPr>
                        <a:t>chroma</a:t>
                      </a:r>
                      <a:r>
                        <a:rPr lang="en-CA" sz="1800" dirty="0">
                          <a:effectLst/>
                        </a:rPr>
                        <a:t> formats</a:t>
                      </a:r>
                      <a:endParaRPr lang="zh-TW" sz="1800" b="0" dirty="0">
                        <a:solidFill>
                          <a:srgbClr val="3333FF"/>
                        </a:solidFill>
                        <a:effectLst/>
                        <a:latin typeface="Times New Roman" panose="02020603050405020304" pitchFamily="18" charset="0"/>
                        <a:ea typeface="新細明體" panose="02020500000000000000" pitchFamily="18" charset="-120"/>
                      </a:endParaRPr>
                    </a:p>
                  </a:txBody>
                  <a:tcPr marL="68580" marR="68580" marT="0" marB="0"/>
                </a:tc>
                <a:extLst>
                  <a:ext uri="{0D108BD9-81ED-4DB2-BD59-A6C34878D82A}">
                    <a16:rowId xmlns="" xmlns:a16="http://schemas.microsoft.com/office/drawing/2014/main" val="4169369984"/>
                  </a:ext>
                </a:extLst>
              </a:tr>
              <a:tr h="765178">
                <a:tc>
                  <a:txBody>
                    <a:bodyPr/>
                    <a:lstStyle/>
                    <a:p>
                      <a:pPr algn="ctr" hangingPunct="0">
                        <a:spcBef>
                          <a:spcPts val="680"/>
                        </a:spcBef>
                        <a:spcAft>
                          <a:spcPts val="0"/>
                        </a:spcAft>
                        <a:tabLst>
                          <a:tab pos="228600" algn="l"/>
                          <a:tab pos="457200" algn="l"/>
                          <a:tab pos="685800" algn="l"/>
                          <a:tab pos="914400" algn="l"/>
                        </a:tabLst>
                      </a:pPr>
                      <a:endParaRPr lang="en-CA" sz="1800" b="1" dirty="0" smtClean="0">
                        <a:effectLst/>
                      </a:endParaRPr>
                    </a:p>
                    <a:p>
                      <a:pPr algn="ctr" hangingPunct="0">
                        <a:spcBef>
                          <a:spcPts val="680"/>
                        </a:spcBef>
                        <a:spcAft>
                          <a:spcPts val="0"/>
                        </a:spcAft>
                        <a:tabLst>
                          <a:tab pos="228600" algn="l"/>
                          <a:tab pos="457200" algn="l"/>
                          <a:tab pos="685800" algn="l"/>
                          <a:tab pos="914400" algn="l"/>
                        </a:tabLst>
                      </a:pPr>
                      <a:r>
                        <a:rPr lang="en-CA" sz="1800" b="1" dirty="0" smtClean="0">
                          <a:effectLst/>
                        </a:rPr>
                        <a:t>1</a:t>
                      </a:r>
                      <a:endParaRPr lang="zh-TW" sz="1800" b="1" dirty="0">
                        <a:solidFill>
                          <a:srgbClr val="3333FF"/>
                        </a:solidFill>
                        <a:effectLst/>
                        <a:latin typeface="Times New Roman" panose="02020603050405020304" pitchFamily="18" charset="0"/>
                        <a:ea typeface="新細明體" panose="02020500000000000000" pitchFamily="18" charset="-12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Lst>
                      </a:pPr>
                      <a:r>
                        <a:rPr lang="en-CA" sz="1800" dirty="0">
                          <a:effectLst/>
                        </a:rPr>
                        <a:t>Indicates the 4 colored depth pixels using </a:t>
                      </a:r>
                      <a:r>
                        <a:rPr lang="en-CA" sz="1800" b="1" dirty="0">
                          <a:solidFill>
                            <a:srgbClr val="3333FF"/>
                          </a:solidFill>
                          <a:effectLst/>
                        </a:rPr>
                        <a:t>4 luminance components and 2 </a:t>
                      </a:r>
                      <a:r>
                        <a:rPr lang="en-CA" sz="1800" b="1" dirty="0" err="1">
                          <a:solidFill>
                            <a:srgbClr val="3333FF"/>
                          </a:solidFill>
                          <a:effectLst/>
                        </a:rPr>
                        <a:t>chroma</a:t>
                      </a:r>
                      <a:r>
                        <a:rPr lang="en-CA" sz="1800" b="1" dirty="0">
                          <a:solidFill>
                            <a:srgbClr val="3333FF"/>
                          </a:solidFill>
                          <a:effectLst/>
                        </a:rPr>
                        <a:t> components </a:t>
                      </a:r>
                      <a:r>
                        <a:rPr lang="en-CA" sz="1800" dirty="0">
                          <a:effectLst/>
                        </a:rPr>
                        <a:t>to carry 6 depth pixels, which could be adopted by the video coders with </a:t>
                      </a:r>
                      <a:r>
                        <a:rPr lang="en-CA" sz="1800" dirty="0" err="1">
                          <a:effectLst/>
                        </a:rPr>
                        <a:t>YCbCr</a:t>
                      </a:r>
                      <a:r>
                        <a:rPr lang="en-CA" sz="1800" dirty="0">
                          <a:effectLst/>
                        </a:rPr>
                        <a:t> 4:2:0 </a:t>
                      </a:r>
                      <a:r>
                        <a:rPr lang="en-CA" sz="1800" dirty="0" err="1">
                          <a:effectLst/>
                        </a:rPr>
                        <a:t>chroma</a:t>
                      </a:r>
                      <a:r>
                        <a:rPr lang="en-CA" sz="1800" dirty="0">
                          <a:effectLst/>
                        </a:rPr>
                        <a:t> format.</a:t>
                      </a:r>
                      <a:endParaRPr lang="zh-TW" sz="1800" b="0" dirty="0">
                        <a:solidFill>
                          <a:srgbClr val="3333FF"/>
                        </a:solidFill>
                        <a:effectLst/>
                        <a:latin typeface="Times New Roman" panose="02020603050405020304" pitchFamily="18" charset="0"/>
                        <a:ea typeface="新細明體" panose="02020500000000000000" pitchFamily="18" charset="-120"/>
                      </a:endParaRPr>
                    </a:p>
                  </a:txBody>
                  <a:tcPr marL="68580" marR="68580" marT="0" marB="0"/>
                </a:tc>
                <a:extLst>
                  <a:ext uri="{0D108BD9-81ED-4DB2-BD59-A6C34878D82A}">
                    <a16:rowId xmlns="" xmlns:a16="http://schemas.microsoft.com/office/drawing/2014/main" val="718803247"/>
                  </a:ext>
                </a:extLst>
              </a:tr>
              <a:tr h="765178">
                <a:tc>
                  <a:txBody>
                    <a:bodyPr/>
                    <a:lstStyle/>
                    <a:p>
                      <a:pPr algn="ctr" hangingPunct="0">
                        <a:spcBef>
                          <a:spcPts val="680"/>
                        </a:spcBef>
                        <a:spcAft>
                          <a:spcPts val="0"/>
                        </a:spcAft>
                        <a:tabLst>
                          <a:tab pos="228600" algn="l"/>
                          <a:tab pos="457200" algn="l"/>
                          <a:tab pos="685800" algn="l"/>
                          <a:tab pos="914400" algn="l"/>
                        </a:tabLst>
                      </a:pPr>
                      <a:endParaRPr lang="en-CA" sz="1800" b="1" dirty="0" smtClean="0">
                        <a:effectLst/>
                      </a:endParaRPr>
                    </a:p>
                    <a:p>
                      <a:pPr algn="ctr" hangingPunct="0">
                        <a:spcBef>
                          <a:spcPts val="680"/>
                        </a:spcBef>
                        <a:spcAft>
                          <a:spcPts val="0"/>
                        </a:spcAft>
                        <a:tabLst>
                          <a:tab pos="228600" algn="l"/>
                          <a:tab pos="457200" algn="l"/>
                          <a:tab pos="685800" algn="l"/>
                          <a:tab pos="914400" algn="l"/>
                        </a:tabLst>
                      </a:pPr>
                      <a:r>
                        <a:rPr lang="en-CA" sz="1800" b="1" dirty="0" smtClean="0">
                          <a:effectLst/>
                        </a:rPr>
                        <a:t>2</a:t>
                      </a:r>
                      <a:endParaRPr lang="zh-TW" sz="1800" b="1" dirty="0">
                        <a:solidFill>
                          <a:srgbClr val="3333FF"/>
                        </a:solidFill>
                        <a:effectLst/>
                        <a:latin typeface="Times New Roman" panose="02020603050405020304" pitchFamily="18" charset="0"/>
                        <a:ea typeface="新細明體" panose="02020500000000000000" pitchFamily="18" charset="-12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Lst>
                      </a:pPr>
                      <a:r>
                        <a:rPr lang="en-CA" sz="1800" dirty="0">
                          <a:effectLst/>
                        </a:rPr>
                        <a:t>Indicates the 4 colored depth pixels using </a:t>
                      </a:r>
                      <a:r>
                        <a:rPr lang="en-CA" sz="1800" b="1" dirty="0">
                          <a:solidFill>
                            <a:srgbClr val="3333FF"/>
                          </a:solidFill>
                          <a:effectLst/>
                        </a:rPr>
                        <a:t>4 luminance components and 4 </a:t>
                      </a:r>
                      <a:r>
                        <a:rPr lang="en-CA" sz="1800" b="1" dirty="0" err="1">
                          <a:solidFill>
                            <a:srgbClr val="3333FF"/>
                          </a:solidFill>
                          <a:effectLst/>
                        </a:rPr>
                        <a:t>chroma</a:t>
                      </a:r>
                      <a:r>
                        <a:rPr lang="en-CA" sz="1800" b="1" dirty="0">
                          <a:solidFill>
                            <a:srgbClr val="3333FF"/>
                          </a:solidFill>
                          <a:effectLst/>
                        </a:rPr>
                        <a:t> components </a:t>
                      </a:r>
                      <a:r>
                        <a:rPr lang="en-CA" sz="1800" dirty="0">
                          <a:effectLst/>
                        </a:rPr>
                        <a:t>to carry 8 depth pixels, which could be adopted by the video coders with </a:t>
                      </a:r>
                      <a:r>
                        <a:rPr lang="en-CA" sz="1800" dirty="0" err="1">
                          <a:effectLst/>
                        </a:rPr>
                        <a:t>YCbCr</a:t>
                      </a:r>
                      <a:r>
                        <a:rPr lang="en-CA" sz="1800" dirty="0">
                          <a:effectLst/>
                        </a:rPr>
                        <a:t> 4:2:2 </a:t>
                      </a:r>
                      <a:r>
                        <a:rPr lang="en-CA" sz="1800" dirty="0" err="1">
                          <a:effectLst/>
                        </a:rPr>
                        <a:t>chroma</a:t>
                      </a:r>
                      <a:r>
                        <a:rPr lang="en-CA" sz="1800" dirty="0">
                          <a:effectLst/>
                        </a:rPr>
                        <a:t> format.</a:t>
                      </a:r>
                      <a:endParaRPr lang="zh-TW" sz="1800" b="0" dirty="0">
                        <a:solidFill>
                          <a:srgbClr val="3333FF"/>
                        </a:solidFill>
                        <a:effectLst/>
                        <a:latin typeface="Times New Roman" panose="02020603050405020304" pitchFamily="18" charset="0"/>
                        <a:ea typeface="新細明體" panose="02020500000000000000" pitchFamily="18" charset="-120"/>
                      </a:endParaRPr>
                    </a:p>
                  </a:txBody>
                  <a:tcPr marL="68580" marR="68580" marT="0" marB="0"/>
                </a:tc>
                <a:extLst>
                  <a:ext uri="{0D108BD9-81ED-4DB2-BD59-A6C34878D82A}">
                    <a16:rowId xmlns="" xmlns:a16="http://schemas.microsoft.com/office/drawing/2014/main" val="3925017750"/>
                  </a:ext>
                </a:extLst>
              </a:tr>
              <a:tr h="765178">
                <a:tc>
                  <a:txBody>
                    <a:bodyPr/>
                    <a:lstStyle/>
                    <a:p>
                      <a:pPr algn="ctr" hangingPunct="0">
                        <a:spcBef>
                          <a:spcPts val="680"/>
                        </a:spcBef>
                        <a:spcAft>
                          <a:spcPts val="0"/>
                        </a:spcAft>
                        <a:tabLst>
                          <a:tab pos="228600" algn="l"/>
                          <a:tab pos="457200" algn="l"/>
                          <a:tab pos="685800" algn="l"/>
                          <a:tab pos="914400" algn="l"/>
                        </a:tabLst>
                      </a:pPr>
                      <a:endParaRPr lang="en-CA" sz="1800" b="1" dirty="0" smtClean="0">
                        <a:effectLst/>
                      </a:endParaRPr>
                    </a:p>
                    <a:p>
                      <a:pPr algn="ctr" hangingPunct="0">
                        <a:spcBef>
                          <a:spcPts val="680"/>
                        </a:spcBef>
                        <a:spcAft>
                          <a:spcPts val="0"/>
                        </a:spcAft>
                        <a:tabLst>
                          <a:tab pos="228600" algn="l"/>
                          <a:tab pos="457200" algn="l"/>
                          <a:tab pos="685800" algn="l"/>
                          <a:tab pos="914400" algn="l"/>
                        </a:tabLst>
                      </a:pPr>
                      <a:r>
                        <a:rPr lang="en-CA" sz="1800" b="1" dirty="0" smtClean="0">
                          <a:effectLst/>
                        </a:rPr>
                        <a:t>3</a:t>
                      </a:r>
                      <a:endParaRPr lang="zh-TW" sz="1800" b="1" dirty="0">
                        <a:solidFill>
                          <a:srgbClr val="3333FF"/>
                        </a:solidFill>
                        <a:effectLst/>
                        <a:latin typeface="Times New Roman" panose="02020603050405020304" pitchFamily="18" charset="0"/>
                        <a:ea typeface="新細明體" panose="02020500000000000000" pitchFamily="18" charset="-12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Lst>
                      </a:pPr>
                      <a:r>
                        <a:rPr lang="en-CA" sz="1800" dirty="0">
                          <a:effectLst/>
                        </a:rPr>
                        <a:t>Indicates 4 colored depth pixels </a:t>
                      </a:r>
                      <a:r>
                        <a:rPr lang="en-CA" sz="1800" b="1" dirty="0">
                          <a:solidFill>
                            <a:srgbClr val="3333FF"/>
                          </a:solidFill>
                          <a:effectLst/>
                        </a:rPr>
                        <a:t>using 4 luminance components and 8 </a:t>
                      </a:r>
                      <a:r>
                        <a:rPr lang="en-CA" sz="1800" b="1" dirty="0" err="1">
                          <a:solidFill>
                            <a:srgbClr val="3333FF"/>
                          </a:solidFill>
                          <a:effectLst/>
                        </a:rPr>
                        <a:t>chroma</a:t>
                      </a:r>
                      <a:r>
                        <a:rPr lang="en-CA" sz="1800" b="1" dirty="0">
                          <a:solidFill>
                            <a:srgbClr val="3333FF"/>
                          </a:solidFill>
                          <a:effectLst/>
                        </a:rPr>
                        <a:t> components</a:t>
                      </a:r>
                      <a:r>
                        <a:rPr lang="en-CA" sz="1800" dirty="0">
                          <a:effectLst/>
                        </a:rPr>
                        <a:t> to carry 12 depth pixels, which could be adopted by the video coders with </a:t>
                      </a:r>
                      <a:r>
                        <a:rPr lang="en-CA" sz="1800" dirty="0" err="1">
                          <a:effectLst/>
                        </a:rPr>
                        <a:t>YCbCr</a:t>
                      </a:r>
                      <a:r>
                        <a:rPr lang="en-CA" sz="1800" dirty="0">
                          <a:effectLst/>
                        </a:rPr>
                        <a:t> 4:4:4 </a:t>
                      </a:r>
                      <a:r>
                        <a:rPr lang="en-CA" sz="1800" dirty="0" err="1">
                          <a:effectLst/>
                        </a:rPr>
                        <a:t>chroma</a:t>
                      </a:r>
                      <a:r>
                        <a:rPr lang="en-CA" sz="1800" dirty="0">
                          <a:effectLst/>
                        </a:rPr>
                        <a:t> format.</a:t>
                      </a:r>
                      <a:endParaRPr lang="zh-TW" sz="1800" b="0" dirty="0">
                        <a:solidFill>
                          <a:srgbClr val="3333FF"/>
                        </a:solidFill>
                        <a:effectLst/>
                        <a:latin typeface="Times New Roman" panose="02020603050405020304" pitchFamily="18" charset="0"/>
                        <a:ea typeface="新細明體" panose="02020500000000000000" pitchFamily="18" charset="-120"/>
                      </a:endParaRPr>
                    </a:p>
                  </a:txBody>
                  <a:tcPr marL="68580" marR="68580" marT="0" marB="0"/>
                </a:tc>
                <a:extLst>
                  <a:ext uri="{0D108BD9-81ED-4DB2-BD59-A6C34878D82A}">
                    <a16:rowId xmlns="" xmlns:a16="http://schemas.microsoft.com/office/drawing/2014/main" val="347697271"/>
                  </a:ext>
                </a:extLst>
              </a:tr>
            </a:tbl>
          </a:graphicData>
        </a:graphic>
      </p:graphicFrame>
      <p:sp>
        <p:nvSpPr>
          <p:cNvPr id="7" name="Rectangle 2"/>
          <p:cNvSpPr>
            <a:spLocks noChangeArrowheads="1"/>
          </p:cNvSpPr>
          <p:nvPr/>
        </p:nvSpPr>
        <p:spPr bwMode="auto">
          <a:xfrm>
            <a:off x="1422847" y="2963372"/>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solidFill>
                <a:sysClr val="windowText" lastClr="000000"/>
              </a:solidFill>
            </a:endParaRPr>
          </a:p>
        </p:txBody>
      </p:sp>
    </p:spTree>
    <p:extLst>
      <p:ext uri="{BB962C8B-B14F-4D97-AF65-F5344CB8AC3E}">
        <p14:creationId xmlns:p14="http://schemas.microsoft.com/office/powerpoint/2010/main" val="620496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6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6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9" name="文字方塊 8"/>
          <p:cNvSpPr txBox="1"/>
          <p:nvPr/>
        </p:nvSpPr>
        <p:spPr>
          <a:xfrm>
            <a:off x="179512" y="1124744"/>
            <a:ext cx="8856984" cy="923330"/>
          </a:xfrm>
          <a:prstGeom prst="rect">
            <a:avLst/>
          </a:prstGeom>
          <a:noFill/>
        </p:spPr>
        <p:txBody>
          <a:bodyPr wrap="square" rtlCol="0">
            <a:spAutoFit/>
          </a:bodyPr>
          <a:lstStyle/>
          <a:p>
            <a:r>
              <a:rPr lang="en-US" altLang="zh-TW" dirty="0" smtClean="0"/>
              <a:t>For each 4 color pixels, in </a:t>
            </a:r>
            <a:r>
              <a:rPr lang="en-US" altLang="zh-TW" dirty="0" err="1" smtClean="0"/>
              <a:t>chroma_usage</a:t>
            </a:r>
            <a:r>
              <a:rPr lang="en-US" altLang="zh-TW" dirty="0" smtClean="0"/>
              <a:t> = 0, only 4 luminance components </a:t>
            </a:r>
            <a:r>
              <a:rPr lang="en-US" altLang="zh-TW" dirty="0"/>
              <a:t>values </a:t>
            </a:r>
            <a:r>
              <a:rPr lang="en-US" altLang="zh-TW" dirty="0">
                <a:latin typeface="Times New Roman" panose="02020603050405020304" pitchFamily="18" charset="0"/>
                <a:cs typeface="Times New Roman" panose="02020603050405020304" pitchFamily="18" charset="0"/>
              </a:rPr>
              <a:t>{</a:t>
            </a:r>
            <a:r>
              <a:rPr lang="en-US" altLang="zh-TW" dirty="0" err="1">
                <a:latin typeface="Times New Roman" panose="02020603050405020304" pitchFamily="18" charset="0"/>
                <a:cs typeface="Times New Roman" panose="02020603050405020304" pitchFamily="18" charset="0"/>
              </a:rPr>
              <a:t>Y</a:t>
            </a:r>
            <a:r>
              <a:rPr lang="en-US" altLang="zh-TW" baseline="-25000" dirty="0" err="1">
                <a:latin typeface="Times New Roman" panose="02020603050405020304" pitchFamily="18" charset="0"/>
                <a:cs typeface="Times New Roman" panose="02020603050405020304" pitchFamily="18" charset="0"/>
              </a:rPr>
              <a:t>i,j</a:t>
            </a:r>
            <a:r>
              <a:rPr lang="en-US" altLang="zh-TW" dirty="0">
                <a:latin typeface="Times New Roman" panose="02020603050405020304" pitchFamily="18" charset="0"/>
                <a:cs typeface="Times New Roman" panose="02020603050405020304" pitchFamily="18" charset="0"/>
              </a:rPr>
              <a:t>, Y</a:t>
            </a:r>
            <a:r>
              <a:rPr lang="en-US" altLang="zh-TW" baseline="-25000" dirty="0">
                <a:latin typeface="Times New Roman" panose="02020603050405020304" pitchFamily="18" charset="0"/>
                <a:cs typeface="Times New Roman" panose="02020603050405020304" pitchFamily="18" charset="0"/>
              </a:rPr>
              <a:t>i,j+1</a:t>
            </a:r>
            <a:r>
              <a:rPr lang="en-US" altLang="zh-TW" dirty="0">
                <a:latin typeface="Times New Roman" panose="02020603050405020304" pitchFamily="18" charset="0"/>
                <a:cs typeface="Times New Roman" panose="02020603050405020304" pitchFamily="18" charset="0"/>
              </a:rPr>
              <a:t>, Y</a:t>
            </a:r>
            <a:r>
              <a:rPr lang="en-US" altLang="zh-TW" baseline="-25000" dirty="0">
                <a:latin typeface="Times New Roman" panose="02020603050405020304" pitchFamily="18" charset="0"/>
                <a:cs typeface="Times New Roman" panose="02020603050405020304" pitchFamily="18" charset="0"/>
              </a:rPr>
              <a:t>i+1,j</a:t>
            </a:r>
            <a:r>
              <a:rPr lang="en-US" altLang="zh-TW" dirty="0">
                <a:latin typeface="Times New Roman" panose="02020603050405020304" pitchFamily="18" charset="0"/>
                <a:cs typeface="Times New Roman" panose="02020603050405020304" pitchFamily="18" charset="0"/>
              </a:rPr>
              <a:t>, Y</a:t>
            </a:r>
            <a:r>
              <a:rPr lang="en-US" altLang="zh-TW" baseline="-25000" dirty="0">
                <a:latin typeface="Times New Roman" panose="02020603050405020304" pitchFamily="18" charset="0"/>
                <a:cs typeface="Times New Roman" panose="02020603050405020304" pitchFamily="18" charset="0"/>
              </a:rPr>
              <a:t>i+1,j+1</a:t>
            </a:r>
            <a:r>
              <a:rPr lang="en-US" altLang="zh-TW" dirty="0">
                <a:latin typeface="Times New Roman" panose="02020603050405020304" pitchFamily="18" charset="0"/>
                <a:cs typeface="Times New Roman" panose="02020603050405020304" pitchFamily="18" charset="0"/>
              </a:rPr>
              <a:t>} </a:t>
            </a:r>
            <a:r>
              <a:rPr lang="en-US" altLang="zh-TW" dirty="0" smtClean="0"/>
              <a:t>are used to carry 4 depth pixels </a:t>
            </a:r>
            <a:r>
              <a:rPr lang="en-CA" altLang="zh-TW" dirty="0">
                <a:latin typeface="Times New Roman" panose="02020603050405020304" pitchFamily="18" charset="0"/>
                <a:cs typeface="Times New Roman" panose="02020603050405020304" pitchFamily="18" charset="0"/>
              </a:rPr>
              <a:t>{</a:t>
            </a:r>
            <a:r>
              <a:rPr lang="en-US" altLang="zh-TW" dirty="0">
                <a:latin typeface="Times New Roman" panose="02020603050405020304" pitchFamily="18" charset="0"/>
                <a:cs typeface="Times New Roman" panose="02020603050405020304" pitchFamily="18" charset="0"/>
              </a:rPr>
              <a:t>D</a:t>
            </a:r>
            <a:r>
              <a:rPr lang="en-US" altLang="zh-TW" baseline="-25000" dirty="0">
                <a:latin typeface="Times New Roman" panose="02020603050405020304" pitchFamily="18" charset="0"/>
                <a:cs typeface="Times New Roman" panose="02020603050405020304" pitchFamily="18" charset="0"/>
              </a:rPr>
              <a:t>3i,j</a:t>
            </a:r>
            <a:r>
              <a:rPr lang="en-US" altLang="zh-TW" dirty="0">
                <a:latin typeface="Times New Roman" panose="02020603050405020304" pitchFamily="18" charset="0"/>
                <a:cs typeface="Times New Roman" panose="02020603050405020304" pitchFamily="18" charset="0"/>
              </a:rPr>
              <a:t>, D</a:t>
            </a:r>
            <a:r>
              <a:rPr lang="en-US" altLang="zh-TW" baseline="-25000" dirty="0">
                <a:latin typeface="Times New Roman" panose="02020603050405020304" pitchFamily="18" charset="0"/>
                <a:cs typeface="Times New Roman" panose="02020603050405020304" pitchFamily="18" charset="0"/>
              </a:rPr>
              <a:t>3i+1,j+1</a:t>
            </a:r>
            <a:r>
              <a:rPr lang="en-US" altLang="zh-TW" dirty="0">
                <a:latin typeface="Times New Roman" panose="02020603050405020304" pitchFamily="18" charset="0"/>
                <a:cs typeface="Times New Roman" panose="02020603050405020304" pitchFamily="18" charset="0"/>
              </a:rPr>
              <a:t>, D</a:t>
            </a:r>
            <a:r>
              <a:rPr lang="en-US" altLang="zh-TW" baseline="-25000" dirty="0">
                <a:latin typeface="Times New Roman" panose="02020603050405020304" pitchFamily="18" charset="0"/>
                <a:cs typeface="Times New Roman" panose="02020603050405020304" pitchFamily="18" charset="0"/>
              </a:rPr>
              <a:t>3i+4, j</a:t>
            </a:r>
            <a:r>
              <a:rPr lang="en-US" altLang="zh-TW" dirty="0">
                <a:latin typeface="Times New Roman" panose="02020603050405020304" pitchFamily="18" charset="0"/>
                <a:cs typeface="Times New Roman" panose="02020603050405020304" pitchFamily="18" charset="0"/>
              </a:rPr>
              <a:t>, D</a:t>
            </a:r>
            <a:r>
              <a:rPr lang="en-US" altLang="zh-TW" baseline="-25000" dirty="0">
                <a:latin typeface="Times New Roman" panose="02020603050405020304" pitchFamily="18" charset="0"/>
                <a:cs typeface="Times New Roman" panose="02020603050405020304" pitchFamily="18" charset="0"/>
              </a:rPr>
              <a:t>3i+5, </a:t>
            </a:r>
            <a:r>
              <a:rPr lang="en-US" altLang="zh-TW" baseline="-25000" dirty="0" smtClean="0">
                <a:latin typeface="Times New Roman" panose="02020603050405020304" pitchFamily="18" charset="0"/>
                <a:cs typeface="Times New Roman" panose="02020603050405020304" pitchFamily="18" charset="0"/>
              </a:rPr>
              <a:t>j+1</a:t>
            </a:r>
            <a:r>
              <a:rPr lang="en-US" altLang="zh-TW" dirty="0" smtClean="0">
                <a:latin typeface="Times New Roman" panose="02020603050405020304" pitchFamily="18" charset="0"/>
                <a:cs typeface="Times New Roman" panose="02020603050405020304" pitchFamily="18" charset="0"/>
              </a:rPr>
              <a:t>} </a:t>
            </a:r>
            <a:r>
              <a:rPr lang="en-US" altLang="zh-TW" dirty="0" smtClean="0"/>
              <a:t>for </a:t>
            </a:r>
            <a:r>
              <a:rPr lang="en-US" altLang="zh-TW" dirty="0" err="1" smtClean="0"/>
              <a:t>ctdp_packing</a:t>
            </a:r>
            <a:r>
              <a:rPr lang="en-US" altLang="zh-TW" dirty="0" smtClean="0"/>
              <a:t> type =0 or  </a:t>
            </a:r>
            <a:r>
              <a:rPr lang="en-CA" altLang="zh-TW" dirty="0">
                <a:latin typeface="Times New Roman" panose="02020603050405020304" pitchFamily="18" charset="0"/>
                <a:cs typeface="Times New Roman" panose="02020603050405020304" pitchFamily="18" charset="0"/>
              </a:rPr>
              <a:t>{</a:t>
            </a:r>
            <a:r>
              <a:rPr lang="en-US" altLang="zh-TW" dirty="0">
                <a:latin typeface="Times New Roman" panose="02020603050405020304" pitchFamily="18" charset="0"/>
                <a:cs typeface="Times New Roman" panose="02020603050405020304" pitchFamily="18" charset="0"/>
              </a:rPr>
              <a:t>D</a:t>
            </a:r>
            <a:r>
              <a:rPr lang="en-US" altLang="zh-TW" baseline="-25000" dirty="0">
                <a:latin typeface="Times New Roman" panose="02020603050405020304" pitchFamily="18" charset="0"/>
                <a:cs typeface="Times New Roman" panose="02020603050405020304" pitchFamily="18" charset="0"/>
              </a:rPr>
              <a:t>i,3j</a:t>
            </a:r>
            <a:r>
              <a:rPr lang="en-US" altLang="zh-TW" dirty="0">
                <a:latin typeface="Times New Roman" panose="02020603050405020304" pitchFamily="18" charset="0"/>
                <a:cs typeface="Times New Roman" panose="02020603050405020304" pitchFamily="18" charset="0"/>
              </a:rPr>
              <a:t>,</a:t>
            </a:r>
            <a:r>
              <a:rPr lang="en-US" altLang="zh-TW" baseline="-25000" dirty="0">
                <a:latin typeface="Times New Roman" panose="02020603050405020304" pitchFamily="18" charset="0"/>
                <a:cs typeface="Times New Roman" panose="02020603050405020304" pitchFamily="18" charset="0"/>
              </a:rPr>
              <a:t> </a:t>
            </a:r>
            <a:r>
              <a:rPr lang="en-US" altLang="zh-TW" dirty="0">
                <a:latin typeface="Times New Roman" panose="02020603050405020304" pitchFamily="18" charset="0"/>
                <a:cs typeface="Times New Roman" panose="02020603050405020304" pitchFamily="18" charset="0"/>
              </a:rPr>
              <a:t>D</a:t>
            </a:r>
            <a:r>
              <a:rPr lang="en-US" altLang="zh-TW" baseline="-25000" dirty="0">
                <a:latin typeface="Times New Roman" panose="02020603050405020304" pitchFamily="18" charset="0"/>
                <a:cs typeface="Times New Roman" panose="02020603050405020304" pitchFamily="18" charset="0"/>
              </a:rPr>
              <a:t>i+1,3j+1</a:t>
            </a:r>
            <a:r>
              <a:rPr lang="en-US" altLang="zh-TW" dirty="0">
                <a:latin typeface="Times New Roman" panose="02020603050405020304" pitchFamily="18" charset="0"/>
                <a:cs typeface="Times New Roman" panose="02020603050405020304" pitchFamily="18" charset="0"/>
              </a:rPr>
              <a:t>, </a:t>
            </a:r>
            <a:r>
              <a:rPr lang="en-US" altLang="zh-TW" dirty="0" smtClean="0">
                <a:latin typeface="Times New Roman" panose="02020603050405020304" pitchFamily="18" charset="0"/>
                <a:cs typeface="Times New Roman" panose="02020603050405020304" pitchFamily="18" charset="0"/>
              </a:rPr>
              <a:t>D</a:t>
            </a:r>
            <a:r>
              <a:rPr lang="en-US" altLang="zh-TW" baseline="-25000" dirty="0" smtClean="0">
                <a:latin typeface="Times New Roman" panose="02020603050405020304" pitchFamily="18" charset="0"/>
                <a:cs typeface="Times New Roman" panose="02020603050405020304" pitchFamily="18" charset="0"/>
              </a:rPr>
              <a:t>i,3j+4</a:t>
            </a:r>
            <a:r>
              <a:rPr lang="en-US" altLang="zh-TW" dirty="0">
                <a:latin typeface="Times New Roman" panose="02020603050405020304" pitchFamily="18" charset="0"/>
                <a:cs typeface="Times New Roman" panose="02020603050405020304" pitchFamily="18" charset="0"/>
              </a:rPr>
              <a:t>, D</a:t>
            </a:r>
            <a:r>
              <a:rPr lang="en-US" altLang="zh-TW" baseline="-25000" dirty="0">
                <a:latin typeface="Times New Roman" panose="02020603050405020304" pitchFamily="18" charset="0"/>
                <a:cs typeface="Times New Roman" panose="02020603050405020304" pitchFamily="18" charset="0"/>
              </a:rPr>
              <a:t>i+1, </a:t>
            </a:r>
            <a:r>
              <a:rPr lang="en-US" altLang="zh-TW" baseline="-25000" dirty="0" smtClean="0">
                <a:latin typeface="Times New Roman" panose="02020603050405020304" pitchFamily="18" charset="0"/>
                <a:cs typeface="Times New Roman" panose="02020603050405020304" pitchFamily="18" charset="0"/>
              </a:rPr>
              <a:t>3j+5</a:t>
            </a:r>
            <a:r>
              <a:rPr lang="en-US" altLang="zh-TW" dirty="0" smtClean="0">
                <a:latin typeface="Times New Roman" panose="02020603050405020304" pitchFamily="18" charset="0"/>
                <a:cs typeface="Times New Roman" panose="02020603050405020304" pitchFamily="18" charset="0"/>
              </a:rPr>
              <a:t>}</a:t>
            </a:r>
            <a:r>
              <a:rPr lang="en-US" altLang="zh-TW" dirty="0" smtClean="0"/>
              <a:t> </a:t>
            </a:r>
            <a:r>
              <a:rPr lang="en-US" altLang="zh-TW" dirty="0"/>
              <a:t>for </a:t>
            </a:r>
            <a:r>
              <a:rPr lang="en-US" altLang="zh-TW" dirty="0" err="1"/>
              <a:t>ctdp_packing</a:t>
            </a:r>
            <a:r>
              <a:rPr lang="en-US" altLang="zh-TW" dirty="0"/>
              <a:t> type </a:t>
            </a:r>
            <a:r>
              <a:rPr lang="en-US" altLang="zh-TW" dirty="0" smtClean="0"/>
              <a:t>=1.</a:t>
            </a:r>
            <a:endParaRPr lang="zh-TW" altLang="en-US" dirty="0"/>
          </a:p>
        </p:txBody>
      </p:sp>
      <p:sp>
        <p:nvSpPr>
          <p:cNvPr id="24" name="矩形 23"/>
          <p:cNvSpPr/>
          <p:nvPr/>
        </p:nvSpPr>
        <p:spPr>
          <a:xfrm>
            <a:off x="1115616" y="174612"/>
            <a:ext cx="3259418" cy="584775"/>
          </a:xfrm>
          <a:prstGeom prst="rect">
            <a:avLst/>
          </a:prstGeom>
        </p:spPr>
        <p:txBody>
          <a:bodyPr wrap="none">
            <a:spAutoFit/>
          </a:bodyPr>
          <a:lstStyle/>
          <a:p>
            <a:r>
              <a:rPr lang="en-CA" altLang="zh-TW" sz="3200" b="1" dirty="0" err="1" smtClean="0">
                <a:latin typeface="Calibri" panose="020F0502020204030204" pitchFamily="34" charset="0"/>
                <a:cs typeface="Calibri" panose="020F0502020204030204" pitchFamily="34" charset="0"/>
              </a:rPr>
              <a:t>chroma_usage</a:t>
            </a:r>
            <a:r>
              <a:rPr lang="en-CA" altLang="zh-TW" sz="3200" b="1" dirty="0" smtClean="0">
                <a:latin typeface="Calibri" panose="020F0502020204030204" pitchFamily="34" charset="0"/>
                <a:cs typeface="Calibri" panose="020F0502020204030204" pitchFamily="34" charset="0"/>
              </a:rPr>
              <a:t> = 0</a:t>
            </a:r>
            <a:endParaRPr lang="zh-TW" altLang="en-US" sz="2400" dirty="0">
              <a:latin typeface="Calibri" panose="020F0502020204030204" pitchFamily="34" charset="0"/>
              <a:cs typeface="Calibri" panose="020F0502020204030204" pitchFamily="34" charset="0"/>
            </a:endParaRPr>
          </a:p>
        </p:txBody>
      </p:sp>
      <p:grpSp>
        <p:nvGrpSpPr>
          <p:cNvPr id="10" name="群組 9"/>
          <p:cNvGrpSpPr/>
          <p:nvPr/>
        </p:nvGrpSpPr>
        <p:grpSpPr>
          <a:xfrm>
            <a:off x="144239" y="2132856"/>
            <a:ext cx="8927530" cy="4392488"/>
            <a:chOff x="468437" y="54322"/>
            <a:chExt cx="8927530" cy="4392488"/>
          </a:xfrm>
        </p:grpSpPr>
        <p:sp>
          <p:nvSpPr>
            <p:cNvPr id="11" name="橢圓 10"/>
            <p:cNvSpPr/>
            <p:nvPr/>
          </p:nvSpPr>
          <p:spPr>
            <a:xfrm>
              <a:off x="1116830" y="1290467"/>
              <a:ext cx="428625" cy="400050"/>
            </a:xfrm>
            <a:prstGeom prst="ellipse">
              <a:avLst/>
            </a:prstGeom>
            <a:solidFill>
              <a:srgbClr val="FFFF00"/>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p>
          </p:txBody>
        </p:sp>
        <p:sp>
          <p:nvSpPr>
            <p:cNvPr id="12" name="橢圓 11"/>
            <p:cNvSpPr/>
            <p:nvPr/>
          </p:nvSpPr>
          <p:spPr>
            <a:xfrm>
              <a:off x="1116830" y="1824660"/>
              <a:ext cx="428625" cy="400050"/>
            </a:xfrm>
            <a:prstGeom prst="ellipse">
              <a:avLst/>
            </a:prstGeom>
            <a:solidFill>
              <a:srgbClr val="FFFF00"/>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p>
          </p:txBody>
        </p:sp>
        <p:sp>
          <p:nvSpPr>
            <p:cNvPr id="13" name="橢圓 12"/>
            <p:cNvSpPr/>
            <p:nvPr/>
          </p:nvSpPr>
          <p:spPr>
            <a:xfrm>
              <a:off x="533423" y="1288325"/>
              <a:ext cx="428625" cy="400050"/>
            </a:xfrm>
            <a:prstGeom prst="ellipse">
              <a:avLst/>
            </a:prstGeom>
            <a:solidFill>
              <a:srgbClr val="FFFF00"/>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bg1"/>
                </a:solidFill>
              </a:endParaRPr>
            </a:p>
          </p:txBody>
        </p:sp>
        <p:sp>
          <p:nvSpPr>
            <p:cNvPr id="15" name="文字方塊 14"/>
            <p:cNvSpPr txBox="1"/>
            <p:nvPr/>
          </p:nvSpPr>
          <p:spPr>
            <a:xfrm>
              <a:off x="1070070" y="1319564"/>
              <a:ext cx="535149"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C</a:t>
              </a:r>
              <a:r>
                <a:rPr lang="en-US" altLang="zh-TW" sz="1200" b="1" baseline="-25000" dirty="0" smtClean="0">
                  <a:latin typeface="Times New Roman" panose="02020603050405020304" pitchFamily="18" charset="0"/>
                  <a:cs typeface="Times New Roman" panose="02020603050405020304" pitchFamily="18" charset="0"/>
                </a:rPr>
                <a:t>i,j+1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6" name="文字方塊 15"/>
            <p:cNvSpPr txBox="1"/>
            <p:nvPr/>
          </p:nvSpPr>
          <p:spPr>
            <a:xfrm>
              <a:off x="1039293" y="1864117"/>
              <a:ext cx="689187"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C</a:t>
              </a:r>
              <a:r>
                <a:rPr lang="en-US" altLang="zh-TW" sz="1200" b="1" baseline="-25000" dirty="0" smtClean="0">
                  <a:latin typeface="Times New Roman" panose="02020603050405020304" pitchFamily="18" charset="0"/>
                  <a:cs typeface="Times New Roman" panose="02020603050405020304" pitchFamily="18" charset="0"/>
                </a:rPr>
                <a:t>i+1,j+1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7" name="文字方塊 16"/>
            <p:cNvSpPr txBox="1"/>
            <p:nvPr/>
          </p:nvSpPr>
          <p:spPr>
            <a:xfrm>
              <a:off x="506814" y="1332671"/>
              <a:ext cx="471487" cy="276999"/>
            </a:xfrm>
            <a:prstGeom prst="rect">
              <a:avLst/>
            </a:prstGeom>
            <a:noFill/>
          </p:spPr>
          <p:txBody>
            <a:bodyPr wrap="square" rtlCol="0">
              <a:spAutoFit/>
            </a:bodyPr>
            <a:lstStyle/>
            <a:p>
              <a:pPr algn="ctr"/>
              <a:r>
                <a:rPr lang="en-US" altLang="zh-TW" sz="1200" b="1" dirty="0" err="1" smtClean="0">
                  <a:latin typeface="Times New Roman" panose="02020603050405020304" pitchFamily="18" charset="0"/>
                  <a:cs typeface="Times New Roman" panose="02020603050405020304" pitchFamily="18" charset="0"/>
                </a:rPr>
                <a:t>C</a:t>
              </a:r>
              <a:r>
                <a:rPr lang="en-US" altLang="zh-TW" sz="1200" b="1" baseline="-25000" dirty="0" err="1" smtClean="0">
                  <a:latin typeface="Times New Roman" panose="02020603050405020304" pitchFamily="18" charset="0"/>
                  <a:cs typeface="Times New Roman" panose="02020603050405020304" pitchFamily="18" charset="0"/>
                </a:rPr>
                <a:t>i,j</a:t>
              </a:r>
              <a:endParaRPr lang="zh-TW" altLang="en-US" sz="1200" b="1" baseline="-25000" dirty="0">
                <a:latin typeface="Times New Roman" panose="02020603050405020304" pitchFamily="18" charset="0"/>
                <a:cs typeface="Times New Roman" panose="02020603050405020304" pitchFamily="18" charset="0"/>
              </a:endParaRPr>
            </a:p>
          </p:txBody>
        </p:sp>
        <p:sp>
          <p:nvSpPr>
            <p:cNvPr id="18" name="橢圓 17"/>
            <p:cNvSpPr/>
            <p:nvPr/>
          </p:nvSpPr>
          <p:spPr>
            <a:xfrm>
              <a:off x="533422" y="1848157"/>
              <a:ext cx="428625" cy="400050"/>
            </a:xfrm>
            <a:prstGeom prst="ellipse">
              <a:avLst/>
            </a:prstGeom>
            <a:solidFill>
              <a:srgbClr val="FFFF00"/>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endParaRPr>
            </a:p>
          </p:txBody>
        </p:sp>
        <p:sp>
          <p:nvSpPr>
            <p:cNvPr id="19" name="文字方塊 18"/>
            <p:cNvSpPr txBox="1"/>
            <p:nvPr/>
          </p:nvSpPr>
          <p:spPr>
            <a:xfrm>
              <a:off x="468437" y="1874397"/>
              <a:ext cx="552068" cy="27699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C</a:t>
              </a:r>
              <a:r>
                <a:rPr lang="en-US" altLang="zh-TW" sz="1200" b="1" baseline="-25000" dirty="0" smtClean="0">
                  <a:latin typeface="Times New Roman" panose="02020603050405020304" pitchFamily="18" charset="0"/>
                  <a:cs typeface="Times New Roman" panose="02020603050405020304" pitchFamily="18" charset="0"/>
                </a:rPr>
                <a:t>i+1,j</a:t>
              </a:r>
              <a:endParaRPr lang="zh-TW" altLang="en-US" sz="1200" b="1" baseline="-25000" dirty="0">
                <a:latin typeface="Times New Roman" panose="02020603050405020304" pitchFamily="18" charset="0"/>
                <a:cs typeface="Times New Roman" panose="02020603050405020304" pitchFamily="18" charset="0"/>
              </a:endParaRPr>
            </a:p>
          </p:txBody>
        </p:sp>
        <p:sp>
          <p:nvSpPr>
            <p:cNvPr id="20" name="文字方塊 19"/>
            <p:cNvSpPr txBox="1"/>
            <p:nvPr/>
          </p:nvSpPr>
          <p:spPr>
            <a:xfrm>
              <a:off x="512784" y="2287023"/>
              <a:ext cx="1058303" cy="523220"/>
            </a:xfrm>
            <a:prstGeom prst="rect">
              <a:avLst/>
            </a:prstGeom>
            <a:noFill/>
          </p:spPr>
          <p:txBody>
            <a:bodyPr wrap="none" rtlCol="0">
              <a:spAutoFit/>
            </a:bodyPr>
            <a:lstStyle/>
            <a:p>
              <a:pPr algn="ctr"/>
              <a:r>
                <a:rPr lang="en-US" altLang="zh-TW" sz="1400" dirty="0" smtClean="0">
                  <a:latin typeface="Times New Roman" panose="02020603050405020304" pitchFamily="18" charset="0"/>
                  <a:cs typeface="Times New Roman" panose="02020603050405020304" pitchFamily="18" charset="0"/>
                </a:rPr>
                <a:t>4 colored </a:t>
              </a:r>
            </a:p>
            <a:p>
              <a:pPr algn="ctr"/>
              <a:r>
                <a:rPr lang="en-US" altLang="zh-TW" sz="1400" dirty="0">
                  <a:latin typeface="Times New Roman" panose="02020603050405020304" pitchFamily="18" charset="0"/>
                  <a:cs typeface="Times New Roman" panose="02020603050405020304" pitchFamily="18" charset="0"/>
                </a:rPr>
                <a:t>d</a:t>
              </a:r>
              <a:r>
                <a:rPr lang="en-US" altLang="zh-TW" sz="1400" dirty="0" smtClean="0">
                  <a:latin typeface="Times New Roman" panose="02020603050405020304" pitchFamily="18" charset="0"/>
                  <a:cs typeface="Times New Roman" panose="02020603050405020304" pitchFamily="18" charset="0"/>
                </a:rPr>
                <a:t>epth pixels</a:t>
              </a:r>
              <a:endParaRPr lang="zh-TW" altLang="en-US" sz="1400" dirty="0">
                <a:latin typeface="Times New Roman" panose="02020603050405020304" pitchFamily="18" charset="0"/>
                <a:cs typeface="Times New Roman" panose="02020603050405020304" pitchFamily="18" charset="0"/>
              </a:endParaRPr>
            </a:p>
          </p:txBody>
        </p:sp>
        <p:sp>
          <p:nvSpPr>
            <p:cNvPr id="21" name="矩形 20"/>
            <p:cNvSpPr/>
            <p:nvPr/>
          </p:nvSpPr>
          <p:spPr>
            <a:xfrm>
              <a:off x="497959" y="1271591"/>
              <a:ext cx="1068600" cy="987868"/>
            </a:xfrm>
            <a:prstGeom prst="rect">
              <a:avLst/>
            </a:prstGeom>
            <a:noFill/>
            <a:ln w="127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p>
          </p:txBody>
        </p:sp>
        <p:grpSp>
          <p:nvGrpSpPr>
            <p:cNvPr id="22" name="群組 21"/>
            <p:cNvGrpSpPr/>
            <p:nvPr/>
          </p:nvGrpSpPr>
          <p:grpSpPr>
            <a:xfrm>
              <a:off x="3996635" y="346443"/>
              <a:ext cx="1278511" cy="2943019"/>
              <a:chOff x="3996635" y="346443"/>
              <a:chExt cx="1278511" cy="2943019"/>
            </a:xfrm>
          </p:grpSpPr>
          <p:sp>
            <p:nvSpPr>
              <p:cNvPr id="145" name="橢圓 144"/>
              <p:cNvSpPr/>
              <p:nvPr/>
            </p:nvSpPr>
            <p:spPr>
              <a:xfrm>
                <a:off x="4087283" y="353070"/>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46" name="橢圓 145"/>
              <p:cNvSpPr/>
              <p:nvPr/>
            </p:nvSpPr>
            <p:spPr>
              <a:xfrm>
                <a:off x="4087283" y="836463"/>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47" name="橢圓 146"/>
              <p:cNvSpPr/>
              <p:nvPr/>
            </p:nvSpPr>
            <p:spPr>
              <a:xfrm>
                <a:off x="4087283" y="1353195"/>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48" name="文字方塊 147"/>
              <p:cNvSpPr txBox="1"/>
              <p:nvPr/>
            </p:nvSpPr>
            <p:spPr>
              <a:xfrm>
                <a:off x="4044749" y="401971"/>
                <a:ext cx="528639" cy="27699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3i,j</a:t>
                </a:r>
                <a:endParaRPr lang="zh-TW" altLang="en-US" sz="1200" b="1" baseline="-25000" dirty="0">
                  <a:latin typeface="Times New Roman" panose="02020603050405020304" pitchFamily="18" charset="0"/>
                  <a:cs typeface="Times New Roman" panose="02020603050405020304" pitchFamily="18" charset="0"/>
                </a:endParaRPr>
              </a:p>
            </p:txBody>
          </p:sp>
          <p:sp>
            <p:nvSpPr>
              <p:cNvPr id="149" name="文字方塊 148"/>
              <p:cNvSpPr txBox="1"/>
              <p:nvPr/>
            </p:nvSpPr>
            <p:spPr>
              <a:xfrm>
                <a:off x="4038839" y="870971"/>
                <a:ext cx="611924"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3i+1,j</a:t>
                </a:r>
                <a:endParaRPr lang="zh-TW" altLang="en-US" sz="1200" b="1" baseline="-25000" dirty="0">
                  <a:latin typeface="Times New Roman" panose="02020603050405020304" pitchFamily="18" charset="0"/>
                  <a:cs typeface="Times New Roman" panose="02020603050405020304" pitchFamily="18" charset="0"/>
                </a:endParaRPr>
              </a:p>
            </p:txBody>
          </p:sp>
          <p:sp>
            <p:nvSpPr>
              <p:cNvPr id="150" name="文字方塊 149"/>
              <p:cNvSpPr txBox="1"/>
              <p:nvPr/>
            </p:nvSpPr>
            <p:spPr>
              <a:xfrm>
                <a:off x="4038840" y="1399626"/>
                <a:ext cx="564704"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3i+2,j</a:t>
                </a:r>
                <a:endParaRPr lang="zh-TW" altLang="en-US" sz="1200" b="1" baseline="-25000" dirty="0">
                  <a:latin typeface="Times New Roman" panose="02020603050405020304" pitchFamily="18" charset="0"/>
                  <a:cs typeface="Times New Roman" panose="02020603050405020304" pitchFamily="18" charset="0"/>
                </a:endParaRPr>
              </a:p>
            </p:txBody>
          </p:sp>
          <p:sp>
            <p:nvSpPr>
              <p:cNvPr id="151" name="橢圓 150"/>
              <p:cNvSpPr/>
              <p:nvPr/>
            </p:nvSpPr>
            <p:spPr>
              <a:xfrm>
                <a:off x="4086339" y="1889287"/>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52" name="橢圓 151"/>
              <p:cNvSpPr/>
              <p:nvPr/>
            </p:nvSpPr>
            <p:spPr>
              <a:xfrm>
                <a:off x="4086339" y="2372680"/>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53" name="橢圓 152"/>
              <p:cNvSpPr/>
              <p:nvPr/>
            </p:nvSpPr>
            <p:spPr>
              <a:xfrm>
                <a:off x="4086339" y="2889412"/>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54" name="文字方塊 153"/>
              <p:cNvSpPr txBox="1"/>
              <p:nvPr/>
            </p:nvSpPr>
            <p:spPr>
              <a:xfrm>
                <a:off x="4039734" y="1923399"/>
                <a:ext cx="549127"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3i+3,j</a:t>
                </a:r>
                <a:endParaRPr lang="zh-TW" altLang="en-US" sz="1200" b="1" baseline="-25000" dirty="0">
                  <a:latin typeface="Times New Roman" panose="02020603050405020304" pitchFamily="18" charset="0"/>
                  <a:cs typeface="Times New Roman" panose="02020603050405020304" pitchFamily="18" charset="0"/>
                </a:endParaRPr>
              </a:p>
            </p:txBody>
          </p:sp>
          <p:sp>
            <p:nvSpPr>
              <p:cNvPr id="155" name="文字方塊 154"/>
              <p:cNvSpPr txBox="1"/>
              <p:nvPr/>
            </p:nvSpPr>
            <p:spPr>
              <a:xfrm>
                <a:off x="3996635" y="2416175"/>
                <a:ext cx="632081" cy="276999"/>
              </a:xfrm>
              <a:prstGeom prst="rect">
                <a:avLst/>
              </a:prstGeom>
              <a:noFill/>
            </p:spPr>
            <p:txBody>
              <a:bodyPr wrap="square" rtlCol="0">
                <a:spAutoFit/>
              </a:bodyPr>
              <a:lstStyle/>
              <a:p>
                <a:pPr algn="ctr"/>
                <a:r>
                  <a:rPr lang="en-US" altLang="zh-TW" sz="1200" dirty="0" smtClean="0">
                    <a:latin typeface="Times New Roman" panose="02020603050405020304" pitchFamily="18" charset="0"/>
                    <a:cs typeface="Times New Roman" panose="02020603050405020304" pitchFamily="18" charset="0"/>
                  </a:rPr>
                  <a:t>D</a:t>
                </a:r>
                <a:r>
                  <a:rPr lang="en-US" altLang="zh-TW" sz="1200" baseline="-25000" dirty="0" smtClean="0">
                    <a:latin typeface="Times New Roman" panose="02020603050405020304" pitchFamily="18" charset="0"/>
                    <a:cs typeface="Times New Roman" panose="02020603050405020304" pitchFamily="18" charset="0"/>
                  </a:rPr>
                  <a:t>3i+4,j</a:t>
                </a:r>
                <a:endParaRPr lang="zh-TW" altLang="en-US" sz="1200" baseline="-25000" dirty="0">
                  <a:latin typeface="Times New Roman" panose="02020603050405020304" pitchFamily="18" charset="0"/>
                  <a:cs typeface="Times New Roman" panose="02020603050405020304" pitchFamily="18" charset="0"/>
                </a:endParaRPr>
              </a:p>
            </p:txBody>
          </p:sp>
          <p:sp>
            <p:nvSpPr>
              <p:cNvPr id="156" name="文字方塊 155"/>
              <p:cNvSpPr txBox="1"/>
              <p:nvPr/>
            </p:nvSpPr>
            <p:spPr>
              <a:xfrm>
                <a:off x="4031806" y="2915652"/>
                <a:ext cx="605964"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3i+5,j</a:t>
                </a:r>
                <a:endParaRPr lang="zh-TW" altLang="en-US" sz="1200" b="1" baseline="-25000" dirty="0">
                  <a:latin typeface="Times New Roman" panose="02020603050405020304" pitchFamily="18" charset="0"/>
                  <a:cs typeface="Times New Roman" panose="02020603050405020304" pitchFamily="18" charset="0"/>
                </a:endParaRPr>
              </a:p>
            </p:txBody>
          </p:sp>
          <p:sp>
            <p:nvSpPr>
              <p:cNvPr id="157" name="橢圓 156"/>
              <p:cNvSpPr/>
              <p:nvPr/>
            </p:nvSpPr>
            <p:spPr>
              <a:xfrm>
                <a:off x="4665884" y="346443"/>
                <a:ext cx="428625" cy="400050"/>
              </a:xfrm>
              <a:prstGeom prst="ellipse">
                <a:avLst/>
              </a:prstGeom>
              <a:solidFill>
                <a:srgbClr val="FF6699"/>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58" name="橢圓 157"/>
              <p:cNvSpPr/>
              <p:nvPr/>
            </p:nvSpPr>
            <p:spPr>
              <a:xfrm>
                <a:off x="4665884" y="829836"/>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59" name="橢圓 158"/>
              <p:cNvSpPr/>
              <p:nvPr/>
            </p:nvSpPr>
            <p:spPr>
              <a:xfrm>
                <a:off x="4665884" y="1346568"/>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60" name="文字方塊 159"/>
              <p:cNvSpPr txBox="1"/>
              <p:nvPr/>
            </p:nvSpPr>
            <p:spPr>
              <a:xfrm>
                <a:off x="4637530" y="403676"/>
                <a:ext cx="542925"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61" name="文字方塊 160"/>
              <p:cNvSpPr txBox="1"/>
              <p:nvPr/>
            </p:nvSpPr>
            <p:spPr>
              <a:xfrm>
                <a:off x="4580422" y="883361"/>
                <a:ext cx="689338"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3i+1,j+1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62" name="橢圓 161"/>
              <p:cNvSpPr/>
              <p:nvPr/>
            </p:nvSpPr>
            <p:spPr>
              <a:xfrm>
                <a:off x="4652090" y="1889287"/>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63" name="橢圓 162"/>
              <p:cNvSpPr/>
              <p:nvPr/>
            </p:nvSpPr>
            <p:spPr>
              <a:xfrm>
                <a:off x="4652090" y="2372680"/>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64" name="橢圓 163"/>
              <p:cNvSpPr/>
              <p:nvPr/>
            </p:nvSpPr>
            <p:spPr>
              <a:xfrm>
                <a:off x="4652090" y="2889412"/>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65" name="文字方塊 164"/>
              <p:cNvSpPr txBox="1"/>
              <p:nvPr/>
            </p:nvSpPr>
            <p:spPr>
              <a:xfrm>
                <a:off x="4585808" y="1400286"/>
                <a:ext cx="689338"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3i+2,j+1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66" name="文字方塊 165"/>
              <p:cNvSpPr txBox="1"/>
              <p:nvPr/>
            </p:nvSpPr>
            <p:spPr>
              <a:xfrm>
                <a:off x="4562436" y="1957509"/>
                <a:ext cx="689338"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3i+3,j+1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67" name="文字方塊 166"/>
              <p:cNvSpPr txBox="1"/>
              <p:nvPr/>
            </p:nvSpPr>
            <p:spPr>
              <a:xfrm>
                <a:off x="4564202" y="2443206"/>
                <a:ext cx="689338"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3i+4,j+1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68" name="文字方塊 167"/>
              <p:cNvSpPr txBox="1"/>
              <p:nvPr/>
            </p:nvSpPr>
            <p:spPr>
              <a:xfrm>
                <a:off x="4563663" y="2944564"/>
                <a:ext cx="689338"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3i+5,j+1</a:t>
                </a:r>
                <a:endParaRPr lang="zh-TW" altLang="en-US" sz="1100" b="1" baseline="-25000" dirty="0">
                  <a:latin typeface="Times New Roman" panose="02020603050405020304" pitchFamily="18" charset="0"/>
                  <a:cs typeface="Times New Roman" panose="02020603050405020304" pitchFamily="18" charset="0"/>
                </a:endParaRPr>
              </a:p>
            </p:txBody>
          </p:sp>
        </p:grpSp>
        <p:sp>
          <p:nvSpPr>
            <p:cNvPr id="23" name="文字方塊 22"/>
            <p:cNvSpPr txBox="1"/>
            <p:nvPr/>
          </p:nvSpPr>
          <p:spPr>
            <a:xfrm>
              <a:off x="2480438" y="4108256"/>
              <a:ext cx="2069797" cy="338554"/>
            </a:xfrm>
            <a:prstGeom prst="rect">
              <a:avLst/>
            </a:prstGeom>
            <a:noFill/>
          </p:spPr>
          <p:txBody>
            <a:bodyPr wrap="none" rtlCol="0">
              <a:spAutoFit/>
            </a:bodyPr>
            <a:lstStyle/>
            <a:p>
              <a:r>
                <a:rPr lang="en-CA" altLang="zh-TW" sz="1600" dirty="0" err="1" smtClean="0">
                  <a:latin typeface="Times New Roman" panose="02020603050405020304" pitchFamily="18" charset="0"/>
                  <a:cs typeface="Times New Roman" panose="02020603050405020304" pitchFamily="18" charset="0"/>
                </a:rPr>
                <a:t>ctdp_packing_type</a:t>
              </a:r>
              <a:r>
                <a:rPr lang="en-CA" altLang="zh-TW" sz="1600" dirty="0" smtClean="0">
                  <a:latin typeface="Times New Roman" panose="02020603050405020304" pitchFamily="18" charset="0"/>
                  <a:cs typeface="Times New Roman" panose="02020603050405020304" pitchFamily="18" charset="0"/>
                </a:rPr>
                <a:t> = 0</a:t>
              </a:r>
              <a:endParaRPr lang="zh-TW" altLang="en-US" sz="1600" dirty="0">
                <a:latin typeface="Times New Roman" panose="02020603050405020304" pitchFamily="18" charset="0"/>
                <a:cs typeface="Times New Roman" panose="02020603050405020304" pitchFamily="18" charset="0"/>
              </a:endParaRPr>
            </a:p>
          </p:txBody>
        </p:sp>
        <p:sp>
          <p:nvSpPr>
            <p:cNvPr id="25" name="文字方塊 24"/>
            <p:cNvSpPr txBox="1"/>
            <p:nvPr/>
          </p:nvSpPr>
          <p:spPr>
            <a:xfrm>
              <a:off x="6585747" y="4101850"/>
              <a:ext cx="2069797" cy="338554"/>
            </a:xfrm>
            <a:prstGeom prst="rect">
              <a:avLst/>
            </a:prstGeom>
            <a:noFill/>
          </p:spPr>
          <p:txBody>
            <a:bodyPr wrap="none" rtlCol="0">
              <a:spAutoFit/>
            </a:bodyPr>
            <a:lstStyle/>
            <a:p>
              <a:r>
                <a:rPr lang="en-CA" altLang="zh-TW" sz="1600" dirty="0" err="1" smtClean="0">
                  <a:latin typeface="Times New Roman" panose="02020603050405020304" pitchFamily="18" charset="0"/>
                  <a:cs typeface="Times New Roman" panose="02020603050405020304" pitchFamily="18" charset="0"/>
                </a:rPr>
                <a:t>ctdp_packing_type</a:t>
              </a:r>
              <a:r>
                <a:rPr lang="en-CA" altLang="zh-TW" sz="1600" dirty="0" smtClean="0">
                  <a:latin typeface="Times New Roman" panose="02020603050405020304" pitchFamily="18" charset="0"/>
                  <a:cs typeface="Times New Roman" panose="02020603050405020304" pitchFamily="18" charset="0"/>
                </a:rPr>
                <a:t> = 1</a:t>
              </a:r>
              <a:endParaRPr lang="zh-TW" altLang="en-US" sz="1600" dirty="0">
                <a:latin typeface="Times New Roman" panose="02020603050405020304" pitchFamily="18" charset="0"/>
                <a:cs typeface="Times New Roman" panose="02020603050405020304" pitchFamily="18" charset="0"/>
              </a:endParaRPr>
            </a:p>
          </p:txBody>
        </p:sp>
        <p:sp>
          <p:nvSpPr>
            <p:cNvPr id="26" name="左大括弧 25"/>
            <p:cNvSpPr/>
            <p:nvPr/>
          </p:nvSpPr>
          <p:spPr>
            <a:xfrm rot="16200000">
              <a:off x="3371763" y="2171575"/>
              <a:ext cx="260591" cy="3734903"/>
            </a:xfrm>
            <a:prstGeom prst="leftBrace">
              <a:avLst>
                <a:gd name="adj1" fmla="val 0"/>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sz="1400">
                <a:latin typeface="Times New Roman" panose="02020603050405020304" pitchFamily="18" charset="0"/>
                <a:cs typeface="Times New Roman" panose="02020603050405020304" pitchFamily="18" charset="0"/>
              </a:endParaRPr>
            </a:p>
          </p:txBody>
        </p:sp>
        <p:sp>
          <p:nvSpPr>
            <p:cNvPr id="27" name="矩形 26"/>
            <p:cNvSpPr/>
            <p:nvPr/>
          </p:nvSpPr>
          <p:spPr>
            <a:xfrm>
              <a:off x="1673987" y="3723920"/>
              <a:ext cx="3779055" cy="307777"/>
            </a:xfrm>
            <a:prstGeom prst="rect">
              <a:avLst/>
            </a:prstGeom>
          </p:spPr>
          <p:txBody>
            <a:bodyPr wrap="square">
              <a:spAutoFit/>
            </a:bodyPr>
            <a:lstStyle/>
            <a:p>
              <a:pPr algn="ctr"/>
              <a:r>
                <a:rPr lang="en-US" altLang="zh-TW" sz="1400" dirty="0" err="1">
                  <a:latin typeface="Times New Roman" panose="02020603050405020304" pitchFamily="18" charset="0"/>
                  <a:cs typeface="Times New Roman" panose="02020603050405020304" pitchFamily="18" charset="0"/>
                </a:rPr>
                <a:t>i</a:t>
              </a:r>
              <a:r>
                <a:rPr lang="en-US" altLang="zh-TW" sz="1400" dirty="0">
                  <a:latin typeface="Times New Roman" panose="02020603050405020304" pitchFamily="18" charset="0"/>
                  <a:cs typeface="Times New Roman" panose="02020603050405020304" pitchFamily="18" charset="0"/>
                </a:rPr>
                <a:t> = </a:t>
              </a:r>
              <a:r>
                <a:rPr lang="en-CA" altLang="zh-TW" sz="1400" dirty="0">
                  <a:latin typeface="Times New Roman" panose="02020603050405020304" pitchFamily="18" charset="0"/>
                  <a:cs typeface="Times New Roman" panose="02020603050405020304" pitchFamily="18" charset="0"/>
                </a:rPr>
                <a:t>0, 2, 4</a:t>
              </a:r>
              <a:r>
                <a:rPr lang="zh-TW" altLang="zh-TW" sz="1400" dirty="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a:t>
              </a:r>
              <a:r>
                <a:rPr lang="en-CA" altLang="zh-TW" sz="1400" dirty="0" smtClean="0">
                  <a:latin typeface="Times New Roman" panose="02020603050405020304" pitchFamily="18" charset="0"/>
                  <a:cs typeface="Times New Roman" panose="02020603050405020304" pitchFamily="18" charset="0"/>
                </a:rPr>
                <a:t>(H</a:t>
              </a:r>
              <a:r>
                <a:rPr lang="en-CA" altLang="zh-TW" sz="1400" baseline="-25000" dirty="0" smtClean="0">
                  <a:latin typeface="Times New Roman" panose="02020603050405020304" pitchFamily="18" charset="0"/>
                  <a:cs typeface="Times New Roman" panose="02020603050405020304" pitchFamily="18" charset="0"/>
                </a:rPr>
                <a:t>HD</a:t>
              </a:r>
              <a:r>
                <a:rPr lang="en-CA" altLang="zh-TW" sz="1400" dirty="0" smtClean="0">
                  <a:latin typeface="Times New Roman" panose="02020603050405020304" pitchFamily="18" charset="0"/>
                  <a:cs typeface="Times New Roman" panose="02020603050405020304" pitchFamily="18" charset="0"/>
                </a:rPr>
                <a:t>-2) and j </a:t>
              </a:r>
              <a:r>
                <a:rPr lang="en-CA" altLang="zh-TW" sz="1400" dirty="0">
                  <a:latin typeface="Times New Roman" panose="02020603050405020304" pitchFamily="18" charset="0"/>
                  <a:cs typeface="Times New Roman" panose="02020603050405020304" pitchFamily="18" charset="0"/>
                </a:rPr>
                <a:t>= 0, 2, 4</a:t>
              </a:r>
              <a:r>
                <a:rPr lang="zh-TW" altLang="zh-TW" sz="1400" dirty="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(W-2)</a:t>
              </a:r>
              <a:endParaRPr lang="zh-TW" altLang="en-US" sz="1400" dirty="0">
                <a:latin typeface="Times New Roman" panose="02020603050405020304" pitchFamily="18" charset="0"/>
                <a:cs typeface="Times New Roman" panose="02020603050405020304" pitchFamily="18" charset="0"/>
              </a:endParaRPr>
            </a:p>
          </p:txBody>
        </p:sp>
        <p:grpSp>
          <p:nvGrpSpPr>
            <p:cNvPr id="28" name="群組 27"/>
            <p:cNvGrpSpPr/>
            <p:nvPr/>
          </p:nvGrpSpPr>
          <p:grpSpPr>
            <a:xfrm>
              <a:off x="2152061" y="342354"/>
              <a:ext cx="1251484" cy="2952328"/>
              <a:chOff x="2152061" y="342354"/>
              <a:chExt cx="1251484" cy="2952328"/>
            </a:xfrm>
          </p:grpSpPr>
          <p:sp>
            <p:nvSpPr>
              <p:cNvPr id="117" name="橢圓 116"/>
              <p:cNvSpPr/>
              <p:nvPr/>
            </p:nvSpPr>
            <p:spPr>
              <a:xfrm>
                <a:off x="2230905" y="350667"/>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118" name="橢圓 117"/>
              <p:cNvSpPr/>
              <p:nvPr/>
            </p:nvSpPr>
            <p:spPr>
              <a:xfrm>
                <a:off x="2230905" y="834060"/>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19" name="橢圓 118"/>
              <p:cNvSpPr/>
              <p:nvPr/>
            </p:nvSpPr>
            <p:spPr>
              <a:xfrm>
                <a:off x="2230905" y="1350792"/>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20" name="橢圓 119"/>
              <p:cNvSpPr/>
              <p:nvPr/>
            </p:nvSpPr>
            <p:spPr>
              <a:xfrm>
                <a:off x="2229961" y="1879590"/>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21" name="橢圓 120"/>
              <p:cNvSpPr/>
              <p:nvPr/>
            </p:nvSpPr>
            <p:spPr>
              <a:xfrm>
                <a:off x="2229961" y="2362983"/>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22" name="橢圓 121"/>
              <p:cNvSpPr/>
              <p:nvPr/>
            </p:nvSpPr>
            <p:spPr>
              <a:xfrm>
                <a:off x="2229961" y="287971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23" name="橢圓 122"/>
              <p:cNvSpPr/>
              <p:nvPr/>
            </p:nvSpPr>
            <p:spPr>
              <a:xfrm>
                <a:off x="2847477" y="356740"/>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124" name="橢圓 123"/>
              <p:cNvSpPr/>
              <p:nvPr/>
            </p:nvSpPr>
            <p:spPr>
              <a:xfrm>
                <a:off x="2847477" y="840133"/>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25" name="橢圓 124"/>
              <p:cNvSpPr/>
              <p:nvPr/>
            </p:nvSpPr>
            <p:spPr>
              <a:xfrm>
                <a:off x="2847477" y="135686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26" name="橢圓 125"/>
              <p:cNvSpPr/>
              <p:nvPr/>
            </p:nvSpPr>
            <p:spPr>
              <a:xfrm>
                <a:off x="2859083" y="1879590"/>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27" name="橢圓 126"/>
              <p:cNvSpPr/>
              <p:nvPr/>
            </p:nvSpPr>
            <p:spPr>
              <a:xfrm>
                <a:off x="2859083" y="2362983"/>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28" name="橢圓 127"/>
              <p:cNvSpPr/>
              <p:nvPr/>
            </p:nvSpPr>
            <p:spPr>
              <a:xfrm>
                <a:off x="2859083" y="287971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29" name="矩形 128"/>
              <p:cNvSpPr/>
              <p:nvPr/>
            </p:nvSpPr>
            <p:spPr>
              <a:xfrm>
                <a:off x="2239466" y="344594"/>
                <a:ext cx="470544" cy="1412321"/>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30" name="文字方塊 129"/>
              <p:cNvSpPr txBox="1"/>
              <p:nvPr/>
            </p:nvSpPr>
            <p:spPr>
              <a:xfrm>
                <a:off x="2816876" y="415992"/>
                <a:ext cx="535077"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31" name="文字方塊 130"/>
              <p:cNvSpPr txBox="1"/>
              <p:nvPr/>
            </p:nvSpPr>
            <p:spPr>
              <a:xfrm>
                <a:off x="2796494" y="875552"/>
                <a:ext cx="557213" cy="27699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32" name="文字方塊 131"/>
              <p:cNvSpPr txBox="1"/>
              <p:nvPr/>
            </p:nvSpPr>
            <p:spPr>
              <a:xfrm>
                <a:off x="2213874" y="885566"/>
                <a:ext cx="489101" cy="276999"/>
              </a:xfrm>
              <a:prstGeom prst="rect">
                <a:avLst/>
              </a:prstGeom>
              <a:noFill/>
            </p:spPr>
            <p:txBody>
              <a:bodyPr wrap="square" rtlCol="0">
                <a:spAutoFit/>
              </a:bodyPr>
              <a:lstStyle/>
              <a:p>
                <a:pPr algn="ctr"/>
                <a:r>
                  <a:rPr lang="en-US" altLang="zh-TW" sz="1200" b="1" dirty="0" err="1" smtClean="0">
                    <a:latin typeface="Times New Roman" panose="02020603050405020304" pitchFamily="18" charset="0"/>
                    <a:cs typeface="Times New Roman" panose="02020603050405020304" pitchFamily="18" charset="0"/>
                  </a:rPr>
                  <a:t>G</a:t>
                </a:r>
                <a:r>
                  <a:rPr lang="en-US" altLang="zh-TW" sz="1200" b="1" baseline="-25000" dirty="0" err="1" smtClean="0">
                    <a:latin typeface="Times New Roman" panose="02020603050405020304" pitchFamily="18" charset="0"/>
                    <a:cs typeface="Times New Roman" panose="02020603050405020304" pitchFamily="18" charset="0"/>
                  </a:rPr>
                  <a:t>i,j</a:t>
                </a:r>
                <a:endParaRPr lang="zh-TW" altLang="en-US" sz="1200" b="1" baseline="-25000" dirty="0">
                  <a:latin typeface="Times New Roman" panose="02020603050405020304" pitchFamily="18" charset="0"/>
                  <a:cs typeface="Times New Roman" panose="02020603050405020304" pitchFamily="18" charset="0"/>
                </a:endParaRPr>
              </a:p>
            </p:txBody>
          </p:sp>
          <p:sp>
            <p:nvSpPr>
              <p:cNvPr id="133" name="文字方塊 132"/>
              <p:cNvSpPr txBox="1"/>
              <p:nvPr/>
            </p:nvSpPr>
            <p:spPr>
              <a:xfrm>
                <a:off x="2215494" y="1387455"/>
                <a:ext cx="471487" cy="276999"/>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34" name="文字方塊 133"/>
              <p:cNvSpPr txBox="1"/>
              <p:nvPr/>
            </p:nvSpPr>
            <p:spPr>
              <a:xfrm>
                <a:off x="2795774" y="1399192"/>
                <a:ext cx="552854"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35" name="文字方塊 134"/>
              <p:cNvSpPr txBox="1"/>
              <p:nvPr/>
            </p:nvSpPr>
            <p:spPr>
              <a:xfrm>
                <a:off x="2791724" y="1918798"/>
                <a:ext cx="604188" cy="276999"/>
              </a:xfrm>
              <a:prstGeom prst="rect">
                <a:avLst/>
              </a:prstGeom>
              <a:noFill/>
            </p:spPr>
            <p:txBody>
              <a:bodyPr wrap="square" rtlCol="0">
                <a:spAutoFit/>
              </a:bodyPr>
              <a:lstStyle/>
              <a:p>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36" name="文字方塊 135"/>
              <p:cNvSpPr txBox="1"/>
              <p:nvPr/>
            </p:nvSpPr>
            <p:spPr>
              <a:xfrm>
                <a:off x="2152061" y="1909682"/>
                <a:ext cx="557949"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37" name="文字方塊 136"/>
              <p:cNvSpPr txBox="1"/>
              <p:nvPr/>
            </p:nvSpPr>
            <p:spPr>
              <a:xfrm>
                <a:off x="2160528" y="2408075"/>
                <a:ext cx="574921" cy="27699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a:t>
                </a:r>
                <a:endParaRPr lang="zh-TW" altLang="en-US" sz="1200" b="1" baseline="-25000" dirty="0">
                  <a:latin typeface="Times New Roman" panose="02020603050405020304" pitchFamily="18" charset="0"/>
                  <a:cs typeface="Times New Roman" panose="02020603050405020304" pitchFamily="18" charset="0"/>
                </a:endParaRPr>
              </a:p>
            </p:txBody>
          </p:sp>
          <p:sp>
            <p:nvSpPr>
              <p:cNvPr id="138" name="文字方塊 137"/>
              <p:cNvSpPr txBox="1"/>
              <p:nvPr/>
            </p:nvSpPr>
            <p:spPr>
              <a:xfrm>
                <a:off x="2793473" y="2407455"/>
                <a:ext cx="610072"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39" name="文字方塊 138"/>
              <p:cNvSpPr txBox="1"/>
              <p:nvPr/>
            </p:nvSpPr>
            <p:spPr>
              <a:xfrm>
                <a:off x="2784689" y="2931095"/>
                <a:ext cx="590119" cy="276999"/>
              </a:xfrm>
              <a:prstGeom prst="rect">
                <a:avLst/>
              </a:prstGeom>
              <a:noFill/>
            </p:spPr>
            <p:txBody>
              <a:bodyPr wrap="square" rtlCol="0">
                <a:spAutoFit/>
              </a:bodyPr>
              <a:lstStyle/>
              <a:p>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40" name="文字方塊 139"/>
              <p:cNvSpPr txBox="1"/>
              <p:nvPr/>
            </p:nvSpPr>
            <p:spPr>
              <a:xfrm>
                <a:off x="2160528" y="2938129"/>
                <a:ext cx="549482"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41" name="文字方塊 140"/>
              <p:cNvSpPr txBox="1"/>
              <p:nvPr/>
            </p:nvSpPr>
            <p:spPr>
              <a:xfrm>
                <a:off x="2212637" y="414934"/>
                <a:ext cx="471487" cy="276999"/>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42" name="矩形 141"/>
              <p:cNvSpPr/>
              <p:nvPr/>
            </p:nvSpPr>
            <p:spPr>
              <a:xfrm>
                <a:off x="2844701" y="342354"/>
                <a:ext cx="470544" cy="1412321"/>
              </a:xfrm>
              <a:prstGeom prst="rect">
                <a:avLst/>
              </a:prstGeom>
              <a:noFill/>
              <a:ln w="3175">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43" name="矩形 142"/>
              <p:cNvSpPr/>
              <p:nvPr/>
            </p:nvSpPr>
            <p:spPr>
              <a:xfrm>
                <a:off x="2196629" y="1882361"/>
                <a:ext cx="470544" cy="1412321"/>
              </a:xfrm>
              <a:prstGeom prst="rect">
                <a:avLst/>
              </a:prstGeom>
              <a:noFill/>
              <a:ln w="63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44" name="矩形 143"/>
              <p:cNvSpPr/>
              <p:nvPr/>
            </p:nvSpPr>
            <p:spPr>
              <a:xfrm>
                <a:off x="2844701" y="1882361"/>
                <a:ext cx="470544" cy="1412321"/>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grpSp>
        <p:grpSp>
          <p:nvGrpSpPr>
            <p:cNvPr id="29" name="群組 28"/>
            <p:cNvGrpSpPr/>
            <p:nvPr/>
          </p:nvGrpSpPr>
          <p:grpSpPr>
            <a:xfrm>
              <a:off x="2474738" y="54322"/>
              <a:ext cx="2840090" cy="985836"/>
              <a:chOff x="2474738" y="54322"/>
              <a:chExt cx="2840090" cy="985836"/>
            </a:xfrm>
          </p:grpSpPr>
          <p:cxnSp>
            <p:nvCxnSpPr>
              <p:cNvPr id="109" name="直線接點 108"/>
              <p:cNvCxnSpPr/>
              <p:nvPr/>
            </p:nvCxnSpPr>
            <p:spPr>
              <a:xfrm flipV="1">
                <a:off x="4314298" y="198338"/>
                <a:ext cx="6894" cy="146256"/>
              </a:xfrm>
              <a:prstGeom prst="line">
                <a:avLst/>
              </a:prstGeom>
              <a:ln>
                <a:prstDash val="dash"/>
                <a:headEnd type="arrow"/>
                <a:tailEnd type="none"/>
              </a:ln>
            </p:spPr>
            <p:style>
              <a:lnRef idx="1">
                <a:schemeClr val="accent1"/>
              </a:lnRef>
              <a:fillRef idx="0">
                <a:schemeClr val="accent1"/>
              </a:fillRef>
              <a:effectRef idx="0">
                <a:schemeClr val="accent1"/>
              </a:effectRef>
              <a:fontRef idx="minor">
                <a:schemeClr val="tx1"/>
              </a:fontRef>
            </p:style>
          </p:cxnSp>
          <p:cxnSp>
            <p:nvCxnSpPr>
              <p:cNvPr id="110" name="直線接點 109"/>
              <p:cNvCxnSpPr/>
              <p:nvPr/>
            </p:nvCxnSpPr>
            <p:spPr>
              <a:xfrm flipH="1">
                <a:off x="2474738" y="198338"/>
                <a:ext cx="182591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1" name="直線單箭頭接點 110"/>
              <p:cNvCxnSpPr/>
              <p:nvPr/>
            </p:nvCxnSpPr>
            <p:spPr>
              <a:xfrm>
                <a:off x="2484661" y="198338"/>
                <a:ext cx="0" cy="152329"/>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grpSp>
            <p:nvGrpSpPr>
              <p:cNvPr id="112" name="群組 111"/>
              <p:cNvGrpSpPr/>
              <p:nvPr/>
            </p:nvGrpSpPr>
            <p:grpSpPr>
              <a:xfrm>
                <a:off x="5098803" y="54322"/>
                <a:ext cx="216025" cy="985836"/>
                <a:chOff x="5098803" y="54322"/>
                <a:chExt cx="216025" cy="985836"/>
              </a:xfrm>
            </p:grpSpPr>
            <p:cxnSp>
              <p:nvCxnSpPr>
                <p:cNvPr id="115" name="直線接點 114"/>
                <p:cNvCxnSpPr/>
                <p:nvPr/>
              </p:nvCxnSpPr>
              <p:spPr>
                <a:xfrm>
                  <a:off x="5098803" y="1040158"/>
                  <a:ext cx="216025" cy="0"/>
                </a:xfrm>
                <a:prstGeom prst="line">
                  <a:avLst/>
                </a:prstGeom>
                <a:ln>
                  <a:prstDash val="dash"/>
                  <a:headEnd type="arrow"/>
                </a:ln>
              </p:spPr>
              <p:style>
                <a:lnRef idx="1">
                  <a:schemeClr val="accent1"/>
                </a:lnRef>
                <a:fillRef idx="0">
                  <a:schemeClr val="accent1"/>
                </a:fillRef>
                <a:effectRef idx="0">
                  <a:schemeClr val="accent1"/>
                </a:effectRef>
                <a:fontRef idx="minor">
                  <a:schemeClr val="tx1"/>
                </a:fontRef>
              </p:style>
            </p:cxnSp>
            <p:cxnSp>
              <p:nvCxnSpPr>
                <p:cNvPr id="116" name="直線接點 115"/>
                <p:cNvCxnSpPr/>
                <p:nvPr/>
              </p:nvCxnSpPr>
              <p:spPr>
                <a:xfrm flipV="1">
                  <a:off x="5314828" y="54322"/>
                  <a:ext cx="0" cy="985836"/>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cxnSp>
            <p:nvCxnSpPr>
              <p:cNvPr id="113" name="直線接點 112"/>
              <p:cNvCxnSpPr/>
              <p:nvPr/>
            </p:nvCxnSpPr>
            <p:spPr>
              <a:xfrm flipH="1">
                <a:off x="3084414" y="54322"/>
                <a:ext cx="223041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4" name="直線單箭頭接點 113"/>
              <p:cNvCxnSpPr>
                <a:endCxn id="123" idx="0"/>
              </p:cNvCxnSpPr>
              <p:nvPr/>
            </p:nvCxnSpPr>
            <p:spPr>
              <a:xfrm>
                <a:off x="3061789" y="54322"/>
                <a:ext cx="1" cy="302418"/>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grpSp>
        <p:grpSp>
          <p:nvGrpSpPr>
            <p:cNvPr id="30" name="群組 29"/>
            <p:cNvGrpSpPr/>
            <p:nvPr/>
          </p:nvGrpSpPr>
          <p:grpSpPr>
            <a:xfrm>
              <a:off x="2431035" y="2545954"/>
              <a:ext cx="2435368" cy="1086104"/>
              <a:chOff x="2431035" y="2545954"/>
              <a:chExt cx="2435368" cy="1086104"/>
            </a:xfrm>
          </p:grpSpPr>
          <p:cxnSp>
            <p:nvCxnSpPr>
              <p:cNvPr id="102" name="直線接點 101"/>
              <p:cNvCxnSpPr/>
              <p:nvPr/>
            </p:nvCxnSpPr>
            <p:spPr>
              <a:xfrm flipH="1" flipV="1">
                <a:off x="3636789" y="2554674"/>
                <a:ext cx="426361" cy="8992"/>
              </a:xfrm>
              <a:prstGeom prst="line">
                <a:avLst/>
              </a:prstGeom>
              <a:ln>
                <a:prstDash val="dash"/>
                <a:headEnd type="arrow"/>
              </a:ln>
            </p:spPr>
            <p:style>
              <a:lnRef idx="1">
                <a:schemeClr val="accent1"/>
              </a:lnRef>
              <a:fillRef idx="0">
                <a:schemeClr val="accent1"/>
              </a:fillRef>
              <a:effectRef idx="0">
                <a:schemeClr val="accent1"/>
              </a:effectRef>
              <a:fontRef idx="minor">
                <a:schemeClr val="tx1"/>
              </a:fontRef>
            </p:style>
          </p:cxnSp>
          <p:cxnSp>
            <p:nvCxnSpPr>
              <p:cNvPr id="103" name="直線接點 102"/>
              <p:cNvCxnSpPr/>
              <p:nvPr/>
            </p:nvCxnSpPr>
            <p:spPr>
              <a:xfrm>
                <a:off x="3636789" y="2545954"/>
                <a:ext cx="0" cy="1086104"/>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04" name="直線接點 103"/>
              <p:cNvCxnSpPr/>
              <p:nvPr/>
            </p:nvCxnSpPr>
            <p:spPr>
              <a:xfrm flipH="1">
                <a:off x="2435269" y="3632058"/>
                <a:ext cx="120152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05" name="直線單箭頭接點 104"/>
              <p:cNvCxnSpPr>
                <a:endCxn id="122" idx="4"/>
              </p:cNvCxnSpPr>
              <p:nvPr/>
            </p:nvCxnSpPr>
            <p:spPr>
              <a:xfrm flipV="1">
                <a:off x="2431035" y="3279765"/>
                <a:ext cx="13239" cy="352293"/>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106" name="直線接點 105"/>
              <p:cNvCxnSpPr>
                <a:stCxn id="164" idx="4"/>
              </p:cNvCxnSpPr>
              <p:nvPr/>
            </p:nvCxnSpPr>
            <p:spPr>
              <a:xfrm flipH="1">
                <a:off x="4860925" y="3289462"/>
                <a:ext cx="5478" cy="221244"/>
              </a:xfrm>
              <a:prstGeom prst="line">
                <a:avLst/>
              </a:prstGeom>
              <a:ln>
                <a:prstDash val="dash"/>
                <a:headEnd type="arrow"/>
                <a:tailEnd type="none"/>
              </a:ln>
            </p:spPr>
            <p:style>
              <a:lnRef idx="1">
                <a:schemeClr val="accent1"/>
              </a:lnRef>
              <a:fillRef idx="0">
                <a:schemeClr val="accent1"/>
              </a:fillRef>
              <a:effectRef idx="0">
                <a:schemeClr val="accent1"/>
              </a:effectRef>
              <a:fontRef idx="minor">
                <a:schemeClr val="tx1"/>
              </a:fontRef>
            </p:style>
          </p:cxnSp>
          <p:cxnSp>
            <p:nvCxnSpPr>
              <p:cNvPr id="107" name="直線接點 106"/>
              <p:cNvCxnSpPr/>
              <p:nvPr/>
            </p:nvCxnSpPr>
            <p:spPr>
              <a:xfrm flipH="1">
                <a:off x="3041477" y="3510706"/>
                <a:ext cx="1824926"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08" name="直線單箭頭接點 107"/>
              <p:cNvCxnSpPr>
                <a:endCxn id="144" idx="2"/>
              </p:cNvCxnSpPr>
              <p:nvPr/>
            </p:nvCxnSpPr>
            <p:spPr>
              <a:xfrm flipV="1">
                <a:off x="3074525" y="3294682"/>
                <a:ext cx="5448" cy="216024"/>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grpSp>
        <p:grpSp>
          <p:nvGrpSpPr>
            <p:cNvPr id="31" name="群組 30"/>
            <p:cNvGrpSpPr/>
            <p:nvPr/>
          </p:nvGrpSpPr>
          <p:grpSpPr>
            <a:xfrm>
              <a:off x="5474976" y="581531"/>
              <a:ext cx="3920991" cy="3600398"/>
              <a:chOff x="5474976" y="581531"/>
              <a:chExt cx="3920991" cy="3600398"/>
            </a:xfrm>
          </p:grpSpPr>
          <p:sp>
            <p:nvSpPr>
              <p:cNvPr id="32" name="橢圓 31"/>
              <p:cNvSpPr/>
              <p:nvPr/>
            </p:nvSpPr>
            <p:spPr>
              <a:xfrm>
                <a:off x="5768643" y="2391062"/>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33" name="文字方塊 32"/>
              <p:cNvSpPr txBox="1"/>
              <p:nvPr/>
            </p:nvSpPr>
            <p:spPr>
              <a:xfrm>
                <a:off x="5768477" y="2438192"/>
                <a:ext cx="528639"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a:t>
                </a:r>
                <a:endParaRPr lang="zh-TW" altLang="en-US" sz="1200" b="1" baseline="-25000" dirty="0">
                  <a:latin typeface="Times New Roman" panose="02020603050405020304" pitchFamily="18" charset="0"/>
                  <a:cs typeface="Times New Roman" panose="02020603050405020304" pitchFamily="18" charset="0"/>
                </a:endParaRPr>
              </a:p>
            </p:txBody>
          </p:sp>
          <p:sp>
            <p:nvSpPr>
              <p:cNvPr id="34" name="橢圓 33"/>
              <p:cNvSpPr/>
              <p:nvPr/>
            </p:nvSpPr>
            <p:spPr>
              <a:xfrm>
                <a:off x="5768643" y="2850996"/>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35" name="橢圓 34"/>
              <p:cNvSpPr/>
              <p:nvPr/>
            </p:nvSpPr>
            <p:spPr>
              <a:xfrm>
                <a:off x="6787172" y="2391528"/>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36" name="文字方塊 35"/>
              <p:cNvSpPr txBox="1"/>
              <p:nvPr/>
            </p:nvSpPr>
            <p:spPr>
              <a:xfrm>
                <a:off x="6735833" y="2431417"/>
                <a:ext cx="567599"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i,3j+2</a:t>
                </a:r>
                <a:endParaRPr lang="zh-TW" altLang="en-US" sz="1200" b="1" baseline="-25000" dirty="0">
                  <a:latin typeface="Times New Roman" panose="02020603050405020304" pitchFamily="18" charset="0"/>
                  <a:cs typeface="Times New Roman" panose="02020603050405020304" pitchFamily="18" charset="0"/>
                </a:endParaRPr>
              </a:p>
            </p:txBody>
          </p:sp>
          <p:sp>
            <p:nvSpPr>
              <p:cNvPr id="37" name="橢圓 36"/>
              <p:cNvSpPr/>
              <p:nvPr/>
            </p:nvSpPr>
            <p:spPr>
              <a:xfrm>
                <a:off x="6796861" y="2874455"/>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38" name="橢圓 37"/>
              <p:cNvSpPr/>
              <p:nvPr/>
            </p:nvSpPr>
            <p:spPr>
              <a:xfrm>
                <a:off x="7747673" y="2394299"/>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39" name="文字方塊 38"/>
              <p:cNvSpPr txBox="1"/>
              <p:nvPr/>
            </p:nvSpPr>
            <p:spPr>
              <a:xfrm>
                <a:off x="7683069" y="2444828"/>
                <a:ext cx="585880"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i,3j+4</a:t>
                </a:r>
                <a:endParaRPr lang="zh-TW" altLang="en-US" sz="1200" b="1" baseline="-25000" dirty="0">
                  <a:latin typeface="Times New Roman" panose="02020603050405020304" pitchFamily="18" charset="0"/>
                  <a:cs typeface="Times New Roman" panose="02020603050405020304" pitchFamily="18" charset="0"/>
                </a:endParaRPr>
              </a:p>
            </p:txBody>
          </p:sp>
          <p:sp>
            <p:nvSpPr>
              <p:cNvPr id="40" name="橢圓 39"/>
              <p:cNvSpPr/>
              <p:nvPr/>
            </p:nvSpPr>
            <p:spPr>
              <a:xfrm>
                <a:off x="7747673" y="2879132"/>
                <a:ext cx="428625" cy="400050"/>
              </a:xfrm>
              <a:prstGeom prst="ellipse">
                <a:avLst/>
              </a:prstGeom>
              <a:solidFill>
                <a:srgbClr val="969696"/>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41" name="橢圓 40"/>
              <p:cNvSpPr/>
              <p:nvPr/>
            </p:nvSpPr>
            <p:spPr>
              <a:xfrm>
                <a:off x="6293472" y="2389036"/>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42" name="文字方塊 41"/>
              <p:cNvSpPr txBox="1"/>
              <p:nvPr/>
            </p:nvSpPr>
            <p:spPr>
              <a:xfrm>
                <a:off x="6251050" y="2425167"/>
                <a:ext cx="542925"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i,3j+1</a:t>
                </a:r>
                <a:endParaRPr lang="zh-TW" altLang="en-US" sz="1200" b="1" baseline="-25000" dirty="0">
                  <a:latin typeface="Times New Roman" panose="02020603050405020304" pitchFamily="18" charset="0"/>
                  <a:cs typeface="Times New Roman" panose="02020603050405020304" pitchFamily="18" charset="0"/>
                </a:endParaRPr>
              </a:p>
            </p:txBody>
          </p:sp>
          <p:sp>
            <p:nvSpPr>
              <p:cNvPr id="43" name="橢圓 42"/>
              <p:cNvSpPr/>
              <p:nvPr/>
            </p:nvSpPr>
            <p:spPr>
              <a:xfrm>
                <a:off x="6293472" y="2872429"/>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44" name="橢圓 43"/>
              <p:cNvSpPr/>
              <p:nvPr/>
            </p:nvSpPr>
            <p:spPr>
              <a:xfrm>
                <a:off x="7261337" y="2395603"/>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45" name="文字方塊 44"/>
              <p:cNvSpPr txBox="1"/>
              <p:nvPr/>
            </p:nvSpPr>
            <p:spPr>
              <a:xfrm>
                <a:off x="7228762" y="2452587"/>
                <a:ext cx="557213"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i.3j+3</a:t>
                </a:r>
                <a:endParaRPr lang="zh-TW" altLang="en-US" sz="1200" b="1" baseline="-25000" dirty="0">
                  <a:latin typeface="Times New Roman" panose="02020603050405020304" pitchFamily="18" charset="0"/>
                  <a:cs typeface="Times New Roman" panose="02020603050405020304" pitchFamily="18" charset="0"/>
                </a:endParaRPr>
              </a:p>
            </p:txBody>
          </p:sp>
          <p:sp>
            <p:nvSpPr>
              <p:cNvPr id="46" name="橢圓 45"/>
              <p:cNvSpPr/>
              <p:nvPr/>
            </p:nvSpPr>
            <p:spPr>
              <a:xfrm>
                <a:off x="7268809" y="2863891"/>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47" name="橢圓 46"/>
              <p:cNvSpPr/>
              <p:nvPr/>
            </p:nvSpPr>
            <p:spPr>
              <a:xfrm>
                <a:off x="8239166" y="2394959"/>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48" name="橢圓 47"/>
              <p:cNvSpPr/>
              <p:nvPr/>
            </p:nvSpPr>
            <p:spPr>
              <a:xfrm>
                <a:off x="8239166" y="2869159"/>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grpSp>
            <p:nvGrpSpPr>
              <p:cNvPr id="49" name="群組 48"/>
              <p:cNvGrpSpPr/>
              <p:nvPr/>
            </p:nvGrpSpPr>
            <p:grpSpPr>
              <a:xfrm>
                <a:off x="5688920" y="581531"/>
                <a:ext cx="3057167" cy="881489"/>
                <a:chOff x="5688920" y="655779"/>
                <a:chExt cx="3057167" cy="881489"/>
              </a:xfrm>
            </p:grpSpPr>
            <p:sp>
              <p:nvSpPr>
                <p:cNvPr id="78" name="橢圓 77"/>
                <p:cNvSpPr/>
                <p:nvPr/>
              </p:nvSpPr>
              <p:spPr>
                <a:xfrm>
                  <a:off x="5758616" y="657435"/>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79" name="橢圓 78"/>
                <p:cNvSpPr/>
                <p:nvPr/>
              </p:nvSpPr>
              <p:spPr>
                <a:xfrm>
                  <a:off x="6266337" y="665247"/>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80" name="橢圓 79"/>
                <p:cNvSpPr/>
                <p:nvPr/>
              </p:nvSpPr>
              <p:spPr>
                <a:xfrm>
                  <a:off x="6744822" y="660962"/>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81" name="橢圓 80"/>
                <p:cNvSpPr/>
                <p:nvPr/>
              </p:nvSpPr>
              <p:spPr>
                <a:xfrm>
                  <a:off x="5755009" y="1115329"/>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82" name="橢圓 81"/>
                <p:cNvSpPr/>
                <p:nvPr/>
              </p:nvSpPr>
              <p:spPr>
                <a:xfrm>
                  <a:off x="6254760" y="1120237"/>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83" name="橢圓 82"/>
                <p:cNvSpPr/>
                <p:nvPr/>
              </p:nvSpPr>
              <p:spPr>
                <a:xfrm>
                  <a:off x="6743878" y="1137218"/>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84" name="橢圓 83"/>
                <p:cNvSpPr/>
                <p:nvPr/>
              </p:nvSpPr>
              <p:spPr>
                <a:xfrm>
                  <a:off x="7233798" y="655779"/>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85" name="橢圓 84"/>
                <p:cNvSpPr/>
                <p:nvPr/>
              </p:nvSpPr>
              <p:spPr>
                <a:xfrm>
                  <a:off x="7722916" y="671320"/>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86" name="橢圓 85"/>
                <p:cNvSpPr/>
                <p:nvPr/>
              </p:nvSpPr>
              <p:spPr>
                <a:xfrm>
                  <a:off x="8229865" y="670470"/>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87" name="橢圓 86"/>
                <p:cNvSpPr/>
                <p:nvPr/>
              </p:nvSpPr>
              <p:spPr>
                <a:xfrm>
                  <a:off x="7224138" y="1125962"/>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88" name="橢圓 87"/>
                <p:cNvSpPr/>
                <p:nvPr/>
              </p:nvSpPr>
              <p:spPr>
                <a:xfrm>
                  <a:off x="7723889" y="1130870"/>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89" name="橢圓 88"/>
                <p:cNvSpPr/>
                <p:nvPr/>
              </p:nvSpPr>
              <p:spPr>
                <a:xfrm>
                  <a:off x="8209572" y="112658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90" name="文字方塊 89"/>
                <p:cNvSpPr txBox="1"/>
                <p:nvPr/>
              </p:nvSpPr>
              <p:spPr>
                <a:xfrm>
                  <a:off x="5741113" y="718239"/>
                  <a:ext cx="471487" cy="276999"/>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91" name="文字方塊 90"/>
                <p:cNvSpPr txBox="1"/>
                <p:nvPr/>
              </p:nvSpPr>
              <p:spPr>
                <a:xfrm>
                  <a:off x="6217808" y="707503"/>
                  <a:ext cx="528061" cy="276999"/>
                </a:xfrm>
                <a:prstGeom prst="rect">
                  <a:avLst/>
                </a:prstGeom>
                <a:noFill/>
              </p:spPr>
              <p:txBody>
                <a:bodyPr wrap="square" rtlCol="0">
                  <a:spAutoFit/>
                </a:bodyPr>
                <a:lstStyle/>
                <a:p>
                  <a:pPr algn="ctr"/>
                  <a:r>
                    <a:rPr lang="en-US" altLang="zh-TW" sz="1200" b="1" dirty="0" err="1" smtClean="0">
                      <a:latin typeface="Times New Roman" panose="02020603050405020304" pitchFamily="18" charset="0"/>
                      <a:cs typeface="Times New Roman" panose="02020603050405020304" pitchFamily="18" charset="0"/>
                    </a:rPr>
                    <a:t>G</a:t>
                  </a:r>
                  <a:r>
                    <a:rPr lang="en-US" altLang="zh-TW" sz="1200" b="1" baseline="-25000" dirty="0" err="1" smtClean="0">
                      <a:latin typeface="Times New Roman" panose="02020603050405020304" pitchFamily="18" charset="0"/>
                      <a:cs typeface="Times New Roman" panose="02020603050405020304" pitchFamily="18" charset="0"/>
                    </a:rPr>
                    <a:t>i,j</a:t>
                  </a:r>
                  <a:endParaRPr lang="zh-TW" altLang="en-US" sz="1200" b="1" baseline="-25000" dirty="0">
                    <a:latin typeface="Times New Roman" panose="02020603050405020304" pitchFamily="18" charset="0"/>
                    <a:cs typeface="Times New Roman" panose="02020603050405020304" pitchFamily="18" charset="0"/>
                  </a:endParaRPr>
                </a:p>
              </p:txBody>
            </p:sp>
            <p:sp>
              <p:nvSpPr>
                <p:cNvPr id="92" name="文字方塊 91"/>
                <p:cNvSpPr txBox="1"/>
                <p:nvPr/>
              </p:nvSpPr>
              <p:spPr>
                <a:xfrm>
                  <a:off x="6723062" y="716551"/>
                  <a:ext cx="471487" cy="276999"/>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93" name="文字方塊 92"/>
                <p:cNvSpPr txBox="1"/>
                <p:nvPr/>
              </p:nvSpPr>
              <p:spPr>
                <a:xfrm>
                  <a:off x="7183244" y="708863"/>
                  <a:ext cx="535077"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94" name="文字方塊 93"/>
                <p:cNvSpPr txBox="1"/>
                <p:nvPr/>
              </p:nvSpPr>
              <p:spPr>
                <a:xfrm>
                  <a:off x="7668448" y="707347"/>
                  <a:ext cx="557213" cy="27699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i,j+1</a:t>
                  </a:r>
                  <a:endParaRPr lang="zh-TW" altLang="en-US" sz="1200" b="1" baseline="-25000" dirty="0">
                    <a:latin typeface="Times New Roman" panose="02020603050405020304" pitchFamily="18" charset="0"/>
                    <a:cs typeface="Times New Roman" panose="02020603050405020304" pitchFamily="18" charset="0"/>
                  </a:endParaRPr>
                </a:p>
              </p:txBody>
            </p:sp>
            <p:sp>
              <p:nvSpPr>
                <p:cNvPr id="95" name="文字方塊 94"/>
                <p:cNvSpPr txBox="1"/>
                <p:nvPr/>
              </p:nvSpPr>
              <p:spPr>
                <a:xfrm>
                  <a:off x="8173463" y="718169"/>
                  <a:ext cx="552854"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96" name="文字方塊 95"/>
                <p:cNvSpPr txBox="1"/>
                <p:nvPr/>
              </p:nvSpPr>
              <p:spPr>
                <a:xfrm>
                  <a:off x="5688920" y="1149194"/>
                  <a:ext cx="557949"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97" name="文字方塊 96"/>
                <p:cNvSpPr txBox="1"/>
                <p:nvPr/>
              </p:nvSpPr>
              <p:spPr>
                <a:xfrm>
                  <a:off x="6201175" y="1152258"/>
                  <a:ext cx="574921" cy="27699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a:t>
                  </a:r>
                  <a:endParaRPr lang="zh-TW" altLang="en-US" sz="1200" b="1" baseline="-25000" dirty="0">
                    <a:latin typeface="Times New Roman" panose="02020603050405020304" pitchFamily="18" charset="0"/>
                    <a:cs typeface="Times New Roman" panose="02020603050405020304" pitchFamily="18" charset="0"/>
                  </a:endParaRPr>
                </a:p>
              </p:txBody>
            </p:sp>
            <p:sp>
              <p:nvSpPr>
                <p:cNvPr id="98" name="文字方塊 97"/>
                <p:cNvSpPr txBox="1"/>
                <p:nvPr/>
              </p:nvSpPr>
              <p:spPr>
                <a:xfrm>
                  <a:off x="6701718" y="1188110"/>
                  <a:ext cx="549482"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99" name="文字方塊 98"/>
                <p:cNvSpPr txBox="1"/>
                <p:nvPr/>
              </p:nvSpPr>
              <p:spPr>
                <a:xfrm>
                  <a:off x="7172235" y="1167694"/>
                  <a:ext cx="604188" cy="276999"/>
                </a:xfrm>
                <a:prstGeom prst="rect">
                  <a:avLst/>
                </a:prstGeom>
                <a:noFill/>
              </p:spPr>
              <p:txBody>
                <a:bodyPr wrap="square" rtlCol="0">
                  <a:spAutoFit/>
                </a:bodyPr>
                <a:lstStyle/>
                <a:p>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00" name="文字方塊 99"/>
                <p:cNvSpPr txBox="1"/>
                <p:nvPr/>
              </p:nvSpPr>
              <p:spPr>
                <a:xfrm>
                  <a:off x="7644789" y="1187487"/>
                  <a:ext cx="610072"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01" name="文字方塊 100"/>
                <p:cNvSpPr txBox="1"/>
                <p:nvPr/>
              </p:nvSpPr>
              <p:spPr>
                <a:xfrm>
                  <a:off x="8155968" y="1176166"/>
                  <a:ext cx="590119" cy="276999"/>
                </a:xfrm>
                <a:prstGeom prst="rect">
                  <a:avLst/>
                </a:prstGeom>
                <a:noFill/>
              </p:spPr>
              <p:txBody>
                <a:bodyPr wrap="square" rtlCol="0">
                  <a:spAutoFit/>
                </a:bodyPr>
                <a:lstStyle/>
                <a:p>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grpSp>
          <p:sp>
            <p:nvSpPr>
              <p:cNvPr id="50" name="文字方塊 49"/>
              <p:cNvSpPr txBox="1"/>
              <p:nvPr/>
            </p:nvSpPr>
            <p:spPr>
              <a:xfrm>
                <a:off x="8185912" y="2437246"/>
                <a:ext cx="557213"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i.3j+5</a:t>
                </a:r>
                <a:endParaRPr lang="zh-TW" altLang="en-US" sz="1200" b="1" baseline="-25000" dirty="0">
                  <a:latin typeface="Times New Roman" panose="02020603050405020304" pitchFamily="18" charset="0"/>
                  <a:cs typeface="Times New Roman" panose="02020603050405020304" pitchFamily="18" charset="0"/>
                </a:endParaRPr>
              </a:p>
            </p:txBody>
          </p:sp>
          <p:sp>
            <p:nvSpPr>
              <p:cNvPr id="51" name="文字方塊 50"/>
              <p:cNvSpPr txBox="1"/>
              <p:nvPr/>
            </p:nvSpPr>
            <p:spPr>
              <a:xfrm>
                <a:off x="5711835" y="2907345"/>
                <a:ext cx="542925"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i+1,3j</a:t>
                </a:r>
                <a:endParaRPr lang="zh-TW" altLang="en-US" sz="1200" b="1" baseline="-25000" dirty="0">
                  <a:latin typeface="Times New Roman" panose="02020603050405020304" pitchFamily="18" charset="0"/>
                  <a:cs typeface="Times New Roman" panose="02020603050405020304" pitchFamily="18" charset="0"/>
                </a:endParaRPr>
              </a:p>
            </p:txBody>
          </p:sp>
          <p:sp>
            <p:nvSpPr>
              <p:cNvPr id="52" name="文字方塊 51"/>
              <p:cNvSpPr txBox="1"/>
              <p:nvPr/>
            </p:nvSpPr>
            <p:spPr>
              <a:xfrm>
                <a:off x="6697453" y="2922224"/>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i+1,3j+2</a:t>
                </a:r>
                <a:endParaRPr lang="zh-TW" altLang="en-US" sz="1100" b="1" baseline="-25000" dirty="0">
                  <a:latin typeface="Times New Roman" panose="02020603050405020304" pitchFamily="18" charset="0"/>
                  <a:cs typeface="Times New Roman" panose="02020603050405020304" pitchFamily="18" charset="0"/>
                </a:endParaRPr>
              </a:p>
            </p:txBody>
          </p:sp>
          <p:sp>
            <p:nvSpPr>
              <p:cNvPr id="53" name="文字方塊 52"/>
              <p:cNvSpPr txBox="1"/>
              <p:nvPr/>
            </p:nvSpPr>
            <p:spPr>
              <a:xfrm>
                <a:off x="7625254" y="2929607"/>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i+1,3j+4</a:t>
                </a:r>
                <a:endParaRPr lang="zh-TW" altLang="en-US" sz="1100" b="1" baseline="-25000" dirty="0">
                  <a:latin typeface="Times New Roman" panose="02020603050405020304" pitchFamily="18" charset="0"/>
                  <a:cs typeface="Times New Roman" panose="02020603050405020304" pitchFamily="18" charset="0"/>
                </a:endParaRPr>
              </a:p>
            </p:txBody>
          </p:sp>
          <p:sp>
            <p:nvSpPr>
              <p:cNvPr id="54" name="文字方塊 53"/>
              <p:cNvSpPr txBox="1"/>
              <p:nvPr/>
            </p:nvSpPr>
            <p:spPr>
              <a:xfrm>
                <a:off x="6202712" y="2912900"/>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i+1,3j+1</a:t>
                </a:r>
                <a:endParaRPr lang="zh-TW" altLang="en-US" sz="1100" b="1" baseline="-25000" dirty="0">
                  <a:latin typeface="Times New Roman" panose="02020603050405020304" pitchFamily="18" charset="0"/>
                  <a:cs typeface="Times New Roman" panose="02020603050405020304" pitchFamily="18" charset="0"/>
                </a:endParaRPr>
              </a:p>
            </p:txBody>
          </p:sp>
          <p:sp>
            <p:nvSpPr>
              <p:cNvPr id="55" name="文字方塊 54"/>
              <p:cNvSpPr txBox="1"/>
              <p:nvPr/>
            </p:nvSpPr>
            <p:spPr>
              <a:xfrm>
                <a:off x="7184111" y="2920216"/>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i+1,3j+3</a:t>
                </a:r>
                <a:endParaRPr lang="zh-TW" altLang="en-US" sz="1100" b="1" baseline="-25000" dirty="0">
                  <a:latin typeface="Times New Roman" panose="02020603050405020304" pitchFamily="18" charset="0"/>
                  <a:cs typeface="Times New Roman" panose="02020603050405020304" pitchFamily="18" charset="0"/>
                </a:endParaRPr>
              </a:p>
            </p:txBody>
          </p:sp>
          <p:sp>
            <p:nvSpPr>
              <p:cNvPr id="56" name="文字方塊 55"/>
              <p:cNvSpPr txBox="1"/>
              <p:nvPr/>
            </p:nvSpPr>
            <p:spPr>
              <a:xfrm>
                <a:off x="8129310" y="2936641"/>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i+1,3j+5</a:t>
                </a:r>
                <a:endParaRPr lang="zh-TW" altLang="en-US" sz="1100" b="1" baseline="-25000" dirty="0">
                  <a:latin typeface="Times New Roman" panose="02020603050405020304" pitchFamily="18" charset="0"/>
                  <a:cs typeface="Times New Roman" panose="02020603050405020304" pitchFamily="18" charset="0"/>
                </a:endParaRPr>
              </a:p>
            </p:txBody>
          </p:sp>
          <p:sp>
            <p:nvSpPr>
              <p:cNvPr id="57" name="左大括弧 56"/>
              <p:cNvSpPr/>
              <p:nvPr/>
            </p:nvSpPr>
            <p:spPr>
              <a:xfrm rot="16200000">
                <a:off x="7300537" y="2229052"/>
                <a:ext cx="269252" cy="3636502"/>
              </a:xfrm>
              <a:prstGeom prst="leftBrace">
                <a:avLst>
                  <a:gd name="adj1" fmla="val 0"/>
                  <a:gd name="adj2" fmla="val 49096"/>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sz="1400">
                  <a:latin typeface="Times New Roman" panose="02020603050405020304" pitchFamily="18" charset="0"/>
                  <a:cs typeface="Times New Roman" panose="02020603050405020304" pitchFamily="18" charset="0"/>
                </a:endParaRPr>
              </a:p>
            </p:txBody>
          </p:sp>
          <p:sp>
            <p:nvSpPr>
              <p:cNvPr id="58" name="矩形 57"/>
              <p:cNvSpPr/>
              <p:nvPr/>
            </p:nvSpPr>
            <p:spPr>
              <a:xfrm>
                <a:off x="5616912" y="3632058"/>
                <a:ext cx="3779055" cy="307777"/>
              </a:xfrm>
              <a:prstGeom prst="rect">
                <a:avLst/>
              </a:prstGeom>
            </p:spPr>
            <p:txBody>
              <a:bodyPr wrap="square">
                <a:spAutoFit/>
              </a:bodyPr>
              <a:lstStyle/>
              <a:p>
                <a:pPr algn="ctr"/>
                <a:r>
                  <a:rPr lang="en-US" altLang="zh-TW" sz="1400" dirty="0" err="1">
                    <a:latin typeface="Times New Roman" panose="02020603050405020304" pitchFamily="18" charset="0"/>
                    <a:cs typeface="Times New Roman" panose="02020603050405020304" pitchFamily="18" charset="0"/>
                  </a:rPr>
                  <a:t>i</a:t>
                </a:r>
                <a:r>
                  <a:rPr lang="en-US" altLang="zh-TW" sz="1400" dirty="0">
                    <a:latin typeface="Times New Roman" panose="02020603050405020304" pitchFamily="18" charset="0"/>
                    <a:cs typeface="Times New Roman" panose="02020603050405020304" pitchFamily="18" charset="0"/>
                  </a:rPr>
                  <a:t> = </a:t>
                </a:r>
                <a:r>
                  <a:rPr lang="en-CA" altLang="zh-TW" sz="1400" dirty="0">
                    <a:latin typeface="Times New Roman" panose="02020603050405020304" pitchFamily="18" charset="0"/>
                    <a:cs typeface="Times New Roman" panose="02020603050405020304" pitchFamily="18" charset="0"/>
                  </a:rPr>
                  <a:t>0, 2, 4</a:t>
                </a:r>
                <a:r>
                  <a:rPr lang="zh-TW" altLang="zh-TW" sz="1400" dirty="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a:t>
                </a:r>
                <a:r>
                  <a:rPr lang="en-CA" altLang="zh-TW" sz="1400" dirty="0" smtClean="0">
                    <a:latin typeface="Times New Roman" panose="02020603050405020304" pitchFamily="18" charset="0"/>
                    <a:cs typeface="Times New Roman" panose="02020603050405020304" pitchFamily="18" charset="0"/>
                  </a:rPr>
                  <a:t>(H-2) and j </a:t>
                </a:r>
                <a:r>
                  <a:rPr lang="en-CA" altLang="zh-TW" sz="1400" dirty="0">
                    <a:latin typeface="Times New Roman" panose="02020603050405020304" pitchFamily="18" charset="0"/>
                    <a:cs typeface="Times New Roman" panose="02020603050405020304" pitchFamily="18" charset="0"/>
                  </a:rPr>
                  <a:t>= 0, 2, 4</a:t>
                </a:r>
                <a:r>
                  <a:rPr lang="zh-TW" altLang="zh-TW" sz="1400" dirty="0">
                    <a:latin typeface="Times New Roman" panose="02020603050405020304" pitchFamily="18" charset="0"/>
                    <a:cs typeface="Times New Roman" panose="02020603050405020304" pitchFamily="18" charset="0"/>
                  </a:rPr>
                  <a:t>…</a:t>
                </a:r>
                <a:r>
                  <a:rPr lang="en-CA" altLang="zh-TW" sz="1400" dirty="0" smtClean="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a:t>
                </a:r>
                <a:r>
                  <a:rPr lang="en-CA" altLang="zh-TW" sz="1400" dirty="0" smtClean="0">
                    <a:latin typeface="Times New Roman" panose="02020603050405020304" pitchFamily="18" charset="0"/>
                    <a:cs typeface="Times New Roman" panose="02020603050405020304" pitchFamily="18" charset="0"/>
                  </a:rPr>
                  <a:t>(W</a:t>
                </a:r>
                <a:r>
                  <a:rPr lang="en-CA" altLang="zh-TW" sz="1400" baseline="-25000" dirty="0" smtClean="0">
                    <a:latin typeface="Times New Roman" panose="02020603050405020304" pitchFamily="18" charset="0"/>
                    <a:cs typeface="Times New Roman" panose="02020603050405020304" pitchFamily="18" charset="0"/>
                  </a:rPr>
                  <a:t>HD</a:t>
                </a:r>
                <a:r>
                  <a:rPr lang="en-CA" altLang="zh-TW" sz="1400" dirty="0" smtClean="0">
                    <a:latin typeface="Times New Roman" panose="02020603050405020304" pitchFamily="18" charset="0"/>
                    <a:cs typeface="Times New Roman" panose="02020603050405020304" pitchFamily="18" charset="0"/>
                  </a:rPr>
                  <a:t>-2</a:t>
                </a:r>
                <a:r>
                  <a:rPr lang="en-CA" altLang="zh-TW" sz="1400" dirty="0">
                    <a:latin typeface="Times New Roman" panose="02020603050405020304" pitchFamily="18" charset="0"/>
                    <a:cs typeface="Times New Roman" panose="02020603050405020304" pitchFamily="18" charset="0"/>
                  </a:rPr>
                  <a:t>)</a:t>
                </a:r>
                <a:r>
                  <a:rPr lang="en-CA" altLang="zh-TW" sz="1400" dirty="0" smtClean="0">
                    <a:latin typeface="Times New Roman" panose="02020603050405020304" pitchFamily="18" charset="0"/>
                    <a:cs typeface="Times New Roman" panose="02020603050405020304" pitchFamily="18" charset="0"/>
                  </a:rPr>
                  <a:t> </a:t>
                </a:r>
                <a:endParaRPr lang="zh-TW" altLang="en-US" sz="1400" dirty="0">
                  <a:latin typeface="Times New Roman" panose="02020603050405020304" pitchFamily="18" charset="0"/>
                  <a:cs typeface="Times New Roman" panose="02020603050405020304" pitchFamily="18" charset="0"/>
                </a:endParaRPr>
              </a:p>
            </p:txBody>
          </p:sp>
          <p:cxnSp>
            <p:nvCxnSpPr>
              <p:cNvPr id="59" name="直線接點 58"/>
              <p:cNvCxnSpPr/>
              <p:nvPr/>
            </p:nvCxnSpPr>
            <p:spPr>
              <a:xfrm rot="5400000">
                <a:off x="5688746" y="2498100"/>
                <a:ext cx="6747" cy="146256"/>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60" name="直線接點 59"/>
              <p:cNvCxnSpPr/>
              <p:nvPr/>
            </p:nvCxnSpPr>
            <p:spPr>
              <a:xfrm flipH="1" flipV="1">
                <a:off x="5618992" y="731352"/>
                <a:ext cx="2" cy="1836502"/>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61" name="直線單箭頭接點 60"/>
              <p:cNvCxnSpPr/>
              <p:nvPr/>
            </p:nvCxnSpPr>
            <p:spPr>
              <a:xfrm rot="5400000" flipV="1">
                <a:off x="5695156" y="664898"/>
                <a:ext cx="0" cy="152329"/>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grpSp>
            <p:nvGrpSpPr>
              <p:cNvPr id="62" name="群組 61"/>
              <p:cNvGrpSpPr/>
              <p:nvPr/>
            </p:nvGrpSpPr>
            <p:grpSpPr>
              <a:xfrm rot="5400000" flipV="1">
                <a:off x="5862191" y="2912086"/>
                <a:ext cx="211405" cy="985836"/>
                <a:chOff x="5098803" y="54322"/>
                <a:chExt cx="216025" cy="985836"/>
              </a:xfrm>
            </p:grpSpPr>
            <p:cxnSp>
              <p:nvCxnSpPr>
                <p:cNvPr id="76" name="直線接點 75"/>
                <p:cNvCxnSpPr/>
                <p:nvPr/>
              </p:nvCxnSpPr>
              <p:spPr>
                <a:xfrm>
                  <a:off x="5098803" y="1040158"/>
                  <a:ext cx="21602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77" name="直線接點 76"/>
                <p:cNvCxnSpPr/>
                <p:nvPr/>
              </p:nvCxnSpPr>
              <p:spPr>
                <a:xfrm flipV="1">
                  <a:off x="5314828" y="54322"/>
                  <a:ext cx="0" cy="985836"/>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cxnSp>
            <p:nvCxnSpPr>
              <p:cNvPr id="63" name="直線接點 62"/>
              <p:cNvCxnSpPr/>
              <p:nvPr/>
            </p:nvCxnSpPr>
            <p:spPr>
              <a:xfrm rot="5400000" flipH="1" flipV="1">
                <a:off x="4383617" y="2419348"/>
                <a:ext cx="2182717"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64" name="直線單箭頭接點 63"/>
              <p:cNvCxnSpPr/>
              <p:nvPr/>
            </p:nvCxnSpPr>
            <p:spPr>
              <a:xfrm rot="5400000" flipV="1">
                <a:off x="5626184" y="1154640"/>
                <a:ext cx="1" cy="302418"/>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65" name="直線接點 64"/>
              <p:cNvCxnSpPr>
                <a:stCxn id="38" idx="0"/>
              </p:cNvCxnSpPr>
              <p:nvPr/>
            </p:nvCxnSpPr>
            <p:spPr>
              <a:xfrm flipV="1">
                <a:off x="7961986" y="1848157"/>
                <a:ext cx="14023" cy="546142"/>
              </a:xfrm>
              <a:prstGeom prst="line">
                <a:avLst/>
              </a:prstGeom>
              <a:ln>
                <a:prstDash val="dash"/>
                <a:headEnd type="arrow"/>
              </a:ln>
            </p:spPr>
            <p:style>
              <a:lnRef idx="1">
                <a:schemeClr val="accent1"/>
              </a:lnRef>
              <a:fillRef idx="0">
                <a:schemeClr val="accent1"/>
              </a:fillRef>
              <a:effectRef idx="0">
                <a:schemeClr val="accent1"/>
              </a:effectRef>
              <a:fontRef idx="minor">
                <a:schemeClr val="tx1"/>
              </a:fontRef>
            </p:style>
          </p:cxnSp>
          <p:cxnSp>
            <p:nvCxnSpPr>
              <p:cNvPr id="66" name="直線接點 65"/>
              <p:cNvCxnSpPr/>
              <p:nvPr/>
            </p:nvCxnSpPr>
            <p:spPr>
              <a:xfrm>
                <a:off x="7976009" y="1848157"/>
                <a:ext cx="989372" cy="414"/>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67" name="直線接點 66"/>
              <p:cNvCxnSpPr/>
              <p:nvPr/>
            </p:nvCxnSpPr>
            <p:spPr>
              <a:xfrm rot="16200000">
                <a:off x="8394304" y="1277495"/>
                <a:ext cx="1142152"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68" name="直線單箭頭接點 67"/>
              <p:cNvCxnSpPr/>
              <p:nvPr/>
            </p:nvCxnSpPr>
            <p:spPr>
              <a:xfrm rot="16200000" flipH="1" flipV="1">
                <a:off x="8802622" y="552221"/>
                <a:ext cx="12585" cy="312931"/>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69" name="直線接點 68"/>
              <p:cNvCxnSpPr/>
              <p:nvPr/>
            </p:nvCxnSpPr>
            <p:spPr>
              <a:xfrm rot="16200000">
                <a:off x="8756721" y="2977792"/>
                <a:ext cx="5207" cy="196524"/>
              </a:xfrm>
              <a:prstGeom prst="line">
                <a:avLst/>
              </a:prstGeom>
              <a:ln>
                <a:prstDash val="dash"/>
                <a:headEnd type="arrow"/>
              </a:ln>
            </p:spPr>
            <p:style>
              <a:lnRef idx="1">
                <a:schemeClr val="accent1"/>
              </a:lnRef>
              <a:fillRef idx="0">
                <a:schemeClr val="accent1"/>
              </a:fillRef>
              <a:effectRef idx="0">
                <a:schemeClr val="accent1"/>
              </a:effectRef>
              <a:fontRef idx="minor">
                <a:schemeClr val="tx1"/>
              </a:fontRef>
            </p:style>
          </p:cxnSp>
          <p:cxnSp>
            <p:nvCxnSpPr>
              <p:cNvPr id="70" name="直線接點 69"/>
              <p:cNvCxnSpPr/>
              <p:nvPr/>
            </p:nvCxnSpPr>
            <p:spPr>
              <a:xfrm flipH="1" flipV="1">
                <a:off x="8857587" y="1282675"/>
                <a:ext cx="1" cy="1806762"/>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71" name="直線單箭頭接點 70"/>
              <p:cNvCxnSpPr/>
              <p:nvPr/>
            </p:nvCxnSpPr>
            <p:spPr>
              <a:xfrm rot="16200000" flipH="1" flipV="1">
                <a:off x="8759054" y="1184141"/>
                <a:ext cx="5179" cy="191888"/>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sp>
            <p:nvSpPr>
              <p:cNvPr id="72" name="矩形 71"/>
              <p:cNvSpPr/>
              <p:nvPr/>
            </p:nvSpPr>
            <p:spPr>
              <a:xfrm rot="5400000">
                <a:off x="6250845" y="86984"/>
                <a:ext cx="426839" cy="1415940"/>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73" name="矩形 72"/>
              <p:cNvSpPr/>
              <p:nvPr/>
            </p:nvSpPr>
            <p:spPr>
              <a:xfrm rot="5400000">
                <a:off x="7728686" y="88277"/>
                <a:ext cx="426839" cy="1415940"/>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74" name="矩形 73"/>
              <p:cNvSpPr/>
              <p:nvPr/>
            </p:nvSpPr>
            <p:spPr>
              <a:xfrm rot="5400000">
                <a:off x="6243791" y="569103"/>
                <a:ext cx="426839" cy="1415940"/>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75" name="矩形 74"/>
              <p:cNvSpPr/>
              <p:nvPr/>
            </p:nvSpPr>
            <p:spPr>
              <a:xfrm rot="5400000">
                <a:off x="7731740" y="567884"/>
                <a:ext cx="426839" cy="1415940"/>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grpSp>
      </p:grpSp>
    </p:spTree>
    <p:extLst>
      <p:ext uri="{BB962C8B-B14F-4D97-AF65-F5344CB8AC3E}">
        <p14:creationId xmlns:p14="http://schemas.microsoft.com/office/powerpoint/2010/main" val="427408054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6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6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24" name="矩形 23"/>
          <p:cNvSpPr/>
          <p:nvPr/>
        </p:nvSpPr>
        <p:spPr>
          <a:xfrm>
            <a:off x="907051" y="153583"/>
            <a:ext cx="3352393" cy="584775"/>
          </a:xfrm>
          <a:prstGeom prst="rect">
            <a:avLst/>
          </a:prstGeom>
        </p:spPr>
        <p:txBody>
          <a:bodyPr wrap="none">
            <a:spAutoFit/>
          </a:bodyPr>
          <a:lstStyle/>
          <a:p>
            <a:r>
              <a:rPr lang="en-CA" altLang="zh-TW" sz="3200" b="1" dirty="0" err="1" smtClean="0">
                <a:latin typeface="Calibri" panose="020F0502020204030204" pitchFamily="34" charset="0"/>
                <a:cs typeface="Calibri" panose="020F0502020204030204" pitchFamily="34" charset="0"/>
              </a:rPr>
              <a:t>chroma_usage</a:t>
            </a:r>
            <a:r>
              <a:rPr lang="en-CA" altLang="zh-TW" sz="3200" b="1" dirty="0" smtClean="0">
                <a:latin typeface="Calibri" panose="020F0502020204030204" pitchFamily="34" charset="0"/>
                <a:cs typeface="Calibri" panose="020F0502020204030204" pitchFamily="34" charset="0"/>
              </a:rPr>
              <a:t> = 0 </a:t>
            </a:r>
            <a:endParaRPr lang="zh-TW" altLang="en-US" sz="2400" dirty="0">
              <a:latin typeface="Calibri" panose="020F0502020204030204" pitchFamily="34" charset="0"/>
              <a:cs typeface="Calibri" panose="020F0502020204030204" pitchFamily="34" charset="0"/>
            </a:endParaRPr>
          </a:p>
        </p:txBody>
      </p:sp>
      <p:sp>
        <p:nvSpPr>
          <p:cNvPr id="27" name="文字方塊 26"/>
          <p:cNvSpPr txBox="1"/>
          <p:nvPr/>
        </p:nvSpPr>
        <p:spPr>
          <a:xfrm>
            <a:off x="4139952" y="228265"/>
            <a:ext cx="4320480" cy="461665"/>
          </a:xfrm>
          <a:prstGeom prst="rect">
            <a:avLst/>
          </a:prstGeom>
          <a:noFill/>
        </p:spPr>
        <p:txBody>
          <a:bodyPr wrap="square" rtlCol="0">
            <a:spAutoFit/>
          </a:bodyPr>
          <a:lstStyle/>
          <a:p>
            <a:r>
              <a:rPr lang="en-CA" altLang="zh-TW" sz="2400" b="1" dirty="0" smtClean="0">
                <a:solidFill>
                  <a:srgbClr val="3333FF"/>
                </a:solidFill>
                <a:latin typeface="+mj-lt"/>
                <a:cs typeface="Times New Roman" panose="02020603050405020304" pitchFamily="18" charset="0"/>
              </a:rPr>
              <a:t>(</a:t>
            </a:r>
            <a:r>
              <a:rPr lang="en-CA" altLang="zh-TW" sz="2400" b="1" dirty="0" err="1" smtClean="0">
                <a:solidFill>
                  <a:srgbClr val="3333FF"/>
                </a:solidFill>
                <a:latin typeface="+mj-lt"/>
                <a:cs typeface="Times New Roman" panose="02020603050405020304" pitchFamily="18" charset="0"/>
              </a:rPr>
              <a:t>ctdp_packing_type</a:t>
            </a:r>
            <a:r>
              <a:rPr lang="en-CA" altLang="zh-TW" sz="2400" b="1" dirty="0" smtClean="0">
                <a:solidFill>
                  <a:srgbClr val="3333FF"/>
                </a:solidFill>
                <a:latin typeface="+mj-lt"/>
                <a:cs typeface="Times New Roman" panose="02020603050405020304" pitchFamily="18" charset="0"/>
              </a:rPr>
              <a:t> = 0)</a:t>
            </a:r>
            <a:endParaRPr lang="zh-TW" altLang="en-US" sz="2400" b="1" dirty="0">
              <a:solidFill>
                <a:srgbClr val="3333FF"/>
              </a:solidFill>
              <a:latin typeface="+mj-lt"/>
              <a:cs typeface="Times New Roman" panose="02020603050405020304" pitchFamily="18" charset="0"/>
            </a:endParaRPr>
          </a:p>
        </p:txBody>
      </p:sp>
      <p:grpSp>
        <p:nvGrpSpPr>
          <p:cNvPr id="29" name="群組 28"/>
          <p:cNvGrpSpPr/>
          <p:nvPr/>
        </p:nvGrpSpPr>
        <p:grpSpPr>
          <a:xfrm>
            <a:off x="250826" y="1402232"/>
            <a:ext cx="4003332" cy="4585914"/>
            <a:chOff x="1057899" y="54322"/>
            <a:chExt cx="3300981" cy="3933596"/>
          </a:xfrm>
        </p:grpSpPr>
        <p:grpSp>
          <p:nvGrpSpPr>
            <p:cNvPr id="30" name="群組 29"/>
            <p:cNvGrpSpPr/>
            <p:nvPr/>
          </p:nvGrpSpPr>
          <p:grpSpPr>
            <a:xfrm>
              <a:off x="2902473" y="346443"/>
              <a:ext cx="1278511" cy="2943019"/>
              <a:chOff x="3996635" y="346443"/>
              <a:chExt cx="1278511" cy="2943019"/>
            </a:xfrm>
          </p:grpSpPr>
          <p:sp>
            <p:nvSpPr>
              <p:cNvPr id="85" name="橢圓 84"/>
              <p:cNvSpPr/>
              <p:nvPr/>
            </p:nvSpPr>
            <p:spPr>
              <a:xfrm>
                <a:off x="4087283" y="353070"/>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86" name="橢圓 85"/>
              <p:cNvSpPr/>
              <p:nvPr/>
            </p:nvSpPr>
            <p:spPr>
              <a:xfrm>
                <a:off x="4087283" y="836463"/>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87" name="橢圓 86"/>
              <p:cNvSpPr/>
              <p:nvPr/>
            </p:nvSpPr>
            <p:spPr>
              <a:xfrm>
                <a:off x="4087283" y="1353195"/>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88" name="文字方塊 87"/>
              <p:cNvSpPr txBox="1"/>
              <p:nvPr/>
            </p:nvSpPr>
            <p:spPr>
              <a:xfrm>
                <a:off x="4044749" y="401971"/>
                <a:ext cx="528639" cy="237598"/>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3i,j</a:t>
                </a:r>
                <a:endParaRPr lang="zh-TW" altLang="en-US" sz="1200" b="1" baseline="-25000" dirty="0">
                  <a:latin typeface="Times New Roman" panose="02020603050405020304" pitchFamily="18" charset="0"/>
                  <a:cs typeface="Times New Roman" panose="02020603050405020304" pitchFamily="18" charset="0"/>
                </a:endParaRPr>
              </a:p>
            </p:txBody>
          </p:sp>
          <p:sp>
            <p:nvSpPr>
              <p:cNvPr id="89" name="文字方塊 88"/>
              <p:cNvSpPr txBox="1"/>
              <p:nvPr/>
            </p:nvSpPr>
            <p:spPr>
              <a:xfrm>
                <a:off x="4038839" y="870971"/>
                <a:ext cx="611924" cy="237598"/>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3i+1,j</a:t>
                </a:r>
                <a:endParaRPr lang="zh-TW" altLang="en-US" sz="1200" b="1" baseline="-25000" dirty="0">
                  <a:latin typeface="Times New Roman" panose="02020603050405020304" pitchFamily="18" charset="0"/>
                  <a:cs typeface="Times New Roman" panose="02020603050405020304" pitchFamily="18" charset="0"/>
                </a:endParaRPr>
              </a:p>
            </p:txBody>
          </p:sp>
          <p:sp>
            <p:nvSpPr>
              <p:cNvPr id="90" name="文字方塊 89"/>
              <p:cNvSpPr txBox="1"/>
              <p:nvPr/>
            </p:nvSpPr>
            <p:spPr>
              <a:xfrm>
                <a:off x="4038840" y="1399626"/>
                <a:ext cx="564704" cy="237598"/>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3i+2,j</a:t>
                </a:r>
                <a:endParaRPr lang="zh-TW" altLang="en-US" sz="1200" b="1" baseline="-25000" dirty="0">
                  <a:latin typeface="Times New Roman" panose="02020603050405020304" pitchFamily="18" charset="0"/>
                  <a:cs typeface="Times New Roman" panose="02020603050405020304" pitchFamily="18" charset="0"/>
                </a:endParaRPr>
              </a:p>
            </p:txBody>
          </p:sp>
          <p:sp>
            <p:nvSpPr>
              <p:cNvPr id="91" name="橢圓 90"/>
              <p:cNvSpPr/>
              <p:nvPr/>
            </p:nvSpPr>
            <p:spPr>
              <a:xfrm>
                <a:off x="4086339" y="1889287"/>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92" name="橢圓 91"/>
              <p:cNvSpPr/>
              <p:nvPr/>
            </p:nvSpPr>
            <p:spPr>
              <a:xfrm>
                <a:off x="4086339" y="2372680"/>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93" name="橢圓 92"/>
              <p:cNvSpPr/>
              <p:nvPr/>
            </p:nvSpPr>
            <p:spPr>
              <a:xfrm>
                <a:off x="4086339" y="2889412"/>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94" name="文字方塊 93"/>
              <p:cNvSpPr txBox="1"/>
              <p:nvPr/>
            </p:nvSpPr>
            <p:spPr>
              <a:xfrm>
                <a:off x="4039734" y="1923399"/>
                <a:ext cx="549127" cy="237598"/>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3i+3,j</a:t>
                </a:r>
                <a:endParaRPr lang="zh-TW" altLang="en-US" sz="1200" b="1" baseline="-25000" dirty="0">
                  <a:latin typeface="Times New Roman" panose="02020603050405020304" pitchFamily="18" charset="0"/>
                  <a:cs typeface="Times New Roman" panose="02020603050405020304" pitchFamily="18" charset="0"/>
                </a:endParaRPr>
              </a:p>
            </p:txBody>
          </p:sp>
          <p:sp>
            <p:nvSpPr>
              <p:cNvPr id="95" name="文字方塊 94"/>
              <p:cNvSpPr txBox="1"/>
              <p:nvPr/>
            </p:nvSpPr>
            <p:spPr>
              <a:xfrm>
                <a:off x="3996635" y="2416175"/>
                <a:ext cx="632081" cy="237598"/>
              </a:xfrm>
              <a:prstGeom prst="rect">
                <a:avLst/>
              </a:prstGeom>
              <a:noFill/>
            </p:spPr>
            <p:txBody>
              <a:bodyPr wrap="square" rtlCol="0">
                <a:spAutoFit/>
              </a:bodyPr>
              <a:lstStyle/>
              <a:p>
                <a:pPr algn="ctr"/>
                <a:r>
                  <a:rPr lang="en-US" altLang="zh-TW" sz="1200" dirty="0" smtClean="0">
                    <a:latin typeface="Times New Roman" panose="02020603050405020304" pitchFamily="18" charset="0"/>
                    <a:cs typeface="Times New Roman" panose="02020603050405020304" pitchFamily="18" charset="0"/>
                  </a:rPr>
                  <a:t>D</a:t>
                </a:r>
                <a:r>
                  <a:rPr lang="en-US" altLang="zh-TW" sz="1200" baseline="-25000" dirty="0" smtClean="0">
                    <a:latin typeface="Times New Roman" panose="02020603050405020304" pitchFamily="18" charset="0"/>
                    <a:cs typeface="Times New Roman" panose="02020603050405020304" pitchFamily="18" charset="0"/>
                  </a:rPr>
                  <a:t>3i+4,j</a:t>
                </a:r>
                <a:endParaRPr lang="zh-TW" altLang="en-US" sz="1200" baseline="-25000" dirty="0">
                  <a:latin typeface="Times New Roman" panose="02020603050405020304" pitchFamily="18" charset="0"/>
                  <a:cs typeface="Times New Roman" panose="02020603050405020304" pitchFamily="18" charset="0"/>
                </a:endParaRPr>
              </a:p>
            </p:txBody>
          </p:sp>
          <p:sp>
            <p:nvSpPr>
              <p:cNvPr id="96" name="文字方塊 95"/>
              <p:cNvSpPr txBox="1"/>
              <p:nvPr/>
            </p:nvSpPr>
            <p:spPr>
              <a:xfrm>
                <a:off x="4031806" y="2915652"/>
                <a:ext cx="605964" cy="237598"/>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3i+5,j</a:t>
                </a:r>
                <a:endParaRPr lang="zh-TW" altLang="en-US" sz="1200" b="1" baseline="-25000" dirty="0">
                  <a:latin typeface="Times New Roman" panose="02020603050405020304" pitchFamily="18" charset="0"/>
                  <a:cs typeface="Times New Roman" panose="02020603050405020304" pitchFamily="18" charset="0"/>
                </a:endParaRPr>
              </a:p>
            </p:txBody>
          </p:sp>
          <p:sp>
            <p:nvSpPr>
              <p:cNvPr id="97" name="橢圓 96"/>
              <p:cNvSpPr/>
              <p:nvPr/>
            </p:nvSpPr>
            <p:spPr>
              <a:xfrm>
                <a:off x="4665884" y="346443"/>
                <a:ext cx="428625" cy="400050"/>
              </a:xfrm>
              <a:prstGeom prst="ellipse">
                <a:avLst/>
              </a:prstGeom>
              <a:solidFill>
                <a:srgbClr val="FF6699"/>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98" name="橢圓 97"/>
              <p:cNvSpPr/>
              <p:nvPr/>
            </p:nvSpPr>
            <p:spPr>
              <a:xfrm>
                <a:off x="4665884" y="829836"/>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99" name="橢圓 98"/>
              <p:cNvSpPr/>
              <p:nvPr/>
            </p:nvSpPr>
            <p:spPr>
              <a:xfrm>
                <a:off x="4665884" y="1346568"/>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00" name="文字方塊 99"/>
              <p:cNvSpPr txBox="1"/>
              <p:nvPr/>
            </p:nvSpPr>
            <p:spPr>
              <a:xfrm>
                <a:off x="4637530" y="403676"/>
                <a:ext cx="542925" cy="237598"/>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01" name="文字方塊 100"/>
              <p:cNvSpPr txBox="1"/>
              <p:nvPr/>
            </p:nvSpPr>
            <p:spPr>
              <a:xfrm>
                <a:off x="4580422" y="883361"/>
                <a:ext cx="600033" cy="224398"/>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3i+1,j+1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02" name="橢圓 101"/>
              <p:cNvSpPr/>
              <p:nvPr/>
            </p:nvSpPr>
            <p:spPr>
              <a:xfrm>
                <a:off x="4652090" y="1889287"/>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03" name="橢圓 102"/>
              <p:cNvSpPr/>
              <p:nvPr/>
            </p:nvSpPr>
            <p:spPr>
              <a:xfrm>
                <a:off x="4652090" y="2372680"/>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04" name="橢圓 103"/>
              <p:cNvSpPr/>
              <p:nvPr/>
            </p:nvSpPr>
            <p:spPr>
              <a:xfrm>
                <a:off x="4652090" y="2889412"/>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05" name="文字方塊 104"/>
              <p:cNvSpPr txBox="1"/>
              <p:nvPr/>
            </p:nvSpPr>
            <p:spPr>
              <a:xfrm>
                <a:off x="4585808" y="1400286"/>
                <a:ext cx="689338" cy="224398"/>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3i+2,j+1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06" name="文字方塊 105"/>
              <p:cNvSpPr txBox="1"/>
              <p:nvPr/>
            </p:nvSpPr>
            <p:spPr>
              <a:xfrm>
                <a:off x="4562436" y="1957509"/>
                <a:ext cx="689338" cy="224398"/>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3i+3,j+1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07" name="文字方塊 106"/>
              <p:cNvSpPr txBox="1"/>
              <p:nvPr/>
            </p:nvSpPr>
            <p:spPr>
              <a:xfrm>
                <a:off x="4564202" y="2443206"/>
                <a:ext cx="689338" cy="224398"/>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3i+4,j+1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08" name="文字方塊 107"/>
              <p:cNvSpPr txBox="1"/>
              <p:nvPr/>
            </p:nvSpPr>
            <p:spPr>
              <a:xfrm>
                <a:off x="4563663" y="2944564"/>
                <a:ext cx="689338" cy="224398"/>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3i+5,j+1</a:t>
                </a:r>
                <a:endParaRPr lang="zh-TW" altLang="en-US" sz="1100" b="1" baseline="-25000" dirty="0">
                  <a:latin typeface="Times New Roman" panose="02020603050405020304" pitchFamily="18" charset="0"/>
                  <a:cs typeface="Times New Roman" panose="02020603050405020304" pitchFamily="18" charset="0"/>
                </a:endParaRPr>
              </a:p>
            </p:txBody>
          </p:sp>
        </p:grpSp>
        <p:sp>
          <p:nvSpPr>
            <p:cNvPr id="33" name="矩形 32"/>
            <p:cNvSpPr/>
            <p:nvPr/>
          </p:nvSpPr>
          <p:spPr>
            <a:xfrm>
              <a:off x="1102467" y="3723920"/>
              <a:ext cx="3256413" cy="263998"/>
            </a:xfrm>
            <a:prstGeom prst="rect">
              <a:avLst/>
            </a:prstGeom>
          </p:spPr>
          <p:txBody>
            <a:bodyPr wrap="square">
              <a:spAutoFit/>
            </a:bodyPr>
            <a:lstStyle/>
            <a:p>
              <a:pPr algn="ctr"/>
              <a:r>
                <a:rPr lang="en-US" altLang="zh-TW" sz="1400" dirty="0" err="1">
                  <a:latin typeface="Times New Roman" panose="02020603050405020304" pitchFamily="18" charset="0"/>
                  <a:cs typeface="Times New Roman" panose="02020603050405020304" pitchFamily="18" charset="0"/>
                </a:rPr>
                <a:t>i</a:t>
              </a:r>
              <a:r>
                <a:rPr lang="en-US" altLang="zh-TW" sz="1400" dirty="0">
                  <a:latin typeface="Times New Roman" panose="02020603050405020304" pitchFamily="18" charset="0"/>
                  <a:cs typeface="Times New Roman" panose="02020603050405020304" pitchFamily="18" charset="0"/>
                </a:rPr>
                <a:t> = </a:t>
              </a:r>
              <a:r>
                <a:rPr lang="en-CA" altLang="zh-TW" sz="1400" dirty="0">
                  <a:latin typeface="Times New Roman" panose="02020603050405020304" pitchFamily="18" charset="0"/>
                  <a:cs typeface="Times New Roman" panose="02020603050405020304" pitchFamily="18" charset="0"/>
                </a:rPr>
                <a:t>0, 2, 4</a:t>
              </a:r>
              <a:r>
                <a:rPr lang="zh-TW" altLang="zh-TW" sz="1400" dirty="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a:t>
              </a:r>
              <a:r>
                <a:rPr lang="en-CA" altLang="zh-TW" sz="1400" dirty="0" smtClean="0">
                  <a:latin typeface="Times New Roman" panose="02020603050405020304" pitchFamily="18" charset="0"/>
                  <a:cs typeface="Times New Roman" panose="02020603050405020304" pitchFamily="18" charset="0"/>
                </a:rPr>
                <a:t>(H</a:t>
              </a:r>
              <a:r>
                <a:rPr lang="en-CA" altLang="zh-TW" sz="1400" baseline="-25000" dirty="0" smtClean="0">
                  <a:latin typeface="Times New Roman" panose="02020603050405020304" pitchFamily="18" charset="0"/>
                  <a:cs typeface="Times New Roman" panose="02020603050405020304" pitchFamily="18" charset="0"/>
                </a:rPr>
                <a:t>HD</a:t>
              </a:r>
              <a:r>
                <a:rPr lang="en-CA" altLang="zh-TW" sz="1400" dirty="0" smtClean="0">
                  <a:latin typeface="Times New Roman" panose="02020603050405020304" pitchFamily="18" charset="0"/>
                  <a:cs typeface="Times New Roman" panose="02020603050405020304" pitchFamily="18" charset="0"/>
                </a:rPr>
                <a:t>-2) and j </a:t>
              </a:r>
              <a:r>
                <a:rPr lang="en-CA" altLang="zh-TW" sz="1400" dirty="0">
                  <a:latin typeface="Times New Roman" panose="02020603050405020304" pitchFamily="18" charset="0"/>
                  <a:cs typeface="Times New Roman" panose="02020603050405020304" pitchFamily="18" charset="0"/>
                </a:rPr>
                <a:t>= 0, 2, 4</a:t>
              </a:r>
              <a:r>
                <a:rPr lang="zh-TW" altLang="zh-TW" sz="1400" dirty="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(W-2)</a:t>
              </a:r>
              <a:endParaRPr lang="zh-TW" altLang="en-US" sz="1400" dirty="0">
                <a:latin typeface="Times New Roman" panose="02020603050405020304" pitchFamily="18" charset="0"/>
                <a:cs typeface="Times New Roman" panose="02020603050405020304" pitchFamily="18" charset="0"/>
              </a:endParaRPr>
            </a:p>
          </p:txBody>
        </p:sp>
        <p:grpSp>
          <p:nvGrpSpPr>
            <p:cNvPr id="35" name="群組 34"/>
            <p:cNvGrpSpPr/>
            <p:nvPr/>
          </p:nvGrpSpPr>
          <p:grpSpPr>
            <a:xfrm>
              <a:off x="1057899" y="342354"/>
              <a:ext cx="1251484" cy="2952328"/>
              <a:chOff x="2152061" y="342354"/>
              <a:chExt cx="1251484" cy="2952328"/>
            </a:xfrm>
          </p:grpSpPr>
          <p:sp>
            <p:nvSpPr>
              <p:cNvPr id="57" name="橢圓 56"/>
              <p:cNvSpPr/>
              <p:nvPr/>
            </p:nvSpPr>
            <p:spPr>
              <a:xfrm>
                <a:off x="2230905" y="350667"/>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58" name="橢圓 57"/>
              <p:cNvSpPr/>
              <p:nvPr/>
            </p:nvSpPr>
            <p:spPr>
              <a:xfrm>
                <a:off x="2230905" y="834060"/>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59" name="橢圓 58"/>
              <p:cNvSpPr/>
              <p:nvPr/>
            </p:nvSpPr>
            <p:spPr>
              <a:xfrm>
                <a:off x="2230905" y="1350792"/>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60" name="橢圓 59"/>
              <p:cNvSpPr/>
              <p:nvPr/>
            </p:nvSpPr>
            <p:spPr>
              <a:xfrm>
                <a:off x="2229961" y="1879590"/>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61" name="橢圓 60"/>
              <p:cNvSpPr/>
              <p:nvPr/>
            </p:nvSpPr>
            <p:spPr>
              <a:xfrm>
                <a:off x="2229961" y="2362983"/>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62" name="橢圓 61"/>
              <p:cNvSpPr/>
              <p:nvPr/>
            </p:nvSpPr>
            <p:spPr>
              <a:xfrm>
                <a:off x="2229961" y="287971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63" name="橢圓 62"/>
              <p:cNvSpPr/>
              <p:nvPr/>
            </p:nvSpPr>
            <p:spPr>
              <a:xfrm>
                <a:off x="2847477" y="356740"/>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64" name="橢圓 63"/>
              <p:cNvSpPr/>
              <p:nvPr/>
            </p:nvSpPr>
            <p:spPr>
              <a:xfrm>
                <a:off x="2847477" y="840133"/>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65" name="橢圓 64"/>
              <p:cNvSpPr/>
              <p:nvPr/>
            </p:nvSpPr>
            <p:spPr>
              <a:xfrm>
                <a:off x="2847477" y="135686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66" name="橢圓 65"/>
              <p:cNvSpPr/>
              <p:nvPr/>
            </p:nvSpPr>
            <p:spPr>
              <a:xfrm>
                <a:off x="2859083" y="1879590"/>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67" name="橢圓 66"/>
              <p:cNvSpPr/>
              <p:nvPr/>
            </p:nvSpPr>
            <p:spPr>
              <a:xfrm>
                <a:off x="2859083" y="2362983"/>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68" name="橢圓 67"/>
              <p:cNvSpPr/>
              <p:nvPr/>
            </p:nvSpPr>
            <p:spPr>
              <a:xfrm>
                <a:off x="2859083" y="287971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69" name="矩形 68"/>
              <p:cNvSpPr/>
              <p:nvPr/>
            </p:nvSpPr>
            <p:spPr>
              <a:xfrm>
                <a:off x="2239466" y="344594"/>
                <a:ext cx="470544" cy="1412321"/>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70" name="文字方塊 69"/>
              <p:cNvSpPr txBox="1"/>
              <p:nvPr/>
            </p:nvSpPr>
            <p:spPr>
              <a:xfrm>
                <a:off x="2816876" y="415992"/>
                <a:ext cx="535077" cy="237598"/>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71" name="文字方塊 70"/>
              <p:cNvSpPr txBox="1"/>
              <p:nvPr/>
            </p:nvSpPr>
            <p:spPr>
              <a:xfrm>
                <a:off x="2796494" y="875552"/>
                <a:ext cx="557213" cy="237598"/>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i,j+1</a:t>
                </a:r>
                <a:endParaRPr lang="zh-TW" altLang="en-US" sz="1200" b="1" baseline="-25000" dirty="0">
                  <a:latin typeface="Times New Roman" panose="02020603050405020304" pitchFamily="18" charset="0"/>
                  <a:cs typeface="Times New Roman" panose="02020603050405020304" pitchFamily="18" charset="0"/>
                </a:endParaRPr>
              </a:p>
            </p:txBody>
          </p:sp>
          <p:sp>
            <p:nvSpPr>
              <p:cNvPr id="72" name="文字方塊 71"/>
              <p:cNvSpPr txBox="1"/>
              <p:nvPr/>
            </p:nvSpPr>
            <p:spPr>
              <a:xfrm>
                <a:off x="2213874" y="885566"/>
                <a:ext cx="489101" cy="237598"/>
              </a:xfrm>
              <a:prstGeom prst="rect">
                <a:avLst/>
              </a:prstGeom>
              <a:noFill/>
            </p:spPr>
            <p:txBody>
              <a:bodyPr wrap="square" rtlCol="0">
                <a:spAutoFit/>
              </a:bodyPr>
              <a:lstStyle/>
              <a:p>
                <a:pPr algn="ctr"/>
                <a:r>
                  <a:rPr lang="en-US" altLang="zh-TW" sz="1200" b="1" dirty="0" err="1" smtClean="0">
                    <a:latin typeface="Times New Roman" panose="02020603050405020304" pitchFamily="18" charset="0"/>
                    <a:cs typeface="Times New Roman" panose="02020603050405020304" pitchFamily="18" charset="0"/>
                  </a:rPr>
                  <a:t>G</a:t>
                </a:r>
                <a:r>
                  <a:rPr lang="en-US" altLang="zh-TW" sz="1200" b="1" baseline="-25000" dirty="0" err="1" smtClean="0">
                    <a:latin typeface="Times New Roman" panose="02020603050405020304" pitchFamily="18" charset="0"/>
                    <a:cs typeface="Times New Roman" panose="02020603050405020304" pitchFamily="18" charset="0"/>
                  </a:rPr>
                  <a:t>i,j</a:t>
                </a:r>
                <a:endParaRPr lang="zh-TW" altLang="en-US" sz="1200" b="1" baseline="-25000" dirty="0">
                  <a:latin typeface="Times New Roman" panose="02020603050405020304" pitchFamily="18" charset="0"/>
                  <a:cs typeface="Times New Roman" panose="02020603050405020304" pitchFamily="18" charset="0"/>
                </a:endParaRPr>
              </a:p>
            </p:txBody>
          </p:sp>
          <p:sp>
            <p:nvSpPr>
              <p:cNvPr id="73" name="文字方塊 72"/>
              <p:cNvSpPr txBox="1"/>
              <p:nvPr/>
            </p:nvSpPr>
            <p:spPr>
              <a:xfrm>
                <a:off x="2215494" y="1387455"/>
                <a:ext cx="471487" cy="237598"/>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74" name="文字方塊 73"/>
              <p:cNvSpPr txBox="1"/>
              <p:nvPr/>
            </p:nvSpPr>
            <p:spPr>
              <a:xfrm>
                <a:off x="2795774" y="1399192"/>
                <a:ext cx="552854" cy="237598"/>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75" name="文字方塊 74"/>
              <p:cNvSpPr txBox="1"/>
              <p:nvPr/>
            </p:nvSpPr>
            <p:spPr>
              <a:xfrm>
                <a:off x="2791724" y="1918798"/>
                <a:ext cx="604188" cy="237598"/>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76" name="文字方塊 75"/>
              <p:cNvSpPr txBox="1"/>
              <p:nvPr/>
            </p:nvSpPr>
            <p:spPr>
              <a:xfrm>
                <a:off x="2152061" y="1909682"/>
                <a:ext cx="557949" cy="237598"/>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77" name="文字方塊 76"/>
              <p:cNvSpPr txBox="1"/>
              <p:nvPr/>
            </p:nvSpPr>
            <p:spPr>
              <a:xfrm>
                <a:off x="2160528" y="2408075"/>
                <a:ext cx="574921" cy="237598"/>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a:t>
                </a:r>
                <a:endParaRPr lang="zh-TW" altLang="en-US" sz="1200" b="1" baseline="-25000" dirty="0">
                  <a:latin typeface="Times New Roman" panose="02020603050405020304" pitchFamily="18" charset="0"/>
                  <a:cs typeface="Times New Roman" panose="02020603050405020304" pitchFamily="18" charset="0"/>
                </a:endParaRPr>
              </a:p>
            </p:txBody>
          </p:sp>
          <p:sp>
            <p:nvSpPr>
              <p:cNvPr id="78" name="文字方塊 77"/>
              <p:cNvSpPr txBox="1"/>
              <p:nvPr/>
            </p:nvSpPr>
            <p:spPr>
              <a:xfrm>
                <a:off x="2793473" y="2407455"/>
                <a:ext cx="610072" cy="237598"/>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i+1,j+1</a:t>
                </a:r>
                <a:endParaRPr lang="zh-TW" altLang="en-US" sz="1200" b="1" baseline="-25000" dirty="0">
                  <a:latin typeface="Times New Roman" panose="02020603050405020304" pitchFamily="18" charset="0"/>
                  <a:cs typeface="Times New Roman" panose="02020603050405020304" pitchFamily="18" charset="0"/>
                </a:endParaRPr>
              </a:p>
            </p:txBody>
          </p:sp>
          <p:sp>
            <p:nvSpPr>
              <p:cNvPr id="79" name="文字方塊 78"/>
              <p:cNvSpPr txBox="1"/>
              <p:nvPr/>
            </p:nvSpPr>
            <p:spPr>
              <a:xfrm>
                <a:off x="2784689" y="2931095"/>
                <a:ext cx="590119" cy="237598"/>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80" name="文字方塊 79"/>
              <p:cNvSpPr txBox="1"/>
              <p:nvPr/>
            </p:nvSpPr>
            <p:spPr>
              <a:xfrm>
                <a:off x="2160528" y="2938129"/>
                <a:ext cx="549482" cy="237598"/>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81" name="文字方塊 80"/>
              <p:cNvSpPr txBox="1"/>
              <p:nvPr/>
            </p:nvSpPr>
            <p:spPr>
              <a:xfrm>
                <a:off x="2212637" y="414934"/>
                <a:ext cx="471487" cy="237598"/>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82" name="矩形 81"/>
              <p:cNvSpPr/>
              <p:nvPr/>
            </p:nvSpPr>
            <p:spPr>
              <a:xfrm>
                <a:off x="2844701" y="342354"/>
                <a:ext cx="470544" cy="1412321"/>
              </a:xfrm>
              <a:prstGeom prst="rect">
                <a:avLst/>
              </a:prstGeom>
              <a:noFill/>
              <a:ln w="3175">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83" name="矩形 82"/>
              <p:cNvSpPr/>
              <p:nvPr/>
            </p:nvSpPr>
            <p:spPr>
              <a:xfrm>
                <a:off x="2196629" y="1882361"/>
                <a:ext cx="470544" cy="1412321"/>
              </a:xfrm>
              <a:prstGeom prst="rect">
                <a:avLst/>
              </a:prstGeom>
              <a:noFill/>
              <a:ln w="63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84" name="矩形 83"/>
              <p:cNvSpPr/>
              <p:nvPr/>
            </p:nvSpPr>
            <p:spPr>
              <a:xfrm>
                <a:off x="2844701" y="1882361"/>
                <a:ext cx="470544" cy="1412321"/>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grpSp>
        <p:grpSp>
          <p:nvGrpSpPr>
            <p:cNvPr id="36" name="群組 35"/>
            <p:cNvGrpSpPr/>
            <p:nvPr/>
          </p:nvGrpSpPr>
          <p:grpSpPr>
            <a:xfrm>
              <a:off x="1380576" y="54322"/>
              <a:ext cx="2840090" cy="985836"/>
              <a:chOff x="2474738" y="54322"/>
              <a:chExt cx="2840090" cy="985836"/>
            </a:xfrm>
          </p:grpSpPr>
          <p:cxnSp>
            <p:nvCxnSpPr>
              <p:cNvPr id="49" name="直線接點 48"/>
              <p:cNvCxnSpPr/>
              <p:nvPr/>
            </p:nvCxnSpPr>
            <p:spPr>
              <a:xfrm flipV="1">
                <a:off x="4314298" y="198338"/>
                <a:ext cx="6894" cy="146256"/>
              </a:xfrm>
              <a:prstGeom prst="line">
                <a:avLst/>
              </a:prstGeom>
              <a:ln>
                <a:prstDash val="dash"/>
                <a:headEnd type="arrow"/>
                <a:tailEnd type="none"/>
              </a:ln>
            </p:spPr>
            <p:style>
              <a:lnRef idx="1">
                <a:schemeClr val="accent1"/>
              </a:lnRef>
              <a:fillRef idx="0">
                <a:schemeClr val="accent1"/>
              </a:fillRef>
              <a:effectRef idx="0">
                <a:schemeClr val="accent1"/>
              </a:effectRef>
              <a:fontRef idx="minor">
                <a:schemeClr val="tx1"/>
              </a:fontRef>
            </p:style>
          </p:cxnSp>
          <p:cxnSp>
            <p:nvCxnSpPr>
              <p:cNvPr id="50" name="直線接點 49"/>
              <p:cNvCxnSpPr/>
              <p:nvPr/>
            </p:nvCxnSpPr>
            <p:spPr>
              <a:xfrm flipH="1">
                <a:off x="2474738" y="198338"/>
                <a:ext cx="182591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51" name="直線單箭頭接點 50"/>
              <p:cNvCxnSpPr/>
              <p:nvPr/>
            </p:nvCxnSpPr>
            <p:spPr>
              <a:xfrm>
                <a:off x="2484661" y="198338"/>
                <a:ext cx="0" cy="152329"/>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grpSp>
            <p:nvGrpSpPr>
              <p:cNvPr id="52" name="群組 51"/>
              <p:cNvGrpSpPr/>
              <p:nvPr/>
            </p:nvGrpSpPr>
            <p:grpSpPr>
              <a:xfrm>
                <a:off x="5098803" y="54322"/>
                <a:ext cx="216025" cy="985836"/>
                <a:chOff x="5098803" y="54322"/>
                <a:chExt cx="216025" cy="985836"/>
              </a:xfrm>
            </p:grpSpPr>
            <p:cxnSp>
              <p:nvCxnSpPr>
                <p:cNvPr id="55" name="直線接點 54"/>
                <p:cNvCxnSpPr/>
                <p:nvPr/>
              </p:nvCxnSpPr>
              <p:spPr>
                <a:xfrm>
                  <a:off x="5098803" y="1040158"/>
                  <a:ext cx="216025" cy="0"/>
                </a:xfrm>
                <a:prstGeom prst="line">
                  <a:avLst/>
                </a:prstGeom>
                <a:ln>
                  <a:prstDash val="dash"/>
                  <a:headEnd type="arrow"/>
                </a:ln>
              </p:spPr>
              <p:style>
                <a:lnRef idx="1">
                  <a:schemeClr val="accent1"/>
                </a:lnRef>
                <a:fillRef idx="0">
                  <a:schemeClr val="accent1"/>
                </a:fillRef>
                <a:effectRef idx="0">
                  <a:schemeClr val="accent1"/>
                </a:effectRef>
                <a:fontRef idx="minor">
                  <a:schemeClr val="tx1"/>
                </a:fontRef>
              </p:style>
            </p:cxnSp>
            <p:cxnSp>
              <p:nvCxnSpPr>
                <p:cNvPr id="56" name="直線接點 55"/>
                <p:cNvCxnSpPr/>
                <p:nvPr/>
              </p:nvCxnSpPr>
              <p:spPr>
                <a:xfrm flipV="1">
                  <a:off x="5314828" y="54322"/>
                  <a:ext cx="0" cy="985836"/>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cxnSp>
            <p:nvCxnSpPr>
              <p:cNvPr id="53" name="直線接點 52"/>
              <p:cNvCxnSpPr/>
              <p:nvPr/>
            </p:nvCxnSpPr>
            <p:spPr>
              <a:xfrm flipH="1">
                <a:off x="3084414" y="54322"/>
                <a:ext cx="223041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54" name="直線單箭頭接點 53"/>
              <p:cNvCxnSpPr/>
              <p:nvPr/>
            </p:nvCxnSpPr>
            <p:spPr>
              <a:xfrm>
                <a:off x="3074766" y="54322"/>
                <a:ext cx="1" cy="302418"/>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grpSp>
        <p:grpSp>
          <p:nvGrpSpPr>
            <p:cNvPr id="37" name="群組 36"/>
            <p:cNvGrpSpPr/>
            <p:nvPr/>
          </p:nvGrpSpPr>
          <p:grpSpPr>
            <a:xfrm>
              <a:off x="1319294" y="2545954"/>
              <a:ext cx="2461511" cy="1086104"/>
              <a:chOff x="2413456" y="2545954"/>
              <a:chExt cx="2461511" cy="1086104"/>
            </a:xfrm>
          </p:grpSpPr>
          <p:cxnSp>
            <p:nvCxnSpPr>
              <p:cNvPr id="39" name="直線接點 38"/>
              <p:cNvCxnSpPr/>
              <p:nvPr/>
            </p:nvCxnSpPr>
            <p:spPr>
              <a:xfrm flipH="1" flipV="1">
                <a:off x="3636789" y="2554674"/>
                <a:ext cx="426361" cy="8992"/>
              </a:xfrm>
              <a:prstGeom prst="line">
                <a:avLst/>
              </a:prstGeom>
              <a:ln>
                <a:prstDash val="dash"/>
                <a:headEnd type="arrow"/>
              </a:ln>
            </p:spPr>
            <p:style>
              <a:lnRef idx="1">
                <a:schemeClr val="accent1"/>
              </a:lnRef>
              <a:fillRef idx="0">
                <a:schemeClr val="accent1"/>
              </a:fillRef>
              <a:effectRef idx="0">
                <a:schemeClr val="accent1"/>
              </a:effectRef>
              <a:fontRef idx="minor">
                <a:schemeClr val="tx1"/>
              </a:fontRef>
            </p:style>
          </p:cxnSp>
          <p:cxnSp>
            <p:nvCxnSpPr>
              <p:cNvPr id="41" name="直線接點 40"/>
              <p:cNvCxnSpPr/>
              <p:nvPr/>
            </p:nvCxnSpPr>
            <p:spPr>
              <a:xfrm>
                <a:off x="3636789" y="2545954"/>
                <a:ext cx="0" cy="1086104"/>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2" name="直線接點 41"/>
              <p:cNvCxnSpPr/>
              <p:nvPr/>
            </p:nvCxnSpPr>
            <p:spPr>
              <a:xfrm flipH="1">
                <a:off x="2435269" y="3632058"/>
                <a:ext cx="120152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3" name="直線單箭頭接點 42"/>
              <p:cNvCxnSpPr/>
              <p:nvPr/>
            </p:nvCxnSpPr>
            <p:spPr>
              <a:xfrm flipV="1">
                <a:off x="2413456" y="3279765"/>
                <a:ext cx="13239" cy="352293"/>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44" name="直線接點 43"/>
              <p:cNvCxnSpPr/>
              <p:nvPr/>
            </p:nvCxnSpPr>
            <p:spPr>
              <a:xfrm flipH="1">
                <a:off x="4869489" y="3289462"/>
                <a:ext cx="5478" cy="221244"/>
              </a:xfrm>
              <a:prstGeom prst="line">
                <a:avLst/>
              </a:prstGeom>
              <a:ln>
                <a:prstDash val="dash"/>
                <a:headEnd type="arrow"/>
                <a:tailEnd type="none"/>
              </a:ln>
            </p:spPr>
            <p:style>
              <a:lnRef idx="1">
                <a:schemeClr val="accent1"/>
              </a:lnRef>
              <a:fillRef idx="0">
                <a:schemeClr val="accent1"/>
              </a:fillRef>
              <a:effectRef idx="0">
                <a:schemeClr val="accent1"/>
              </a:effectRef>
              <a:fontRef idx="minor">
                <a:schemeClr val="tx1"/>
              </a:fontRef>
            </p:style>
          </p:cxnSp>
          <p:cxnSp>
            <p:nvCxnSpPr>
              <p:cNvPr id="46" name="直線接點 45"/>
              <p:cNvCxnSpPr/>
              <p:nvPr/>
            </p:nvCxnSpPr>
            <p:spPr>
              <a:xfrm flipH="1">
                <a:off x="3041477" y="3510706"/>
                <a:ext cx="1824926"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7" name="直線單箭頭接點 46"/>
              <p:cNvCxnSpPr/>
              <p:nvPr/>
            </p:nvCxnSpPr>
            <p:spPr>
              <a:xfrm flipV="1">
                <a:off x="3069319" y="3294682"/>
                <a:ext cx="5448" cy="216024"/>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grpSp>
      </p:grpSp>
      <p:grpSp>
        <p:nvGrpSpPr>
          <p:cNvPr id="112" name="群組 111"/>
          <p:cNvGrpSpPr/>
          <p:nvPr/>
        </p:nvGrpSpPr>
        <p:grpSpPr>
          <a:xfrm>
            <a:off x="4486798" y="1581498"/>
            <a:ext cx="4477690" cy="1788110"/>
            <a:chOff x="4565618" y="3517384"/>
            <a:chExt cx="4477690" cy="1788110"/>
          </a:xfrm>
        </p:grpSpPr>
        <p:sp>
          <p:nvSpPr>
            <p:cNvPr id="113" name="矩形 112"/>
            <p:cNvSpPr/>
            <p:nvPr/>
          </p:nvSpPr>
          <p:spPr bwMode="auto">
            <a:xfrm>
              <a:off x="4578812" y="3517384"/>
              <a:ext cx="4464496" cy="1788110"/>
            </a:xfrm>
            <a:prstGeom prst="rect">
              <a:avLst/>
            </a:prstGeom>
            <a:solidFill>
              <a:srgbClr val="FFFF00"/>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114" name="文字方塊 113"/>
            <p:cNvSpPr txBox="1"/>
            <p:nvPr/>
          </p:nvSpPr>
          <p:spPr>
            <a:xfrm>
              <a:off x="4565618" y="3563724"/>
              <a:ext cx="2998677" cy="369332"/>
            </a:xfrm>
            <a:prstGeom prst="rect">
              <a:avLst/>
            </a:prstGeom>
            <a:noFill/>
          </p:spPr>
          <p:txBody>
            <a:bodyPr wrap="square" rtlCol="0">
              <a:spAutoFit/>
            </a:bodyPr>
            <a:lstStyle/>
            <a:p>
              <a:r>
                <a:rPr lang="en-US" altLang="zh-TW" b="1" dirty="0" err="1" smtClean="0"/>
                <a:t>Depacking</a:t>
              </a:r>
              <a:r>
                <a:rPr lang="en-US" altLang="zh-TW" b="1" dirty="0" smtClean="0"/>
                <a:t> Process:</a:t>
              </a:r>
              <a:endParaRPr lang="zh-TW" altLang="en-US" b="1" dirty="0"/>
            </a:p>
          </p:txBody>
        </p:sp>
        <p:sp>
          <p:nvSpPr>
            <p:cNvPr id="115" name="文字方塊 114"/>
            <p:cNvSpPr txBox="1"/>
            <p:nvPr/>
          </p:nvSpPr>
          <p:spPr>
            <a:xfrm>
              <a:off x="5171564" y="3933056"/>
              <a:ext cx="3720916" cy="1200329"/>
            </a:xfrm>
            <a:prstGeom prst="rect">
              <a:avLst/>
            </a:prstGeom>
            <a:noFill/>
          </p:spPr>
          <p:txBody>
            <a:bodyPr wrap="square" rtlCol="0">
              <a:spAutoFit/>
            </a:bodyPr>
            <a:lstStyle/>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3i,j</a:t>
              </a:r>
              <a:r>
                <a:rPr lang="en-CA" altLang="zh-TW" dirty="0">
                  <a:latin typeface="Times New Roman" panose="02020603050405020304" pitchFamily="18" charset="0"/>
                  <a:cs typeface="Times New Roman" panose="02020603050405020304" pitchFamily="18" charset="0"/>
                </a:rPr>
                <a:t> = </a:t>
              </a:r>
              <a:r>
                <a:rPr lang="en-CA" altLang="zh-TW" dirty="0" err="1">
                  <a:latin typeface="Times New Roman" panose="02020603050405020304" pitchFamily="18" charset="0"/>
                  <a:cs typeface="Times New Roman" panose="02020603050405020304" pitchFamily="18" charset="0"/>
                </a:rPr>
                <a:t>R</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D-X5)</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3i+4,j </a:t>
              </a:r>
              <a:r>
                <a:rPr lang="en-CA" altLang="zh-TW" dirty="0">
                  <a:latin typeface="Times New Roman" panose="02020603050405020304" pitchFamily="18" charset="0"/>
                  <a:cs typeface="Times New Roman" panose="02020603050405020304" pitchFamily="18" charset="0"/>
                </a:rPr>
                <a:t>= G</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D-X6)</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3i+1,j+1 </a:t>
              </a:r>
              <a:r>
                <a:rPr lang="en-CA" altLang="zh-TW" dirty="0">
                  <a:latin typeface="Times New Roman" panose="02020603050405020304" pitchFamily="18" charset="0"/>
                  <a:cs typeface="Times New Roman" panose="02020603050405020304" pitchFamily="18" charset="0"/>
                </a:rPr>
                <a:t>= G</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D-X7)</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3i+5,j+1</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i+1,j+1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D-X8)</a:t>
              </a:r>
              <a:endParaRPr lang="zh-TW" altLang="zh-TW" dirty="0">
                <a:latin typeface="Times New Roman" panose="02020603050405020304" pitchFamily="18" charset="0"/>
                <a:cs typeface="Times New Roman" panose="02020603050405020304" pitchFamily="18" charset="0"/>
              </a:endParaRPr>
            </a:p>
          </p:txBody>
        </p:sp>
      </p:grpSp>
      <p:grpSp>
        <p:nvGrpSpPr>
          <p:cNvPr id="116" name="群組 115"/>
          <p:cNvGrpSpPr/>
          <p:nvPr/>
        </p:nvGrpSpPr>
        <p:grpSpPr>
          <a:xfrm>
            <a:off x="4449964" y="3729122"/>
            <a:ext cx="4464496" cy="1788110"/>
            <a:chOff x="4499992" y="1352858"/>
            <a:chExt cx="4464496" cy="1788110"/>
          </a:xfrm>
        </p:grpSpPr>
        <p:sp>
          <p:nvSpPr>
            <p:cNvPr id="117" name="矩形 116"/>
            <p:cNvSpPr/>
            <p:nvPr/>
          </p:nvSpPr>
          <p:spPr bwMode="auto">
            <a:xfrm>
              <a:off x="4499992" y="1352858"/>
              <a:ext cx="4464496" cy="1788110"/>
            </a:xfrm>
            <a:prstGeom prst="rect">
              <a:avLst/>
            </a:prstGeom>
            <a:solidFill>
              <a:srgbClr val="FFFF00"/>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118" name="文字方塊 117"/>
            <p:cNvSpPr txBox="1"/>
            <p:nvPr/>
          </p:nvSpPr>
          <p:spPr>
            <a:xfrm>
              <a:off x="4595704" y="1385154"/>
              <a:ext cx="4267984" cy="369332"/>
            </a:xfrm>
            <a:prstGeom prst="rect">
              <a:avLst/>
            </a:prstGeom>
            <a:noFill/>
          </p:spPr>
          <p:txBody>
            <a:bodyPr wrap="square" rtlCol="0">
              <a:spAutoFit/>
            </a:bodyPr>
            <a:lstStyle/>
            <a:p>
              <a:r>
                <a:rPr lang="en-US" altLang="zh-TW" b="1" dirty="0" smtClean="0"/>
                <a:t>Packing Process</a:t>
              </a:r>
              <a:r>
                <a:rPr lang="en-US" altLang="zh-TW" dirty="0"/>
                <a:t> </a:t>
              </a:r>
              <a:r>
                <a:rPr lang="en-US" altLang="zh-TW" sz="1600" dirty="0"/>
                <a:t>(assign RGB Subpixels</a:t>
              </a:r>
              <a:r>
                <a:rPr lang="en-US" altLang="zh-TW" sz="1600" dirty="0" smtClean="0"/>
                <a:t>)</a:t>
              </a:r>
              <a:r>
                <a:rPr lang="en-US" altLang="zh-TW" b="1" dirty="0" smtClean="0"/>
                <a:t>:</a:t>
              </a:r>
              <a:endParaRPr lang="zh-TW" altLang="en-US" b="1" dirty="0"/>
            </a:p>
          </p:txBody>
        </p:sp>
        <p:sp>
          <p:nvSpPr>
            <p:cNvPr id="119" name="文字方塊 118"/>
            <p:cNvSpPr txBox="1"/>
            <p:nvPr/>
          </p:nvSpPr>
          <p:spPr>
            <a:xfrm>
              <a:off x="4723399" y="1796623"/>
              <a:ext cx="4241089" cy="1200329"/>
            </a:xfrm>
            <a:prstGeom prst="rect">
              <a:avLst/>
            </a:prstGeom>
            <a:noFill/>
          </p:spPr>
          <p:txBody>
            <a:bodyPr wrap="square" rtlCol="0">
              <a:spAutoFit/>
            </a:bodyPr>
            <a:lstStyle/>
            <a:p>
              <a:pPr latinLnBrk="1" hangingPunct="0"/>
              <a:r>
                <a:rPr lang="en-CA" altLang="zh-TW" dirty="0" err="1">
                  <a:latin typeface="Times New Roman" panose="02020603050405020304" pitchFamily="18" charset="0"/>
                  <a:cs typeface="Times New Roman" panose="02020603050405020304" pitchFamily="18" charset="0"/>
                </a:rPr>
                <a:t>R</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 </a:t>
              </a:r>
              <a:r>
                <a:rPr lang="en-CA" altLang="zh-TW" dirty="0" err="1">
                  <a:latin typeface="Times New Roman" panose="02020603050405020304" pitchFamily="18" charset="0"/>
                  <a:cs typeface="Times New Roman" panose="02020603050405020304" pitchFamily="18" charset="0"/>
                </a:rPr>
                <a:t>G</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  </a:t>
              </a:r>
              <a:r>
                <a:rPr lang="en-CA" altLang="zh-TW" dirty="0" err="1">
                  <a:latin typeface="Times New Roman" panose="02020603050405020304" pitchFamily="18" charset="0"/>
                  <a:cs typeface="Times New Roman" panose="02020603050405020304" pitchFamily="18" charset="0"/>
                </a:rPr>
                <a:t>B</a:t>
              </a:r>
              <a:r>
                <a:rPr lang="en-CA" altLang="zh-TW" baseline="-25000" dirty="0" err="1">
                  <a:latin typeface="Times New Roman" panose="02020603050405020304" pitchFamily="18" charset="0"/>
                  <a:cs typeface="Times New Roman" panose="02020603050405020304" pitchFamily="18" charset="0"/>
                </a:rPr>
                <a:t>i,j</a:t>
              </a:r>
              <a:r>
                <a:rPr lang="en-CA" altLang="zh-TW" baseline="-25000" dirty="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3i,j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(D-X9)</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smtClean="0">
                  <a:latin typeface="Times New Roman" panose="02020603050405020304" pitchFamily="18" charset="0"/>
                  <a:cs typeface="Times New Roman" panose="02020603050405020304" pitchFamily="18" charset="0"/>
                </a:rPr>
                <a:t>R</a:t>
              </a:r>
              <a:r>
                <a:rPr lang="en-CA" altLang="zh-TW" baseline="-25000" dirty="0" smtClean="0">
                  <a:latin typeface="Times New Roman" panose="02020603050405020304" pitchFamily="18" charset="0"/>
                  <a:cs typeface="Times New Roman" panose="02020603050405020304" pitchFamily="18" charset="0"/>
                </a:rPr>
                <a:t>i+1,j</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G</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i+1,j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3i+4,j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D-X10)</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R</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 G</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i,j+1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3i+1,j+1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D-X11)</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smtClean="0">
                  <a:latin typeface="Times New Roman" panose="02020603050405020304" pitchFamily="18" charset="0"/>
                  <a:cs typeface="Times New Roman" panose="02020603050405020304" pitchFamily="18" charset="0"/>
                </a:rPr>
                <a:t>R</a:t>
              </a:r>
              <a:r>
                <a:rPr lang="en-CA" altLang="zh-TW" baseline="-25000" dirty="0" smtClean="0">
                  <a:latin typeface="Times New Roman" panose="02020603050405020304" pitchFamily="18" charset="0"/>
                  <a:cs typeface="Times New Roman" panose="02020603050405020304" pitchFamily="18" charset="0"/>
                </a:rPr>
                <a:t>i+1,j+1</a:t>
              </a:r>
              <a:r>
                <a:rPr lang="en-CA" altLang="zh-TW" dirty="0" smtClean="0">
                  <a:latin typeface="Times New Roman" panose="02020603050405020304" pitchFamily="18" charset="0"/>
                  <a:cs typeface="Times New Roman" panose="02020603050405020304" pitchFamily="18" charset="0"/>
                </a:rPr>
                <a:t>= G</a:t>
              </a:r>
              <a:r>
                <a:rPr lang="en-CA" altLang="zh-TW" baseline="-25000" dirty="0" smtClean="0">
                  <a:latin typeface="Times New Roman" panose="02020603050405020304" pitchFamily="18" charset="0"/>
                  <a:cs typeface="Times New Roman" panose="02020603050405020304" pitchFamily="18" charset="0"/>
                </a:rPr>
                <a:t>i+1,j+1</a:t>
              </a:r>
              <a:r>
                <a:rPr lang="en-CA" altLang="zh-TW" dirty="0" smtClean="0">
                  <a:latin typeface="Times New Roman" panose="02020603050405020304" pitchFamily="18" charset="0"/>
                  <a:cs typeface="Times New Roman" panose="02020603050405020304" pitchFamily="18" charset="0"/>
                </a:rPr>
                <a:t>= B</a:t>
              </a:r>
              <a:r>
                <a:rPr lang="en-CA" altLang="zh-TW" baseline="-25000" dirty="0" smtClean="0">
                  <a:latin typeface="Times New Roman" panose="02020603050405020304" pitchFamily="18" charset="0"/>
                  <a:cs typeface="Times New Roman" panose="02020603050405020304" pitchFamily="18" charset="0"/>
                </a:rPr>
                <a:t>i+1,j+1</a:t>
              </a:r>
              <a:r>
                <a:rPr lang="en-CA" altLang="zh-TW" dirty="0" smtClean="0">
                  <a:latin typeface="Times New Roman" panose="02020603050405020304" pitchFamily="18" charset="0"/>
                  <a:cs typeface="Times New Roman" panose="02020603050405020304" pitchFamily="18" charset="0"/>
                </a:rPr>
                <a:t>=D</a:t>
              </a:r>
              <a:r>
                <a:rPr lang="en-CA" altLang="zh-TW" baseline="-25000" dirty="0" smtClean="0">
                  <a:latin typeface="Times New Roman" panose="02020603050405020304" pitchFamily="18" charset="0"/>
                  <a:cs typeface="Times New Roman" panose="02020603050405020304" pitchFamily="18" charset="0"/>
                </a:rPr>
                <a:t>3i+5,j+1</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D-X12)</a:t>
              </a:r>
              <a:endParaRPr lang="zh-TW" altLang="zh-TW" dirty="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37911193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6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6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24" name="矩形 23"/>
          <p:cNvSpPr/>
          <p:nvPr/>
        </p:nvSpPr>
        <p:spPr>
          <a:xfrm>
            <a:off x="899592" y="116632"/>
            <a:ext cx="3259418" cy="584775"/>
          </a:xfrm>
          <a:prstGeom prst="rect">
            <a:avLst/>
          </a:prstGeom>
        </p:spPr>
        <p:txBody>
          <a:bodyPr wrap="none">
            <a:spAutoFit/>
          </a:bodyPr>
          <a:lstStyle/>
          <a:p>
            <a:r>
              <a:rPr lang="en-CA" altLang="zh-TW" sz="3200" b="1" dirty="0" err="1" smtClean="0">
                <a:latin typeface="Calibri" panose="020F0502020204030204" pitchFamily="34" charset="0"/>
                <a:cs typeface="Calibri" panose="020F0502020204030204" pitchFamily="34" charset="0"/>
              </a:rPr>
              <a:t>chroma_usage</a:t>
            </a:r>
            <a:r>
              <a:rPr lang="en-CA" altLang="zh-TW" sz="3200" b="1" dirty="0" smtClean="0">
                <a:latin typeface="Calibri" panose="020F0502020204030204" pitchFamily="34" charset="0"/>
                <a:cs typeface="Calibri" panose="020F0502020204030204" pitchFamily="34" charset="0"/>
              </a:rPr>
              <a:t> = 0</a:t>
            </a:r>
            <a:endParaRPr lang="zh-TW" altLang="en-US" sz="2400" dirty="0">
              <a:latin typeface="Calibri" panose="020F0502020204030204" pitchFamily="34" charset="0"/>
              <a:cs typeface="Calibri" panose="020F0502020204030204" pitchFamily="34" charset="0"/>
            </a:endParaRPr>
          </a:p>
        </p:txBody>
      </p:sp>
      <p:sp>
        <p:nvSpPr>
          <p:cNvPr id="10" name="文字方塊 9"/>
          <p:cNvSpPr txBox="1"/>
          <p:nvPr/>
        </p:nvSpPr>
        <p:spPr>
          <a:xfrm>
            <a:off x="4139952" y="188640"/>
            <a:ext cx="4320480" cy="461665"/>
          </a:xfrm>
          <a:prstGeom prst="rect">
            <a:avLst/>
          </a:prstGeom>
          <a:noFill/>
        </p:spPr>
        <p:txBody>
          <a:bodyPr wrap="square" rtlCol="0">
            <a:spAutoFit/>
          </a:bodyPr>
          <a:lstStyle/>
          <a:p>
            <a:r>
              <a:rPr lang="en-CA" altLang="zh-TW" sz="2400" b="1" dirty="0" smtClean="0">
                <a:solidFill>
                  <a:srgbClr val="3333FF"/>
                </a:solidFill>
                <a:latin typeface="+mj-lt"/>
                <a:cs typeface="Times New Roman" panose="02020603050405020304" pitchFamily="18" charset="0"/>
              </a:rPr>
              <a:t>(</a:t>
            </a:r>
            <a:r>
              <a:rPr lang="en-CA" altLang="zh-TW" sz="2400" b="1" dirty="0" err="1" smtClean="0">
                <a:solidFill>
                  <a:srgbClr val="3333FF"/>
                </a:solidFill>
                <a:latin typeface="+mj-lt"/>
                <a:cs typeface="Times New Roman" panose="02020603050405020304" pitchFamily="18" charset="0"/>
              </a:rPr>
              <a:t>ctdp_packing_type</a:t>
            </a:r>
            <a:r>
              <a:rPr lang="en-CA" altLang="zh-TW" sz="2400" b="1" dirty="0" smtClean="0">
                <a:solidFill>
                  <a:srgbClr val="3333FF"/>
                </a:solidFill>
                <a:latin typeface="+mj-lt"/>
                <a:cs typeface="Times New Roman" panose="02020603050405020304" pitchFamily="18" charset="0"/>
              </a:rPr>
              <a:t> = 1)</a:t>
            </a:r>
            <a:endParaRPr lang="zh-TW" altLang="en-US" sz="2400" b="1" dirty="0">
              <a:solidFill>
                <a:srgbClr val="3333FF"/>
              </a:solidFill>
              <a:latin typeface="+mj-lt"/>
              <a:cs typeface="Times New Roman" panose="02020603050405020304" pitchFamily="18" charset="0"/>
            </a:endParaRPr>
          </a:p>
        </p:txBody>
      </p:sp>
      <p:grpSp>
        <p:nvGrpSpPr>
          <p:cNvPr id="90" name="群組 89"/>
          <p:cNvGrpSpPr/>
          <p:nvPr/>
        </p:nvGrpSpPr>
        <p:grpSpPr>
          <a:xfrm>
            <a:off x="4492485" y="1496876"/>
            <a:ext cx="4464496" cy="1788110"/>
            <a:chOff x="4499992" y="3517384"/>
            <a:chExt cx="4464496" cy="1788110"/>
          </a:xfrm>
        </p:grpSpPr>
        <p:sp>
          <p:nvSpPr>
            <p:cNvPr id="91" name="矩形 90"/>
            <p:cNvSpPr/>
            <p:nvPr/>
          </p:nvSpPr>
          <p:spPr bwMode="auto">
            <a:xfrm>
              <a:off x="4499992" y="3517384"/>
              <a:ext cx="4464496" cy="1788110"/>
            </a:xfrm>
            <a:prstGeom prst="rect">
              <a:avLst/>
            </a:prstGeom>
            <a:solidFill>
              <a:srgbClr val="FFFF00"/>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92" name="文字方塊 91"/>
            <p:cNvSpPr txBox="1"/>
            <p:nvPr/>
          </p:nvSpPr>
          <p:spPr>
            <a:xfrm>
              <a:off x="4565618" y="3563724"/>
              <a:ext cx="2998677" cy="369332"/>
            </a:xfrm>
            <a:prstGeom prst="rect">
              <a:avLst/>
            </a:prstGeom>
            <a:noFill/>
          </p:spPr>
          <p:txBody>
            <a:bodyPr wrap="square" rtlCol="0">
              <a:spAutoFit/>
            </a:bodyPr>
            <a:lstStyle/>
            <a:p>
              <a:r>
                <a:rPr lang="en-US" altLang="zh-TW" b="1" dirty="0" err="1" smtClean="0"/>
                <a:t>Depacking</a:t>
              </a:r>
              <a:r>
                <a:rPr lang="en-US" altLang="zh-TW" b="1" dirty="0" smtClean="0"/>
                <a:t> Process:</a:t>
              </a:r>
              <a:endParaRPr lang="zh-TW" altLang="en-US" b="1" dirty="0"/>
            </a:p>
          </p:txBody>
        </p:sp>
        <p:sp>
          <p:nvSpPr>
            <p:cNvPr id="93" name="文字方塊 92"/>
            <p:cNvSpPr txBox="1"/>
            <p:nvPr/>
          </p:nvSpPr>
          <p:spPr>
            <a:xfrm>
              <a:off x="5171564" y="3933056"/>
              <a:ext cx="3720916" cy="1200329"/>
            </a:xfrm>
            <a:prstGeom prst="rect">
              <a:avLst/>
            </a:prstGeom>
            <a:noFill/>
          </p:spPr>
          <p:txBody>
            <a:bodyPr wrap="square" rtlCol="0">
              <a:spAutoFit/>
            </a:bodyPr>
            <a:lstStyle/>
            <a:p>
              <a:pPr latinLnBrk="1" hangingPunct="0"/>
              <a:r>
                <a:rPr lang="en-CA" altLang="zh-TW" dirty="0" smtClean="0">
                  <a:latin typeface="Times New Roman" panose="02020603050405020304" pitchFamily="18" charset="0"/>
                  <a:cs typeface="Times New Roman" panose="02020603050405020304" pitchFamily="18" charset="0"/>
                </a:rPr>
                <a:t>D</a:t>
              </a:r>
              <a:r>
                <a:rPr lang="en-CA" altLang="zh-TW" baseline="-25000" dirty="0" smtClean="0">
                  <a:latin typeface="Times New Roman" panose="02020603050405020304" pitchFamily="18" charset="0"/>
                  <a:cs typeface="Times New Roman" panose="02020603050405020304" pitchFamily="18" charset="0"/>
                </a:rPr>
                <a:t>i,3j</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 </a:t>
              </a:r>
              <a:r>
                <a:rPr lang="en-CA" altLang="zh-TW" dirty="0" err="1">
                  <a:latin typeface="Times New Roman" panose="02020603050405020304" pitchFamily="18" charset="0"/>
                  <a:cs typeface="Times New Roman" panose="02020603050405020304" pitchFamily="18" charset="0"/>
                </a:rPr>
                <a:t>R</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D-X13)</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i,3j+4 </a:t>
              </a:r>
              <a:r>
                <a:rPr lang="en-CA" altLang="zh-TW" dirty="0">
                  <a:latin typeface="Times New Roman" panose="02020603050405020304" pitchFamily="18" charset="0"/>
                  <a:cs typeface="Times New Roman" panose="02020603050405020304" pitchFamily="18" charset="0"/>
                </a:rPr>
                <a:t>= G</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D-X14)</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i+1,3j+1 </a:t>
              </a:r>
              <a:r>
                <a:rPr lang="en-CA" altLang="zh-TW" dirty="0">
                  <a:latin typeface="Times New Roman" panose="02020603050405020304" pitchFamily="18" charset="0"/>
                  <a:cs typeface="Times New Roman" panose="02020603050405020304" pitchFamily="18" charset="0"/>
                </a:rPr>
                <a:t>= G</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(D-X15)</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i+1,3j+5</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i+1,j+1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D-X16)</a:t>
              </a:r>
              <a:endParaRPr lang="zh-TW" altLang="zh-TW" dirty="0">
                <a:latin typeface="Times New Roman" panose="02020603050405020304" pitchFamily="18" charset="0"/>
                <a:cs typeface="Times New Roman" panose="02020603050405020304" pitchFamily="18" charset="0"/>
              </a:endParaRPr>
            </a:p>
          </p:txBody>
        </p:sp>
      </p:grpSp>
      <p:grpSp>
        <p:nvGrpSpPr>
          <p:cNvPr id="94" name="群組 93"/>
          <p:cNvGrpSpPr/>
          <p:nvPr/>
        </p:nvGrpSpPr>
        <p:grpSpPr>
          <a:xfrm>
            <a:off x="4521277" y="3644500"/>
            <a:ext cx="4464496" cy="1788110"/>
            <a:chOff x="4499992" y="1352858"/>
            <a:chExt cx="4464496" cy="1788110"/>
          </a:xfrm>
        </p:grpSpPr>
        <p:sp>
          <p:nvSpPr>
            <p:cNvPr id="95" name="矩形 94"/>
            <p:cNvSpPr/>
            <p:nvPr/>
          </p:nvSpPr>
          <p:spPr bwMode="auto">
            <a:xfrm>
              <a:off x="4499992" y="1352858"/>
              <a:ext cx="4464496" cy="1788110"/>
            </a:xfrm>
            <a:prstGeom prst="rect">
              <a:avLst/>
            </a:prstGeom>
            <a:solidFill>
              <a:srgbClr val="FFFF00"/>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96" name="文字方塊 95"/>
            <p:cNvSpPr txBox="1"/>
            <p:nvPr/>
          </p:nvSpPr>
          <p:spPr>
            <a:xfrm>
              <a:off x="4595704" y="1385154"/>
              <a:ext cx="4267984" cy="369332"/>
            </a:xfrm>
            <a:prstGeom prst="rect">
              <a:avLst/>
            </a:prstGeom>
            <a:noFill/>
          </p:spPr>
          <p:txBody>
            <a:bodyPr wrap="square" rtlCol="0">
              <a:spAutoFit/>
            </a:bodyPr>
            <a:lstStyle/>
            <a:p>
              <a:r>
                <a:rPr lang="en-US" altLang="zh-TW" b="1" dirty="0" smtClean="0"/>
                <a:t>Packing Process</a:t>
              </a:r>
              <a:r>
                <a:rPr lang="en-US" altLang="zh-TW" dirty="0" smtClean="0"/>
                <a:t> </a:t>
              </a:r>
              <a:r>
                <a:rPr lang="en-US" altLang="zh-TW" sz="1600" dirty="0" smtClean="0"/>
                <a:t>(assign RGB Subpixels)</a:t>
              </a:r>
              <a:r>
                <a:rPr lang="en-US" altLang="zh-TW" b="1" dirty="0" smtClean="0"/>
                <a:t>:</a:t>
              </a:r>
              <a:endParaRPr lang="zh-TW" altLang="en-US" b="1" dirty="0"/>
            </a:p>
          </p:txBody>
        </p:sp>
        <p:sp>
          <p:nvSpPr>
            <p:cNvPr id="97" name="文字方塊 96"/>
            <p:cNvSpPr txBox="1"/>
            <p:nvPr/>
          </p:nvSpPr>
          <p:spPr>
            <a:xfrm>
              <a:off x="4723399" y="1796623"/>
              <a:ext cx="4241089" cy="1200329"/>
            </a:xfrm>
            <a:prstGeom prst="rect">
              <a:avLst/>
            </a:prstGeom>
            <a:noFill/>
          </p:spPr>
          <p:txBody>
            <a:bodyPr wrap="square" rtlCol="0">
              <a:spAutoFit/>
            </a:bodyPr>
            <a:lstStyle/>
            <a:p>
              <a:pPr latinLnBrk="1" hangingPunct="0"/>
              <a:r>
                <a:rPr lang="en-CA" altLang="zh-TW" dirty="0" err="1">
                  <a:latin typeface="Times New Roman" panose="02020603050405020304" pitchFamily="18" charset="0"/>
                  <a:cs typeface="Times New Roman" panose="02020603050405020304" pitchFamily="18" charset="0"/>
                </a:rPr>
                <a:t>R</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  </a:t>
              </a:r>
              <a:r>
                <a:rPr lang="en-CA" altLang="zh-TW" dirty="0" err="1">
                  <a:latin typeface="Times New Roman" panose="02020603050405020304" pitchFamily="18" charset="0"/>
                  <a:cs typeface="Times New Roman" panose="02020603050405020304" pitchFamily="18" charset="0"/>
                </a:rPr>
                <a:t>G</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  </a:t>
              </a:r>
              <a:r>
                <a:rPr lang="en-CA" altLang="zh-TW" dirty="0" err="1">
                  <a:latin typeface="Times New Roman" panose="02020603050405020304" pitchFamily="18" charset="0"/>
                  <a:cs typeface="Times New Roman" panose="02020603050405020304" pitchFamily="18" charset="0"/>
                </a:rPr>
                <a:t>B</a:t>
              </a:r>
              <a:r>
                <a:rPr lang="en-CA" altLang="zh-TW" baseline="-25000" dirty="0" err="1">
                  <a:latin typeface="Times New Roman" panose="02020603050405020304" pitchFamily="18" charset="0"/>
                  <a:cs typeface="Times New Roman" panose="02020603050405020304" pitchFamily="18" charset="0"/>
                </a:rPr>
                <a:t>i,j</a:t>
              </a:r>
              <a:r>
                <a:rPr lang="en-CA" altLang="zh-TW" baseline="-25000" dirty="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i,3j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D-X17)</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R</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 G</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i,j+1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i,3j+4</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D-X18)</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R</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 G</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i+1,j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i+1,3j+1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D-X19)</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smtClean="0">
                  <a:latin typeface="Times New Roman" panose="02020603050405020304" pitchFamily="18" charset="0"/>
                  <a:cs typeface="Times New Roman" panose="02020603050405020304" pitchFamily="18" charset="0"/>
                </a:rPr>
                <a:t>R</a:t>
              </a:r>
              <a:r>
                <a:rPr lang="en-CA" altLang="zh-TW" baseline="-25000" dirty="0" smtClean="0">
                  <a:latin typeface="Times New Roman" panose="02020603050405020304" pitchFamily="18" charset="0"/>
                  <a:cs typeface="Times New Roman" panose="02020603050405020304" pitchFamily="18" charset="0"/>
                </a:rPr>
                <a:t>i+1,j+1</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G</a:t>
              </a:r>
              <a:r>
                <a:rPr lang="en-CA" altLang="zh-TW" baseline="-25000" dirty="0">
                  <a:latin typeface="Times New Roman" panose="02020603050405020304" pitchFamily="18" charset="0"/>
                  <a:cs typeface="Times New Roman" panose="02020603050405020304" pitchFamily="18" charset="0"/>
                </a:rPr>
                <a:t>i+1,j+1</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i+1,j+1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i+1,3j+5</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a:t>
              </a:r>
              <a:r>
                <a:rPr lang="en-CA" altLang="zh-TW" dirty="0">
                  <a:latin typeface="Times New Roman" panose="02020603050405020304" pitchFamily="18" charset="0"/>
                  <a:cs typeface="Times New Roman" panose="02020603050405020304" pitchFamily="18" charset="0"/>
                </a:rPr>
                <a:t>D-X20)</a:t>
              </a:r>
              <a:endParaRPr lang="zh-TW" altLang="zh-TW" dirty="0">
                <a:latin typeface="Times New Roman" panose="02020603050405020304" pitchFamily="18" charset="0"/>
                <a:cs typeface="Times New Roman" panose="02020603050405020304" pitchFamily="18" charset="0"/>
              </a:endParaRPr>
            </a:p>
          </p:txBody>
        </p:sp>
      </p:grpSp>
      <p:grpSp>
        <p:nvGrpSpPr>
          <p:cNvPr id="87" name="群組 86"/>
          <p:cNvGrpSpPr/>
          <p:nvPr/>
        </p:nvGrpSpPr>
        <p:grpSpPr>
          <a:xfrm>
            <a:off x="0" y="1470214"/>
            <a:ext cx="4860032" cy="4263042"/>
            <a:chOff x="5474976" y="581531"/>
            <a:chExt cx="3920991" cy="3358304"/>
          </a:xfrm>
        </p:grpSpPr>
        <p:sp>
          <p:nvSpPr>
            <p:cNvPr id="88" name="橢圓 87"/>
            <p:cNvSpPr/>
            <p:nvPr/>
          </p:nvSpPr>
          <p:spPr>
            <a:xfrm>
              <a:off x="5768643" y="2391062"/>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89" name="文字方塊 88"/>
            <p:cNvSpPr txBox="1"/>
            <p:nvPr/>
          </p:nvSpPr>
          <p:spPr>
            <a:xfrm>
              <a:off x="5768477" y="2438192"/>
              <a:ext cx="528639"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a:t>
              </a:r>
              <a:endParaRPr lang="zh-TW" altLang="en-US" sz="1200" b="1" baseline="-25000" dirty="0">
                <a:latin typeface="Times New Roman" panose="02020603050405020304" pitchFamily="18" charset="0"/>
                <a:cs typeface="Times New Roman" panose="02020603050405020304" pitchFamily="18" charset="0"/>
              </a:endParaRPr>
            </a:p>
          </p:txBody>
        </p:sp>
        <p:sp>
          <p:nvSpPr>
            <p:cNvPr id="98" name="橢圓 97"/>
            <p:cNvSpPr/>
            <p:nvPr/>
          </p:nvSpPr>
          <p:spPr>
            <a:xfrm>
              <a:off x="5768643" y="2850996"/>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99" name="橢圓 98"/>
            <p:cNvSpPr/>
            <p:nvPr/>
          </p:nvSpPr>
          <p:spPr>
            <a:xfrm>
              <a:off x="6787172" y="2391528"/>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00" name="文字方塊 99"/>
            <p:cNvSpPr txBox="1"/>
            <p:nvPr/>
          </p:nvSpPr>
          <p:spPr>
            <a:xfrm>
              <a:off x="6735833" y="2431417"/>
              <a:ext cx="567599"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i,3j+2</a:t>
              </a:r>
              <a:endParaRPr lang="zh-TW" altLang="en-US" sz="1200" b="1" baseline="-25000" dirty="0">
                <a:latin typeface="Times New Roman" panose="02020603050405020304" pitchFamily="18" charset="0"/>
                <a:cs typeface="Times New Roman" panose="02020603050405020304" pitchFamily="18" charset="0"/>
              </a:endParaRPr>
            </a:p>
          </p:txBody>
        </p:sp>
        <p:sp>
          <p:nvSpPr>
            <p:cNvPr id="101" name="橢圓 100"/>
            <p:cNvSpPr/>
            <p:nvPr/>
          </p:nvSpPr>
          <p:spPr>
            <a:xfrm>
              <a:off x="6796861" y="2874455"/>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02" name="橢圓 101"/>
            <p:cNvSpPr/>
            <p:nvPr/>
          </p:nvSpPr>
          <p:spPr>
            <a:xfrm>
              <a:off x="7747673" y="2394299"/>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03" name="文字方塊 102"/>
            <p:cNvSpPr txBox="1"/>
            <p:nvPr/>
          </p:nvSpPr>
          <p:spPr>
            <a:xfrm>
              <a:off x="7683069" y="2444828"/>
              <a:ext cx="585880" cy="222660"/>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i,3j+4</a:t>
              </a:r>
              <a:endParaRPr lang="zh-TW" altLang="en-US" sz="1200" b="1" baseline="-25000" dirty="0">
                <a:latin typeface="Times New Roman" panose="02020603050405020304" pitchFamily="18" charset="0"/>
                <a:cs typeface="Times New Roman" panose="02020603050405020304" pitchFamily="18" charset="0"/>
              </a:endParaRPr>
            </a:p>
          </p:txBody>
        </p:sp>
        <p:sp>
          <p:nvSpPr>
            <p:cNvPr id="104" name="橢圓 103"/>
            <p:cNvSpPr/>
            <p:nvPr/>
          </p:nvSpPr>
          <p:spPr>
            <a:xfrm>
              <a:off x="7747673" y="2879132"/>
              <a:ext cx="428625" cy="400050"/>
            </a:xfrm>
            <a:prstGeom prst="ellipse">
              <a:avLst/>
            </a:prstGeom>
            <a:solidFill>
              <a:srgbClr val="969696"/>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05" name="橢圓 104"/>
            <p:cNvSpPr/>
            <p:nvPr/>
          </p:nvSpPr>
          <p:spPr>
            <a:xfrm>
              <a:off x="6293472" y="2389036"/>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06" name="文字方塊 105"/>
            <p:cNvSpPr txBox="1"/>
            <p:nvPr/>
          </p:nvSpPr>
          <p:spPr>
            <a:xfrm>
              <a:off x="6251050" y="2425167"/>
              <a:ext cx="542925"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07" name="橢圓 106"/>
            <p:cNvSpPr/>
            <p:nvPr/>
          </p:nvSpPr>
          <p:spPr>
            <a:xfrm>
              <a:off x="6293472" y="2872429"/>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08" name="橢圓 107"/>
            <p:cNvSpPr/>
            <p:nvPr/>
          </p:nvSpPr>
          <p:spPr>
            <a:xfrm>
              <a:off x="7261337" y="2395603"/>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09" name="文字方塊 108"/>
            <p:cNvSpPr txBox="1"/>
            <p:nvPr/>
          </p:nvSpPr>
          <p:spPr>
            <a:xfrm>
              <a:off x="7228762" y="2452587"/>
              <a:ext cx="557213"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i.3j+3</a:t>
              </a:r>
              <a:endParaRPr lang="zh-TW" altLang="en-US" sz="1200" b="1" baseline="-25000" dirty="0">
                <a:latin typeface="Times New Roman" panose="02020603050405020304" pitchFamily="18" charset="0"/>
                <a:cs typeface="Times New Roman" panose="02020603050405020304" pitchFamily="18" charset="0"/>
              </a:endParaRPr>
            </a:p>
          </p:txBody>
        </p:sp>
        <p:sp>
          <p:nvSpPr>
            <p:cNvPr id="110" name="橢圓 109"/>
            <p:cNvSpPr/>
            <p:nvPr/>
          </p:nvSpPr>
          <p:spPr>
            <a:xfrm>
              <a:off x="7268809" y="2863891"/>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11" name="橢圓 110"/>
            <p:cNvSpPr/>
            <p:nvPr/>
          </p:nvSpPr>
          <p:spPr>
            <a:xfrm>
              <a:off x="8239166" y="2394959"/>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12" name="橢圓 111"/>
            <p:cNvSpPr/>
            <p:nvPr/>
          </p:nvSpPr>
          <p:spPr>
            <a:xfrm>
              <a:off x="8239166" y="2869159"/>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grpSp>
          <p:nvGrpSpPr>
            <p:cNvPr id="113" name="群組 112"/>
            <p:cNvGrpSpPr/>
            <p:nvPr/>
          </p:nvGrpSpPr>
          <p:grpSpPr>
            <a:xfrm>
              <a:off x="5688920" y="581531"/>
              <a:ext cx="3057167" cy="881489"/>
              <a:chOff x="5688920" y="655779"/>
              <a:chExt cx="3057167" cy="881489"/>
            </a:xfrm>
          </p:grpSpPr>
          <p:sp>
            <p:nvSpPr>
              <p:cNvPr id="142" name="橢圓 141"/>
              <p:cNvSpPr/>
              <p:nvPr/>
            </p:nvSpPr>
            <p:spPr>
              <a:xfrm>
                <a:off x="5758616" y="657435"/>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143" name="橢圓 142"/>
              <p:cNvSpPr/>
              <p:nvPr/>
            </p:nvSpPr>
            <p:spPr>
              <a:xfrm>
                <a:off x="6266337" y="665247"/>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44" name="橢圓 143"/>
              <p:cNvSpPr/>
              <p:nvPr/>
            </p:nvSpPr>
            <p:spPr>
              <a:xfrm>
                <a:off x="6744822" y="660962"/>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45" name="橢圓 144"/>
              <p:cNvSpPr/>
              <p:nvPr/>
            </p:nvSpPr>
            <p:spPr>
              <a:xfrm>
                <a:off x="5755009" y="1115329"/>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146" name="橢圓 145"/>
              <p:cNvSpPr/>
              <p:nvPr/>
            </p:nvSpPr>
            <p:spPr>
              <a:xfrm>
                <a:off x="6254760" y="1120237"/>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47" name="橢圓 146"/>
              <p:cNvSpPr/>
              <p:nvPr/>
            </p:nvSpPr>
            <p:spPr>
              <a:xfrm>
                <a:off x="6743878" y="1137218"/>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48" name="橢圓 147"/>
              <p:cNvSpPr/>
              <p:nvPr/>
            </p:nvSpPr>
            <p:spPr>
              <a:xfrm>
                <a:off x="7233798" y="655779"/>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149" name="橢圓 148"/>
              <p:cNvSpPr/>
              <p:nvPr/>
            </p:nvSpPr>
            <p:spPr>
              <a:xfrm>
                <a:off x="7722916" y="671320"/>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50" name="橢圓 149"/>
              <p:cNvSpPr/>
              <p:nvPr/>
            </p:nvSpPr>
            <p:spPr>
              <a:xfrm>
                <a:off x="8229865" y="670470"/>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51" name="橢圓 150"/>
              <p:cNvSpPr/>
              <p:nvPr/>
            </p:nvSpPr>
            <p:spPr>
              <a:xfrm>
                <a:off x="7224138" y="1125962"/>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152" name="橢圓 151"/>
              <p:cNvSpPr/>
              <p:nvPr/>
            </p:nvSpPr>
            <p:spPr>
              <a:xfrm>
                <a:off x="7723889" y="1130870"/>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53" name="橢圓 152"/>
              <p:cNvSpPr/>
              <p:nvPr/>
            </p:nvSpPr>
            <p:spPr>
              <a:xfrm>
                <a:off x="8209572" y="112658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54" name="文字方塊 153"/>
              <p:cNvSpPr txBox="1"/>
              <p:nvPr/>
            </p:nvSpPr>
            <p:spPr>
              <a:xfrm>
                <a:off x="5741113" y="718239"/>
                <a:ext cx="471487" cy="276999"/>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55" name="文字方塊 154"/>
              <p:cNvSpPr txBox="1"/>
              <p:nvPr/>
            </p:nvSpPr>
            <p:spPr>
              <a:xfrm>
                <a:off x="6217808" y="707503"/>
                <a:ext cx="528061" cy="276999"/>
              </a:xfrm>
              <a:prstGeom prst="rect">
                <a:avLst/>
              </a:prstGeom>
              <a:noFill/>
            </p:spPr>
            <p:txBody>
              <a:bodyPr wrap="square" rtlCol="0">
                <a:spAutoFit/>
              </a:bodyPr>
              <a:lstStyle/>
              <a:p>
                <a:pPr algn="ctr"/>
                <a:r>
                  <a:rPr lang="en-US" altLang="zh-TW" sz="1200" b="1" dirty="0" err="1" smtClean="0">
                    <a:latin typeface="Times New Roman" panose="02020603050405020304" pitchFamily="18" charset="0"/>
                    <a:cs typeface="Times New Roman" panose="02020603050405020304" pitchFamily="18" charset="0"/>
                  </a:rPr>
                  <a:t>G</a:t>
                </a:r>
                <a:r>
                  <a:rPr lang="en-US" altLang="zh-TW" sz="1200" b="1" baseline="-25000" dirty="0" err="1" smtClean="0">
                    <a:latin typeface="Times New Roman" panose="02020603050405020304" pitchFamily="18" charset="0"/>
                    <a:cs typeface="Times New Roman" panose="02020603050405020304" pitchFamily="18" charset="0"/>
                  </a:rPr>
                  <a:t>i,j</a:t>
                </a:r>
                <a:endParaRPr lang="zh-TW" altLang="en-US" sz="1200" b="1" baseline="-25000" dirty="0">
                  <a:latin typeface="Times New Roman" panose="02020603050405020304" pitchFamily="18" charset="0"/>
                  <a:cs typeface="Times New Roman" panose="02020603050405020304" pitchFamily="18" charset="0"/>
                </a:endParaRPr>
              </a:p>
            </p:txBody>
          </p:sp>
          <p:sp>
            <p:nvSpPr>
              <p:cNvPr id="156" name="文字方塊 155"/>
              <p:cNvSpPr txBox="1"/>
              <p:nvPr/>
            </p:nvSpPr>
            <p:spPr>
              <a:xfrm>
                <a:off x="6723062" y="716551"/>
                <a:ext cx="471487" cy="276999"/>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57" name="文字方塊 156"/>
              <p:cNvSpPr txBox="1"/>
              <p:nvPr/>
            </p:nvSpPr>
            <p:spPr>
              <a:xfrm>
                <a:off x="7183244" y="708863"/>
                <a:ext cx="535077"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58" name="文字方塊 157"/>
              <p:cNvSpPr txBox="1"/>
              <p:nvPr/>
            </p:nvSpPr>
            <p:spPr>
              <a:xfrm>
                <a:off x="7668448" y="707347"/>
                <a:ext cx="557213" cy="27699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59" name="文字方塊 158"/>
              <p:cNvSpPr txBox="1"/>
              <p:nvPr/>
            </p:nvSpPr>
            <p:spPr>
              <a:xfrm>
                <a:off x="8173463" y="718169"/>
                <a:ext cx="552854"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60" name="文字方塊 159"/>
              <p:cNvSpPr txBox="1"/>
              <p:nvPr/>
            </p:nvSpPr>
            <p:spPr>
              <a:xfrm>
                <a:off x="5688920" y="1149194"/>
                <a:ext cx="557949"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61" name="文字方塊 160"/>
              <p:cNvSpPr txBox="1"/>
              <p:nvPr/>
            </p:nvSpPr>
            <p:spPr>
              <a:xfrm>
                <a:off x="6201175" y="1152258"/>
                <a:ext cx="574921" cy="27699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a:t>
                </a:r>
                <a:endParaRPr lang="zh-TW" altLang="en-US" sz="1200" b="1" baseline="-25000" dirty="0">
                  <a:latin typeface="Times New Roman" panose="02020603050405020304" pitchFamily="18" charset="0"/>
                  <a:cs typeface="Times New Roman" panose="02020603050405020304" pitchFamily="18" charset="0"/>
                </a:endParaRPr>
              </a:p>
            </p:txBody>
          </p:sp>
          <p:sp>
            <p:nvSpPr>
              <p:cNvPr id="162" name="文字方塊 161"/>
              <p:cNvSpPr txBox="1"/>
              <p:nvPr/>
            </p:nvSpPr>
            <p:spPr>
              <a:xfrm>
                <a:off x="6701718" y="1188110"/>
                <a:ext cx="549482"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63" name="文字方塊 162"/>
              <p:cNvSpPr txBox="1"/>
              <p:nvPr/>
            </p:nvSpPr>
            <p:spPr>
              <a:xfrm>
                <a:off x="7172235" y="1167694"/>
                <a:ext cx="604188" cy="276999"/>
              </a:xfrm>
              <a:prstGeom prst="rect">
                <a:avLst/>
              </a:prstGeom>
              <a:noFill/>
            </p:spPr>
            <p:txBody>
              <a:bodyPr wrap="square" rtlCol="0">
                <a:spAutoFit/>
              </a:bodyPr>
              <a:lstStyle/>
              <a:p>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64" name="文字方塊 163"/>
              <p:cNvSpPr txBox="1"/>
              <p:nvPr/>
            </p:nvSpPr>
            <p:spPr>
              <a:xfrm>
                <a:off x="7644789" y="1187487"/>
                <a:ext cx="610072"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65" name="文字方塊 164"/>
              <p:cNvSpPr txBox="1"/>
              <p:nvPr/>
            </p:nvSpPr>
            <p:spPr>
              <a:xfrm>
                <a:off x="8155968" y="1176166"/>
                <a:ext cx="590119" cy="276999"/>
              </a:xfrm>
              <a:prstGeom prst="rect">
                <a:avLst/>
              </a:prstGeom>
              <a:noFill/>
            </p:spPr>
            <p:txBody>
              <a:bodyPr wrap="square" rtlCol="0">
                <a:spAutoFit/>
              </a:bodyPr>
              <a:lstStyle/>
              <a:p>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grpSp>
        <p:sp>
          <p:nvSpPr>
            <p:cNvPr id="114" name="文字方塊 113"/>
            <p:cNvSpPr txBox="1"/>
            <p:nvPr/>
          </p:nvSpPr>
          <p:spPr>
            <a:xfrm>
              <a:off x="8185912" y="2437246"/>
              <a:ext cx="557213"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i.3j+5</a:t>
              </a:r>
              <a:endParaRPr lang="zh-TW" altLang="en-US" sz="1200" b="1" baseline="-25000" dirty="0">
                <a:latin typeface="Times New Roman" panose="02020603050405020304" pitchFamily="18" charset="0"/>
                <a:cs typeface="Times New Roman" panose="02020603050405020304" pitchFamily="18" charset="0"/>
              </a:endParaRPr>
            </a:p>
          </p:txBody>
        </p:sp>
        <p:sp>
          <p:nvSpPr>
            <p:cNvPr id="115" name="文字方塊 114"/>
            <p:cNvSpPr txBox="1"/>
            <p:nvPr/>
          </p:nvSpPr>
          <p:spPr>
            <a:xfrm>
              <a:off x="5711835" y="2907345"/>
              <a:ext cx="542925" cy="222660"/>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i+1,3j</a:t>
              </a:r>
              <a:endParaRPr lang="zh-TW" altLang="en-US" sz="1200" b="1" baseline="-25000" dirty="0">
                <a:latin typeface="Times New Roman" panose="02020603050405020304" pitchFamily="18" charset="0"/>
                <a:cs typeface="Times New Roman" panose="02020603050405020304" pitchFamily="18" charset="0"/>
              </a:endParaRPr>
            </a:p>
          </p:txBody>
        </p:sp>
        <p:sp>
          <p:nvSpPr>
            <p:cNvPr id="116" name="文字方塊 115"/>
            <p:cNvSpPr txBox="1"/>
            <p:nvPr/>
          </p:nvSpPr>
          <p:spPr>
            <a:xfrm>
              <a:off x="6697453" y="2922224"/>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i+1,3j+2</a:t>
              </a:r>
              <a:endParaRPr lang="zh-TW" altLang="en-US" sz="1100" b="1" baseline="-25000" dirty="0">
                <a:latin typeface="Times New Roman" panose="02020603050405020304" pitchFamily="18" charset="0"/>
                <a:cs typeface="Times New Roman" panose="02020603050405020304" pitchFamily="18" charset="0"/>
              </a:endParaRPr>
            </a:p>
          </p:txBody>
        </p:sp>
        <p:sp>
          <p:nvSpPr>
            <p:cNvPr id="117" name="文字方塊 116"/>
            <p:cNvSpPr txBox="1"/>
            <p:nvPr/>
          </p:nvSpPr>
          <p:spPr>
            <a:xfrm>
              <a:off x="7684016" y="2929607"/>
              <a:ext cx="620047" cy="210289"/>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i+1,3j+4</a:t>
              </a:r>
              <a:endParaRPr lang="zh-TW" altLang="en-US" sz="1100" b="1" baseline="-25000" dirty="0">
                <a:latin typeface="Times New Roman" panose="02020603050405020304" pitchFamily="18" charset="0"/>
                <a:cs typeface="Times New Roman" panose="02020603050405020304" pitchFamily="18" charset="0"/>
              </a:endParaRPr>
            </a:p>
          </p:txBody>
        </p:sp>
        <p:sp>
          <p:nvSpPr>
            <p:cNvPr id="118" name="文字方塊 117"/>
            <p:cNvSpPr txBox="1"/>
            <p:nvPr/>
          </p:nvSpPr>
          <p:spPr>
            <a:xfrm>
              <a:off x="6202712" y="2912900"/>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19" name="文字方塊 118"/>
            <p:cNvSpPr txBox="1"/>
            <p:nvPr/>
          </p:nvSpPr>
          <p:spPr>
            <a:xfrm>
              <a:off x="7184111" y="2920216"/>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i+1,3j+3</a:t>
              </a:r>
              <a:endParaRPr lang="zh-TW" altLang="en-US" sz="1100" b="1" baseline="-25000" dirty="0">
                <a:latin typeface="Times New Roman" panose="02020603050405020304" pitchFamily="18" charset="0"/>
                <a:cs typeface="Times New Roman" panose="02020603050405020304" pitchFamily="18" charset="0"/>
              </a:endParaRPr>
            </a:p>
          </p:txBody>
        </p:sp>
        <p:sp>
          <p:nvSpPr>
            <p:cNvPr id="120" name="文字方塊 119"/>
            <p:cNvSpPr txBox="1"/>
            <p:nvPr/>
          </p:nvSpPr>
          <p:spPr>
            <a:xfrm>
              <a:off x="8169307" y="2936641"/>
              <a:ext cx="620047" cy="210289"/>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i+1,3j+5</a:t>
              </a:r>
              <a:endParaRPr lang="zh-TW" altLang="en-US" sz="1100" b="1" baseline="-25000" dirty="0">
                <a:latin typeface="Times New Roman" panose="02020603050405020304" pitchFamily="18" charset="0"/>
                <a:cs typeface="Times New Roman" panose="02020603050405020304" pitchFamily="18" charset="0"/>
              </a:endParaRPr>
            </a:p>
          </p:txBody>
        </p:sp>
        <p:sp>
          <p:nvSpPr>
            <p:cNvPr id="122" name="矩形 121"/>
            <p:cNvSpPr/>
            <p:nvPr/>
          </p:nvSpPr>
          <p:spPr>
            <a:xfrm>
              <a:off x="5616912" y="3632058"/>
              <a:ext cx="3779055" cy="307777"/>
            </a:xfrm>
            <a:prstGeom prst="rect">
              <a:avLst/>
            </a:prstGeom>
          </p:spPr>
          <p:txBody>
            <a:bodyPr wrap="square">
              <a:spAutoFit/>
            </a:bodyPr>
            <a:lstStyle/>
            <a:p>
              <a:pPr algn="ctr"/>
              <a:r>
                <a:rPr lang="en-US" altLang="zh-TW" sz="1400" dirty="0" err="1">
                  <a:latin typeface="Times New Roman" panose="02020603050405020304" pitchFamily="18" charset="0"/>
                  <a:cs typeface="Times New Roman" panose="02020603050405020304" pitchFamily="18" charset="0"/>
                </a:rPr>
                <a:t>i</a:t>
              </a:r>
              <a:r>
                <a:rPr lang="en-US" altLang="zh-TW" sz="1400" dirty="0">
                  <a:latin typeface="Times New Roman" panose="02020603050405020304" pitchFamily="18" charset="0"/>
                  <a:cs typeface="Times New Roman" panose="02020603050405020304" pitchFamily="18" charset="0"/>
                </a:rPr>
                <a:t> = </a:t>
              </a:r>
              <a:r>
                <a:rPr lang="en-CA" altLang="zh-TW" sz="1400" dirty="0">
                  <a:latin typeface="Times New Roman" panose="02020603050405020304" pitchFamily="18" charset="0"/>
                  <a:cs typeface="Times New Roman" panose="02020603050405020304" pitchFamily="18" charset="0"/>
                </a:rPr>
                <a:t>0, 2, 4</a:t>
              </a:r>
              <a:r>
                <a:rPr lang="zh-TW" altLang="zh-TW" sz="1400" dirty="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a:t>
              </a:r>
              <a:r>
                <a:rPr lang="en-CA" altLang="zh-TW" sz="1400" dirty="0" smtClean="0">
                  <a:latin typeface="Times New Roman" panose="02020603050405020304" pitchFamily="18" charset="0"/>
                  <a:cs typeface="Times New Roman" panose="02020603050405020304" pitchFamily="18" charset="0"/>
                </a:rPr>
                <a:t>(H-2) and j </a:t>
              </a:r>
              <a:r>
                <a:rPr lang="en-CA" altLang="zh-TW" sz="1400" dirty="0">
                  <a:latin typeface="Times New Roman" panose="02020603050405020304" pitchFamily="18" charset="0"/>
                  <a:cs typeface="Times New Roman" panose="02020603050405020304" pitchFamily="18" charset="0"/>
                </a:rPr>
                <a:t>= 0, 2, 4</a:t>
              </a:r>
              <a:r>
                <a:rPr lang="zh-TW" altLang="zh-TW" sz="1400" dirty="0">
                  <a:latin typeface="Times New Roman" panose="02020603050405020304" pitchFamily="18" charset="0"/>
                  <a:cs typeface="Times New Roman" panose="02020603050405020304" pitchFamily="18" charset="0"/>
                </a:rPr>
                <a:t>…</a:t>
              </a:r>
              <a:r>
                <a:rPr lang="en-CA" altLang="zh-TW" sz="1400" dirty="0" smtClean="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a:t>
              </a:r>
              <a:r>
                <a:rPr lang="en-CA" altLang="zh-TW" sz="1400" dirty="0" smtClean="0">
                  <a:latin typeface="Times New Roman" panose="02020603050405020304" pitchFamily="18" charset="0"/>
                  <a:cs typeface="Times New Roman" panose="02020603050405020304" pitchFamily="18" charset="0"/>
                </a:rPr>
                <a:t>(W</a:t>
              </a:r>
              <a:r>
                <a:rPr lang="en-CA" altLang="zh-TW" sz="1400" baseline="-25000" dirty="0" smtClean="0">
                  <a:latin typeface="Times New Roman" panose="02020603050405020304" pitchFamily="18" charset="0"/>
                  <a:cs typeface="Times New Roman" panose="02020603050405020304" pitchFamily="18" charset="0"/>
                </a:rPr>
                <a:t>HD</a:t>
              </a:r>
              <a:r>
                <a:rPr lang="en-CA" altLang="zh-TW" sz="1400" dirty="0" smtClean="0">
                  <a:latin typeface="Times New Roman" panose="02020603050405020304" pitchFamily="18" charset="0"/>
                  <a:cs typeface="Times New Roman" panose="02020603050405020304" pitchFamily="18" charset="0"/>
                </a:rPr>
                <a:t>-2</a:t>
              </a:r>
              <a:r>
                <a:rPr lang="en-CA" altLang="zh-TW" sz="1400" dirty="0">
                  <a:latin typeface="Times New Roman" panose="02020603050405020304" pitchFamily="18" charset="0"/>
                  <a:cs typeface="Times New Roman" panose="02020603050405020304" pitchFamily="18" charset="0"/>
                </a:rPr>
                <a:t>)</a:t>
              </a:r>
              <a:r>
                <a:rPr lang="en-CA" altLang="zh-TW" sz="1400" dirty="0" smtClean="0">
                  <a:latin typeface="Times New Roman" panose="02020603050405020304" pitchFamily="18" charset="0"/>
                  <a:cs typeface="Times New Roman" panose="02020603050405020304" pitchFamily="18" charset="0"/>
                </a:rPr>
                <a:t> </a:t>
              </a:r>
              <a:endParaRPr lang="zh-TW" altLang="en-US" sz="1400" dirty="0">
                <a:latin typeface="Times New Roman" panose="02020603050405020304" pitchFamily="18" charset="0"/>
                <a:cs typeface="Times New Roman" panose="02020603050405020304" pitchFamily="18" charset="0"/>
              </a:endParaRPr>
            </a:p>
          </p:txBody>
        </p:sp>
        <p:cxnSp>
          <p:nvCxnSpPr>
            <p:cNvPr id="123" name="直線接點 122"/>
            <p:cNvCxnSpPr/>
            <p:nvPr/>
          </p:nvCxnSpPr>
          <p:spPr>
            <a:xfrm rot="5400000">
              <a:off x="5688746" y="2498100"/>
              <a:ext cx="6747" cy="146256"/>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24" name="直線接點 123"/>
            <p:cNvCxnSpPr/>
            <p:nvPr/>
          </p:nvCxnSpPr>
          <p:spPr>
            <a:xfrm flipH="1" flipV="1">
              <a:off x="5618992" y="731352"/>
              <a:ext cx="2" cy="1836502"/>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25" name="直線單箭頭接點 124"/>
            <p:cNvCxnSpPr/>
            <p:nvPr/>
          </p:nvCxnSpPr>
          <p:spPr>
            <a:xfrm rot="5400000" flipV="1">
              <a:off x="5695156" y="664898"/>
              <a:ext cx="0" cy="152329"/>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grpSp>
          <p:nvGrpSpPr>
            <p:cNvPr id="126" name="群組 125"/>
            <p:cNvGrpSpPr/>
            <p:nvPr/>
          </p:nvGrpSpPr>
          <p:grpSpPr>
            <a:xfrm rot="5400000" flipV="1">
              <a:off x="5862191" y="2912086"/>
              <a:ext cx="211405" cy="985836"/>
              <a:chOff x="5098803" y="54322"/>
              <a:chExt cx="216025" cy="985836"/>
            </a:xfrm>
          </p:grpSpPr>
          <p:cxnSp>
            <p:nvCxnSpPr>
              <p:cNvPr id="140" name="直線接點 139"/>
              <p:cNvCxnSpPr/>
              <p:nvPr/>
            </p:nvCxnSpPr>
            <p:spPr>
              <a:xfrm>
                <a:off x="5098803" y="1040158"/>
                <a:ext cx="21602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41" name="直線接點 140"/>
              <p:cNvCxnSpPr/>
              <p:nvPr/>
            </p:nvCxnSpPr>
            <p:spPr>
              <a:xfrm flipV="1">
                <a:off x="5314828" y="54322"/>
                <a:ext cx="0" cy="985836"/>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cxnSp>
          <p:nvCxnSpPr>
            <p:cNvPr id="127" name="直線接點 126"/>
            <p:cNvCxnSpPr/>
            <p:nvPr/>
          </p:nvCxnSpPr>
          <p:spPr>
            <a:xfrm rot="5400000" flipH="1" flipV="1">
              <a:off x="4383617" y="2419348"/>
              <a:ext cx="2182717"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28" name="直線單箭頭接點 127"/>
            <p:cNvCxnSpPr/>
            <p:nvPr/>
          </p:nvCxnSpPr>
          <p:spPr>
            <a:xfrm rot="5400000" flipV="1">
              <a:off x="5626184" y="1154640"/>
              <a:ext cx="1" cy="302418"/>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129" name="直線接點 128"/>
            <p:cNvCxnSpPr>
              <a:stCxn id="102" idx="0"/>
            </p:cNvCxnSpPr>
            <p:nvPr/>
          </p:nvCxnSpPr>
          <p:spPr>
            <a:xfrm flipV="1">
              <a:off x="7961986" y="1848157"/>
              <a:ext cx="14023" cy="546142"/>
            </a:xfrm>
            <a:prstGeom prst="line">
              <a:avLst/>
            </a:prstGeom>
            <a:ln>
              <a:prstDash val="dash"/>
              <a:headEnd type="arrow"/>
            </a:ln>
          </p:spPr>
          <p:style>
            <a:lnRef idx="1">
              <a:schemeClr val="accent1"/>
            </a:lnRef>
            <a:fillRef idx="0">
              <a:schemeClr val="accent1"/>
            </a:fillRef>
            <a:effectRef idx="0">
              <a:schemeClr val="accent1"/>
            </a:effectRef>
            <a:fontRef idx="minor">
              <a:schemeClr val="tx1"/>
            </a:fontRef>
          </p:style>
        </p:cxnSp>
        <p:cxnSp>
          <p:nvCxnSpPr>
            <p:cNvPr id="130" name="直線接點 129"/>
            <p:cNvCxnSpPr/>
            <p:nvPr/>
          </p:nvCxnSpPr>
          <p:spPr>
            <a:xfrm>
              <a:off x="7976009" y="1848157"/>
              <a:ext cx="989372" cy="414"/>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31" name="直線接點 130"/>
            <p:cNvCxnSpPr/>
            <p:nvPr/>
          </p:nvCxnSpPr>
          <p:spPr>
            <a:xfrm rot="16200000">
              <a:off x="8394304" y="1277495"/>
              <a:ext cx="1142152"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32" name="直線單箭頭接點 131"/>
            <p:cNvCxnSpPr/>
            <p:nvPr/>
          </p:nvCxnSpPr>
          <p:spPr>
            <a:xfrm rot="16200000" flipH="1" flipV="1">
              <a:off x="8802622" y="552221"/>
              <a:ext cx="12585" cy="312931"/>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133" name="直線接點 132"/>
            <p:cNvCxnSpPr/>
            <p:nvPr/>
          </p:nvCxnSpPr>
          <p:spPr>
            <a:xfrm rot="16200000">
              <a:off x="8756721" y="2977792"/>
              <a:ext cx="5207" cy="196524"/>
            </a:xfrm>
            <a:prstGeom prst="line">
              <a:avLst/>
            </a:prstGeom>
            <a:ln>
              <a:prstDash val="dash"/>
              <a:headEnd type="arrow"/>
            </a:ln>
          </p:spPr>
          <p:style>
            <a:lnRef idx="1">
              <a:schemeClr val="accent1"/>
            </a:lnRef>
            <a:fillRef idx="0">
              <a:schemeClr val="accent1"/>
            </a:fillRef>
            <a:effectRef idx="0">
              <a:schemeClr val="accent1"/>
            </a:effectRef>
            <a:fontRef idx="minor">
              <a:schemeClr val="tx1"/>
            </a:fontRef>
          </p:style>
        </p:cxnSp>
        <p:cxnSp>
          <p:nvCxnSpPr>
            <p:cNvPr id="134" name="直線接點 133"/>
            <p:cNvCxnSpPr/>
            <p:nvPr/>
          </p:nvCxnSpPr>
          <p:spPr>
            <a:xfrm flipH="1" flipV="1">
              <a:off x="8857587" y="1282675"/>
              <a:ext cx="1" cy="1806762"/>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35" name="直線單箭頭接點 134"/>
            <p:cNvCxnSpPr/>
            <p:nvPr/>
          </p:nvCxnSpPr>
          <p:spPr>
            <a:xfrm rot="16200000" flipH="1" flipV="1">
              <a:off x="8759054" y="1184141"/>
              <a:ext cx="5179" cy="191888"/>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sp>
          <p:nvSpPr>
            <p:cNvPr id="136" name="矩形 135"/>
            <p:cNvSpPr/>
            <p:nvPr/>
          </p:nvSpPr>
          <p:spPr>
            <a:xfrm rot="5400000">
              <a:off x="6250845" y="86984"/>
              <a:ext cx="426839" cy="1415940"/>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37" name="矩形 136"/>
            <p:cNvSpPr/>
            <p:nvPr/>
          </p:nvSpPr>
          <p:spPr>
            <a:xfrm rot="5400000">
              <a:off x="7728686" y="88277"/>
              <a:ext cx="426839" cy="1415940"/>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38" name="矩形 137"/>
            <p:cNvSpPr/>
            <p:nvPr/>
          </p:nvSpPr>
          <p:spPr>
            <a:xfrm rot="5400000">
              <a:off x="6243791" y="569103"/>
              <a:ext cx="426839" cy="1415940"/>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39" name="矩形 138"/>
            <p:cNvSpPr/>
            <p:nvPr/>
          </p:nvSpPr>
          <p:spPr>
            <a:xfrm rot="5400000">
              <a:off x="7731740" y="567884"/>
              <a:ext cx="426839" cy="1415940"/>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12097586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4"/>
          <p:cNvSpPr>
            <a:spLocks noGrp="1" noChangeArrowheads="1"/>
          </p:cNvSpPr>
          <p:nvPr>
            <p:ph type="title" idx="4294967295"/>
          </p:nvPr>
        </p:nvSpPr>
        <p:spPr>
          <a:xfrm>
            <a:off x="1043608" y="188640"/>
            <a:ext cx="5249452" cy="576263"/>
          </a:xfrm>
        </p:spPr>
        <p:txBody>
          <a:bodyPr lIns="91431" tIns="45716" rIns="91431" bIns="45716"/>
          <a:lstStyle/>
          <a:p>
            <a:pPr eaLnBrk="1" hangingPunct="1"/>
            <a:r>
              <a:rPr lang="en-US" altLang="zh-TW" sz="3600" dirty="0" smtClean="0">
                <a:latin typeface="Calibri" pitchFamily="34" charset="0"/>
              </a:rPr>
              <a:t>Contents</a:t>
            </a:r>
          </a:p>
        </p:txBody>
      </p:sp>
      <p:sp>
        <p:nvSpPr>
          <p:cNvPr id="20483" name="Text Box 5"/>
          <p:cNvSpPr txBox="1">
            <a:spLocks noChangeArrowheads="1"/>
          </p:cNvSpPr>
          <p:nvPr/>
        </p:nvSpPr>
        <p:spPr bwMode="auto">
          <a:xfrm>
            <a:off x="611560" y="1268760"/>
            <a:ext cx="8093260" cy="3970310"/>
          </a:xfrm>
          <a:prstGeom prst="rect">
            <a:avLst/>
          </a:prstGeom>
          <a:noFill/>
          <a:ln w="9525">
            <a:noFill/>
            <a:miter lim="800000"/>
            <a:headEnd/>
            <a:tailEnd/>
          </a:ln>
        </p:spPr>
        <p:txBody>
          <a:bodyPr wrap="square" lIns="91431" tIns="45716" rIns="91431" bIns="45716">
            <a:spAutoFit/>
          </a:bodyPr>
          <a:lstStyle/>
          <a:p>
            <a:pPr marL="355600" indent="-355600">
              <a:spcBef>
                <a:spcPts val="1200"/>
              </a:spcBef>
              <a:buClr>
                <a:srgbClr val="000066"/>
              </a:buClr>
              <a:buSzPct val="85000"/>
              <a:buFont typeface="Wingdings" pitchFamily="2" charset="2"/>
              <a:buChar char="n"/>
            </a:pPr>
            <a:r>
              <a:rPr lang="en-US" altLang="zh-TW" sz="2400" b="1" dirty="0" smtClean="0">
                <a:latin typeface="Calibri" pitchFamily="34" charset="0"/>
              </a:rPr>
              <a:t>SEI </a:t>
            </a:r>
            <a:r>
              <a:rPr lang="en-US" altLang="zh-TW" sz="2400" b="1" dirty="0">
                <a:latin typeface="Calibri" pitchFamily="34" charset="0"/>
              </a:rPr>
              <a:t>Message </a:t>
            </a:r>
            <a:r>
              <a:rPr lang="en-US" altLang="zh-TW" sz="2400" b="1" dirty="0" smtClean="0">
                <a:latin typeface="Calibri" pitchFamily="34" charset="0"/>
              </a:rPr>
              <a:t>Syntax in JCTVC-AE0022 </a:t>
            </a:r>
          </a:p>
          <a:p>
            <a:pPr>
              <a:buClr>
                <a:srgbClr val="000066"/>
              </a:buClr>
              <a:buSzPct val="85000"/>
            </a:pPr>
            <a:r>
              <a:rPr lang="en-US" altLang="zh-TW" sz="2400" b="1" dirty="0">
                <a:latin typeface="Calibri" pitchFamily="34" charset="0"/>
              </a:rPr>
              <a:t> </a:t>
            </a:r>
            <a:r>
              <a:rPr lang="en-US" altLang="zh-TW" sz="2400" b="1" dirty="0" smtClean="0">
                <a:latin typeface="Calibri" pitchFamily="34" charset="0"/>
              </a:rPr>
              <a:t>   </a:t>
            </a:r>
            <a:r>
              <a:rPr lang="en-US" altLang="zh-TW" sz="2400" dirty="0">
                <a:latin typeface="Calibri" pitchFamily="34" charset="0"/>
              </a:rPr>
              <a:t>(</a:t>
            </a:r>
            <a:r>
              <a:rPr lang="en-US" altLang="zh-TW" sz="2400" b="1" dirty="0" err="1" smtClean="0">
                <a:latin typeface="Calibri" pitchFamily="34" charset="0"/>
              </a:rPr>
              <a:t>color_packing_space</a:t>
            </a:r>
            <a:r>
              <a:rPr lang="en-US" altLang="zh-TW" sz="2400" dirty="0" smtClean="0">
                <a:latin typeface="Calibri" pitchFamily="34" charset="0"/>
              </a:rPr>
              <a:t> changed to </a:t>
            </a:r>
            <a:r>
              <a:rPr lang="en-US" altLang="zh-TW" sz="2400" b="1" dirty="0" err="1" smtClean="0">
                <a:latin typeface="Calibri" pitchFamily="34" charset="0"/>
              </a:rPr>
              <a:t>chroma_usage</a:t>
            </a:r>
            <a:r>
              <a:rPr lang="en-US" altLang="zh-TW" sz="2400" dirty="0" smtClean="0">
                <a:latin typeface="Calibri" pitchFamily="34" charset="0"/>
              </a:rPr>
              <a:t>) </a:t>
            </a:r>
          </a:p>
          <a:p>
            <a:pPr marL="355600" indent="-355600">
              <a:spcBef>
                <a:spcPts val="1200"/>
              </a:spcBef>
              <a:buClr>
                <a:srgbClr val="000066"/>
              </a:buClr>
              <a:buSzPct val="85000"/>
              <a:buFont typeface="Wingdings" pitchFamily="2" charset="2"/>
              <a:buChar char="n"/>
            </a:pPr>
            <a:r>
              <a:rPr lang="en-US" altLang="zh-TW" sz="2400" b="1" dirty="0" smtClean="0">
                <a:latin typeface="Calibri" pitchFamily="34" charset="0"/>
              </a:rPr>
              <a:t>CTDP Formats</a:t>
            </a:r>
            <a:r>
              <a:rPr lang="en-US" altLang="zh-TW" sz="2400" b="1" dirty="0">
                <a:latin typeface="Calibri" pitchFamily="34" charset="0"/>
              </a:rPr>
              <a:t>: </a:t>
            </a:r>
            <a:r>
              <a:rPr lang="en-US" altLang="zh-TW" sz="2400" b="1" dirty="0" smtClean="0">
                <a:latin typeface="Calibri" pitchFamily="34" charset="0"/>
              </a:rPr>
              <a:t>Interpretation of </a:t>
            </a:r>
            <a:r>
              <a:rPr lang="en-US" altLang="zh-TW" sz="2400" b="1" dirty="0" err="1" smtClean="0">
                <a:latin typeface="Calibri" pitchFamily="34" charset="0"/>
              </a:rPr>
              <a:t>ctdp_packing_type</a:t>
            </a:r>
            <a:endParaRPr lang="en-US" altLang="zh-TW" sz="2400" b="1" dirty="0">
              <a:latin typeface="Calibri" pitchFamily="34" charset="0"/>
            </a:endParaRPr>
          </a:p>
          <a:p>
            <a:pPr marL="355600" indent="-355600">
              <a:spcBef>
                <a:spcPts val="1200"/>
              </a:spcBef>
              <a:buClr>
                <a:srgbClr val="000066"/>
              </a:buClr>
              <a:buSzPct val="85000"/>
              <a:buFont typeface="Wingdings" pitchFamily="2" charset="2"/>
              <a:buChar char="n"/>
            </a:pPr>
            <a:r>
              <a:rPr lang="en-US" altLang="zh-TW" sz="2400" b="1" dirty="0" smtClean="0">
                <a:latin typeface="Calibri" pitchFamily="34" charset="0"/>
              </a:rPr>
              <a:t>Colored Depth </a:t>
            </a:r>
            <a:r>
              <a:rPr lang="en-US" altLang="zh-TW" sz="2400" b="1" dirty="0" err="1" smtClean="0">
                <a:latin typeface="Calibri" pitchFamily="34" charset="0"/>
              </a:rPr>
              <a:t>Depacking</a:t>
            </a:r>
            <a:r>
              <a:rPr lang="en-US" altLang="zh-TW" sz="2400" b="1" dirty="0" smtClean="0">
                <a:latin typeface="Calibri" pitchFamily="34" charset="0"/>
              </a:rPr>
              <a:t>: Interpretation of </a:t>
            </a:r>
            <a:r>
              <a:rPr lang="en-US" altLang="zh-TW" sz="2400" b="1" dirty="0" err="1" smtClean="0">
                <a:latin typeface="Calibri" pitchFamily="34" charset="0"/>
              </a:rPr>
              <a:t>chroma_usage</a:t>
            </a:r>
            <a:endParaRPr lang="en-US" altLang="zh-TW" sz="2400" b="1" dirty="0" smtClean="0">
              <a:latin typeface="Calibri" pitchFamily="34" charset="0"/>
            </a:endParaRPr>
          </a:p>
          <a:p>
            <a:pPr marL="355600" indent="-355600">
              <a:spcBef>
                <a:spcPts val="1200"/>
              </a:spcBef>
              <a:buClr>
                <a:srgbClr val="000066"/>
              </a:buClr>
              <a:buSzPct val="85000"/>
              <a:buFont typeface="Wingdings" pitchFamily="2" charset="2"/>
              <a:buChar char="n"/>
            </a:pPr>
            <a:r>
              <a:rPr lang="en-US" altLang="zh-TW" sz="2400" b="1" dirty="0" smtClean="0">
                <a:latin typeface="Calibri" pitchFamily="34" charset="0"/>
              </a:rPr>
              <a:t>Depth Parameters Related Syntax</a:t>
            </a:r>
          </a:p>
          <a:p>
            <a:pPr marL="355600" indent="-355600">
              <a:spcBef>
                <a:spcPts val="1200"/>
              </a:spcBef>
              <a:buClr>
                <a:srgbClr val="000066"/>
              </a:buClr>
              <a:buSzPct val="85000"/>
              <a:buFont typeface="Wingdings" pitchFamily="2" charset="2"/>
              <a:buChar char="n"/>
            </a:pPr>
            <a:r>
              <a:rPr lang="en-US" altLang="zh-TW" sz="2400" b="1" dirty="0" smtClean="0">
                <a:latin typeface="Calibri" pitchFamily="34" charset="0"/>
              </a:rPr>
              <a:t>Experimental </a:t>
            </a:r>
            <a:r>
              <a:rPr lang="en-US" altLang="zh-TW" sz="2400" b="1" dirty="0">
                <a:latin typeface="Calibri" pitchFamily="34" charset="0"/>
              </a:rPr>
              <a:t>Results </a:t>
            </a:r>
          </a:p>
          <a:p>
            <a:pPr marL="355600" indent="-355600">
              <a:spcBef>
                <a:spcPts val="1200"/>
              </a:spcBef>
              <a:buClr>
                <a:srgbClr val="000066"/>
              </a:buClr>
              <a:buSzPct val="85000"/>
              <a:buFont typeface="Wingdings" pitchFamily="2" charset="2"/>
              <a:buChar char="n"/>
            </a:pPr>
            <a:r>
              <a:rPr lang="en-US" altLang="zh-TW" sz="2400" b="1" dirty="0" smtClean="0">
                <a:latin typeface="Calibri" pitchFamily="34" charset="0"/>
              </a:rPr>
              <a:t>Conclusions</a:t>
            </a:r>
          </a:p>
          <a:p>
            <a:pPr marL="355600" indent="-355600">
              <a:spcBef>
                <a:spcPts val="1200"/>
              </a:spcBef>
              <a:buClr>
                <a:srgbClr val="000066"/>
              </a:buClr>
              <a:buSzPct val="85000"/>
              <a:buFont typeface="Wingdings" pitchFamily="2" charset="2"/>
              <a:buChar char="n"/>
            </a:pPr>
            <a:r>
              <a:rPr lang="en-US" altLang="zh-TW" sz="2400" b="1" dirty="0">
                <a:latin typeface="Calibri" pitchFamily="34" charset="0"/>
              </a:rPr>
              <a:t>Adoption Status in Taiwan</a:t>
            </a:r>
            <a:endParaRPr lang="en-US" altLang="zh-TW" sz="2400" b="1" dirty="0" smtClean="0">
              <a:latin typeface="Calibri" pitchFamily="34" charset="0"/>
            </a:endParaRPr>
          </a:p>
        </p:txBody>
      </p:sp>
    </p:spTree>
    <p:extLst>
      <p:ext uri="{BB962C8B-B14F-4D97-AF65-F5344CB8AC3E}">
        <p14:creationId xmlns:p14="http://schemas.microsoft.com/office/powerpoint/2010/main" val="233417024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6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6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9" name="文字方塊 8"/>
          <p:cNvSpPr txBox="1"/>
          <p:nvPr/>
        </p:nvSpPr>
        <p:spPr>
          <a:xfrm>
            <a:off x="152639" y="1028406"/>
            <a:ext cx="8856984" cy="1200329"/>
          </a:xfrm>
          <a:prstGeom prst="rect">
            <a:avLst/>
          </a:prstGeom>
          <a:noFill/>
        </p:spPr>
        <p:txBody>
          <a:bodyPr wrap="square" rtlCol="0">
            <a:spAutoFit/>
          </a:bodyPr>
          <a:lstStyle/>
          <a:p>
            <a:r>
              <a:rPr lang="en-US" altLang="zh-TW" dirty="0" smtClean="0"/>
              <a:t>For each 4 color pixels, in </a:t>
            </a:r>
            <a:r>
              <a:rPr lang="en-US" altLang="zh-TW" dirty="0" err="1" smtClean="0"/>
              <a:t>chroma_usage</a:t>
            </a:r>
            <a:r>
              <a:rPr lang="en-US" altLang="zh-TW" dirty="0" smtClean="0"/>
              <a:t> = 0, 4 luminance and 2 components </a:t>
            </a:r>
            <a:r>
              <a:rPr lang="en-US" altLang="zh-TW" dirty="0"/>
              <a:t>values </a:t>
            </a:r>
            <a:r>
              <a:rPr lang="en-US" altLang="zh-TW" dirty="0">
                <a:latin typeface="Times New Roman" panose="02020603050405020304" pitchFamily="18" charset="0"/>
                <a:cs typeface="Times New Roman" panose="02020603050405020304" pitchFamily="18" charset="0"/>
              </a:rPr>
              <a:t>{</a:t>
            </a:r>
            <a:r>
              <a:rPr lang="en-US" altLang="zh-TW" dirty="0" err="1">
                <a:latin typeface="Times New Roman" panose="02020603050405020304" pitchFamily="18" charset="0"/>
                <a:cs typeface="Times New Roman" panose="02020603050405020304" pitchFamily="18" charset="0"/>
              </a:rPr>
              <a:t>Y</a:t>
            </a:r>
            <a:r>
              <a:rPr lang="en-US" altLang="zh-TW" baseline="-25000" dirty="0" err="1">
                <a:latin typeface="Times New Roman" panose="02020603050405020304" pitchFamily="18" charset="0"/>
                <a:cs typeface="Times New Roman" panose="02020603050405020304" pitchFamily="18" charset="0"/>
              </a:rPr>
              <a:t>i,j</a:t>
            </a:r>
            <a:r>
              <a:rPr lang="en-US" altLang="zh-TW" dirty="0">
                <a:latin typeface="Times New Roman" panose="02020603050405020304" pitchFamily="18" charset="0"/>
                <a:cs typeface="Times New Roman" panose="02020603050405020304" pitchFamily="18" charset="0"/>
              </a:rPr>
              <a:t>, Y</a:t>
            </a:r>
            <a:r>
              <a:rPr lang="en-US" altLang="zh-TW" baseline="-25000" dirty="0">
                <a:latin typeface="Times New Roman" panose="02020603050405020304" pitchFamily="18" charset="0"/>
                <a:cs typeface="Times New Roman" panose="02020603050405020304" pitchFamily="18" charset="0"/>
              </a:rPr>
              <a:t>i,j+1</a:t>
            </a:r>
            <a:r>
              <a:rPr lang="en-US" altLang="zh-TW" dirty="0">
                <a:latin typeface="Times New Roman" panose="02020603050405020304" pitchFamily="18" charset="0"/>
                <a:cs typeface="Times New Roman" panose="02020603050405020304" pitchFamily="18" charset="0"/>
              </a:rPr>
              <a:t>, Y</a:t>
            </a:r>
            <a:r>
              <a:rPr lang="en-US" altLang="zh-TW" baseline="-25000" dirty="0">
                <a:latin typeface="Times New Roman" panose="02020603050405020304" pitchFamily="18" charset="0"/>
                <a:cs typeface="Times New Roman" panose="02020603050405020304" pitchFamily="18" charset="0"/>
              </a:rPr>
              <a:t>i+1,j</a:t>
            </a:r>
            <a:r>
              <a:rPr lang="en-US" altLang="zh-TW" dirty="0">
                <a:latin typeface="Times New Roman" panose="02020603050405020304" pitchFamily="18" charset="0"/>
                <a:cs typeface="Times New Roman" panose="02020603050405020304" pitchFamily="18" charset="0"/>
              </a:rPr>
              <a:t>, </a:t>
            </a:r>
            <a:r>
              <a:rPr lang="en-US" altLang="zh-TW" dirty="0" smtClean="0">
                <a:latin typeface="Times New Roman" panose="02020603050405020304" pitchFamily="18" charset="0"/>
                <a:cs typeface="Times New Roman" panose="02020603050405020304" pitchFamily="18" charset="0"/>
              </a:rPr>
              <a:t>Y</a:t>
            </a:r>
            <a:r>
              <a:rPr lang="en-US" altLang="zh-TW" baseline="-25000" dirty="0" smtClean="0">
                <a:latin typeface="Times New Roman" panose="02020603050405020304" pitchFamily="18" charset="0"/>
                <a:cs typeface="Times New Roman" panose="02020603050405020304" pitchFamily="18" charset="0"/>
              </a:rPr>
              <a:t>i+1,j+1</a:t>
            </a:r>
            <a:r>
              <a:rPr lang="en-US" altLang="zh-TW" dirty="0" smtClean="0">
                <a:latin typeface="Times New Roman" panose="02020603050405020304" pitchFamily="18" charset="0"/>
                <a:cs typeface="Times New Roman" panose="02020603050405020304" pitchFamily="18" charset="0"/>
              </a:rPr>
              <a:t>, </a:t>
            </a:r>
            <a:r>
              <a:rPr lang="en-US" altLang="zh-TW" dirty="0" err="1" smtClean="0">
                <a:latin typeface="Times New Roman" panose="02020603050405020304" pitchFamily="18" charset="0"/>
                <a:cs typeface="Times New Roman" panose="02020603050405020304" pitchFamily="18" charset="0"/>
              </a:rPr>
              <a:t>Cb</a:t>
            </a:r>
            <a:r>
              <a:rPr lang="en-US" altLang="zh-TW" baseline="-25000" dirty="0" err="1" smtClean="0">
                <a:latin typeface="Times New Roman" panose="02020603050405020304" pitchFamily="18" charset="0"/>
                <a:cs typeface="Times New Roman" panose="02020603050405020304" pitchFamily="18" charset="0"/>
              </a:rPr>
              <a:t>i,j</a:t>
            </a:r>
            <a:r>
              <a:rPr lang="en-US" altLang="zh-TW" dirty="0" smtClean="0">
                <a:latin typeface="Times New Roman" panose="02020603050405020304" pitchFamily="18" charset="0"/>
                <a:cs typeface="Times New Roman" panose="02020603050405020304" pitchFamily="18" charset="0"/>
              </a:rPr>
              <a:t>, </a:t>
            </a:r>
            <a:r>
              <a:rPr lang="en-US" altLang="zh-TW" dirty="0" err="1" smtClean="0">
                <a:latin typeface="Times New Roman" panose="02020603050405020304" pitchFamily="18" charset="0"/>
                <a:cs typeface="Times New Roman" panose="02020603050405020304" pitchFamily="18" charset="0"/>
              </a:rPr>
              <a:t>C</a:t>
            </a:r>
            <a:r>
              <a:rPr lang="en-US" altLang="zh-TW" baseline="-25000" dirty="0" err="1" smtClean="0">
                <a:latin typeface="Times New Roman" panose="02020603050405020304" pitchFamily="18" charset="0"/>
                <a:cs typeface="Times New Roman" panose="02020603050405020304" pitchFamily="18" charset="0"/>
              </a:rPr>
              <a:t>i,j</a:t>
            </a:r>
            <a:r>
              <a:rPr lang="en-US" altLang="zh-TW" dirty="0" smtClean="0">
                <a:latin typeface="Times New Roman" panose="02020603050405020304" pitchFamily="18" charset="0"/>
                <a:cs typeface="Times New Roman" panose="02020603050405020304" pitchFamily="18" charset="0"/>
              </a:rPr>
              <a:t>} </a:t>
            </a:r>
            <a:r>
              <a:rPr lang="en-US" altLang="zh-TW" dirty="0" smtClean="0"/>
              <a:t>are used to carry 6 depth can be </a:t>
            </a:r>
            <a:r>
              <a:rPr lang="en-US" altLang="zh-TW" dirty="0" err="1" smtClean="0"/>
              <a:t>depacked</a:t>
            </a:r>
            <a:r>
              <a:rPr lang="en-US" altLang="zh-TW" dirty="0" smtClean="0"/>
              <a:t> to 4 depth pixels </a:t>
            </a:r>
            <a:r>
              <a:rPr lang="en-CA" altLang="zh-TW" dirty="0">
                <a:latin typeface="Times New Roman" panose="02020603050405020304" pitchFamily="18" charset="0"/>
                <a:cs typeface="Times New Roman" panose="02020603050405020304" pitchFamily="18" charset="0"/>
              </a:rPr>
              <a:t>{</a:t>
            </a:r>
            <a:r>
              <a:rPr lang="en-US" altLang="zh-TW" dirty="0">
                <a:latin typeface="Times New Roman" panose="02020603050405020304" pitchFamily="18" charset="0"/>
                <a:cs typeface="Times New Roman" panose="02020603050405020304" pitchFamily="18" charset="0"/>
              </a:rPr>
              <a:t>D</a:t>
            </a:r>
            <a:r>
              <a:rPr lang="en-US" altLang="zh-TW" baseline="-25000" dirty="0">
                <a:latin typeface="Times New Roman" panose="02020603050405020304" pitchFamily="18" charset="0"/>
                <a:cs typeface="Times New Roman" panose="02020603050405020304" pitchFamily="18" charset="0"/>
              </a:rPr>
              <a:t>3i,j</a:t>
            </a:r>
            <a:r>
              <a:rPr lang="en-US" altLang="zh-TW" dirty="0">
                <a:latin typeface="Times New Roman" panose="02020603050405020304" pitchFamily="18" charset="0"/>
                <a:cs typeface="Times New Roman" panose="02020603050405020304" pitchFamily="18" charset="0"/>
              </a:rPr>
              <a:t>, D</a:t>
            </a:r>
            <a:r>
              <a:rPr lang="en-US" altLang="zh-TW" baseline="-25000" dirty="0">
                <a:latin typeface="Times New Roman" panose="02020603050405020304" pitchFamily="18" charset="0"/>
                <a:cs typeface="Times New Roman" panose="02020603050405020304" pitchFamily="18" charset="0"/>
              </a:rPr>
              <a:t>3i+1,j+1</a:t>
            </a:r>
            <a:r>
              <a:rPr lang="en-US" altLang="zh-TW" dirty="0">
                <a:latin typeface="Times New Roman" panose="02020603050405020304" pitchFamily="18" charset="0"/>
                <a:cs typeface="Times New Roman" panose="02020603050405020304" pitchFamily="18" charset="0"/>
              </a:rPr>
              <a:t>, D</a:t>
            </a:r>
            <a:r>
              <a:rPr lang="en-US" altLang="zh-TW" baseline="-25000" dirty="0">
                <a:latin typeface="Times New Roman" panose="02020603050405020304" pitchFamily="18" charset="0"/>
                <a:cs typeface="Times New Roman" panose="02020603050405020304" pitchFamily="18" charset="0"/>
              </a:rPr>
              <a:t>3i+4, j</a:t>
            </a:r>
            <a:r>
              <a:rPr lang="en-US" altLang="zh-TW" dirty="0">
                <a:latin typeface="Times New Roman" panose="02020603050405020304" pitchFamily="18" charset="0"/>
                <a:cs typeface="Times New Roman" panose="02020603050405020304" pitchFamily="18" charset="0"/>
              </a:rPr>
              <a:t>, D</a:t>
            </a:r>
            <a:r>
              <a:rPr lang="en-US" altLang="zh-TW" baseline="-25000" dirty="0">
                <a:latin typeface="Times New Roman" panose="02020603050405020304" pitchFamily="18" charset="0"/>
                <a:cs typeface="Times New Roman" panose="02020603050405020304" pitchFamily="18" charset="0"/>
              </a:rPr>
              <a:t>3i+5, </a:t>
            </a:r>
            <a:r>
              <a:rPr lang="en-US" altLang="zh-TW" baseline="-25000" dirty="0" smtClean="0">
                <a:latin typeface="Times New Roman" panose="02020603050405020304" pitchFamily="18" charset="0"/>
                <a:cs typeface="Times New Roman" panose="02020603050405020304" pitchFamily="18" charset="0"/>
              </a:rPr>
              <a:t>j+1</a:t>
            </a:r>
            <a:r>
              <a:rPr lang="en-US" altLang="zh-TW" dirty="0" smtClean="0">
                <a:latin typeface="Times New Roman" panose="02020603050405020304" pitchFamily="18" charset="0"/>
                <a:cs typeface="Times New Roman" panose="02020603050405020304" pitchFamily="18" charset="0"/>
              </a:rPr>
              <a:t>, D</a:t>
            </a:r>
            <a:r>
              <a:rPr lang="en-US" altLang="zh-TW" baseline="-25000" dirty="0" smtClean="0">
                <a:latin typeface="Times New Roman" panose="02020603050405020304" pitchFamily="18" charset="0"/>
                <a:cs typeface="Times New Roman" panose="02020603050405020304" pitchFamily="18" charset="0"/>
              </a:rPr>
              <a:t>3i+2, </a:t>
            </a:r>
            <a:r>
              <a:rPr lang="en-US" altLang="zh-TW" baseline="-25000" dirty="0">
                <a:latin typeface="Times New Roman" panose="02020603050405020304" pitchFamily="18" charset="0"/>
                <a:cs typeface="Times New Roman" panose="02020603050405020304" pitchFamily="18" charset="0"/>
              </a:rPr>
              <a:t>j</a:t>
            </a:r>
            <a:r>
              <a:rPr lang="en-US" altLang="zh-TW" dirty="0">
                <a:latin typeface="Times New Roman" panose="02020603050405020304" pitchFamily="18" charset="0"/>
                <a:cs typeface="Times New Roman" panose="02020603050405020304" pitchFamily="18" charset="0"/>
              </a:rPr>
              <a:t>, </a:t>
            </a:r>
            <a:r>
              <a:rPr lang="en-US" altLang="zh-TW" dirty="0" smtClean="0">
                <a:latin typeface="Times New Roman" panose="02020603050405020304" pitchFamily="18" charset="0"/>
                <a:cs typeface="Times New Roman" panose="02020603050405020304" pitchFamily="18" charset="0"/>
              </a:rPr>
              <a:t>D</a:t>
            </a:r>
            <a:r>
              <a:rPr lang="en-US" altLang="zh-TW" baseline="-25000" dirty="0" smtClean="0">
                <a:latin typeface="Times New Roman" panose="02020603050405020304" pitchFamily="18" charset="0"/>
                <a:cs typeface="Times New Roman" panose="02020603050405020304" pitchFamily="18" charset="0"/>
              </a:rPr>
              <a:t>3i+3, </a:t>
            </a:r>
            <a:r>
              <a:rPr lang="en-US" altLang="zh-TW" baseline="-25000" dirty="0">
                <a:latin typeface="Times New Roman" panose="02020603050405020304" pitchFamily="18" charset="0"/>
                <a:cs typeface="Times New Roman" panose="02020603050405020304" pitchFamily="18" charset="0"/>
              </a:rPr>
              <a:t>j+1</a:t>
            </a:r>
            <a:r>
              <a:rPr lang="en-US" altLang="zh-TW" dirty="0" smtClean="0">
                <a:latin typeface="Times New Roman" panose="02020603050405020304" pitchFamily="18" charset="0"/>
                <a:cs typeface="Times New Roman" panose="02020603050405020304" pitchFamily="18" charset="0"/>
              </a:rPr>
              <a:t>} </a:t>
            </a:r>
            <a:r>
              <a:rPr lang="en-US" altLang="zh-TW" dirty="0" smtClean="0"/>
              <a:t>for </a:t>
            </a:r>
            <a:r>
              <a:rPr lang="en-US" altLang="zh-TW" dirty="0" err="1" smtClean="0"/>
              <a:t>ctdp_packing</a:t>
            </a:r>
            <a:r>
              <a:rPr lang="en-US" altLang="zh-TW" dirty="0" smtClean="0"/>
              <a:t> type =0 or  </a:t>
            </a:r>
            <a:r>
              <a:rPr lang="en-CA" altLang="zh-TW" dirty="0">
                <a:latin typeface="Times New Roman" panose="02020603050405020304" pitchFamily="18" charset="0"/>
                <a:cs typeface="Times New Roman" panose="02020603050405020304" pitchFamily="18" charset="0"/>
              </a:rPr>
              <a:t>{</a:t>
            </a:r>
            <a:r>
              <a:rPr lang="en-US" altLang="zh-TW" dirty="0">
                <a:latin typeface="Times New Roman" panose="02020603050405020304" pitchFamily="18" charset="0"/>
                <a:cs typeface="Times New Roman" panose="02020603050405020304" pitchFamily="18" charset="0"/>
              </a:rPr>
              <a:t>D</a:t>
            </a:r>
            <a:r>
              <a:rPr lang="en-US" altLang="zh-TW" baseline="-25000" dirty="0">
                <a:latin typeface="Times New Roman" panose="02020603050405020304" pitchFamily="18" charset="0"/>
                <a:cs typeface="Times New Roman" panose="02020603050405020304" pitchFamily="18" charset="0"/>
              </a:rPr>
              <a:t>i,3j</a:t>
            </a:r>
            <a:r>
              <a:rPr lang="en-US" altLang="zh-TW" dirty="0">
                <a:latin typeface="Times New Roman" panose="02020603050405020304" pitchFamily="18" charset="0"/>
                <a:cs typeface="Times New Roman" panose="02020603050405020304" pitchFamily="18" charset="0"/>
              </a:rPr>
              <a:t>,</a:t>
            </a:r>
            <a:r>
              <a:rPr lang="en-US" altLang="zh-TW" baseline="-25000" dirty="0">
                <a:latin typeface="Times New Roman" panose="02020603050405020304" pitchFamily="18" charset="0"/>
                <a:cs typeface="Times New Roman" panose="02020603050405020304" pitchFamily="18" charset="0"/>
              </a:rPr>
              <a:t> </a:t>
            </a:r>
            <a:r>
              <a:rPr lang="en-US" altLang="zh-TW" dirty="0">
                <a:latin typeface="Times New Roman" panose="02020603050405020304" pitchFamily="18" charset="0"/>
                <a:cs typeface="Times New Roman" panose="02020603050405020304" pitchFamily="18" charset="0"/>
              </a:rPr>
              <a:t>D</a:t>
            </a:r>
            <a:r>
              <a:rPr lang="en-US" altLang="zh-TW" baseline="-25000" dirty="0">
                <a:latin typeface="Times New Roman" panose="02020603050405020304" pitchFamily="18" charset="0"/>
                <a:cs typeface="Times New Roman" panose="02020603050405020304" pitchFamily="18" charset="0"/>
              </a:rPr>
              <a:t>i+1,3j+1</a:t>
            </a:r>
            <a:r>
              <a:rPr lang="en-US" altLang="zh-TW" dirty="0">
                <a:latin typeface="Times New Roman" panose="02020603050405020304" pitchFamily="18" charset="0"/>
                <a:cs typeface="Times New Roman" panose="02020603050405020304" pitchFamily="18" charset="0"/>
              </a:rPr>
              <a:t>, D</a:t>
            </a:r>
            <a:r>
              <a:rPr lang="en-US" altLang="zh-TW" baseline="-25000" dirty="0">
                <a:latin typeface="Times New Roman" panose="02020603050405020304" pitchFamily="18" charset="0"/>
                <a:cs typeface="Times New Roman" panose="02020603050405020304" pitchFamily="18" charset="0"/>
              </a:rPr>
              <a:t>i,3 j+4</a:t>
            </a:r>
            <a:r>
              <a:rPr lang="en-US" altLang="zh-TW" dirty="0">
                <a:latin typeface="Times New Roman" panose="02020603050405020304" pitchFamily="18" charset="0"/>
                <a:cs typeface="Times New Roman" panose="02020603050405020304" pitchFamily="18" charset="0"/>
              </a:rPr>
              <a:t>, D</a:t>
            </a:r>
            <a:r>
              <a:rPr lang="en-US" altLang="zh-TW" baseline="-25000" dirty="0">
                <a:latin typeface="Times New Roman" panose="02020603050405020304" pitchFamily="18" charset="0"/>
                <a:cs typeface="Times New Roman" panose="02020603050405020304" pitchFamily="18" charset="0"/>
              </a:rPr>
              <a:t>i+1, </a:t>
            </a:r>
            <a:r>
              <a:rPr lang="en-US" altLang="zh-TW" baseline="-25000" dirty="0" smtClean="0">
                <a:latin typeface="Times New Roman" panose="02020603050405020304" pitchFamily="18" charset="0"/>
                <a:cs typeface="Times New Roman" panose="02020603050405020304" pitchFamily="18" charset="0"/>
              </a:rPr>
              <a:t>3j+5</a:t>
            </a:r>
            <a:r>
              <a:rPr lang="en-US" altLang="zh-TW" dirty="0" smtClean="0">
                <a:latin typeface="Times New Roman" panose="02020603050405020304" pitchFamily="18" charset="0"/>
                <a:cs typeface="Times New Roman" panose="02020603050405020304" pitchFamily="18" charset="0"/>
              </a:rPr>
              <a:t>, </a:t>
            </a:r>
            <a:r>
              <a:rPr lang="en-US" altLang="zh-TW" dirty="0">
                <a:latin typeface="Times New Roman" panose="02020603050405020304" pitchFamily="18" charset="0"/>
                <a:cs typeface="Times New Roman" panose="02020603050405020304" pitchFamily="18" charset="0"/>
              </a:rPr>
              <a:t>D</a:t>
            </a:r>
            <a:r>
              <a:rPr lang="en-US" altLang="zh-TW" baseline="-25000" dirty="0">
                <a:latin typeface="Times New Roman" panose="02020603050405020304" pitchFamily="18" charset="0"/>
                <a:cs typeface="Times New Roman" panose="02020603050405020304" pitchFamily="18" charset="0"/>
              </a:rPr>
              <a:t>i,3 </a:t>
            </a:r>
            <a:r>
              <a:rPr lang="en-US" altLang="zh-TW" baseline="-25000" dirty="0" smtClean="0">
                <a:latin typeface="Times New Roman" panose="02020603050405020304" pitchFamily="18" charset="0"/>
                <a:cs typeface="Times New Roman" panose="02020603050405020304" pitchFamily="18" charset="0"/>
              </a:rPr>
              <a:t>j+2</a:t>
            </a:r>
            <a:r>
              <a:rPr lang="en-US" altLang="zh-TW" dirty="0" smtClean="0">
                <a:latin typeface="Times New Roman" panose="02020603050405020304" pitchFamily="18" charset="0"/>
                <a:cs typeface="Times New Roman" panose="02020603050405020304" pitchFamily="18" charset="0"/>
              </a:rPr>
              <a:t>, </a:t>
            </a:r>
            <a:r>
              <a:rPr lang="en-US" altLang="zh-TW" dirty="0">
                <a:latin typeface="Times New Roman" panose="02020603050405020304" pitchFamily="18" charset="0"/>
                <a:cs typeface="Times New Roman" panose="02020603050405020304" pitchFamily="18" charset="0"/>
              </a:rPr>
              <a:t>D</a:t>
            </a:r>
            <a:r>
              <a:rPr lang="en-US" altLang="zh-TW" baseline="-25000" dirty="0">
                <a:latin typeface="Times New Roman" panose="02020603050405020304" pitchFamily="18" charset="0"/>
                <a:cs typeface="Times New Roman" panose="02020603050405020304" pitchFamily="18" charset="0"/>
              </a:rPr>
              <a:t>i+1, </a:t>
            </a:r>
            <a:r>
              <a:rPr lang="en-US" altLang="zh-TW" baseline="-25000" dirty="0" smtClean="0">
                <a:latin typeface="Times New Roman" panose="02020603050405020304" pitchFamily="18" charset="0"/>
                <a:cs typeface="Times New Roman" panose="02020603050405020304" pitchFamily="18" charset="0"/>
              </a:rPr>
              <a:t>3j+3</a:t>
            </a:r>
            <a:r>
              <a:rPr lang="en-US" altLang="zh-TW" dirty="0" smtClean="0">
                <a:latin typeface="Times New Roman" panose="02020603050405020304" pitchFamily="18" charset="0"/>
                <a:cs typeface="Times New Roman" panose="02020603050405020304" pitchFamily="18" charset="0"/>
              </a:rPr>
              <a:t>}</a:t>
            </a:r>
            <a:r>
              <a:rPr lang="en-US" altLang="zh-TW" dirty="0" smtClean="0"/>
              <a:t> </a:t>
            </a:r>
            <a:r>
              <a:rPr lang="en-US" altLang="zh-TW" dirty="0"/>
              <a:t>for </a:t>
            </a:r>
            <a:r>
              <a:rPr lang="en-US" altLang="zh-TW" dirty="0" err="1"/>
              <a:t>ctdp_packing</a:t>
            </a:r>
            <a:r>
              <a:rPr lang="en-US" altLang="zh-TW" dirty="0"/>
              <a:t> type </a:t>
            </a:r>
            <a:r>
              <a:rPr lang="en-US" altLang="zh-TW" dirty="0" smtClean="0"/>
              <a:t>=1.</a:t>
            </a:r>
            <a:endParaRPr lang="zh-TW" altLang="en-US" dirty="0"/>
          </a:p>
        </p:txBody>
      </p:sp>
      <p:sp>
        <p:nvSpPr>
          <p:cNvPr id="24" name="矩形 23"/>
          <p:cNvSpPr/>
          <p:nvPr/>
        </p:nvSpPr>
        <p:spPr>
          <a:xfrm>
            <a:off x="1043608" y="174612"/>
            <a:ext cx="3259418" cy="584775"/>
          </a:xfrm>
          <a:prstGeom prst="rect">
            <a:avLst/>
          </a:prstGeom>
        </p:spPr>
        <p:txBody>
          <a:bodyPr wrap="none">
            <a:spAutoFit/>
          </a:bodyPr>
          <a:lstStyle/>
          <a:p>
            <a:r>
              <a:rPr lang="en-CA" altLang="zh-TW" sz="3200" b="1" dirty="0" err="1" smtClean="0">
                <a:latin typeface="Calibri" panose="020F0502020204030204" pitchFamily="34" charset="0"/>
                <a:cs typeface="Calibri" panose="020F0502020204030204" pitchFamily="34" charset="0"/>
              </a:rPr>
              <a:t>chroma_usage</a:t>
            </a:r>
            <a:r>
              <a:rPr lang="en-CA" altLang="zh-TW" sz="3200" b="1" dirty="0" smtClean="0">
                <a:latin typeface="Calibri" panose="020F0502020204030204" pitchFamily="34" charset="0"/>
                <a:cs typeface="Calibri" panose="020F0502020204030204" pitchFamily="34" charset="0"/>
              </a:rPr>
              <a:t> = 1</a:t>
            </a:r>
            <a:endParaRPr lang="zh-TW" altLang="en-US" sz="2400" dirty="0">
              <a:latin typeface="Calibri" panose="020F0502020204030204" pitchFamily="34" charset="0"/>
              <a:cs typeface="Calibri" panose="020F0502020204030204" pitchFamily="34" charset="0"/>
            </a:endParaRPr>
          </a:p>
        </p:txBody>
      </p:sp>
      <p:grpSp>
        <p:nvGrpSpPr>
          <p:cNvPr id="11" name="群組 10"/>
          <p:cNvGrpSpPr/>
          <p:nvPr/>
        </p:nvGrpSpPr>
        <p:grpSpPr>
          <a:xfrm>
            <a:off x="108235" y="2312256"/>
            <a:ext cx="8927530" cy="4392488"/>
            <a:chOff x="468437" y="54322"/>
            <a:chExt cx="8927530" cy="4392488"/>
          </a:xfrm>
        </p:grpSpPr>
        <p:sp>
          <p:nvSpPr>
            <p:cNvPr id="12" name="橢圓 11"/>
            <p:cNvSpPr/>
            <p:nvPr/>
          </p:nvSpPr>
          <p:spPr>
            <a:xfrm>
              <a:off x="1116830" y="1290467"/>
              <a:ext cx="428625" cy="400050"/>
            </a:xfrm>
            <a:prstGeom prst="ellipse">
              <a:avLst/>
            </a:prstGeom>
            <a:solidFill>
              <a:srgbClr val="FFFF00"/>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p>
          </p:txBody>
        </p:sp>
        <p:sp>
          <p:nvSpPr>
            <p:cNvPr id="13" name="橢圓 12"/>
            <p:cNvSpPr/>
            <p:nvPr/>
          </p:nvSpPr>
          <p:spPr>
            <a:xfrm>
              <a:off x="1116830" y="1824660"/>
              <a:ext cx="428625" cy="400050"/>
            </a:xfrm>
            <a:prstGeom prst="ellipse">
              <a:avLst/>
            </a:prstGeom>
            <a:solidFill>
              <a:srgbClr val="FFFF00"/>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p>
          </p:txBody>
        </p:sp>
        <p:sp>
          <p:nvSpPr>
            <p:cNvPr id="15" name="橢圓 14"/>
            <p:cNvSpPr/>
            <p:nvPr/>
          </p:nvSpPr>
          <p:spPr>
            <a:xfrm>
              <a:off x="533423" y="1288325"/>
              <a:ext cx="428625" cy="400050"/>
            </a:xfrm>
            <a:prstGeom prst="ellipse">
              <a:avLst/>
            </a:prstGeom>
            <a:solidFill>
              <a:srgbClr val="FFFF00"/>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bg1"/>
                </a:solidFill>
              </a:endParaRPr>
            </a:p>
          </p:txBody>
        </p:sp>
        <p:sp>
          <p:nvSpPr>
            <p:cNvPr id="16" name="文字方塊 15"/>
            <p:cNvSpPr txBox="1"/>
            <p:nvPr/>
          </p:nvSpPr>
          <p:spPr>
            <a:xfrm>
              <a:off x="1070070" y="1319564"/>
              <a:ext cx="535149"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C</a:t>
              </a:r>
              <a:r>
                <a:rPr lang="en-US" altLang="zh-TW" sz="1200" b="1" baseline="-25000" dirty="0" smtClean="0">
                  <a:latin typeface="Times New Roman" panose="02020603050405020304" pitchFamily="18" charset="0"/>
                  <a:cs typeface="Times New Roman" panose="02020603050405020304" pitchFamily="18" charset="0"/>
                </a:rPr>
                <a:t>i,j+1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7" name="文字方塊 16"/>
            <p:cNvSpPr txBox="1"/>
            <p:nvPr/>
          </p:nvSpPr>
          <p:spPr>
            <a:xfrm>
              <a:off x="1039293" y="1864117"/>
              <a:ext cx="689187"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C</a:t>
              </a:r>
              <a:r>
                <a:rPr lang="en-US" altLang="zh-TW" sz="1200" b="1" baseline="-25000" dirty="0" smtClean="0">
                  <a:latin typeface="Times New Roman" panose="02020603050405020304" pitchFamily="18" charset="0"/>
                  <a:cs typeface="Times New Roman" panose="02020603050405020304" pitchFamily="18" charset="0"/>
                </a:rPr>
                <a:t>i+1,j+1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8" name="文字方塊 17"/>
            <p:cNvSpPr txBox="1"/>
            <p:nvPr/>
          </p:nvSpPr>
          <p:spPr>
            <a:xfrm>
              <a:off x="506814" y="1332671"/>
              <a:ext cx="471487" cy="276999"/>
            </a:xfrm>
            <a:prstGeom prst="rect">
              <a:avLst/>
            </a:prstGeom>
            <a:noFill/>
          </p:spPr>
          <p:txBody>
            <a:bodyPr wrap="square" rtlCol="0">
              <a:spAutoFit/>
            </a:bodyPr>
            <a:lstStyle/>
            <a:p>
              <a:pPr algn="ctr"/>
              <a:r>
                <a:rPr lang="en-US" altLang="zh-TW" sz="1200" b="1" dirty="0" err="1" smtClean="0">
                  <a:latin typeface="Times New Roman" panose="02020603050405020304" pitchFamily="18" charset="0"/>
                  <a:cs typeface="Times New Roman" panose="02020603050405020304" pitchFamily="18" charset="0"/>
                </a:rPr>
                <a:t>C</a:t>
              </a:r>
              <a:r>
                <a:rPr lang="en-US" altLang="zh-TW" sz="1200" b="1" baseline="-25000" dirty="0" err="1" smtClean="0">
                  <a:latin typeface="Times New Roman" panose="02020603050405020304" pitchFamily="18" charset="0"/>
                  <a:cs typeface="Times New Roman" panose="02020603050405020304" pitchFamily="18" charset="0"/>
                </a:rPr>
                <a:t>i,j</a:t>
              </a:r>
              <a:endParaRPr lang="zh-TW" altLang="en-US" sz="1200" b="1" baseline="-25000" dirty="0">
                <a:latin typeface="Times New Roman" panose="02020603050405020304" pitchFamily="18" charset="0"/>
                <a:cs typeface="Times New Roman" panose="02020603050405020304" pitchFamily="18" charset="0"/>
              </a:endParaRPr>
            </a:p>
          </p:txBody>
        </p:sp>
        <p:sp>
          <p:nvSpPr>
            <p:cNvPr id="19" name="橢圓 18"/>
            <p:cNvSpPr/>
            <p:nvPr/>
          </p:nvSpPr>
          <p:spPr>
            <a:xfrm>
              <a:off x="533422" y="1848157"/>
              <a:ext cx="428625" cy="400050"/>
            </a:xfrm>
            <a:prstGeom prst="ellipse">
              <a:avLst/>
            </a:prstGeom>
            <a:solidFill>
              <a:srgbClr val="FFFF00"/>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endParaRPr>
            </a:p>
          </p:txBody>
        </p:sp>
        <p:sp>
          <p:nvSpPr>
            <p:cNvPr id="20" name="文字方塊 19"/>
            <p:cNvSpPr txBox="1"/>
            <p:nvPr/>
          </p:nvSpPr>
          <p:spPr>
            <a:xfrm>
              <a:off x="468437" y="1874397"/>
              <a:ext cx="552068" cy="27699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C</a:t>
              </a:r>
              <a:r>
                <a:rPr lang="en-US" altLang="zh-TW" sz="1200" b="1" baseline="-25000" dirty="0" smtClean="0">
                  <a:latin typeface="Times New Roman" panose="02020603050405020304" pitchFamily="18" charset="0"/>
                  <a:cs typeface="Times New Roman" panose="02020603050405020304" pitchFamily="18" charset="0"/>
                </a:rPr>
                <a:t>i+1,j</a:t>
              </a:r>
              <a:endParaRPr lang="zh-TW" altLang="en-US" sz="1200" b="1" baseline="-25000" dirty="0">
                <a:latin typeface="Times New Roman" panose="02020603050405020304" pitchFamily="18" charset="0"/>
                <a:cs typeface="Times New Roman" panose="02020603050405020304" pitchFamily="18" charset="0"/>
              </a:endParaRPr>
            </a:p>
          </p:txBody>
        </p:sp>
        <p:sp>
          <p:nvSpPr>
            <p:cNvPr id="21" name="文字方塊 20"/>
            <p:cNvSpPr txBox="1"/>
            <p:nvPr/>
          </p:nvSpPr>
          <p:spPr>
            <a:xfrm>
              <a:off x="675488" y="2287023"/>
              <a:ext cx="732894" cy="523220"/>
            </a:xfrm>
            <a:prstGeom prst="rect">
              <a:avLst/>
            </a:prstGeom>
            <a:noFill/>
          </p:spPr>
          <p:txBody>
            <a:bodyPr wrap="none" rtlCol="0">
              <a:spAutoFit/>
            </a:bodyPr>
            <a:lstStyle/>
            <a:p>
              <a:pPr algn="ctr"/>
              <a:r>
                <a:rPr lang="en-US" altLang="zh-TW" sz="1400" dirty="0" smtClean="0">
                  <a:latin typeface="Times New Roman" panose="02020603050405020304" pitchFamily="18" charset="0"/>
                  <a:cs typeface="Times New Roman" panose="02020603050405020304" pitchFamily="18" charset="0"/>
                </a:rPr>
                <a:t>4 color </a:t>
              </a:r>
            </a:p>
            <a:p>
              <a:pPr algn="ctr"/>
              <a:r>
                <a:rPr lang="en-US" altLang="zh-TW" sz="1400" dirty="0" smtClean="0">
                  <a:latin typeface="Times New Roman" panose="02020603050405020304" pitchFamily="18" charset="0"/>
                  <a:cs typeface="Times New Roman" panose="02020603050405020304" pitchFamily="18" charset="0"/>
                </a:rPr>
                <a:t>pixels</a:t>
              </a:r>
              <a:endParaRPr lang="zh-TW" altLang="en-US" sz="1400" dirty="0">
                <a:latin typeface="Times New Roman" panose="02020603050405020304" pitchFamily="18" charset="0"/>
                <a:cs typeface="Times New Roman" panose="02020603050405020304" pitchFamily="18" charset="0"/>
              </a:endParaRPr>
            </a:p>
          </p:txBody>
        </p:sp>
        <p:sp>
          <p:nvSpPr>
            <p:cNvPr id="22" name="矩形 21"/>
            <p:cNvSpPr/>
            <p:nvPr/>
          </p:nvSpPr>
          <p:spPr>
            <a:xfrm>
              <a:off x="497959" y="1271591"/>
              <a:ext cx="1068600" cy="987868"/>
            </a:xfrm>
            <a:prstGeom prst="rect">
              <a:avLst/>
            </a:prstGeom>
            <a:noFill/>
            <a:ln w="127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p>
          </p:txBody>
        </p:sp>
        <p:sp>
          <p:nvSpPr>
            <p:cNvPr id="23" name="文字方塊 22"/>
            <p:cNvSpPr txBox="1"/>
            <p:nvPr/>
          </p:nvSpPr>
          <p:spPr>
            <a:xfrm>
              <a:off x="2480438" y="4108256"/>
              <a:ext cx="2069797" cy="338554"/>
            </a:xfrm>
            <a:prstGeom prst="rect">
              <a:avLst/>
            </a:prstGeom>
            <a:noFill/>
          </p:spPr>
          <p:txBody>
            <a:bodyPr wrap="none" rtlCol="0">
              <a:spAutoFit/>
            </a:bodyPr>
            <a:lstStyle/>
            <a:p>
              <a:r>
                <a:rPr lang="en-CA" altLang="zh-TW" sz="1600" dirty="0" err="1" smtClean="0">
                  <a:latin typeface="Times New Roman" panose="02020603050405020304" pitchFamily="18" charset="0"/>
                  <a:cs typeface="Times New Roman" panose="02020603050405020304" pitchFamily="18" charset="0"/>
                </a:rPr>
                <a:t>ctdp_packing_type</a:t>
              </a:r>
              <a:r>
                <a:rPr lang="en-CA" altLang="zh-TW" sz="1600" dirty="0" smtClean="0">
                  <a:latin typeface="Times New Roman" panose="02020603050405020304" pitchFamily="18" charset="0"/>
                  <a:cs typeface="Times New Roman" panose="02020603050405020304" pitchFamily="18" charset="0"/>
                </a:rPr>
                <a:t> = 0</a:t>
              </a:r>
              <a:endParaRPr lang="zh-TW" altLang="en-US" sz="1600" dirty="0">
                <a:latin typeface="Times New Roman" panose="02020603050405020304" pitchFamily="18" charset="0"/>
                <a:cs typeface="Times New Roman" panose="02020603050405020304" pitchFamily="18" charset="0"/>
              </a:endParaRPr>
            </a:p>
          </p:txBody>
        </p:sp>
        <p:sp>
          <p:nvSpPr>
            <p:cNvPr id="25" name="文字方塊 24"/>
            <p:cNvSpPr txBox="1"/>
            <p:nvPr/>
          </p:nvSpPr>
          <p:spPr>
            <a:xfrm>
              <a:off x="6585747" y="4101850"/>
              <a:ext cx="2069797" cy="338554"/>
            </a:xfrm>
            <a:prstGeom prst="rect">
              <a:avLst/>
            </a:prstGeom>
            <a:noFill/>
          </p:spPr>
          <p:txBody>
            <a:bodyPr wrap="none" rtlCol="0">
              <a:spAutoFit/>
            </a:bodyPr>
            <a:lstStyle/>
            <a:p>
              <a:r>
                <a:rPr lang="en-CA" altLang="zh-TW" sz="1600" dirty="0" err="1" smtClean="0">
                  <a:latin typeface="Times New Roman" panose="02020603050405020304" pitchFamily="18" charset="0"/>
                  <a:cs typeface="Times New Roman" panose="02020603050405020304" pitchFamily="18" charset="0"/>
                </a:rPr>
                <a:t>ctdp_packing_type</a:t>
              </a:r>
              <a:r>
                <a:rPr lang="en-CA" altLang="zh-TW" sz="1600" dirty="0" smtClean="0">
                  <a:latin typeface="Times New Roman" panose="02020603050405020304" pitchFamily="18" charset="0"/>
                  <a:cs typeface="Times New Roman" panose="02020603050405020304" pitchFamily="18" charset="0"/>
                </a:rPr>
                <a:t> = 1</a:t>
              </a:r>
              <a:endParaRPr lang="zh-TW" altLang="en-US" sz="1600" dirty="0">
                <a:latin typeface="Times New Roman" panose="02020603050405020304" pitchFamily="18" charset="0"/>
                <a:cs typeface="Times New Roman" panose="02020603050405020304" pitchFamily="18" charset="0"/>
              </a:endParaRPr>
            </a:p>
          </p:txBody>
        </p:sp>
        <p:grpSp>
          <p:nvGrpSpPr>
            <p:cNvPr id="26" name="群組 25"/>
            <p:cNvGrpSpPr/>
            <p:nvPr/>
          </p:nvGrpSpPr>
          <p:grpSpPr>
            <a:xfrm>
              <a:off x="1634607" y="54322"/>
              <a:ext cx="3818435" cy="4115000"/>
              <a:chOff x="1634607" y="54322"/>
              <a:chExt cx="3818435" cy="4115000"/>
            </a:xfrm>
          </p:grpSpPr>
          <p:cxnSp>
            <p:nvCxnSpPr>
              <p:cNvPr id="104" name="直線單箭頭接點 103"/>
              <p:cNvCxnSpPr/>
              <p:nvPr/>
            </p:nvCxnSpPr>
            <p:spPr>
              <a:xfrm flipH="1">
                <a:off x="2784689" y="1794686"/>
                <a:ext cx="1254152" cy="29974"/>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05" name="群組 104"/>
              <p:cNvGrpSpPr/>
              <p:nvPr/>
            </p:nvGrpSpPr>
            <p:grpSpPr>
              <a:xfrm>
                <a:off x="3996635" y="346443"/>
                <a:ext cx="1278511" cy="2943019"/>
                <a:chOff x="3996635" y="346443"/>
                <a:chExt cx="1278511" cy="2943019"/>
              </a:xfrm>
            </p:grpSpPr>
            <p:sp>
              <p:nvSpPr>
                <p:cNvPr id="161" name="橢圓 160"/>
                <p:cNvSpPr/>
                <p:nvPr/>
              </p:nvSpPr>
              <p:spPr>
                <a:xfrm>
                  <a:off x="4087283" y="353070"/>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62" name="橢圓 161"/>
                <p:cNvSpPr/>
                <p:nvPr/>
              </p:nvSpPr>
              <p:spPr>
                <a:xfrm>
                  <a:off x="4087283" y="836463"/>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63" name="橢圓 162"/>
                <p:cNvSpPr/>
                <p:nvPr/>
              </p:nvSpPr>
              <p:spPr>
                <a:xfrm>
                  <a:off x="4087283" y="1353195"/>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64" name="文字方塊 163"/>
                <p:cNvSpPr txBox="1"/>
                <p:nvPr/>
              </p:nvSpPr>
              <p:spPr>
                <a:xfrm>
                  <a:off x="4044749" y="401971"/>
                  <a:ext cx="528639" cy="27699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3i,j</a:t>
                  </a:r>
                  <a:endParaRPr lang="zh-TW" altLang="en-US" sz="1200" b="1" baseline="-25000" dirty="0">
                    <a:latin typeface="Times New Roman" panose="02020603050405020304" pitchFamily="18" charset="0"/>
                    <a:cs typeface="Times New Roman" panose="02020603050405020304" pitchFamily="18" charset="0"/>
                  </a:endParaRPr>
                </a:p>
              </p:txBody>
            </p:sp>
            <p:sp>
              <p:nvSpPr>
                <p:cNvPr id="165" name="文字方塊 164"/>
                <p:cNvSpPr txBox="1"/>
                <p:nvPr/>
              </p:nvSpPr>
              <p:spPr>
                <a:xfrm>
                  <a:off x="4038839" y="870971"/>
                  <a:ext cx="611924"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3i+1,j</a:t>
                  </a:r>
                  <a:endParaRPr lang="zh-TW" altLang="en-US" sz="1200" b="1" baseline="-25000" dirty="0">
                    <a:latin typeface="Times New Roman" panose="02020603050405020304" pitchFamily="18" charset="0"/>
                    <a:cs typeface="Times New Roman" panose="02020603050405020304" pitchFamily="18" charset="0"/>
                  </a:endParaRPr>
                </a:p>
              </p:txBody>
            </p:sp>
            <p:sp>
              <p:nvSpPr>
                <p:cNvPr id="166" name="文字方塊 165"/>
                <p:cNvSpPr txBox="1"/>
                <p:nvPr/>
              </p:nvSpPr>
              <p:spPr>
                <a:xfrm>
                  <a:off x="4038840" y="1399626"/>
                  <a:ext cx="564704"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3i+2,j</a:t>
                  </a:r>
                  <a:endParaRPr lang="zh-TW" altLang="en-US" sz="1200" b="1" baseline="-25000" dirty="0">
                    <a:latin typeface="Times New Roman" panose="02020603050405020304" pitchFamily="18" charset="0"/>
                    <a:cs typeface="Times New Roman" panose="02020603050405020304" pitchFamily="18" charset="0"/>
                  </a:endParaRPr>
                </a:p>
              </p:txBody>
            </p:sp>
            <p:sp>
              <p:nvSpPr>
                <p:cNvPr id="167" name="橢圓 166"/>
                <p:cNvSpPr/>
                <p:nvPr/>
              </p:nvSpPr>
              <p:spPr>
                <a:xfrm>
                  <a:off x="4086339" y="1889287"/>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68" name="橢圓 167"/>
                <p:cNvSpPr/>
                <p:nvPr/>
              </p:nvSpPr>
              <p:spPr>
                <a:xfrm>
                  <a:off x="4086339" y="2372680"/>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69" name="橢圓 168"/>
                <p:cNvSpPr/>
                <p:nvPr/>
              </p:nvSpPr>
              <p:spPr>
                <a:xfrm>
                  <a:off x="4086339" y="2889412"/>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70" name="文字方塊 169"/>
                <p:cNvSpPr txBox="1"/>
                <p:nvPr/>
              </p:nvSpPr>
              <p:spPr>
                <a:xfrm>
                  <a:off x="4039734" y="1923399"/>
                  <a:ext cx="549127"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3i+3,j</a:t>
                  </a:r>
                  <a:endParaRPr lang="zh-TW" altLang="en-US" sz="1200" b="1" baseline="-25000" dirty="0">
                    <a:latin typeface="Times New Roman" panose="02020603050405020304" pitchFamily="18" charset="0"/>
                    <a:cs typeface="Times New Roman" panose="02020603050405020304" pitchFamily="18" charset="0"/>
                  </a:endParaRPr>
                </a:p>
              </p:txBody>
            </p:sp>
            <p:sp>
              <p:nvSpPr>
                <p:cNvPr id="171" name="文字方塊 170"/>
                <p:cNvSpPr txBox="1"/>
                <p:nvPr/>
              </p:nvSpPr>
              <p:spPr>
                <a:xfrm>
                  <a:off x="3996635" y="2416175"/>
                  <a:ext cx="632081" cy="276999"/>
                </a:xfrm>
                <a:prstGeom prst="rect">
                  <a:avLst/>
                </a:prstGeom>
                <a:noFill/>
              </p:spPr>
              <p:txBody>
                <a:bodyPr wrap="square" rtlCol="0">
                  <a:spAutoFit/>
                </a:bodyPr>
                <a:lstStyle/>
                <a:p>
                  <a:pPr algn="ctr"/>
                  <a:r>
                    <a:rPr lang="en-US" altLang="zh-TW" sz="1200" dirty="0" smtClean="0">
                      <a:latin typeface="Times New Roman" panose="02020603050405020304" pitchFamily="18" charset="0"/>
                      <a:cs typeface="Times New Roman" panose="02020603050405020304" pitchFamily="18" charset="0"/>
                    </a:rPr>
                    <a:t>D</a:t>
                  </a:r>
                  <a:r>
                    <a:rPr lang="en-US" altLang="zh-TW" sz="1200" baseline="-25000" dirty="0" smtClean="0">
                      <a:latin typeface="Times New Roman" panose="02020603050405020304" pitchFamily="18" charset="0"/>
                      <a:cs typeface="Times New Roman" panose="02020603050405020304" pitchFamily="18" charset="0"/>
                    </a:rPr>
                    <a:t>3i+4,j</a:t>
                  </a:r>
                  <a:endParaRPr lang="zh-TW" altLang="en-US" sz="1200" baseline="-25000" dirty="0">
                    <a:latin typeface="Times New Roman" panose="02020603050405020304" pitchFamily="18" charset="0"/>
                    <a:cs typeface="Times New Roman" panose="02020603050405020304" pitchFamily="18" charset="0"/>
                  </a:endParaRPr>
                </a:p>
              </p:txBody>
            </p:sp>
            <p:sp>
              <p:nvSpPr>
                <p:cNvPr id="172" name="文字方塊 171"/>
                <p:cNvSpPr txBox="1"/>
                <p:nvPr/>
              </p:nvSpPr>
              <p:spPr>
                <a:xfrm>
                  <a:off x="4031806" y="2915652"/>
                  <a:ext cx="605964"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3i+5,j</a:t>
                  </a:r>
                  <a:endParaRPr lang="zh-TW" altLang="en-US" sz="1200" b="1" baseline="-25000" dirty="0">
                    <a:latin typeface="Times New Roman" panose="02020603050405020304" pitchFamily="18" charset="0"/>
                    <a:cs typeface="Times New Roman" panose="02020603050405020304" pitchFamily="18" charset="0"/>
                  </a:endParaRPr>
                </a:p>
              </p:txBody>
            </p:sp>
            <p:sp>
              <p:nvSpPr>
                <p:cNvPr id="173" name="橢圓 172"/>
                <p:cNvSpPr/>
                <p:nvPr/>
              </p:nvSpPr>
              <p:spPr>
                <a:xfrm>
                  <a:off x="4665884" y="346443"/>
                  <a:ext cx="428625" cy="400050"/>
                </a:xfrm>
                <a:prstGeom prst="ellipse">
                  <a:avLst/>
                </a:prstGeom>
                <a:solidFill>
                  <a:srgbClr val="FF6699"/>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74" name="橢圓 173"/>
                <p:cNvSpPr/>
                <p:nvPr/>
              </p:nvSpPr>
              <p:spPr>
                <a:xfrm>
                  <a:off x="4665884" y="829836"/>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75" name="橢圓 174"/>
                <p:cNvSpPr/>
                <p:nvPr/>
              </p:nvSpPr>
              <p:spPr>
                <a:xfrm>
                  <a:off x="4665884" y="1346568"/>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76" name="文字方塊 175"/>
                <p:cNvSpPr txBox="1"/>
                <p:nvPr/>
              </p:nvSpPr>
              <p:spPr>
                <a:xfrm>
                  <a:off x="4637530" y="403676"/>
                  <a:ext cx="542925"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77" name="文字方塊 176"/>
                <p:cNvSpPr txBox="1"/>
                <p:nvPr/>
              </p:nvSpPr>
              <p:spPr>
                <a:xfrm>
                  <a:off x="4580422" y="883361"/>
                  <a:ext cx="689338"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3i+1,j+1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78" name="橢圓 177"/>
                <p:cNvSpPr/>
                <p:nvPr/>
              </p:nvSpPr>
              <p:spPr>
                <a:xfrm>
                  <a:off x="4652090" y="1889287"/>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79" name="橢圓 178"/>
                <p:cNvSpPr/>
                <p:nvPr/>
              </p:nvSpPr>
              <p:spPr>
                <a:xfrm>
                  <a:off x="4652090" y="2372680"/>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80" name="橢圓 179"/>
                <p:cNvSpPr/>
                <p:nvPr/>
              </p:nvSpPr>
              <p:spPr>
                <a:xfrm>
                  <a:off x="4652090" y="2889412"/>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81" name="文字方塊 180"/>
                <p:cNvSpPr txBox="1"/>
                <p:nvPr/>
              </p:nvSpPr>
              <p:spPr>
                <a:xfrm>
                  <a:off x="4585808" y="1400286"/>
                  <a:ext cx="689338"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3i+2,j+1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82" name="文字方塊 181"/>
                <p:cNvSpPr txBox="1"/>
                <p:nvPr/>
              </p:nvSpPr>
              <p:spPr>
                <a:xfrm>
                  <a:off x="4562436" y="1957509"/>
                  <a:ext cx="689338"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3i+3,j+1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83" name="文字方塊 182"/>
                <p:cNvSpPr txBox="1"/>
                <p:nvPr/>
              </p:nvSpPr>
              <p:spPr>
                <a:xfrm>
                  <a:off x="4564202" y="2443206"/>
                  <a:ext cx="689338"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3i+4,j+1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84" name="文字方塊 183"/>
                <p:cNvSpPr txBox="1"/>
                <p:nvPr/>
              </p:nvSpPr>
              <p:spPr>
                <a:xfrm>
                  <a:off x="4563663" y="2944564"/>
                  <a:ext cx="689338"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3i+5,j+1</a:t>
                  </a:r>
                  <a:endParaRPr lang="zh-TW" altLang="en-US" sz="1100" b="1" baseline="-25000" dirty="0">
                    <a:latin typeface="Times New Roman" panose="02020603050405020304" pitchFamily="18" charset="0"/>
                    <a:cs typeface="Times New Roman" panose="02020603050405020304" pitchFamily="18" charset="0"/>
                  </a:endParaRPr>
                </a:p>
              </p:txBody>
            </p:sp>
          </p:grpSp>
          <p:sp>
            <p:nvSpPr>
              <p:cNvPr id="106" name="左大括弧 105"/>
              <p:cNvSpPr/>
              <p:nvPr/>
            </p:nvSpPr>
            <p:spPr>
              <a:xfrm rot="16200000">
                <a:off x="3371763" y="2171575"/>
                <a:ext cx="260591" cy="3734903"/>
              </a:xfrm>
              <a:prstGeom prst="leftBrace">
                <a:avLst>
                  <a:gd name="adj1" fmla="val 0"/>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sz="1400">
                  <a:latin typeface="Times New Roman" panose="02020603050405020304" pitchFamily="18" charset="0"/>
                  <a:cs typeface="Times New Roman" panose="02020603050405020304" pitchFamily="18" charset="0"/>
                </a:endParaRPr>
              </a:p>
            </p:txBody>
          </p:sp>
          <p:sp>
            <p:nvSpPr>
              <p:cNvPr id="107" name="矩形 106"/>
              <p:cNvSpPr/>
              <p:nvPr/>
            </p:nvSpPr>
            <p:spPr>
              <a:xfrm>
                <a:off x="1673987" y="3723920"/>
                <a:ext cx="3779055" cy="307777"/>
              </a:xfrm>
              <a:prstGeom prst="rect">
                <a:avLst/>
              </a:prstGeom>
            </p:spPr>
            <p:txBody>
              <a:bodyPr wrap="square">
                <a:spAutoFit/>
              </a:bodyPr>
              <a:lstStyle/>
              <a:p>
                <a:pPr algn="ctr"/>
                <a:r>
                  <a:rPr lang="en-US" altLang="zh-TW" sz="1400" dirty="0" err="1">
                    <a:latin typeface="Times New Roman" panose="02020603050405020304" pitchFamily="18" charset="0"/>
                    <a:cs typeface="Times New Roman" panose="02020603050405020304" pitchFamily="18" charset="0"/>
                  </a:rPr>
                  <a:t>i</a:t>
                </a:r>
                <a:r>
                  <a:rPr lang="en-US" altLang="zh-TW" sz="1400" dirty="0">
                    <a:latin typeface="Times New Roman" panose="02020603050405020304" pitchFamily="18" charset="0"/>
                    <a:cs typeface="Times New Roman" panose="02020603050405020304" pitchFamily="18" charset="0"/>
                  </a:rPr>
                  <a:t> = </a:t>
                </a:r>
                <a:r>
                  <a:rPr lang="en-CA" altLang="zh-TW" sz="1400" dirty="0">
                    <a:latin typeface="Times New Roman" panose="02020603050405020304" pitchFamily="18" charset="0"/>
                    <a:cs typeface="Times New Roman" panose="02020603050405020304" pitchFamily="18" charset="0"/>
                  </a:rPr>
                  <a:t>0, 2, 4</a:t>
                </a:r>
                <a:r>
                  <a:rPr lang="zh-TW" altLang="zh-TW" sz="1400" dirty="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a:t>
                </a:r>
                <a:r>
                  <a:rPr lang="en-CA" altLang="zh-TW" sz="1400" dirty="0" smtClean="0">
                    <a:latin typeface="Times New Roman" panose="02020603050405020304" pitchFamily="18" charset="0"/>
                    <a:cs typeface="Times New Roman" panose="02020603050405020304" pitchFamily="18" charset="0"/>
                  </a:rPr>
                  <a:t>(H</a:t>
                </a:r>
                <a:r>
                  <a:rPr lang="en-CA" altLang="zh-TW" sz="1400" baseline="-25000" dirty="0" smtClean="0">
                    <a:latin typeface="Times New Roman" panose="02020603050405020304" pitchFamily="18" charset="0"/>
                    <a:cs typeface="Times New Roman" panose="02020603050405020304" pitchFamily="18" charset="0"/>
                  </a:rPr>
                  <a:t>HD</a:t>
                </a:r>
                <a:r>
                  <a:rPr lang="en-CA" altLang="zh-TW" sz="1400" dirty="0" smtClean="0">
                    <a:latin typeface="Times New Roman" panose="02020603050405020304" pitchFamily="18" charset="0"/>
                    <a:cs typeface="Times New Roman" panose="02020603050405020304" pitchFamily="18" charset="0"/>
                  </a:rPr>
                  <a:t>-2) and j </a:t>
                </a:r>
                <a:r>
                  <a:rPr lang="en-CA" altLang="zh-TW" sz="1400" dirty="0">
                    <a:latin typeface="Times New Roman" panose="02020603050405020304" pitchFamily="18" charset="0"/>
                    <a:cs typeface="Times New Roman" panose="02020603050405020304" pitchFamily="18" charset="0"/>
                  </a:rPr>
                  <a:t>= 0, 2, 4</a:t>
                </a:r>
                <a:r>
                  <a:rPr lang="zh-TW" altLang="zh-TW" sz="1400" dirty="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(W-2)</a:t>
                </a:r>
                <a:endParaRPr lang="zh-TW" altLang="en-US" sz="1400" dirty="0">
                  <a:latin typeface="Times New Roman" panose="02020603050405020304" pitchFamily="18" charset="0"/>
                  <a:cs typeface="Times New Roman" panose="02020603050405020304" pitchFamily="18" charset="0"/>
                </a:endParaRPr>
              </a:p>
            </p:txBody>
          </p:sp>
          <p:grpSp>
            <p:nvGrpSpPr>
              <p:cNvPr id="108" name="群組 107"/>
              <p:cNvGrpSpPr/>
              <p:nvPr/>
            </p:nvGrpSpPr>
            <p:grpSpPr>
              <a:xfrm>
                <a:off x="2152061" y="342354"/>
                <a:ext cx="1251484" cy="2952328"/>
                <a:chOff x="2152061" y="342354"/>
                <a:chExt cx="1251484" cy="2952328"/>
              </a:xfrm>
            </p:grpSpPr>
            <p:sp>
              <p:nvSpPr>
                <p:cNvPr id="134" name="橢圓 133"/>
                <p:cNvSpPr/>
                <p:nvPr/>
              </p:nvSpPr>
              <p:spPr>
                <a:xfrm>
                  <a:off x="2230905" y="350667"/>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135" name="橢圓 134"/>
                <p:cNvSpPr/>
                <p:nvPr/>
              </p:nvSpPr>
              <p:spPr>
                <a:xfrm>
                  <a:off x="2230905" y="834060"/>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36" name="橢圓 135"/>
                <p:cNvSpPr/>
                <p:nvPr/>
              </p:nvSpPr>
              <p:spPr>
                <a:xfrm>
                  <a:off x="2230905" y="1350792"/>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37" name="橢圓 136"/>
                <p:cNvSpPr/>
                <p:nvPr/>
              </p:nvSpPr>
              <p:spPr>
                <a:xfrm>
                  <a:off x="2229961" y="1879590"/>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38" name="橢圓 137"/>
                <p:cNvSpPr/>
                <p:nvPr/>
              </p:nvSpPr>
              <p:spPr>
                <a:xfrm>
                  <a:off x="2229961" y="2362983"/>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39" name="橢圓 138"/>
                <p:cNvSpPr/>
                <p:nvPr/>
              </p:nvSpPr>
              <p:spPr>
                <a:xfrm>
                  <a:off x="2229961" y="287971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40" name="橢圓 139"/>
                <p:cNvSpPr/>
                <p:nvPr/>
              </p:nvSpPr>
              <p:spPr>
                <a:xfrm>
                  <a:off x="2847477" y="356740"/>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141" name="橢圓 140"/>
                <p:cNvSpPr/>
                <p:nvPr/>
              </p:nvSpPr>
              <p:spPr>
                <a:xfrm>
                  <a:off x="2847477" y="840133"/>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42" name="橢圓 141"/>
                <p:cNvSpPr/>
                <p:nvPr/>
              </p:nvSpPr>
              <p:spPr>
                <a:xfrm>
                  <a:off x="2847477" y="135686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43" name="橢圓 142"/>
                <p:cNvSpPr/>
                <p:nvPr/>
              </p:nvSpPr>
              <p:spPr>
                <a:xfrm>
                  <a:off x="2859083" y="1879590"/>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44" name="橢圓 143"/>
                <p:cNvSpPr/>
                <p:nvPr/>
              </p:nvSpPr>
              <p:spPr>
                <a:xfrm>
                  <a:off x="2859083" y="2362983"/>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45" name="橢圓 144"/>
                <p:cNvSpPr/>
                <p:nvPr/>
              </p:nvSpPr>
              <p:spPr>
                <a:xfrm>
                  <a:off x="2859083" y="287971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46" name="文字方塊 145"/>
                <p:cNvSpPr txBox="1"/>
                <p:nvPr/>
              </p:nvSpPr>
              <p:spPr>
                <a:xfrm>
                  <a:off x="2816876" y="415992"/>
                  <a:ext cx="535077"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47" name="文字方塊 146"/>
                <p:cNvSpPr txBox="1"/>
                <p:nvPr/>
              </p:nvSpPr>
              <p:spPr>
                <a:xfrm>
                  <a:off x="2796494" y="875552"/>
                  <a:ext cx="557213" cy="27699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48" name="文字方塊 147"/>
                <p:cNvSpPr txBox="1"/>
                <p:nvPr/>
              </p:nvSpPr>
              <p:spPr>
                <a:xfrm>
                  <a:off x="2213874" y="885566"/>
                  <a:ext cx="489101" cy="276999"/>
                </a:xfrm>
                <a:prstGeom prst="rect">
                  <a:avLst/>
                </a:prstGeom>
                <a:noFill/>
              </p:spPr>
              <p:txBody>
                <a:bodyPr wrap="square" rtlCol="0">
                  <a:spAutoFit/>
                </a:bodyPr>
                <a:lstStyle/>
                <a:p>
                  <a:pPr algn="ctr"/>
                  <a:r>
                    <a:rPr lang="en-US" altLang="zh-TW" sz="1200" b="1" dirty="0" err="1" smtClean="0">
                      <a:latin typeface="Times New Roman" panose="02020603050405020304" pitchFamily="18" charset="0"/>
                      <a:cs typeface="Times New Roman" panose="02020603050405020304" pitchFamily="18" charset="0"/>
                    </a:rPr>
                    <a:t>G</a:t>
                  </a:r>
                  <a:r>
                    <a:rPr lang="en-US" altLang="zh-TW" sz="1200" b="1" baseline="-25000" dirty="0" err="1" smtClean="0">
                      <a:latin typeface="Times New Roman" panose="02020603050405020304" pitchFamily="18" charset="0"/>
                      <a:cs typeface="Times New Roman" panose="02020603050405020304" pitchFamily="18" charset="0"/>
                    </a:rPr>
                    <a:t>i,j</a:t>
                  </a:r>
                  <a:endParaRPr lang="zh-TW" altLang="en-US" sz="1200" b="1" baseline="-25000" dirty="0">
                    <a:latin typeface="Times New Roman" panose="02020603050405020304" pitchFamily="18" charset="0"/>
                    <a:cs typeface="Times New Roman" panose="02020603050405020304" pitchFamily="18" charset="0"/>
                  </a:endParaRPr>
                </a:p>
              </p:txBody>
            </p:sp>
            <p:sp>
              <p:nvSpPr>
                <p:cNvPr id="149" name="文字方塊 148"/>
                <p:cNvSpPr txBox="1"/>
                <p:nvPr/>
              </p:nvSpPr>
              <p:spPr>
                <a:xfrm>
                  <a:off x="2215494" y="1387455"/>
                  <a:ext cx="471487" cy="276999"/>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50" name="文字方塊 149"/>
                <p:cNvSpPr txBox="1"/>
                <p:nvPr/>
              </p:nvSpPr>
              <p:spPr>
                <a:xfrm>
                  <a:off x="2795774" y="1399192"/>
                  <a:ext cx="552854"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51" name="文字方塊 150"/>
                <p:cNvSpPr txBox="1"/>
                <p:nvPr/>
              </p:nvSpPr>
              <p:spPr>
                <a:xfrm>
                  <a:off x="2791724" y="1918798"/>
                  <a:ext cx="604188" cy="276999"/>
                </a:xfrm>
                <a:prstGeom prst="rect">
                  <a:avLst/>
                </a:prstGeom>
                <a:noFill/>
              </p:spPr>
              <p:txBody>
                <a:bodyPr wrap="square" rtlCol="0">
                  <a:spAutoFit/>
                </a:bodyPr>
                <a:lstStyle/>
                <a:p>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52" name="文字方塊 151"/>
                <p:cNvSpPr txBox="1"/>
                <p:nvPr/>
              </p:nvSpPr>
              <p:spPr>
                <a:xfrm>
                  <a:off x="2152061" y="1909682"/>
                  <a:ext cx="557949"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53" name="文字方塊 152"/>
                <p:cNvSpPr txBox="1"/>
                <p:nvPr/>
              </p:nvSpPr>
              <p:spPr>
                <a:xfrm>
                  <a:off x="2160528" y="2408075"/>
                  <a:ext cx="574921" cy="27699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a:t>
                  </a:r>
                  <a:endParaRPr lang="zh-TW" altLang="en-US" sz="1200" b="1" baseline="-25000" dirty="0">
                    <a:latin typeface="Times New Roman" panose="02020603050405020304" pitchFamily="18" charset="0"/>
                    <a:cs typeface="Times New Roman" panose="02020603050405020304" pitchFamily="18" charset="0"/>
                  </a:endParaRPr>
                </a:p>
              </p:txBody>
            </p:sp>
            <p:sp>
              <p:nvSpPr>
                <p:cNvPr id="154" name="文字方塊 153"/>
                <p:cNvSpPr txBox="1"/>
                <p:nvPr/>
              </p:nvSpPr>
              <p:spPr>
                <a:xfrm>
                  <a:off x="2793473" y="2407455"/>
                  <a:ext cx="610072"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55" name="文字方塊 154"/>
                <p:cNvSpPr txBox="1"/>
                <p:nvPr/>
              </p:nvSpPr>
              <p:spPr>
                <a:xfrm>
                  <a:off x="2784689" y="2931095"/>
                  <a:ext cx="590119" cy="276999"/>
                </a:xfrm>
                <a:prstGeom prst="rect">
                  <a:avLst/>
                </a:prstGeom>
                <a:noFill/>
              </p:spPr>
              <p:txBody>
                <a:bodyPr wrap="square" rtlCol="0">
                  <a:spAutoFit/>
                </a:bodyPr>
                <a:lstStyle/>
                <a:p>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56" name="文字方塊 155"/>
                <p:cNvSpPr txBox="1"/>
                <p:nvPr/>
              </p:nvSpPr>
              <p:spPr>
                <a:xfrm>
                  <a:off x="2160528" y="2938129"/>
                  <a:ext cx="549482"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57" name="文字方塊 156"/>
                <p:cNvSpPr txBox="1"/>
                <p:nvPr/>
              </p:nvSpPr>
              <p:spPr>
                <a:xfrm>
                  <a:off x="2212637" y="414934"/>
                  <a:ext cx="471487" cy="276999"/>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58" name="矩形 157"/>
                <p:cNvSpPr/>
                <p:nvPr/>
              </p:nvSpPr>
              <p:spPr>
                <a:xfrm>
                  <a:off x="2844701" y="342354"/>
                  <a:ext cx="470544" cy="1412321"/>
                </a:xfrm>
                <a:prstGeom prst="rect">
                  <a:avLst/>
                </a:prstGeom>
                <a:noFill/>
                <a:ln w="9525">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59" name="矩形 158"/>
                <p:cNvSpPr/>
                <p:nvPr/>
              </p:nvSpPr>
              <p:spPr>
                <a:xfrm>
                  <a:off x="2196629" y="1882361"/>
                  <a:ext cx="470544" cy="1412321"/>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60" name="矩形 159"/>
                <p:cNvSpPr/>
                <p:nvPr/>
              </p:nvSpPr>
              <p:spPr>
                <a:xfrm>
                  <a:off x="2844701" y="1882361"/>
                  <a:ext cx="470544" cy="1412321"/>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grpSp>
          <p:grpSp>
            <p:nvGrpSpPr>
              <p:cNvPr id="109" name="群組 108"/>
              <p:cNvGrpSpPr/>
              <p:nvPr/>
            </p:nvGrpSpPr>
            <p:grpSpPr>
              <a:xfrm>
                <a:off x="2474738" y="54322"/>
                <a:ext cx="2840090" cy="985836"/>
                <a:chOff x="2474738" y="54322"/>
                <a:chExt cx="2840090" cy="985836"/>
              </a:xfrm>
            </p:grpSpPr>
            <p:cxnSp>
              <p:nvCxnSpPr>
                <p:cNvPr id="126" name="直線接點 125"/>
                <p:cNvCxnSpPr/>
                <p:nvPr/>
              </p:nvCxnSpPr>
              <p:spPr>
                <a:xfrm flipV="1">
                  <a:off x="4314298" y="198338"/>
                  <a:ext cx="6894" cy="146256"/>
                </a:xfrm>
                <a:prstGeom prst="line">
                  <a:avLst/>
                </a:prstGeom>
                <a:ln>
                  <a:solidFill>
                    <a:schemeClr val="tx1"/>
                  </a:solidFill>
                  <a:prstDash val="dash"/>
                  <a:headEnd type="arrow"/>
                  <a:tailEnd type="none"/>
                </a:ln>
              </p:spPr>
              <p:style>
                <a:lnRef idx="1">
                  <a:schemeClr val="accent1"/>
                </a:lnRef>
                <a:fillRef idx="0">
                  <a:schemeClr val="accent1"/>
                </a:fillRef>
                <a:effectRef idx="0">
                  <a:schemeClr val="accent1"/>
                </a:effectRef>
                <a:fontRef idx="minor">
                  <a:schemeClr val="tx1"/>
                </a:fontRef>
              </p:style>
            </p:cxnSp>
            <p:cxnSp>
              <p:nvCxnSpPr>
                <p:cNvPr id="127" name="直線接點 126"/>
                <p:cNvCxnSpPr/>
                <p:nvPr/>
              </p:nvCxnSpPr>
              <p:spPr>
                <a:xfrm flipH="1">
                  <a:off x="2474738" y="198338"/>
                  <a:ext cx="1825914"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8" name="直線單箭頭接點 127"/>
                <p:cNvCxnSpPr/>
                <p:nvPr/>
              </p:nvCxnSpPr>
              <p:spPr>
                <a:xfrm>
                  <a:off x="2484661" y="198338"/>
                  <a:ext cx="0" cy="152329"/>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nvGrpSpPr>
                <p:cNvPr id="129" name="群組 128"/>
                <p:cNvGrpSpPr/>
                <p:nvPr/>
              </p:nvGrpSpPr>
              <p:grpSpPr>
                <a:xfrm>
                  <a:off x="5098803" y="54322"/>
                  <a:ext cx="216025" cy="985836"/>
                  <a:chOff x="5098803" y="54322"/>
                  <a:chExt cx="216025" cy="985836"/>
                </a:xfrm>
              </p:grpSpPr>
              <p:cxnSp>
                <p:nvCxnSpPr>
                  <p:cNvPr id="132" name="直線接點 131"/>
                  <p:cNvCxnSpPr/>
                  <p:nvPr/>
                </p:nvCxnSpPr>
                <p:spPr>
                  <a:xfrm>
                    <a:off x="5098803" y="1040158"/>
                    <a:ext cx="216025" cy="0"/>
                  </a:xfrm>
                  <a:prstGeom prst="line">
                    <a:avLst/>
                  </a:prstGeom>
                  <a:ln>
                    <a:solidFill>
                      <a:schemeClr val="tx1"/>
                    </a:solidFill>
                    <a:prstDash val="dash"/>
                    <a:headEnd type="arrow"/>
                  </a:ln>
                </p:spPr>
                <p:style>
                  <a:lnRef idx="1">
                    <a:schemeClr val="accent1"/>
                  </a:lnRef>
                  <a:fillRef idx="0">
                    <a:schemeClr val="accent1"/>
                  </a:fillRef>
                  <a:effectRef idx="0">
                    <a:schemeClr val="accent1"/>
                  </a:effectRef>
                  <a:fontRef idx="minor">
                    <a:schemeClr val="tx1"/>
                  </a:fontRef>
                </p:style>
              </p:cxnSp>
              <p:cxnSp>
                <p:nvCxnSpPr>
                  <p:cNvPr id="133" name="直線接點 132"/>
                  <p:cNvCxnSpPr/>
                  <p:nvPr/>
                </p:nvCxnSpPr>
                <p:spPr>
                  <a:xfrm flipV="1">
                    <a:off x="5314828" y="54322"/>
                    <a:ext cx="0" cy="98583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cxnSp>
              <p:nvCxnSpPr>
                <p:cNvPr id="130" name="直線接點 129"/>
                <p:cNvCxnSpPr/>
                <p:nvPr/>
              </p:nvCxnSpPr>
              <p:spPr>
                <a:xfrm flipH="1">
                  <a:off x="3084414" y="54322"/>
                  <a:ext cx="2230414"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1" name="直線單箭頭接點 130"/>
                <p:cNvCxnSpPr>
                  <a:endCxn id="140" idx="0"/>
                </p:cNvCxnSpPr>
                <p:nvPr/>
              </p:nvCxnSpPr>
              <p:spPr>
                <a:xfrm>
                  <a:off x="3061789" y="54322"/>
                  <a:ext cx="1" cy="302418"/>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grpSp>
            <p:nvGrpSpPr>
              <p:cNvPr id="110" name="群組 109"/>
              <p:cNvGrpSpPr/>
              <p:nvPr/>
            </p:nvGrpSpPr>
            <p:grpSpPr>
              <a:xfrm>
                <a:off x="2431035" y="2545954"/>
                <a:ext cx="2435368" cy="1086104"/>
                <a:chOff x="2431035" y="2545954"/>
                <a:chExt cx="2435368" cy="1086104"/>
              </a:xfrm>
            </p:grpSpPr>
            <p:cxnSp>
              <p:nvCxnSpPr>
                <p:cNvPr id="119" name="直線接點 118"/>
                <p:cNvCxnSpPr/>
                <p:nvPr/>
              </p:nvCxnSpPr>
              <p:spPr>
                <a:xfrm flipH="1" flipV="1">
                  <a:off x="3636789" y="2554674"/>
                  <a:ext cx="426361" cy="8992"/>
                </a:xfrm>
                <a:prstGeom prst="line">
                  <a:avLst/>
                </a:prstGeom>
                <a:ln>
                  <a:solidFill>
                    <a:schemeClr val="tx1"/>
                  </a:solidFill>
                  <a:prstDash val="dash"/>
                  <a:headEnd type="arrow"/>
                </a:ln>
              </p:spPr>
              <p:style>
                <a:lnRef idx="1">
                  <a:schemeClr val="accent1"/>
                </a:lnRef>
                <a:fillRef idx="0">
                  <a:schemeClr val="accent1"/>
                </a:fillRef>
                <a:effectRef idx="0">
                  <a:schemeClr val="accent1"/>
                </a:effectRef>
                <a:fontRef idx="minor">
                  <a:schemeClr val="tx1"/>
                </a:fontRef>
              </p:style>
            </p:cxnSp>
            <p:cxnSp>
              <p:nvCxnSpPr>
                <p:cNvPr id="120" name="直線接點 119"/>
                <p:cNvCxnSpPr/>
                <p:nvPr/>
              </p:nvCxnSpPr>
              <p:spPr>
                <a:xfrm>
                  <a:off x="3636789" y="2545954"/>
                  <a:ext cx="0" cy="108610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1" name="直線接點 120"/>
                <p:cNvCxnSpPr/>
                <p:nvPr/>
              </p:nvCxnSpPr>
              <p:spPr>
                <a:xfrm flipH="1">
                  <a:off x="2435269" y="3632058"/>
                  <a:ext cx="120152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2" name="直線單箭頭接點 121"/>
                <p:cNvCxnSpPr>
                  <a:endCxn id="139" idx="4"/>
                </p:cNvCxnSpPr>
                <p:nvPr/>
              </p:nvCxnSpPr>
              <p:spPr>
                <a:xfrm flipV="1">
                  <a:off x="2431035" y="3279765"/>
                  <a:ext cx="13239" cy="352293"/>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23" name="直線接點 122"/>
                <p:cNvCxnSpPr>
                  <a:stCxn id="180" idx="4"/>
                </p:cNvCxnSpPr>
                <p:nvPr/>
              </p:nvCxnSpPr>
              <p:spPr>
                <a:xfrm flipH="1">
                  <a:off x="4860925" y="3289462"/>
                  <a:ext cx="5478" cy="221244"/>
                </a:xfrm>
                <a:prstGeom prst="line">
                  <a:avLst/>
                </a:prstGeom>
                <a:ln>
                  <a:solidFill>
                    <a:schemeClr val="tx1"/>
                  </a:solidFill>
                  <a:prstDash val="dash"/>
                  <a:headEnd type="arrow"/>
                  <a:tailEnd type="none"/>
                </a:ln>
              </p:spPr>
              <p:style>
                <a:lnRef idx="1">
                  <a:schemeClr val="accent1"/>
                </a:lnRef>
                <a:fillRef idx="0">
                  <a:schemeClr val="accent1"/>
                </a:fillRef>
                <a:effectRef idx="0">
                  <a:schemeClr val="accent1"/>
                </a:effectRef>
                <a:fontRef idx="minor">
                  <a:schemeClr val="tx1"/>
                </a:fontRef>
              </p:style>
            </p:cxnSp>
            <p:cxnSp>
              <p:nvCxnSpPr>
                <p:cNvPr id="124" name="直線接點 123"/>
                <p:cNvCxnSpPr/>
                <p:nvPr/>
              </p:nvCxnSpPr>
              <p:spPr>
                <a:xfrm flipH="1">
                  <a:off x="3041477" y="3510706"/>
                  <a:ext cx="1824926"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5" name="直線單箭頭接點 124"/>
                <p:cNvCxnSpPr>
                  <a:endCxn id="160" idx="2"/>
                </p:cNvCxnSpPr>
                <p:nvPr/>
              </p:nvCxnSpPr>
              <p:spPr>
                <a:xfrm flipV="1">
                  <a:off x="3074525" y="3294682"/>
                  <a:ext cx="5448" cy="216024"/>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cxnSp>
            <p:nvCxnSpPr>
              <p:cNvPr id="111" name="直線單箭頭接點 110"/>
              <p:cNvCxnSpPr/>
              <p:nvPr/>
            </p:nvCxnSpPr>
            <p:spPr>
              <a:xfrm flipH="1">
                <a:off x="2735449" y="1305850"/>
                <a:ext cx="1868095" cy="0"/>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2" name="直線單箭頭接點 111"/>
              <p:cNvCxnSpPr/>
              <p:nvPr/>
            </p:nvCxnSpPr>
            <p:spPr>
              <a:xfrm>
                <a:off x="2579573" y="1692472"/>
                <a:ext cx="155876" cy="132188"/>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3" name="直線單箭頭接點 112"/>
              <p:cNvCxnSpPr/>
              <p:nvPr/>
            </p:nvCxnSpPr>
            <p:spPr>
              <a:xfrm flipH="1">
                <a:off x="3996635" y="1710506"/>
                <a:ext cx="144210" cy="99167"/>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4" name="直線單箭頭接點 113"/>
              <p:cNvCxnSpPr/>
              <p:nvPr/>
            </p:nvCxnSpPr>
            <p:spPr>
              <a:xfrm>
                <a:off x="2628677" y="1134442"/>
                <a:ext cx="106772" cy="185122"/>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5" name="直線單箭頭接點 114"/>
              <p:cNvCxnSpPr/>
              <p:nvPr/>
            </p:nvCxnSpPr>
            <p:spPr>
              <a:xfrm flipH="1">
                <a:off x="4572893" y="1321861"/>
                <a:ext cx="17376" cy="487812"/>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6" name="直線單箭頭接點 115"/>
              <p:cNvCxnSpPr/>
              <p:nvPr/>
            </p:nvCxnSpPr>
            <p:spPr>
              <a:xfrm>
                <a:off x="4572893" y="1813416"/>
                <a:ext cx="106772" cy="185122"/>
              </a:xfrm>
              <a:prstGeom prst="straightConnector1">
                <a:avLst/>
              </a:prstGeom>
              <a:ln>
                <a:solidFill>
                  <a:srgbClr val="3333FF"/>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17" name="直線單箭頭接點 116"/>
              <p:cNvCxnSpPr/>
              <p:nvPr/>
            </p:nvCxnSpPr>
            <p:spPr>
              <a:xfrm>
                <a:off x="2933477" y="1439242"/>
                <a:ext cx="106772" cy="185122"/>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8" name="直線單箭頭接點 117"/>
              <p:cNvCxnSpPr/>
              <p:nvPr/>
            </p:nvCxnSpPr>
            <p:spPr>
              <a:xfrm>
                <a:off x="3085877" y="1591642"/>
                <a:ext cx="106772" cy="185122"/>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27" name="群組 26"/>
            <p:cNvGrpSpPr/>
            <p:nvPr/>
          </p:nvGrpSpPr>
          <p:grpSpPr>
            <a:xfrm>
              <a:off x="5474976" y="558378"/>
              <a:ext cx="3920991" cy="3623551"/>
              <a:chOff x="5474976" y="558378"/>
              <a:chExt cx="3920991" cy="3623551"/>
            </a:xfrm>
          </p:grpSpPr>
          <p:cxnSp>
            <p:nvCxnSpPr>
              <p:cNvPr id="28" name="直線單箭頭接點 27"/>
              <p:cNvCxnSpPr/>
              <p:nvPr/>
            </p:nvCxnSpPr>
            <p:spPr>
              <a:xfrm flipV="1">
                <a:off x="7194334" y="991051"/>
                <a:ext cx="1" cy="1353971"/>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直線單箭頭接點 28"/>
              <p:cNvCxnSpPr/>
              <p:nvPr/>
            </p:nvCxnSpPr>
            <p:spPr>
              <a:xfrm flipV="1">
                <a:off x="6714658" y="1113863"/>
                <a:ext cx="0" cy="765727"/>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0" name="橢圓 29"/>
              <p:cNvSpPr/>
              <p:nvPr/>
            </p:nvSpPr>
            <p:spPr>
              <a:xfrm>
                <a:off x="5730657" y="2391062"/>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31" name="文字方塊 30"/>
              <p:cNvSpPr txBox="1"/>
              <p:nvPr/>
            </p:nvSpPr>
            <p:spPr>
              <a:xfrm>
                <a:off x="5730491" y="2438192"/>
                <a:ext cx="528639"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a:t>
                </a:r>
                <a:endParaRPr lang="zh-TW" altLang="en-US" sz="1200" b="1" baseline="-25000" dirty="0">
                  <a:latin typeface="Times New Roman" panose="02020603050405020304" pitchFamily="18" charset="0"/>
                  <a:cs typeface="Times New Roman" panose="02020603050405020304" pitchFamily="18" charset="0"/>
                </a:endParaRPr>
              </a:p>
            </p:txBody>
          </p:sp>
          <p:sp>
            <p:nvSpPr>
              <p:cNvPr id="32" name="橢圓 31"/>
              <p:cNvSpPr/>
              <p:nvPr/>
            </p:nvSpPr>
            <p:spPr>
              <a:xfrm>
                <a:off x="5730657" y="2850996"/>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33" name="橢圓 32"/>
              <p:cNvSpPr/>
              <p:nvPr/>
            </p:nvSpPr>
            <p:spPr>
              <a:xfrm>
                <a:off x="6706861" y="2391528"/>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34" name="文字方塊 33"/>
              <p:cNvSpPr txBox="1"/>
              <p:nvPr/>
            </p:nvSpPr>
            <p:spPr>
              <a:xfrm>
                <a:off x="6655522" y="2431417"/>
                <a:ext cx="567599"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i,3j+2</a:t>
                </a:r>
                <a:endParaRPr lang="zh-TW" altLang="en-US" sz="1200" b="1" baseline="-25000" dirty="0">
                  <a:latin typeface="Times New Roman" panose="02020603050405020304" pitchFamily="18" charset="0"/>
                  <a:cs typeface="Times New Roman" panose="02020603050405020304" pitchFamily="18" charset="0"/>
                </a:endParaRPr>
              </a:p>
            </p:txBody>
          </p:sp>
          <p:sp>
            <p:nvSpPr>
              <p:cNvPr id="35" name="橢圓 34"/>
              <p:cNvSpPr/>
              <p:nvPr/>
            </p:nvSpPr>
            <p:spPr>
              <a:xfrm>
                <a:off x="6716550" y="2874455"/>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36" name="橢圓 35"/>
              <p:cNvSpPr/>
              <p:nvPr/>
            </p:nvSpPr>
            <p:spPr>
              <a:xfrm>
                <a:off x="7709687" y="2394299"/>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37" name="文字方塊 36"/>
              <p:cNvSpPr txBox="1"/>
              <p:nvPr/>
            </p:nvSpPr>
            <p:spPr>
              <a:xfrm>
                <a:off x="7645083" y="2444828"/>
                <a:ext cx="585880"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i,3j+4</a:t>
                </a:r>
                <a:endParaRPr lang="zh-TW" altLang="en-US" sz="1200" b="1" baseline="-25000" dirty="0">
                  <a:latin typeface="Times New Roman" panose="02020603050405020304" pitchFamily="18" charset="0"/>
                  <a:cs typeface="Times New Roman" panose="02020603050405020304" pitchFamily="18" charset="0"/>
                </a:endParaRPr>
              </a:p>
            </p:txBody>
          </p:sp>
          <p:sp>
            <p:nvSpPr>
              <p:cNvPr id="38" name="橢圓 37"/>
              <p:cNvSpPr/>
              <p:nvPr/>
            </p:nvSpPr>
            <p:spPr>
              <a:xfrm>
                <a:off x="7709687" y="2879132"/>
                <a:ext cx="428625" cy="400050"/>
              </a:xfrm>
              <a:prstGeom prst="ellipse">
                <a:avLst/>
              </a:prstGeom>
              <a:solidFill>
                <a:srgbClr val="969696"/>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39" name="橢圓 38"/>
              <p:cNvSpPr/>
              <p:nvPr/>
            </p:nvSpPr>
            <p:spPr>
              <a:xfrm>
                <a:off x="6255486" y="2389036"/>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40" name="文字方塊 39"/>
              <p:cNvSpPr txBox="1"/>
              <p:nvPr/>
            </p:nvSpPr>
            <p:spPr>
              <a:xfrm>
                <a:off x="6213064" y="2425167"/>
                <a:ext cx="542925"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i,3j+1</a:t>
                </a:r>
                <a:endParaRPr lang="zh-TW" altLang="en-US" sz="1200" b="1" baseline="-25000" dirty="0">
                  <a:latin typeface="Times New Roman" panose="02020603050405020304" pitchFamily="18" charset="0"/>
                  <a:cs typeface="Times New Roman" panose="02020603050405020304" pitchFamily="18" charset="0"/>
                </a:endParaRPr>
              </a:p>
            </p:txBody>
          </p:sp>
          <p:sp>
            <p:nvSpPr>
              <p:cNvPr id="41" name="橢圓 40"/>
              <p:cNvSpPr/>
              <p:nvPr/>
            </p:nvSpPr>
            <p:spPr>
              <a:xfrm>
                <a:off x="6255486" y="2872429"/>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42" name="橢圓 41"/>
              <p:cNvSpPr/>
              <p:nvPr/>
            </p:nvSpPr>
            <p:spPr>
              <a:xfrm>
                <a:off x="7223351" y="2395603"/>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43" name="文字方塊 42"/>
              <p:cNvSpPr txBox="1"/>
              <p:nvPr/>
            </p:nvSpPr>
            <p:spPr>
              <a:xfrm>
                <a:off x="7190776" y="2452587"/>
                <a:ext cx="557213"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i.3j+3</a:t>
                </a:r>
                <a:endParaRPr lang="zh-TW" altLang="en-US" sz="1200" b="1" baseline="-25000" dirty="0">
                  <a:latin typeface="Times New Roman" panose="02020603050405020304" pitchFamily="18" charset="0"/>
                  <a:cs typeface="Times New Roman" panose="02020603050405020304" pitchFamily="18" charset="0"/>
                </a:endParaRPr>
              </a:p>
            </p:txBody>
          </p:sp>
          <p:sp>
            <p:nvSpPr>
              <p:cNvPr id="44" name="橢圓 43"/>
              <p:cNvSpPr/>
              <p:nvPr/>
            </p:nvSpPr>
            <p:spPr>
              <a:xfrm>
                <a:off x="7230823" y="2863891"/>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45" name="橢圓 44"/>
              <p:cNvSpPr/>
              <p:nvPr/>
            </p:nvSpPr>
            <p:spPr>
              <a:xfrm>
                <a:off x="8201180" y="2394959"/>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46" name="橢圓 45"/>
              <p:cNvSpPr/>
              <p:nvPr/>
            </p:nvSpPr>
            <p:spPr>
              <a:xfrm>
                <a:off x="8201180" y="2869159"/>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47" name="橢圓 46"/>
              <p:cNvSpPr/>
              <p:nvPr/>
            </p:nvSpPr>
            <p:spPr>
              <a:xfrm>
                <a:off x="5758616" y="560034"/>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48" name="橢圓 47"/>
              <p:cNvSpPr/>
              <p:nvPr/>
            </p:nvSpPr>
            <p:spPr>
              <a:xfrm>
                <a:off x="6266337" y="567846"/>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49" name="橢圓 48"/>
              <p:cNvSpPr/>
              <p:nvPr/>
            </p:nvSpPr>
            <p:spPr>
              <a:xfrm>
                <a:off x="6744822" y="563561"/>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50" name="橢圓 49"/>
              <p:cNvSpPr/>
              <p:nvPr/>
            </p:nvSpPr>
            <p:spPr>
              <a:xfrm>
                <a:off x="5755009" y="1041081"/>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51" name="橢圓 50"/>
              <p:cNvSpPr/>
              <p:nvPr/>
            </p:nvSpPr>
            <p:spPr>
              <a:xfrm>
                <a:off x="6254760" y="1045989"/>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52" name="橢圓 51"/>
              <p:cNvSpPr/>
              <p:nvPr/>
            </p:nvSpPr>
            <p:spPr>
              <a:xfrm>
                <a:off x="6743878" y="1062970"/>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53" name="橢圓 52"/>
              <p:cNvSpPr/>
              <p:nvPr/>
            </p:nvSpPr>
            <p:spPr>
              <a:xfrm>
                <a:off x="7233798" y="558378"/>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54" name="橢圓 53"/>
              <p:cNvSpPr/>
              <p:nvPr/>
            </p:nvSpPr>
            <p:spPr>
              <a:xfrm>
                <a:off x="7722916" y="573919"/>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55" name="橢圓 54"/>
              <p:cNvSpPr/>
              <p:nvPr/>
            </p:nvSpPr>
            <p:spPr>
              <a:xfrm>
                <a:off x="8229865" y="573069"/>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56" name="橢圓 55"/>
              <p:cNvSpPr/>
              <p:nvPr/>
            </p:nvSpPr>
            <p:spPr>
              <a:xfrm>
                <a:off x="7224138" y="1051714"/>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57" name="橢圓 56"/>
              <p:cNvSpPr/>
              <p:nvPr/>
            </p:nvSpPr>
            <p:spPr>
              <a:xfrm>
                <a:off x="7723889" y="1056622"/>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58" name="橢圓 57"/>
              <p:cNvSpPr/>
              <p:nvPr/>
            </p:nvSpPr>
            <p:spPr>
              <a:xfrm>
                <a:off x="8209572" y="1052337"/>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59" name="文字方塊 58"/>
              <p:cNvSpPr txBox="1"/>
              <p:nvPr/>
            </p:nvSpPr>
            <p:spPr>
              <a:xfrm>
                <a:off x="5741113" y="620838"/>
                <a:ext cx="471487" cy="276999"/>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60" name="文字方塊 59"/>
              <p:cNvSpPr txBox="1"/>
              <p:nvPr/>
            </p:nvSpPr>
            <p:spPr>
              <a:xfrm>
                <a:off x="6217808" y="610102"/>
                <a:ext cx="528061" cy="276999"/>
              </a:xfrm>
              <a:prstGeom prst="rect">
                <a:avLst/>
              </a:prstGeom>
              <a:noFill/>
            </p:spPr>
            <p:txBody>
              <a:bodyPr wrap="square" rtlCol="0">
                <a:spAutoFit/>
              </a:bodyPr>
              <a:lstStyle/>
              <a:p>
                <a:pPr algn="ctr"/>
                <a:r>
                  <a:rPr lang="en-US" altLang="zh-TW" sz="1200" b="1" dirty="0" err="1" smtClean="0">
                    <a:latin typeface="Times New Roman" panose="02020603050405020304" pitchFamily="18" charset="0"/>
                    <a:cs typeface="Times New Roman" panose="02020603050405020304" pitchFamily="18" charset="0"/>
                  </a:rPr>
                  <a:t>G</a:t>
                </a:r>
                <a:r>
                  <a:rPr lang="en-US" altLang="zh-TW" sz="1200" b="1" baseline="-25000" dirty="0" err="1" smtClean="0">
                    <a:latin typeface="Times New Roman" panose="02020603050405020304" pitchFamily="18" charset="0"/>
                    <a:cs typeface="Times New Roman" panose="02020603050405020304" pitchFamily="18" charset="0"/>
                  </a:rPr>
                  <a:t>i,j</a:t>
                </a:r>
                <a:endParaRPr lang="zh-TW" altLang="en-US" sz="1200" b="1" baseline="-25000" dirty="0">
                  <a:latin typeface="Times New Roman" panose="02020603050405020304" pitchFamily="18" charset="0"/>
                  <a:cs typeface="Times New Roman" panose="02020603050405020304" pitchFamily="18" charset="0"/>
                </a:endParaRPr>
              </a:p>
            </p:txBody>
          </p:sp>
          <p:sp>
            <p:nvSpPr>
              <p:cNvPr id="61" name="文字方塊 60"/>
              <p:cNvSpPr txBox="1"/>
              <p:nvPr/>
            </p:nvSpPr>
            <p:spPr>
              <a:xfrm>
                <a:off x="6723062" y="619150"/>
                <a:ext cx="471487" cy="276999"/>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62" name="文字方塊 61"/>
              <p:cNvSpPr txBox="1"/>
              <p:nvPr/>
            </p:nvSpPr>
            <p:spPr>
              <a:xfrm>
                <a:off x="7183244" y="611462"/>
                <a:ext cx="535077"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63" name="文字方塊 62"/>
              <p:cNvSpPr txBox="1"/>
              <p:nvPr/>
            </p:nvSpPr>
            <p:spPr>
              <a:xfrm>
                <a:off x="7668448" y="609946"/>
                <a:ext cx="557213" cy="27699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i,j+1</a:t>
                </a:r>
                <a:endParaRPr lang="zh-TW" altLang="en-US" sz="1200" b="1" baseline="-25000" dirty="0">
                  <a:latin typeface="Times New Roman" panose="02020603050405020304" pitchFamily="18" charset="0"/>
                  <a:cs typeface="Times New Roman" panose="02020603050405020304" pitchFamily="18" charset="0"/>
                </a:endParaRPr>
              </a:p>
            </p:txBody>
          </p:sp>
          <p:sp>
            <p:nvSpPr>
              <p:cNvPr id="64" name="文字方塊 63"/>
              <p:cNvSpPr txBox="1"/>
              <p:nvPr/>
            </p:nvSpPr>
            <p:spPr>
              <a:xfrm>
                <a:off x="8173463" y="620768"/>
                <a:ext cx="552854"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65" name="文字方塊 64"/>
              <p:cNvSpPr txBox="1"/>
              <p:nvPr/>
            </p:nvSpPr>
            <p:spPr>
              <a:xfrm>
                <a:off x="5688920" y="1074946"/>
                <a:ext cx="557949"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66" name="文字方塊 65"/>
              <p:cNvSpPr txBox="1"/>
              <p:nvPr/>
            </p:nvSpPr>
            <p:spPr>
              <a:xfrm>
                <a:off x="6201175" y="1078010"/>
                <a:ext cx="574921" cy="27699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a:t>
                </a:r>
                <a:endParaRPr lang="zh-TW" altLang="en-US" sz="1200" b="1" baseline="-25000" dirty="0">
                  <a:latin typeface="Times New Roman" panose="02020603050405020304" pitchFamily="18" charset="0"/>
                  <a:cs typeface="Times New Roman" panose="02020603050405020304" pitchFamily="18" charset="0"/>
                </a:endParaRPr>
              </a:p>
            </p:txBody>
          </p:sp>
          <p:sp>
            <p:nvSpPr>
              <p:cNvPr id="67" name="文字方塊 66"/>
              <p:cNvSpPr txBox="1"/>
              <p:nvPr/>
            </p:nvSpPr>
            <p:spPr>
              <a:xfrm>
                <a:off x="6701718" y="1113862"/>
                <a:ext cx="549482"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68" name="文字方塊 67"/>
              <p:cNvSpPr txBox="1"/>
              <p:nvPr/>
            </p:nvSpPr>
            <p:spPr>
              <a:xfrm>
                <a:off x="7172235" y="1093446"/>
                <a:ext cx="604188" cy="276999"/>
              </a:xfrm>
              <a:prstGeom prst="rect">
                <a:avLst/>
              </a:prstGeom>
              <a:noFill/>
            </p:spPr>
            <p:txBody>
              <a:bodyPr wrap="square" rtlCol="0">
                <a:spAutoFit/>
              </a:bodyPr>
              <a:lstStyle/>
              <a:p>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69" name="文字方塊 68"/>
              <p:cNvSpPr txBox="1"/>
              <p:nvPr/>
            </p:nvSpPr>
            <p:spPr>
              <a:xfrm>
                <a:off x="7644789" y="1113239"/>
                <a:ext cx="610072"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i+1,j+1</a:t>
                </a:r>
                <a:endParaRPr lang="zh-TW" altLang="en-US" sz="1200" b="1" baseline="-25000" dirty="0">
                  <a:latin typeface="Times New Roman" panose="02020603050405020304" pitchFamily="18" charset="0"/>
                  <a:cs typeface="Times New Roman" panose="02020603050405020304" pitchFamily="18" charset="0"/>
                </a:endParaRPr>
              </a:p>
            </p:txBody>
          </p:sp>
          <p:sp>
            <p:nvSpPr>
              <p:cNvPr id="70" name="文字方塊 69"/>
              <p:cNvSpPr txBox="1"/>
              <p:nvPr/>
            </p:nvSpPr>
            <p:spPr>
              <a:xfrm>
                <a:off x="8155968" y="1101918"/>
                <a:ext cx="590119" cy="276999"/>
              </a:xfrm>
              <a:prstGeom prst="rect">
                <a:avLst/>
              </a:prstGeom>
              <a:noFill/>
            </p:spPr>
            <p:txBody>
              <a:bodyPr wrap="square" rtlCol="0">
                <a:spAutoFit/>
              </a:bodyPr>
              <a:lstStyle/>
              <a:p>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71" name="文字方塊 70"/>
              <p:cNvSpPr txBox="1"/>
              <p:nvPr/>
            </p:nvSpPr>
            <p:spPr>
              <a:xfrm>
                <a:off x="8171586" y="2429354"/>
                <a:ext cx="557213"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i.3j+5</a:t>
                </a:r>
                <a:endParaRPr lang="zh-TW" altLang="en-US" sz="1200" b="1" baseline="-25000" dirty="0">
                  <a:latin typeface="Times New Roman" panose="02020603050405020304" pitchFamily="18" charset="0"/>
                  <a:cs typeface="Times New Roman" panose="02020603050405020304" pitchFamily="18" charset="0"/>
                </a:endParaRPr>
              </a:p>
            </p:txBody>
          </p:sp>
          <p:sp>
            <p:nvSpPr>
              <p:cNvPr id="72" name="文字方塊 71"/>
              <p:cNvSpPr txBox="1"/>
              <p:nvPr/>
            </p:nvSpPr>
            <p:spPr>
              <a:xfrm>
                <a:off x="5673849" y="2907345"/>
                <a:ext cx="542925"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i+1,3j</a:t>
                </a:r>
                <a:endParaRPr lang="zh-TW" altLang="en-US" sz="1200" b="1" baseline="-25000" dirty="0">
                  <a:latin typeface="Times New Roman" panose="02020603050405020304" pitchFamily="18" charset="0"/>
                  <a:cs typeface="Times New Roman" panose="02020603050405020304" pitchFamily="18" charset="0"/>
                </a:endParaRPr>
              </a:p>
            </p:txBody>
          </p:sp>
          <p:sp>
            <p:nvSpPr>
              <p:cNvPr id="73" name="文字方塊 72"/>
              <p:cNvSpPr txBox="1"/>
              <p:nvPr/>
            </p:nvSpPr>
            <p:spPr>
              <a:xfrm>
                <a:off x="6617142" y="2922224"/>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i+1,3j+2</a:t>
                </a:r>
                <a:endParaRPr lang="zh-TW" altLang="en-US" sz="1100" b="1" baseline="-25000" dirty="0">
                  <a:latin typeface="Times New Roman" panose="02020603050405020304" pitchFamily="18" charset="0"/>
                  <a:cs typeface="Times New Roman" panose="02020603050405020304" pitchFamily="18" charset="0"/>
                </a:endParaRPr>
              </a:p>
            </p:txBody>
          </p:sp>
          <p:sp>
            <p:nvSpPr>
              <p:cNvPr id="74" name="文字方塊 73"/>
              <p:cNvSpPr txBox="1"/>
              <p:nvPr/>
            </p:nvSpPr>
            <p:spPr>
              <a:xfrm>
                <a:off x="7587268" y="2929607"/>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i+1,3j+4</a:t>
                </a:r>
                <a:endParaRPr lang="zh-TW" altLang="en-US" sz="1100" b="1" baseline="-25000" dirty="0">
                  <a:latin typeface="Times New Roman" panose="02020603050405020304" pitchFamily="18" charset="0"/>
                  <a:cs typeface="Times New Roman" panose="02020603050405020304" pitchFamily="18" charset="0"/>
                </a:endParaRPr>
              </a:p>
            </p:txBody>
          </p:sp>
          <p:sp>
            <p:nvSpPr>
              <p:cNvPr id="75" name="文字方塊 74"/>
              <p:cNvSpPr txBox="1"/>
              <p:nvPr/>
            </p:nvSpPr>
            <p:spPr>
              <a:xfrm>
                <a:off x="6164726" y="2912900"/>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i+1,3j+1</a:t>
                </a:r>
                <a:endParaRPr lang="zh-TW" altLang="en-US" sz="1100" b="1" baseline="-25000" dirty="0">
                  <a:latin typeface="Times New Roman" panose="02020603050405020304" pitchFamily="18" charset="0"/>
                  <a:cs typeface="Times New Roman" panose="02020603050405020304" pitchFamily="18" charset="0"/>
                </a:endParaRPr>
              </a:p>
            </p:txBody>
          </p:sp>
          <p:sp>
            <p:nvSpPr>
              <p:cNvPr id="76" name="文字方塊 75"/>
              <p:cNvSpPr txBox="1"/>
              <p:nvPr/>
            </p:nvSpPr>
            <p:spPr>
              <a:xfrm>
                <a:off x="7146125" y="2920216"/>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i+1,3j+3</a:t>
                </a:r>
                <a:endParaRPr lang="zh-TW" altLang="en-US" sz="1100" b="1" baseline="-25000" dirty="0">
                  <a:latin typeface="Times New Roman" panose="02020603050405020304" pitchFamily="18" charset="0"/>
                  <a:cs typeface="Times New Roman" panose="02020603050405020304" pitchFamily="18" charset="0"/>
                </a:endParaRPr>
              </a:p>
            </p:txBody>
          </p:sp>
          <p:sp>
            <p:nvSpPr>
              <p:cNvPr id="77" name="文字方塊 76"/>
              <p:cNvSpPr txBox="1"/>
              <p:nvPr/>
            </p:nvSpPr>
            <p:spPr>
              <a:xfrm>
                <a:off x="8091324" y="2936641"/>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i+1,3j+5</a:t>
                </a:r>
                <a:endParaRPr lang="zh-TW" altLang="en-US" sz="1100" b="1" baseline="-25000" dirty="0">
                  <a:latin typeface="Times New Roman" panose="02020603050405020304" pitchFamily="18" charset="0"/>
                  <a:cs typeface="Times New Roman" panose="02020603050405020304" pitchFamily="18" charset="0"/>
                </a:endParaRPr>
              </a:p>
            </p:txBody>
          </p:sp>
          <p:sp>
            <p:nvSpPr>
              <p:cNvPr id="78" name="左大括弧 77"/>
              <p:cNvSpPr/>
              <p:nvPr/>
            </p:nvSpPr>
            <p:spPr>
              <a:xfrm rot="16200000">
                <a:off x="7300537" y="2229052"/>
                <a:ext cx="269252" cy="3636502"/>
              </a:xfrm>
              <a:prstGeom prst="leftBrace">
                <a:avLst>
                  <a:gd name="adj1" fmla="val 0"/>
                  <a:gd name="adj2" fmla="val 49096"/>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sz="1400">
                  <a:latin typeface="Times New Roman" panose="02020603050405020304" pitchFamily="18" charset="0"/>
                  <a:cs typeface="Times New Roman" panose="02020603050405020304" pitchFamily="18" charset="0"/>
                </a:endParaRPr>
              </a:p>
            </p:txBody>
          </p:sp>
          <p:sp>
            <p:nvSpPr>
              <p:cNvPr id="79" name="矩形 78"/>
              <p:cNvSpPr/>
              <p:nvPr/>
            </p:nvSpPr>
            <p:spPr>
              <a:xfrm>
                <a:off x="5616912" y="3632058"/>
                <a:ext cx="3779055" cy="307777"/>
              </a:xfrm>
              <a:prstGeom prst="rect">
                <a:avLst/>
              </a:prstGeom>
            </p:spPr>
            <p:txBody>
              <a:bodyPr wrap="square">
                <a:spAutoFit/>
              </a:bodyPr>
              <a:lstStyle/>
              <a:p>
                <a:pPr algn="ctr"/>
                <a:r>
                  <a:rPr lang="en-US" altLang="zh-TW" sz="1400" dirty="0" err="1">
                    <a:latin typeface="Times New Roman" panose="02020603050405020304" pitchFamily="18" charset="0"/>
                    <a:cs typeface="Times New Roman" panose="02020603050405020304" pitchFamily="18" charset="0"/>
                  </a:rPr>
                  <a:t>i</a:t>
                </a:r>
                <a:r>
                  <a:rPr lang="en-US" altLang="zh-TW" sz="1400" dirty="0">
                    <a:latin typeface="Times New Roman" panose="02020603050405020304" pitchFamily="18" charset="0"/>
                    <a:cs typeface="Times New Roman" panose="02020603050405020304" pitchFamily="18" charset="0"/>
                  </a:rPr>
                  <a:t> = </a:t>
                </a:r>
                <a:r>
                  <a:rPr lang="en-CA" altLang="zh-TW" sz="1400" dirty="0">
                    <a:latin typeface="Times New Roman" panose="02020603050405020304" pitchFamily="18" charset="0"/>
                    <a:cs typeface="Times New Roman" panose="02020603050405020304" pitchFamily="18" charset="0"/>
                  </a:rPr>
                  <a:t>0, 2, 4</a:t>
                </a:r>
                <a:r>
                  <a:rPr lang="zh-TW" altLang="zh-TW" sz="1400" dirty="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a:t>
                </a:r>
                <a:r>
                  <a:rPr lang="en-CA" altLang="zh-TW" sz="1400" dirty="0" smtClean="0">
                    <a:latin typeface="Times New Roman" panose="02020603050405020304" pitchFamily="18" charset="0"/>
                    <a:cs typeface="Times New Roman" panose="02020603050405020304" pitchFamily="18" charset="0"/>
                  </a:rPr>
                  <a:t>(H-2) and j </a:t>
                </a:r>
                <a:r>
                  <a:rPr lang="en-CA" altLang="zh-TW" sz="1400" dirty="0">
                    <a:latin typeface="Times New Roman" panose="02020603050405020304" pitchFamily="18" charset="0"/>
                    <a:cs typeface="Times New Roman" panose="02020603050405020304" pitchFamily="18" charset="0"/>
                  </a:rPr>
                  <a:t>= 0, 2, 4</a:t>
                </a:r>
                <a:r>
                  <a:rPr lang="zh-TW" altLang="zh-TW" sz="1400" dirty="0">
                    <a:latin typeface="Times New Roman" panose="02020603050405020304" pitchFamily="18" charset="0"/>
                    <a:cs typeface="Times New Roman" panose="02020603050405020304" pitchFamily="18" charset="0"/>
                  </a:rPr>
                  <a:t>…</a:t>
                </a:r>
                <a:r>
                  <a:rPr lang="en-CA" altLang="zh-TW" sz="1400" dirty="0" smtClean="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a:t>
                </a:r>
                <a:r>
                  <a:rPr lang="en-CA" altLang="zh-TW" sz="1400" dirty="0" smtClean="0">
                    <a:latin typeface="Times New Roman" panose="02020603050405020304" pitchFamily="18" charset="0"/>
                    <a:cs typeface="Times New Roman" panose="02020603050405020304" pitchFamily="18" charset="0"/>
                  </a:rPr>
                  <a:t>(W</a:t>
                </a:r>
                <a:r>
                  <a:rPr lang="en-CA" altLang="zh-TW" sz="1400" baseline="-25000" dirty="0" smtClean="0">
                    <a:latin typeface="Times New Roman" panose="02020603050405020304" pitchFamily="18" charset="0"/>
                    <a:cs typeface="Times New Roman" panose="02020603050405020304" pitchFamily="18" charset="0"/>
                  </a:rPr>
                  <a:t>HD</a:t>
                </a:r>
                <a:r>
                  <a:rPr lang="en-CA" altLang="zh-TW" sz="1400" dirty="0" smtClean="0">
                    <a:latin typeface="Times New Roman" panose="02020603050405020304" pitchFamily="18" charset="0"/>
                    <a:cs typeface="Times New Roman" panose="02020603050405020304" pitchFamily="18" charset="0"/>
                  </a:rPr>
                  <a:t>-2</a:t>
                </a:r>
                <a:r>
                  <a:rPr lang="en-CA" altLang="zh-TW" sz="1400" dirty="0">
                    <a:latin typeface="Times New Roman" panose="02020603050405020304" pitchFamily="18" charset="0"/>
                    <a:cs typeface="Times New Roman" panose="02020603050405020304" pitchFamily="18" charset="0"/>
                  </a:rPr>
                  <a:t>)</a:t>
                </a:r>
                <a:r>
                  <a:rPr lang="en-CA" altLang="zh-TW" sz="1400" dirty="0" smtClean="0">
                    <a:latin typeface="Times New Roman" panose="02020603050405020304" pitchFamily="18" charset="0"/>
                    <a:cs typeface="Times New Roman" panose="02020603050405020304" pitchFamily="18" charset="0"/>
                  </a:rPr>
                  <a:t> </a:t>
                </a:r>
                <a:endParaRPr lang="zh-TW" altLang="en-US" sz="1400" dirty="0">
                  <a:latin typeface="Times New Roman" panose="02020603050405020304" pitchFamily="18" charset="0"/>
                  <a:cs typeface="Times New Roman" panose="02020603050405020304" pitchFamily="18" charset="0"/>
                </a:endParaRPr>
              </a:p>
            </p:txBody>
          </p:sp>
          <p:cxnSp>
            <p:nvCxnSpPr>
              <p:cNvPr id="80" name="直線接點 79"/>
              <p:cNvCxnSpPr/>
              <p:nvPr/>
            </p:nvCxnSpPr>
            <p:spPr>
              <a:xfrm flipH="1" flipV="1">
                <a:off x="5616912" y="2554676"/>
                <a:ext cx="110350" cy="1317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1" name="直線接點 80"/>
              <p:cNvCxnSpPr/>
              <p:nvPr/>
            </p:nvCxnSpPr>
            <p:spPr>
              <a:xfrm flipH="1" flipV="1">
                <a:off x="5618992" y="731352"/>
                <a:ext cx="2" cy="183650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2" name="直線單箭頭接點 81"/>
              <p:cNvCxnSpPr/>
              <p:nvPr/>
            </p:nvCxnSpPr>
            <p:spPr>
              <a:xfrm rot="5400000" flipV="1">
                <a:off x="5695156" y="664898"/>
                <a:ext cx="0" cy="152329"/>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nvGrpSpPr>
              <p:cNvPr id="83" name="群組 82"/>
              <p:cNvGrpSpPr/>
              <p:nvPr/>
            </p:nvGrpSpPr>
            <p:grpSpPr>
              <a:xfrm rot="5400000" flipV="1">
                <a:off x="5862191" y="2912086"/>
                <a:ext cx="211405" cy="985836"/>
                <a:chOff x="5098803" y="54322"/>
                <a:chExt cx="216025" cy="985836"/>
              </a:xfrm>
            </p:grpSpPr>
            <p:cxnSp>
              <p:nvCxnSpPr>
                <p:cNvPr id="102" name="直線接點 101"/>
                <p:cNvCxnSpPr/>
                <p:nvPr/>
              </p:nvCxnSpPr>
              <p:spPr>
                <a:xfrm>
                  <a:off x="5098803" y="1040158"/>
                  <a:ext cx="216025"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3" name="直線接點 102"/>
                <p:cNvCxnSpPr/>
                <p:nvPr/>
              </p:nvCxnSpPr>
              <p:spPr>
                <a:xfrm flipV="1">
                  <a:off x="5314828" y="54322"/>
                  <a:ext cx="0" cy="98583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cxnSp>
            <p:nvCxnSpPr>
              <p:cNvPr id="84" name="直線接點 83"/>
              <p:cNvCxnSpPr/>
              <p:nvPr/>
            </p:nvCxnSpPr>
            <p:spPr>
              <a:xfrm rot="5400000" flipH="1" flipV="1">
                <a:off x="4383617" y="2419348"/>
                <a:ext cx="2182717"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5" name="直線單箭頭接點 84"/>
              <p:cNvCxnSpPr/>
              <p:nvPr/>
            </p:nvCxnSpPr>
            <p:spPr>
              <a:xfrm rot="5400000" flipV="1">
                <a:off x="5626184" y="1154640"/>
                <a:ext cx="1" cy="302418"/>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86" name="直線接點 85"/>
              <p:cNvCxnSpPr>
                <a:stCxn id="36" idx="0"/>
              </p:cNvCxnSpPr>
              <p:nvPr/>
            </p:nvCxnSpPr>
            <p:spPr>
              <a:xfrm flipV="1">
                <a:off x="7924000" y="1848157"/>
                <a:ext cx="14023" cy="546142"/>
              </a:xfrm>
              <a:prstGeom prst="line">
                <a:avLst/>
              </a:prstGeom>
              <a:ln>
                <a:solidFill>
                  <a:schemeClr val="tx1"/>
                </a:solidFill>
                <a:prstDash val="dash"/>
                <a:headEnd type="arrow"/>
              </a:ln>
            </p:spPr>
            <p:style>
              <a:lnRef idx="1">
                <a:schemeClr val="accent1"/>
              </a:lnRef>
              <a:fillRef idx="0">
                <a:schemeClr val="accent1"/>
              </a:fillRef>
              <a:effectRef idx="0">
                <a:schemeClr val="accent1"/>
              </a:effectRef>
              <a:fontRef idx="minor">
                <a:schemeClr val="tx1"/>
              </a:fontRef>
            </p:style>
          </p:cxnSp>
          <p:cxnSp>
            <p:nvCxnSpPr>
              <p:cNvPr id="87" name="直線接點 86"/>
              <p:cNvCxnSpPr/>
              <p:nvPr/>
            </p:nvCxnSpPr>
            <p:spPr>
              <a:xfrm>
                <a:off x="7976009" y="1848157"/>
                <a:ext cx="989372" cy="41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8" name="直線接點 87"/>
              <p:cNvCxnSpPr/>
              <p:nvPr/>
            </p:nvCxnSpPr>
            <p:spPr>
              <a:xfrm rot="16200000">
                <a:off x="8394304" y="1277495"/>
                <a:ext cx="1142152"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9" name="直線單箭頭接點 88"/>
              <p:cNvCxnSpPr/>
              <p:nvPr/>
            </p:nvCxnSpPr>
            <p:spPr>
              <a:xfrm rot="16200000" flipH="1" flipV="1">
                <a:off x="8802622" y="552221"/>
                <a:ext cx="12585" cy="312931"/>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90" name="直線接點 89"/>
              <p:cNvCxnSpPr/>
              <p:nvPr/>
            </p:nvCxnSpPr>
            <p:spPr>
              <a:xfrm rot="16200000">
                <a:off x="8718735" y="2977792"/>
                <a:ext cx="5207" cy="196524"/>
              </a:xfrm>
              <a:prstGeom prst="line">
                <a:avLst/>
              </a:prstGeom>
              <a:ln>
                <a:solidFill>
                  <a:schemeClr val="tx1"/>
                </a:solidFill>
                <a:prstDash val="dash"/>
                <a:headEnd type="arrow"/>
              </a:ln>
            </p:spPr>
            <p:style>
              <a:lnRef idx="1">
                <a:schemeClr val="accent1"/>
              </a:lnRef>
              <a:fillRef idx="0">
                <a:schemeClr val="accent1"/>
              </a:fillRef>
              <a:effectRef idx="0">
                <a:schemeClr val="accent1"/>
              </a:effectRef>
              <a:fontRef idx="minor">
                <a:schemeClr val="tx1"/>
              </a:fontRef>
            </p:style>
          </p:cxnSp>
          <p:cxnSp>
            <p:nvCxnSpPr>
              <p:cNvPr id="91" name="直線接點 90"/>
              <p:cNvCxnSpPr/>
              <p:nvPr/>
            </p:nvCxnSpPr>
            <p:spPr>
              <a:xfrm flipH="1" flipV="1">
                <a:off x="8857587" y="1282675"/>
                <a:ext cx="1" cy="180676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92" name="直線單箭頭接點 91"/>
              <p:cNvCxnSpPr/>
              <p:nvPr/>
            </p:nvCxnSpPr>
            <p:spPr>
              <a:xfrm rot="16200000" flipH="1" flipV="1">
                <a:off x="8759054" y="1184141"/>
                <a:ext cx="5179" cy="191888"/>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93" name="矩形 92"/>
              <p:cNvSpPr/>
              <p:nvPr/>
            </p:nvSpPr>
            <p:spPr>
              <a:xfrm rot="5400000">
                <a:off x="7728686" y="65124"/>
                <a:ext cx="426839" cy="1415940"/>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94" name="矩形 93"/>
              <p:cNvSpPr/>
              <p:nvPr/>
            </p:nvSpPr>
            <p:spPr>
              <a:xfrm rot="5400000">
                <a:off x="6237733" y="535576"/>
                <a:ext cx="438956" cy="1415940"/>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95" name="矩形 94"/>
              <p:cNvSpPr/>
              <p:nvPr/>
            </p:nvSpPr>
            <p:spPr>
              <a:xfrm rot="5400000">
                <a:off x="7731740" y="538044"/>
                <a:ext cx="426839" cy="1415940"/>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cxnSp>
            <p:nvCxnSpPr>
              <p:cNvPr id="96" name="直線單箭頭接點 95"/>
              <p:cNvCxnSpPr/>
              <p:nvPr/>
            </p:nvCxnSpPr>
            <p:spPr>
              <a:xfrm>
                <a:off x="6626361" y="949320"/>
                <a:ext cx="106772" cy="185122"/>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7" name="直線單箭頭接點 96"/>
              <p:cNvCxnSpPr/>
              <p:nvPr/>
            </p:nvCxnSpPr>
            <p:spPr>
              <a:xfrm flipH="1">
                <a:off x="7587268" y="2835523"/>
                <a:ext cx="81970" cy="109041"/>
              </a:xfrm>
              <a:prstGeom prst="straightConnector1">
                <a:avLst/>
              </a:prstGeom>
              <a:ln>
                <a:solidFill>
                  <a:srgbClr val="3333FF"/>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8" name="直線單箭頭接點 97"/>
              <p:cNvCxnSpPr/>
              <p:nvPr/>
            </p:nvCxnSpPr>
            <p:spPr>
              <a:xfrm>
                <a:off x="7146559" y="886945"/>
                <a:ext cx="53386" cy="121434"/>
              </a:xfrm>
              <a:prstGeom prst="straightConnector1">
                <a:avLst/>
              </a:prstGeom>
              <a:ln>
                <a:solidFill>
                  <a:srgbClr val="3333FF"/>
                </a:solidFill>
                <a:prstDash val="dash"/>
                <a:headEnd type="arrow" w="sm" len="sm"/>
                <a:tailEnd type="none" w="med" len="med"/>
              </a:ln>
            </p:spPr>
            <p:style>
              <a:lnRef idx="1">
                <a:schemeClr val="accent1"/>
              </a:lnRef>
              <a:fillRef idx="0">
                <a:schemeClr val="accent1"/>
              </a:fillRef>
              <a:effectRef idx="0">
                <a:schemeClr val="accent1"/>
              </a:effectRef>
              <a:fontRef idx="minor">
                <a:schemeClr val="tx1"/>
              </a:fontRef>
            </p:style>
          </p:cxnSp>
          <p:cxnSp>
            <p:nvCxnSpPr>
              <p:cNvPr id="99" name="直線單箭頭接點 98"/>
              <p:cNvCxnSpPr/>
              <p:nvPr/>
            </p:nvCxnSpPr>
            <p:spPr>
              <a:xfrm flipV="1">
                <a:off x="7093173" y="2357038"/>
                <a:ext cx="109252" cy="145556"/>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0" name="直線單箭頭接點 99"/>
              <p:cNvCxnSpPr/>
              <p:nvPr/>
            </p:nvCxnSpPr>
            <p:spPr>
              <a:xfrm flipH="1">
                <a:off x="6714658" y="1864117"/>
                <a:ext cx="954580" cy="18244"/>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1" name="直線單箭頭接點 100"/>
              <p:cNvCxnSpPr/>
              <p:nvPr/>
            </p:nvCxnSpPr>
            <p:spPr>
              <a:xfrm flipV="1">
                <a:off x="7669237" y="1854522"/>
                <a:ext cx="0" cy="954208"/>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85311177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6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6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24" name="矩形 23"/>
          <p:cNvSpPr/>
          <p:nvPr/>
        </p:nvSpPr>
        <p:spPr>
          <a:xfrm>
            <a:off x="907051" y="153583"/>
            <a:ext cx="3352393" cy="584775"/>
          </a:xfrm>
          <a:prstGeom prst="rect">
            <a:avLst/>
          </a:prstGeom>
        </p:spPr>
        <p:txBody>
          <a:bodyPr wrap="none">
            <a:spAutoFit/>
          </a:bodyPr>
          <a:lstStyle/>
          <a:p>
            <a:r>
              <a:rPr lang="en-CA" altLang="zh-TW" sz="3200" b="1" dirty="0" err="1" smtClean="0">
                <a:latin typeface="Calibri" panose="020F0502020204030204" pitchFamily="34" charset="0"/>
                <a:cs typeface="Calibri" panose="020F0502020204030204" pitchFamily="34" charset="0"/>
              </a:rPr>
              <a:t>chroma_usage</a:t>
            </a:r>
            <a:r>
              <a:rPr lang="en-CA" altLang="zh-TW" sz="3200" b="1" dirty="0" smtClean="0">
                <a:latin typeface="Calibri" panose="020F0502020204030204" pitchFamily="34" charset="0"/>
                <a:cs typeface="Calibri" panose="020F0502020204030204" pitchFamily="34" charset="0"/>
              </a:rPr>
              <a:t> = 1 </a:t>
            </a:r>
            <a:endParaRPr lang="zh-TW" altLang="en-US" sz="2400" dirty="0">
              <a:latin typeface="Calibri" panose="020F0502020204030204" pitchFamily="34" charset="0"/>
              <a:cs typeface="Calibri" panose="020F0502020204030204" pitchFamily="34" charset="0"/>
            </a:endParaRPr>
          </a:p>
        </p:txBody>
      </p:sp>
      <p:sp>
        <p:nvSpPr>
          <p:cNvPr id="27" name="文字方塊 26"/>
          <p:cNvSpPr txBox="1"/>
          <p:nvPr/>
        </p:nvSpPr>
        <p:spPr>
          <a:xfrm>
            <a:off x="4289082" y="228265"/>
            <a:ext cx="4320480" cy="461665"/>
          </a:xfrm>
          <a:prstGeom prst="rect">
            <a:avLst/>
          </a:prstGeom>
          <a:noFill/>
        </p:spPr>
        <p:txBody>
          <a:bodyPr wrap="square" rtlCol="0">
            <a:spAutoFit/>
          </a:bodyPr>
          <a:lstStyle/>
          <a:p>
            <a:r>
              <a:rPr lang="en-CA" altLang="zh-TW" sz="2400" b="1" dirty="0" smtClean="0">
                <a:solidFill>
                  <a:srgbClr val="3333FF"/>
                </a:solidFill>
                <a:latin typeface="+mj-lt"/>
                <a:cs typeface="Times New Roman" panose="02020603050405020304" pitchFamily="18" charset="0"/>
              </a:rPr>
              <a:t>(</a:t>
            </a:r>
            <a:r>
              <a:rPr lang="en-CA" altLang="zh-TW" sz="2400" b="1" dirty="0" err="1" smtClean="0">
                <a:solidFill>
                  <a:srgbClr val="3333FF"/>
                </a:solidFill>
                <a:latin typeface="+mj-lt"/>
                <a:cs typeface="Times New Roman" panose="02020603050405020304" pitchFamily="18" charset="0"/>
              </a:rPr>
              <a:t>ctdp_packing_type</a:t>
            </a:r>
            <a:r>
              <a:rPr lang="en-CA" altLang="zh-TW" sz="2400" b="1" dirty="0" smtClean="0">
                <a:solidFill>
                  <a:srgbClr val="3333FF"/>
                </a:solidFill>
                <a:latin typeface="+mj-lt"/>
                <a:cs typeface="Times New Roman" panose="02020603050405020304" pitchFamily="18" charset="0"/>
              </a:rPr>
              <a:t> = 0)</a:t>
            </a:r>
            <a:endParaRPr lang="zh-TW" altLang="en-US" sz="2400" b="1" dirty="0">
              <a:solidFill>
                <a:srgbClr val="3333FF"/>
              </a:solidFill>
              <a:latin typeface="+mj-lt"/>
              <a:cs typeface="Times New Roman" panose="02020603050405020304" pitchFamily="18" charset="0"/>
            </a:endParaRPr>
          </a:p>
        </p:txBody>
      </p:sp>
      <p:grpSp>
        <p:nvGrpSpPr>
          <p:cNvPr id="112" name="群組 111"/>
          <p:cNvGrpSpPr/>
          <p:nvPr/>
        </p:nvGrpSpPr>
        <p:grpSpPr>
          <a:xfrm>
            <a:off x="250825" y="1340768"/>
            <a:ext cx="4098339" cy="4746582"/>
            <a:chOff x="2152061" y="54322"/>
            <a:chExt cx="3300981" cy="3924040"/>
          </a:xfrm>
        </p:grpSpPr>
        <p:cxnSp>
          <p:nvCxnSpPr>
            <p:cNvPr id="113" name="直線單箭頭接點 112"/>
            <p:cNvCxnSpPr/>
            <p:nvPr/>
          </p:nvCxnSpPr>
          <p:spPr>
            <a:xfrm flipH="1">
              <a:off x="2784689" y="1809673"/>
              <a:ext cx="1278461" cy="14987"/>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14" name="群組 113"/>
            <p:cNvGrpSpPr/>
            <p:nvPr/>
          </p:nvGrpSpPr>
          <p:grpSpPr>
            <a:xfrm>
              <a:off x="3996635" y="346443"/>
              <a:ext cx="1278511" cy="2943019"/>
              <a:chOff x="3996635" y="346443"/>
              <a:chExt cx="1278511" cy="2943019"/>
            </a:xfrm>
          </p:grpSpPr>
          <p:sp>
            <p:nvSpPr>
              <p:cNvPr id="170" name="橢圓 169"/>
              <p:cNvSpPr/>
              <p:nvPr/>
            </p:nvSpPr>
            <p:spPr>
              <a:xfrm>
                <a:off x="4087283" y="353070"/>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71" name="橢圓 170"/>
              <p:cNvSpPr/>
              <p:nvPr/>
            </p:nvSpPr>
            <p:spPr>
              <a:xfrm>
                <a:off x="4087283" y="836463"/>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72" name="橢圓 171"/>
              <p:cNvSpPr/>
              <p:nvPr/>
            </p:nvSpPr>
            <p:spPr>
              <a:xfrm>
                <a:off x="4087283" y="1353195"/>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73" name="文字方塊 172"/>
              <p:cNvSpPr txBox="1"/>
              <p:nvPr/>
            </p:nvSpPr>
            <p:spPr>
              <a:xfrm>
                <a:off x="4044749" y="401971"/>
                <a:ext cx="528639" cy="228997"/>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3i,j</a:t>
                </a:r>
                <a:endParaRPr lang="zh-TW" altLang="en-US" sz="1200" b="1" baseline="-25000" dirty="0">
                  <a:latin typeface="Times New Roman" panose="02020603050405020304" pitchFamily="18" charset="0"/>
                  <a:cs typeface="Times New Roman" panose="02020603050405020304" pitchFamily="18" charset="0"/>
                </a:endParaRPr>
              </a:p>
            </p:txBody>
          </p:sp>
          <p:sp>
            <p:nvSpPr>
              <p:cNvPr id="174" name="文字方塊 173"/>
              <p:cNvSpPr txBox="1"/>
              <p:nvPr/>
            </p:nvSpPr>
            <p:spPr>
              <a:xfrm>
                <a:off x="4038839" y="870971"/>
                <a:ext cx="611924" cy="228997"/>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3i+1,j</a:t>
                </a:r>
                <a:endParaRPr lang="zh-TW" altLang="en-US" sz="1200" b="1" baseline="-25000" dirty="0">
                  <a:latin typeface="Times New Roman" panose="02020603050405020304" pitchFamily="18" charset="0"/>
                  <a:cs typeface="Times New Roman" panose="02020603050405020304" pitchFamily="18" charset="0"/>
                </a:endParaRPr>
              </a:p>
            </p:txBody>
          </p:sp>
          <p:sp>
            <p:nvSpPr>
              <p:cNvPr id="175" name="文字方塊 174"/>
              <p:cNvSpPr txBox="1"/>
              <p:nvPr/>
            </p:nvSpPr>
            <p:spPr>
              <a:xfrm>
                <a:off x="4038840" y="1399626"/>
                <a:ext cx="564704" cy="228997"/>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3i+2,j</a:t>
                </a:r>
                <a:endParaRPr lang="zh-TW" altLang="en-US" sz="1200" b="1" baseline="-25000" dirty="0">
                  <a:latin typeface="Times New Roman" panose="02020603050405020304" pitchFamily="18" charset="0"/>
                  <a:cs typeface="Times New Roman" panose="02020603050405020304" pitchFamily="18" charset="0"/>
                </a:endParaRPr>
              </a:p>
            </p:txBody>
          </p:sp>
          <p:sp>
            <p:nvSpPr>
              <p:cNvPr id="176" name="橢圓 175"/>
              <p:cNvSpPr/>
              <p:nvPr/>
            </p:nvSpPr>
            <p:spPr>
              <a:xfrm>
                <a:off x="4086339" y="1889287"/>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77" name="橢圓 176"/>
              <p:cNvSpPr/>
              <p:nvPr/>
            </p:nvSpPr>
            <p:spPr>
              <a:xfrm>
                <a:off x="4086339" y="2372680"/>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78" name="橢圓 177"/>
              <p:cNvSpPr/>
              <p:nvPr/>
            </p:nvSpPr>
            <p:spPr>
              <a:xfrm>
                <a:off x="4086339" y="2889412"/>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79" name="文字方塊 178"/>
              <p:cNvSpPr txBox="1"/>
              <p:nvPr/>
            </p:nvSpPr>
            <p:spPr>
              <a:xfrm>
                <a:off x="4039734" y="1923399"/>
                <a:ext cx="549127" cy="228997"/>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3i+3,j</a:t>
                </a:r>
                <a:endParaRPr lang="zh-TW" altLang="en-US" sz="1200" b="1" baseline="-25000" dirty="0">
                  <a:latin typeface="Times New Roman" panose="02020603050405020304" pitchFamily="18" charset="0"/>
                  <a:cs typeface="Times New Roman" panose="02020603050405020304" pitchFamily="18" charset="0"/>
                </a:endParaRPr>
              </a:p>
            </p:txBody>
          </p:sp>
          <p:sp>
            <p:nvSpPr>
              <p:cNvPr id="180" name="文字方塊 179"/>
              <p:cNvSpPr txBox="1"/>
              <p:nvPr/>
            </p:nvSpPr>
            <p:spPr>
              <a:xfrm>
                <a:off x="3996635" y="2416175"/>
                <a:ext cx="632081" cy="228997"/>
              </a:xfrm>
              <a:prstGeom prst="rect">
                <a:avLst/>
              </a:prstGeom>
              <a:noFill/>
            </p:spPr>
            <p:txBody>
              <a:bodyPr wrap="square" rtlCol="0">
                <a:spAutoFit/>
              </a:bodyPr>
              <a:lstStyle/>
              <a:p>
                <a:pPr algn="ctr"/>
                <a:r>
                  <a:rPr lang="en-US" altLang="zh-TW" sz="1200" dirty="0" smtClean="0">
                    <a:latin typeface="Times New Roman" panose="02020603050405020304" pitchFamily="18" charset="0"/>
                    <a:cs typeface="Times New Roman" panose="02020603050405020304" pitchFamily="18" charset="0"/>
                  </a:rPr>
                  <a:t>D</a:t>
                </a:r>
                <a:r>
                  <a:rPr lang="en-US" altLang="zh-TW" sz="1200" baseline="-25000" dirty="0" smtClean="0">
                    <a:latin typeface="Times New Roman" panose="02020603050405020304" pitchFamily="18" charset="0"/>
                    <a:cs typeface="Times New Roman" panose="02020603050405020304" pitchFamily="18" charset="0"/>
                  </a:rPr>
                  <a:t>3i+4,j</a:t>
                </a:r>
                <a:endParaRPr lang="zh-TW" altLang="en-US" sz="1200" baseline="-25000" dirty="0">
                  <a:latin typeface="Times New Roman" panose="02020603050405020304" pitchFamily="18" charset="0"/>
                  <a:cs typeface="Times New Roman" panose="02020603050405020304" pitchFamily="18" charset="0"/>
                </a:endParaRPr>
              </a:p>
            </p:txBody>
          </p:sp>
          <p:sp>
            <p:nvSpPr>
              <p:cNvPr id="181" name="文字方塊 180"/>
              <p:cNvSpPr txBox="1"/>
              <p:nvPr/>
            </p:nvSpPr>
            <p:spPr>
              <a:xfrm>
                <a:off x="4031806" y="2915652"/>
                <a:ext cx="605964" cy="228997"/>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3i+5,j</a:t>
                </a:r>
                <a:endParaRPr lang="zh-TW" altLang="en-US" sz="1200" b="1" baseline="-25000" dirty="0">
                  <a:latin typeface="Times New Roman" panose="02020603050405020304" pitchFamily="18" charset="0"/>
                  <a:cs typeface="Times New Roman" panose="02020603050405020304" pitchFamily="18" charset="0"/>
                </a:endParaRPr>
              </a:p>
            </p:txBody>
          </p:sp>
          <p:sp>
            <p:nvSpPr>
              <p:cNvPr id="182" name="橢圓 181"/>
              <p:cNvSpPr/>
              <p:nvPr/>
            </p:nvSpPr>
            <p:spPr>
              <a:xfrm>
                <a:off x="4665884" y="346443"/>
                <a:ext cx="428625" cy="400050"/>
              </a:xfrm>
              <a:prstGeom prst="ellipse">
                <a:avLst/>
              </a:prstGeom>
              <a:solidFill>
                <a:srgbClr val="FF6699"/>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83" name="橢圓 182"/>
              <p:cNvSpPr/>
              <p:nvPr/>
            </p:nvSpPr>
            <p:spPr>
              <a:xfrm>
                <a:off x="4665884" y="829836"/>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84" name="橢圓 183"/>
              <p:cNvSpPr/>
              <p:nvPr/>
            </p:nvSpPr>
            <p:spPr>
              <a:xfrm>
                <a:off x="4665884" y="1346568"/>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85" name="文字方塊 184"/>
              <p:cNvSpPr txBox="1"/>
              <p:nvPr/>
            </p:nvSpPr>
            <p:spPr>
              <a:xfrm>
                <a:off x="4637530" y="403676"/>
                <a:ext cx="542925" cy="228997"/>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86" name="文字方塊 185"/>
              <p:cNvSpPr txBox="1"/>
              <p:nvPr/>
            </p:nvSpPr>
            <p:spPr>
              <a:xfrm>
                <a:off x="4580422" y="883361"/>
                <a:ext cx="689338" cy="216275"/>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3i+1,j+1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87" name="橢圓 186"/>
              <p:cNvSpPr/>
              <p:nvPr/>
            </p:nvSpPr>
            <p:spPr>
              <a:xfrm>
                <a:off x="4652090" y="1889287"/>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88" name="橢圓 187"/>
              <p:cNvSpPr/>
              <p:nvPr/>
            </p:nvSpPr>
            <p:spPr>
              <a:xfrm>
                <a:off x="4652090" y="2372680"/>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89" name="橢圓 188"/>
              <p:cNvSpPr/>
              <p:nvPr/>
            </p:nvSpPr>
            <p:spPr>
              <a:xfrm>
                <a:off x="4652090" y="2889412"/>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90" name="文字方塊 189"/>
              <p:cNvSpPr txBox="1"/>
              <p:nvPr/>
            </p:nvSpPr>
            <p:spPr>
              <a:xfrm>
                <a:off x="4585808" y="1400286"/>
                <a:ext cx="689338" cy="216275"/>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3i+2,j+1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91" name="文字方塊 190"/>
              <p:cNvSpPr txBox="1"/>
              <p:nvPr/>
            </p:nvSpPr>
            <p:spPr>
              <a:xfrm>
                <a:off x="4562436" y="1957509"/>
                <a:ext cx="689338" cy="216275"/>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3i+3,j+1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92" name="文字方塊 191"/>
              <p:cNvSpPr txBox="1"/>
              <p:nvPr/>
            </p:nvSpPr>
            <p:spPr>
              <a:xfrm>
                <a:off x="4564202" y="2443206"/>
                <a:ext cx="689338" cy="216275"/>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3i+4,j+1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93" name="文字方塊 192"/>
              <p:cNvSpPr txBox="1"/>
              <p:nvPr/>
            </p:nvSpPr>
            <p:spPr>
              <a:xfrm>
                <a:off x="4563663" y="2944564"/>
                <a:ext cx="689338" cy="216275"/>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3i+5,j+1</a:t>
                </a:r>
                <a:endParaRPr lang="zh-TW" altLang="en-US" sz="1100" b="1" baseline="-25000" dirty="0">
                  <a:latin typeface="Times New Roman" panose="02020603050405020304" pitchFamily="18" charset="0"/>
                  <a:cs typeface="Times New Roman" panose="02020603050405020304" pitchFamily="18" charset="0"/>
                </a:endParaRPr>
              </a:p>
            </p:txBody>
          </p:sp>
        </p:grpSp>
        <p:sp>
          <p:nvSpPr>
            <p:cNvPr id="116" name="矩形 115"/>
            <p:cNvSpPr/>
            <p:nvPr/>
          </p:nvSpPr>
          <p:spPr>
            <a:xfrm>
              <a:off x="2152061" y="3723920"/>
              <a:ext cx="3300981" cy="254442"/>
            </a:xfrm>
            <a:prstGeom prst="rect">
              <a:avLst/>
            </a:prstGeom>
          </p:spPr>
          <p:txBody>
            <a:bodyPr wrap="square">
              <a:spAutoFit/>
            </a:bodyPr>
            <a:lstStyle/>
            <a:p>
              <a:pPr algn="ctr"/>
              <a:r>
                <a:rPr lang="en-US" altLang="zh-TW" sz="1400" dirty="0" err="1">
                  <a:latin typeface="Times New Roman" panose="02020603050405020304" pitchFamily="18" charset="0"/>
                  <a:cs typeface="Times New Roman" panose="02020603050405020304" pitchFamily="18" charset="0"/>
                </a:rPr>
                <a:t>i</a:t>
              </a:r>
              <a:r>
                <a:rPr lang="en-US" altLang="zh-TW" sz="1400" dirty="0">
                  <a:latin typeface="Times New Roman" panose="02020603050405020304" pitchFamily="18" charset="0"/>
                  <a:cs typeface="Times New Roman" panose="02020603050405020304" pitchFamily="18" charset="0"/>
                </a:rPr>
                <a:t> = </a:t>
              </a:r>
              <a:r>
                <a:rPr lang="en-CA" altLang="zh-TW" sz="1400" dirty="0">
                  <a:latin typeface="Times New Roman" panose="02020603050405020304" pitchFamily="18" charset="0"/>
                  <a:cs typeface="Times New Roman" panose="02020603050405020304" pitchFamily="18" charset="0"/>
                </a:rPr>
                <a:t>0, 2, 4</a:t>
              </a:r>
              <a:r>
                <a:rPr lang="zh-TW" altLang="zh-TW" sz="1400" dirty="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a:t>
              </a:r>
              <a:r>
                <a:rPr lang="en-CA" altLang="zh-TW" sz="1400" dirty="0" smtClean="0">
                  <a:latin typeface="Times New Roman" panose="02020603050405020304" pitchFamily="18" charset="0"/>
                  <a:cs typeface="Times New Roman" panose="02020603050405020304" pitchFamily="18" charset="0"/>
                </a:rPr>
                <a:t>(H</a:t>
              </a:r>
              <a:r>
                <a:rPr lang="en-CA" altLang="zh-TW" sz="1400" baseline="-25000" dirty="0" smtClean="0">
                  <a:latin typeface="Times New Roman" panose="02020603050405020304" pitchFamily="18" charset="0"/>
                  <a:cs typeface="Times New Roman" panose="02020603050405020304" pitchFamily="18" charset="0"/>
                </a:rPr>
                <a:t>HD</a:t>
              </a:r>
              <a:r>
                <a:rPr lang="en-CA" altLang="zh-TW" sz="1400" dirty="0" smtClean="0">
                  <a:latin typeface="Times New Roman" panose="02020603050405020304" pitchFamily="18" charset="0"/>
                  <a:cs typeface="Times New Roman" panose="02020603050405020304" pitchFamily="18" charset="0"/>
                </a:rPr>
                <a:t>-2) and j </a:t>
              </a:r>
              <a:r>
                <a:rPr lang="en-CA" altLang="zh-TW" sz="1400" dirty="0">
                  <a:latin typeface="Times New Roman" panose="02020603050405020304" pitchFamily="18" charset="0"/>
                  <a:cs typeface="Times New Roman" panose="02020603050405020304" pitchFamily="18" charset="0"/>
                </a:rPr>
                <a:t>= 0, 2, 4</a:t>
              </a:r>
              <a:r>
                <a:rPr lang="zh-TW" altLang="zh-TW" sz="1400" dirty="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(W-2)</a:t>
              </a:r>
              <a:endParaRPr lang="zh-TW" altLang="en-US" sz="1400" dirty="0">
                <a:latin typeface="Times New Roman" panose="02020603050405020304" pitchFamily="18" charset="0"/>
                <a:cs typeface="Times New Roman" panose="02020603050405020304" pitchFamily="18" charset="0"/>
              </a:endParaRPr>
            </a:p>
          </p:txBody>
        </p:sp>
        <p:grpSp>
          <p:nvGrpSpPr>
            <p:cNvPr id="117" name="群組 116"/>
            <p:cNvGrpSpPr/>
            <p:nvPr/>
          </p:nvGrpSpPr>
          <p:grpSpPr>
            <a:xfrm>
              <a:off x="2152061" y="342354"/>
              <a:ext cx="1251484" cy="2952328"/>
              <a:chOff x="2152061" y="342354"/>
              <a:chExt cx="1251484" cy="2952328"/>
            </a:xfrm>
          </p:grpSpPr>
          <p:sp>
            <p:nvSpPr>
              <p:cNvPr id="143" name="橢圓 142"/>
              <p:cNvSpPr/>
              <p:nvPr/>
            </p:nvSpPr>
            <p:spPr>
              <a:xfrm>
                <a:off x="2230905" y="350667"/>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144" name="橢圓 143"/>
              <p:cNvSpPr/>
              <p:nvPr/>
            </p:nvSpPr>
            <p:spPr>
              <a:xfrm>
                <a:off x="2230905" y="834060"/>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45" name="橢圓 144"/>
              <p:cNvSpPr/>
              <p:nvPr/>
            </p:nvSpPr>
            <p:spPr>
              <a:xfrm>
                <a:off x="2230905" y="1350792"/>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46" name="橢圓 145"/>
              <p:cNvSpPr/>
              <p:nvPr/>
            </p:nvSpPr>
            <p:spPr>
              <a:xfrm>
                <a:off x="2229961" y="1879590"/>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47" name="橢圓 146"/>
              <p:cNvSpPr/>
              <p:nvPr/>
            </p:nvSpPr>
            <p:spPr>
              <a:xfrm>
                <a:off x="2229961" y="2362983"/>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48" name="橢圓 147"/>
              <p:cNvSpPr/>
              <p:nvPr/>
            </p:nvSpPr>
            <p:spPr>
              <a:xfrm>
                <a:off x="2229961" y="287971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49" name="橢圓 148"/>
              <p:cNvSpPr/>
              <p:nvPr/>
            </p:nvSpPr>
            <p:spPr>
              <a:xfrm>
                <a:off x="2847477" y="356740"/>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150" name="橢圓 149"/>
              <p:cNvSpPr/>
              <p:nvPr/>
            </p:nvSpPr>
            <p:spPr>
              <a:xfrm>
                <a:off x="2847477" y="840133"/>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51" name="橢圓 150"/>
              <p:cNvSpPr/>
              <p:nvPr/>
            </p:nvSpPr>
            <p:spPr>
              <a:xfrm>
                <a:off x="2847477" y="135686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52" name="橢圓 151"/>
              <p:cNvSpPr/>
              <p:nvPr/>
            </p:nvSpPr>
            <p:spPr>
              <a:xfrm>
                <a:off x="2859083" y="1879590"/>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53" name="橢圓 152"/>
              <p:cNvSpPr/>
              <p:nvPr/>
            </p:nvSpPr>
            <p:spPr>
              <a:xfrm>
                <a:off x="2859083" y="2362983"/>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54" name="橢圓 153"/>
              <p:cNvSpPr/>
              <p:nvPr/>
            </p:nvSpPr>
            <p:spPr>
              <a:xfrm>
                <a:off x="2859083" y="287971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55" name="文字方塊 154"/>
              <p:cNvSpPr txBox="1"/>
              <p:nvPr/>
            </p:nvSpPr>
            <p:spPr>
              <a:xfrm>
                <a:off x="2816876" y="415992"/>
                <a:ext cx="535077" cy="228997"/>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56" name="文字方塊 155"/>
              <p:cNvSpPr txBox="1"/>
              <p:nvPr/>
            </p:nvSpPr>
            <p:spPr>
              <a:xfrm>
                <a:off x="2796494" y="875552"/>
                <a:ext cx="557213" cy="228997"/>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57" name="文字方塊 156"/>
              <p:cNvSpPr txBox="1"/>
              <p:nvPr/>
            </p:nvSpPr>
            <p:spPr>
              <a:xfrm>
                <a:off x="2213874" y="885566"/>
                <a:ext cx="489101" cy="228997"/>
              </a:xfrm>
              <a:prstGeom prst="rect">
                <a:avLst/>
              </a:prstGeom>
              <a:noFill/>
            </p:spPr>
            <p:txBody>
              <a:bodyPr wrap="square" rtlCol="0">
                <a:spAutoFit/>
              </a:bodyPr>
              <a:lstStyle/>
              <a:p>
                <a:pPr algn="ctr"/>
                <a:r>
                  <a:rPr lang="en-US" altLang="zh-TW" sz="1200" b="1" dirty="0" err="1" smtClean="0">
                    <a:latin typeface="Times New Roman" panose="02020603050405020304" pitchFamily="18" charset="0"/>
                    <a:cs typeface="Times New Roman" panose="02020603050405020304" pitchFamily="18" charset="0"/>
                  </a:rPr>
                  <a:t>G</a:t>
                </a:r>
                <a:r>
                  <a:rPr lang="en-US" altLang="zh-TW" sz="1200" b="1" baseline="-25000" dirty="0" err="1" smtClean="0">
                    <a:latin typeface="Times New Roman" panose="02020603050405020304" pitchFamily="18" charset="0"/>
                    <a:cs typeface="Times New Roman" panose="02020603050405020304" pitchFamily="18" charset="0"/>
                  </a:rPr>
                  <a:t>i,j</a:t>
                </a:r>
                <a:endParaRPr lang="zh-TW" altLang="en-US" sz="1200" b="1" baseline="-25000" dirty="0">
                  <a:latin typeface="Times New Roman" panose="02020603050405020304" pitchFamily="18" charset="0"/>
                  <a:cs typeface="Times New Roman" panose="02020603050405020304" pitchFamily="18" charset="0"/>
                </a:endParaRPr>
              </a:p>
            </p:txBody>
          </p:sp>
          <p:sp>
            <p:nvSpPr>
              <p:cNvPr id="158" name="文字方塊 157"/>
              <p:cNvSpPr txBox="1"/>
              <p:nvPr/>
            </p:nvSpPr>
            <p:spPr>
              <a:xfrm>
                <a:off x="2215494" y="1387455"/>
                <a:ext cx="471487" cy="228997"/>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59" name="文字方塊 158"/>
              <p:cNvSpPr txBox="1"/>
              <p:nvPr/>
            </p:nvSpPr>
            <p:spPr>
              <a:xfrm>
                <a:off x="2795774" y="1399192"/>
                <a:ext cx="552854" cy="228997"/>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60" name="文字方塊 159"/>
              <p:cNvSpPr txBox="1"/>
              <p:nvPr/>
            </p:nvSpPr>
            <p:spPr>
              <a:xfrm>
                <a:off x="2791724" y="1918798"/>
                <a:ext cx="604188" cy="228997"/>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61" name="文字方塊 160"/>
              <p:cNvSpPr txBox="1"/>
              <p:nvPr/>
            </p:nvSpPr>
            <p:spPr>
              <a:xfrm>
                <a:off x="2152061" y="1909682"/>
                <a:ext cx="557949" cy="228997"/>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62" name="文字方塊 161"/>
              <p:cNvSpPr txBox="1"/>
              <p:nvPr/>
            </p:nvSpPr>
            <p:spPr>
              <a:xfrm>
                <a:off x="2160528" y="2408075"/>
                <a:ext cx="574921" cy="228997"/>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a:t>
                </a:r>
                <a:endParaRPr lang="zh-TW" altLang="en-US" sz="1200" b="1" baseline="-25000" dirty="0">
                  <a:latin typeface="Times New Roman" panose="02020603050405020304" pitchFamily="18" charset="0"/>
                  <a:cs typeface="Times New Roman" panose="02020603050405020304" pitchFamily="18" charset="0"/>
                </a:endParaRPr>
              </a:p>
            </p:txBody>
          </p:sp>
          <p:sp>
            <p:nvSpPr>
              <p:cNvPr id="163" name="文字方塊 162"/>
              <p:cNvSpPr txBox="1"/>
              <p:nvPr/>
            </p:nvSpPr>
            <p:spPr>
              <a:xfrm>
                <a:off x="2793473" y="2407455"/>
                <a:ext cx="610072" cy="228997"/>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64" name="文字方塊 163"/>
              <p:cNvSpPr txBox="1"/>
              <p:nvPr/>
            </p:nvSpPr>
            <p:spPr>
              <a:xfrm>
                <a:off x="2784689" y="2931095"/>
                <a:ext cx="590119" cy="228997"/>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65" name="文字方塊 164"/>
              <p:cNvSpPr txBox="1"/>
              <p:nvPr/>
            </p:nvSpPr>
            <p:spPr>
              <a:xfrm>
                <a:off x="2160528" y="2938129"/>
                <a:ext cx="549482" cy="228997"/>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66" name="文字方塊 165"/>
              <p:cNvSpPr txBox="1"/>
              <p:nvPr/>
            </p:nvSpPr>
            <p:spPr>
              <a:xfrm>
                <a:off x="2212637" y="414934"/>
                <a:ext cx="471487" cy="228997"/>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67" name="矩形 166"/>
              <p:cNvSpPr/>
              <p:nvPr/>
            </p:nvSpPr>
            <p:spPr>
              <a:xfrm>
                <a:off x="2844701" y="342354"/>
                <a:ext cx="470544" cy="1412321"/>
              </a:xfrm>
              <a:prstGeom prst="rect">
                <a:avLst/>
              </a:prstGeom>
              <a:noFill/>
              <a:ln w="9525">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68" name="矩形 167"/>
              <p:cNvSpPr/>
              <p:nvPr/>
            </p:nvSpPr>
            <p:spPr>
              <a:xfrm>
                <a:off x="2196629" y="1882361"/>
                <a:ext cx="470544" cy="1412321"/>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69" name="矩形 168"/>
              <p:cNvSpPr/>
              <p:nvPr/>
            </p:nvSpPr>
            <p:spPr>
              <a:xfrm>
                <a:off x="2844701" y="1882361"/>
                <a:ext cx="470544" cy="1412321"/>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grpSp>
        <p:grpSp>
          <p:nvGrpSpPr>
            <p:cNvPr id="118" name="群組 117"/>
            <p:cNvGrpSpPr/>
            <p:nvPr/>
          </p:nvGrpSpPr>
          <p:grpSpPr>
            <a:xfrm>
              <a:off x="2474738" y="54322"/>
              <a:ext cx="2840090" cy="985836"/>
              <a:chOff x="2474738" y="54322"/>
              <a:chExt cx="2840090" cy="985836"/>
            </a:xfrm>
          </p:grpSpPr>
          <p:cxnSp>
            <p:nvCxnSpPr>
              <p:cNvPr id="135" name="直線接點 134"/>
              <p:cNvCxnSpPr/>
              <p:nvPr/>
            </p:nvCxnSpPr>
            <p:spPr>
              <a:xfrm flipV="1">
                <a:off x="4314298" y="198338"/>
                <a:ext cx="6894" cy="146256"/>
              </a:xfrm>
              <a:prstGeom prst="line">
                <a:avLst/>
              </a:prstGeom>
              <a:ln>
                <a:solidFill>
                  <a:schemeClr val="tx1"/>
                </a:solidFill>
                <a:prstDash val="dash"/>
                <a:headEnd type="arrow"/>
                <a:tailEnd type="none"/>
              </a:ln>
            </p:spPr>
            <p:style>
              <a:lnRef idx="1">
                <a:schemeClr val="accent1"/>
              </a:lnRef>
              <a:fillRef idx="0">
                <a:schemeClr val="accent1"/>
              </a:fillRef>
              <a:effectRef idx="0">
                <a:schemeClr val="accent1"/>
              </a:effectRef>
              <a:fontRef idx="minor">
                <a:schemeClr val="tx1"/>
              </a:fontRef>
            </p:style>
          </p:cxnSp>
          <p:cxnSp>
            <p:nvCxnSpPr>
              <p:cNvPr id="136" name="直線接點 135"/>
              <p:cNvCxnSpPr/>
              <p:nvPr/>
            </p:nvCxnSpPr>
            <p:spPr>
              <a:xfrm flipH="1">
                <a:off x="2474738" y="198338"/>
                <a:ext cx="1825914"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7" name="直線單箭頭接點 136"/>
              <p:cNvCxnSpPr/>
              <p:nvPr/>
            </p:nvCxnSpPr>
            <p:spPr>
              <a:xfrm>
                <a:off x="2484661" y="198338"/>
                <a:ext cx="0" cy="152329"/>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nvGrpSpPr>
              <p:cNvPr id="138" name="群組 137"/>
              <p:cNvGrpSpPr/>
              <p:nvPr/>
            </p:nvGrpSpPr>
            <p:grpSpPr>
              <a:xfrm>
                <a:off x="5098803" y="54322"/>
                <a:ext cx="216025" cy="985836"/>
                <a:chOff x="5098803" y="54322"/>
                <a:chExt cx="216025" cy="985836"/>
              </a:xfrm>
            </p:grpSpPr>
            <p:cxnSp>
              <p:nvCxnSpPr>
                <p:cNvPr id="141" name="直線接點 140"/>
                <p:cNvCxnSpPr/>
                <p:nvPr/>
              </p:nvCxnSpPr>
              <p:spPr>
                <a:xfrm>
                  <a:off x="5098803" y="1040158"/>
                  <a:ext cx="216025" cy="0"/>
                </a:xfrm>
                <a:prstGeom prst="line">
                  <a:avLst/>
                </a:prstGeom>
                <a:ln>
                  <a:solidFill>
                    <a:schemeClr val="tx1"/>
                  </a:solidFill>
                  <a:prstDash val="dash"/>
                  <a:headEnd type="arrow"/>
                </a:ln>
              </p:spPr>
              <p:style>
                <a:lnRef idx="1">
                  <a:schemeClr val="accent1"/>
                </a:lnRef>
                <a:fillRef idx="0">
                  <a:schemeClr val="accent1"/>
                </a:fillRef>
                <a:effectRef idx="0">
                  <a:schemeClr val="accent1"/>
                </a:effectRef>
                <a:fontRef idx="minor">
                  <a:schemeClr val="tx1"/>
                </a:fontRef>
              </p:style>
            </p:cxnSp>
            <p:cxnSp>
              <p:nvCxnSpPr>
                <p:cNvPr id="142" name="直線接點 141"/>
                <p:cNvCxnSpPr/>
                <p:nvPr/>
              </p:nvCxnSpPr>
              <p:spPr>
                <a:xfrm flipV="1">
                  <a:off x="5314828" y="54322"/>
                  <a:ext cx="0" cy="98583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cxnSp>
            <p:nvCxnSpPr>
              <p:cNvPr id="139" name="直線接點 138"/>
              <p:cNvCxnSpPr/>
              <p:nvPr/>
            </p:nvCxnSpPr>
            <p:spPr>
              <a:xfrm flipH="1">
                <a:off x="3084414" y="54322"/>
                <a:ext cx="2230414"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40" name="直線單箭頭接點 139"/>
              <p:cNvCxnSpPr>
                <a:endCxn id="149" idx="0"/>
              </p:cNvCxnSpPr>
              <p:nvPr/>
            </p:nvCxnSpPr>
            <p:spPr>
              <a:xfrm>
                <a:off x="3061789" y="54322"/>
                <a:ext cx="1" cy="302418"/>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grpSp>
          <p:nvGrpSpPr>
            <p:cNvPr id="119" name="群組 118"/>
            <p:cNvGrpSpPr/>
            <p:nvPr/>
          </p:nvGrpSpPr>
          <p:grpSpPr>
            <a:xfrm>
              <a:off x="2431035" y="2545954"/>
              <a:ext cx="2435368" cy="1086104"/>
              <a:chOff x="2431035" y="2545954"/>
              <a:chExt cx="2435368" cy="1086104"/>
            </a:xfrm>
          </p:grpSpPr>
          <p:cxnSp>
            <p:nvCxnSpPr>
              <p:cNvPr id="128" name="直線接點 127"/>
              <p:cNvCxnSpPr/>
              <p:nvPr/>
            </p:nvCxnSpPr>
            <p:spPr>
              <a:xfrm flipH="1" flipV="1">
                <a:off x="3636789" y="2554674"/>
                <a:ext cx="426361" cy="8992"/>
              </a:xfrm>
              <a:prstGeom prst="line">
                <a:avLst/>
              </a:prstGeom>
              <a:ln>
                <a:solidFill>
                  <a:schemeClr val="tx1"/>
                </a:solidFill>
                <a:prstDash val="dash"/>
                <a:headEnd type="arrow"/>
              </a:ln>
            </p:spPr>
            <p:style>
              <a:lnRef idx="1">
                <a:schemeClr val="accent1"/>
              </a:lnRef>
              <a:fillRef idx="0">
                <a:schemeClr val="accent1"/>
              </a:fillRef>
              <a:effectRef idx="0">
                <a:schemeClr val="accent1"/>
              </a:effectRef>
              <a:fontRef idx="minor">
                <a:schemeClr val="tx1"/>
              </a:fontRef>
            </p:style>
          </p:cxnSp>
          <p:cxnSp>
            <p:nvCxnSpPr>
              <p:cNvPr id="129" name="直線接點 128"/>
              <p:cNvCxnSpPr/>
              <p:nvPr/>
            </p:nvCxnSpPr>
            <p:spPr>
              <a:xfrm>
                <a:off x="3636789" y="2545954"/>
                <a:ext cx="0" cy="108610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0" name="直線接點 129"/>
              <p:cNvCxnSpPr/>
              <p:nvPr/>
            </p:nvCxnSpPr>
            <p:spPr>
              <a:xfrm flipH="1">
                <a:off x="2435269" y="3632058"/>
                <a:ext cx="120152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1" name="直線單箭頭接點 130"/>
              <p:cNvCxnSpPr>
                <a:endCxn id="148" idx="4"/>
              </p:cNvCxnSpPr>
              <p:nvPr/>
            </p:nvCxnSpPr>
            <p:spPr>
              <a:xfrm flipV="1">
                <a:off x="2431035" y="3279765"/>
                <a:ext cx="13239" cy="352293"/>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32" name="直線接點 131"/>
              <p:cNvCxnSpPr>
                <a:stCxn id="189" idx="4"/>
              </p:cNvCxnSpPr>
              <p:nvPr/>
            </p:nvCxnSpPr>
            <p:spPr>
              <a:xfrm flipH="1">
                <a:off x="4860925" y="3289462"/>
                <a:ext cx="5478" cy="221244"/>
              </a:xfrm>
              <a:prstGeom prst="line">
                <a:avLst/>
              </a:prstGeom>
              <a:ln>
                <a:solidFill>
                  <a:schemeClr val="tx1"/>
                </a:solidFill>
                <a:prstDash val="dash"/>
                <a:headEnd type="arrow"/>
                <a:tailEnd type="none"/>
              </a:ln>
            </p:spPr>
            <p:style>
              <a:lnRef idx="1">
                <a:schemeClr val="accent1"/>
              </a:lnRef>
              <a:fillRef idx="0">
                <a:schemeClr val="accent1"/>
              </a:fillRef>
              <a:effectRef idx="0">
                <a:schemeClr val="accent1"/>
              </a:effectRef>
              <a:fontRef idx="minor">
                <a:schemeClr val="tx1"/>
              </a:fontRef>
            </p:style>
          </p:cxnSp>
          <p:cxnSp>
            <p:nvCxnSpPr>
              <p:cNvPr id="133" name="直線接點 132"/>
              <p:cNvCxnSpPr/>
              <p:nvPr/>
            </p:nvCxnSpPr>
            <p:spPr>
              <a:xfrm flipH="1">
                <a:off x="3041477" y="3510706"/>
                <a:ext cx="1824926"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4" name="直線單箭頭接點 133"/>
              <p:cNvCxnSpPr>
                <a:endCxn id="169" idx="2"/>
              </p:cNvCxnSpPr>
              <p:nvPr/>
            </p:nvCxnSpPr>
            <p:spPr>
              <a:xfrm flipV="1">
                <a:off x="3074525" y="3294682"/>
                <a:ext cx="5448" cy="216024"/>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cxnSp>
          <p:nvCxnSpPr>
            <p:cNvPr id="120" name="直線單箭頭接點 119"/>
            <p:cNvCxnSpPr/>
            <p:nvPr/>
          </p:nvCxnSpPr>
          <p:spPr>
            <a:xfrm flipH="1">
              <a:off x="2735449" y="1305850"/>
              <a:ext cx="1868095" cy="0"/>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1" name="直線單箭頭接點 120"/>
            <p:cNvCxnSpPr/>
            <p:nvPr/>
          </p:nvCxnSpPr>
          <p:spPr>
            <a:xfrm>
              <a:off x="2579573" y="1692472"/>
              <a:ext cx="155876" cy="132188"/>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2" name="直線單箭頭接點 121"/>
            <p:cNvCxnSpPr/>
            <p:nvPr/>
          </p:nvCxnSpPr>
          <p:spPr>
            <a:xfrm flipH="1">
              <a:off x="4038354" y="1710506"/>
              <a:ext cx="144210" cy="99167"/>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3" name="直線單箭頭接點 122"/>
            <p:cNvCxnSpPr/>
            <p:nvPr/>
          </p:nvCxnSpPr>
          <p:spPr>
            <a:xfrm>
              <a:off x="2628677" y="1134442"/>
              <a:ext cx="106772" cy="185122"/>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4" name="直線單箭頭接點 123"/>
            <p:cNvCxnSpPr/>
            <p:nvPr/>
          </p:nvCxnSpPr>
          <p:spPr>
            <a:xfrm flipH="1">
              <a:off x="4572893" y="1321861"/>
              <a:ext cx="17376" cy="487812"/>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5" name="直線單箭頭接點 124"/>
            <p:cNvCxnSpPr/>
            <p:nvPr/>
          </p:nvCxnSpPr>
          <p:spPr>
            <a:xfrm>
              <a:off x="4572893" y="1813416"/>
              <a:ext cx="106772" cy="185122"/>
            </a:xfrm>
            <a:prstGeom prst="straightConnector1">
              <a:avLst/>
            </a:prstGeom>
            <a:ln>
              <a:solidFill>
                <a:srgbClr val="3333FF"/>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26" name="直線單箭頭接點 125"/>
            <p:cNvCxnSpPr/>
            <p:nvPr/>
          </p:nvCxnSpPr>
          <p:spPr>
            <a:xfrm>
              <a:off x="2933477" y="1439242"/>
              <a:ext cx="106772" cy="185122"/>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7" name="直線單箭頭接點 126"/>
            <p:cNvCxnSpPr/>
            <p:nvPr/>
          </p:nvCxnSpPr>
          <p:spPr>
            <a:xfrm>
              <a:off x="3085877" y="1591642"/>
              <a:ext cx="106772" cy="185122"/>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94" name="群組 193"/>
          <p:cNvGrpSpPr/>
          <p:nvPr/>
        </p:nvGrpSpPr>
        <p:grpSpPr>
          <a:xfrm>
            <a:off x="4421172" y="1305016"/>
            <a:ext cx="4493288" cy="4860288"/>
            <a:chOff x="4421172" y="1196752"/>
            <a:chExt cx="4493288" cy="4860288"/>
          </a:xfrm>
        </p:grpSpPr>
        <p:grpSp>
          <p:nvGrpSpPr>
            <p:cNvPr id="195" name="群組 194"/>
            <p:cNvGrpSpPr/>
            <p:nvPr/>
          </p:nvGrpSpPr>
          <p:grpSpPr>
            <a:xfrm>
              <a:off x="4421172" y="1196752"/>
              <a:ext cx="4464496" cy="2232000"/>
              <a:chOff x="4499992" y="3517384"/>
              <a:chExt cx="4464496" cy="2232000"/>
            </a:xfrm>
          </p:grpSpPr>
          <p:sp>
            <p:nvSpPr>
              <p:cNvPr id="200" name="矩形 199"/>
              <p:cNvSpPr/>
              <p:nvPr/>
            </p:nvSpPr>
            <p:spPr bwMode="auto">
              <a:xfrm>
                <a:off x="4499992" y="3517384"/>
                <a:ext cx="4464496" cy="2232000"/>
              </a:xfrm>
              <a:prstGeom prst="rect">
                <a:avLst/>
              </a:prstGeom>
              <a:solidFill>
                <a:srgbClr val="FFFF00"/>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201" name="文字方塊 200"/>
              <p:cNvSpPr txBox="1"/>
              <p:nvPr/>
            </p:nvSpPr>
            <p:spPr>
              <a:xfrm>
                <a:off x="4565618" y="3563724"/>
                <a:ext cx="2998677" cy="369332"/>
              </a:xfrm>
              <a:prstGeom prst="rect">
                <a:avLst/>
              </a:prstGeom>
              <a:noFill/>
            </p:spPr>
            <p:txBody>
              <a:bodyPr wrap="square" rtlCol="0">
                <a:spAutoFit/>
              </a:bodyPr>
              <a:lstStyle/>
              <a:p>
                <a:r>
                  <a:rPr lang="en-US" altLang="zh-TW" b="1" dirty="0" err="1" smtClean="0"/>
                  <a:t>Depacking</a:t>
                </a:r>
                <a:r>
                  <a:rPr lang="en-US" altLang="zh-TW" b="1" dirty="0" smtClean="0"/>
                  <a:t> Process:</a:t>
                </a:r>
                <a:endParaRPr lang="zh-TW" altLang="en-US" b="1" dirty="0"/>
              </a:p>
            </p:txBody>
          </p:sp>
          <p:sp>
            <p:nvSpPr>
              <p:cNvPr id="202" name="文字方塊 201"/>
              <p:cNvSpPr txBox="1"/>
              <p:nvPr/>
            </p:nvSpPr>
            <p:spPr>
              <a:xfrm>
                <a:off x="5171564" y="3933056"/>
                <a:ext cx="3720916" cy="1754326"/>
              </a:xfrm>
              <a:prstGeom prst="rect">
                <a:avLst/>
              </a:prstGeom>
              <a:noFill/>
            </p:spPr>
            <p:txBody>
              <a:bodyPr wrap="square" rtlCol="0">
                <a:spAutoFit/>
              </a:bodyPr>
              <a:lstStyle/>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3i,j</a:t>
                </a:r>
                <a:r>
                  <a:rPr lang="en-CA" altLang="zh-TW" dirty="0">
                    <a:latin typeface="Times New Roman" panose="02020603050405020304" pitchFamily="18" charset="0"/>
                    <a:cs typeface="Times New Roman" panose="02020603050405020304" pitchFamily="18" charset="0"/>
                  </a:rPr>
                  <a:t> = </a:t>
                </a:r>
                <a:r>
                  <a:rPr lang="en-CA" altLang="zh-TW" dirty="0" err="1">
                    <a:latin typeface="Times New Roman" panose="02020603050405020304" pitchFamily="18" charset="0"/>
                    <a:cs typeface="Times New Roman" panose="02020603050405020304" pitchFamily="18" charset="0"/>
                  </a:rPr>
                  <a:t>R</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(D-X24)</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3i+2,j </a:t>
                </a:r>
                <a:r>
                  <a:rPr lang="en-CA" altLang="zh-TW" dirty="0">
                    <a:latin typeface="Times New Roman" panose="02020603050405020304" pitchFamily="18" charset="0"/>
                    <a:cs typeface="Times New Roman" panose="02020603050405020304" pitchFamily="18" charset="0"/>
                  </a:rPr>
                  <a:t>= </a:t>
                </a:r>
                <a:r>
                  <a:rPr lang="en-CA" altLang="zh-TW" dirty="0" err="1">
                    <a:latin typeface="Times New Roman" panose="02020603050405020304" pitchFamily="18" charset="0"/>
                    <a:cs typeface="Times New Roman" panose="02020603050405020304" pitchFamily="18" charset="0"/>
                  </a:rPr>
                  <a:t>B</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(D-X25)</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3i+4,j </a:t>
                </a:r>
                <a:r>
                  <a:rPr lang="en-CA" altLang="zh-TW" dirty="0">
                    <a:latin typeface="Times New Roman" panose="02020603050405020304" pitchFamily="18" charset="0"/>
                    <a:cs typeface="Times New Roman" panose="02020603050405020304" pitchFamily="18" charset="0"/>
                  </a:rPr>
                  <a:t>= G</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(D-X26)</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3i+1,j+1 </a:t>
                </a:r>
                <a:r>
                  <a:rPr lang="en-CA" altLang="zh-TW" dirty="0">
                    <a:latin typeface="Times New Roman" panose="02020603050405020304" pitchFamily="18" charset="0"/>
                    <a:cs typeface="Times New Roman" panose="02020603050405020304" pitchFamily="18" charset="0"/>
                  </a:rPr>
                  <a:t>= G</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(D-X27)</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3i+3,j+1 </a:t>
                </a:r>
                <a:r>
                  <a:rPr lang="en-CA" altLang="zh-TW" dirty="0">
                    <a:latin typeface="Times New Roman" panose="02020603050405020304" pitchFamily="18" charset="0"/>
                    <a:cs typeface="Times New Roman" panose="02020603050405020304" pitchFamily="18" charset="0"/>
                  </a:rPr>
                  <a:t>= </a:t>
                </a:r>
                <a:r>
                  <a:rPr lang="en-CA" altLang="zh-TW" dirty="0" err="1">
                    <a:latin typeface="Times New Roman" panose="02020603050405020304" pitchFamily="18" charset="0"/>
                    <a:cs typeface="Times New Roman" panose="02020603050405020304" pitchFamily="18" charset="0"/>
                  </a:rPr>
                  <a:t>G</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(D-X28)</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3i+5,j+1</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i+1,j+1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(D-X29)</a:t>
                </a:r>
                <a:endParaRPr lang="zh-TW" altLang="zh-TW" dirty="0">
                  <a:latin typeface="Times New Roman" panose="02020603050405020304" pitchFamily="18" charset="0"/>
                  <a:cs typeface="Times New Roman" panose="02020603050405020304" pitchFamily="18" charset="0"/>
                </a:endParaRPr>
              </a:p>
            </p:txBody>
          </p:sp>
        </p:grpSp>
        <p:grpSp>
          <p:nvGrpSpPr>
            <p:cNvPr id="196" name="群組 195"/>
            <p:cNvGrpSpPr/>
            <p:nvPr/>
          </p:nvGrpSpPr>
          <p:grpSpPr>
            <a:xfrm>
              <a:off x="4449964" y="3789040"/>
              <a:ext cx="4464496" cy="2268000"/>
              <a:chOff x="4449964" y="3897304"/>
              <a:chExt cx="4464496" cy="2268000"/>
            </a:xfrm>
          </p:grpSpPr>
          <p:sp>
            <p:nvSpPr>
              <p:cNvPr id="197" name="矩形 196"/>
              <p:cNvSpPr/>
              <p:nvPr/>
            </p:nvSpPr>
            <p:spPr bwMode="auto">
              <a:xfrm>
                <a:off x="4449964" y="3897304"/>
                <a:ext cx="4464496" cy="2268000"/>
              </a:xfrm>
              <a:prstGeom prst="rect">
                <a:avLst/>
              </a:prstGeom>
              <a:solidFill>
                <a:srgbClr val="FFFF00"/>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198" name="文字方塊 197"/>
              <p:cNvSpPr txBox="1"/>
              <p:nvPr/>
            </p:nvSpPr>
            <p:spPr>
              <a:xfrm>
                <a:off x="4545676" y="3929600"/>
                <a:ext cx="4267984" cy="369332"/>
              </a:xfrm>
              <a:prstGeom prst="rect">
                <a:avLst/>
              </a:prstGeom>
              <a:noFill/>
            </p:spPr>
            <p:txBody>
              <a:bodyPr wrap="square" rtlCol="0">
                <a:spAutoFit/>
              </a:bodyPr>
              <a:lstStyle/>
              <a:p>
                <a:r>
                  <a:rPr lang="en-US" altLang="zh-TW" b="1" dirty="0" smtClean="0"/>
                  <a:t>Packing Process</a:t>
                </a:r>
                <a:r>
                  <a:rPr lang="en-US" altLang="zh-TW" dirty="0"/>
                  <a:t> </a:t>
                </a:r>
                <a:r>
                  <a:rPr lang="en-US" altLang="zh-TW" sz="1600" dirty="0"/>
                  <a:t>(assign RGB Subpixels</a:t>
                </a:r>
                <a:r>
                  <a:rPr lang="en-US" altLang="zh-TW" sz="1600" dirty="0" smtClean="0"/>
                  <a:t>)</a:t>
                </a:r>
                <a:r>
                  <a:rPr lang="en-US" altLang="zh-TW" b="1" dirty="0" smtClean="0"/>
                  <a:t>:</a:t>
                </a:r>
                <a:endParaRPr lang="zh-TW" altLang="en-US" b="1" dirty="0"/>
              </a:p>
            </p:txBody>
          </p:sp>
          <p:sp>
            <p:nvSpPr>
              <p:cNvPr id="199" name="文字方塊 198"/>
              <p:cNvSpPr txBox="1"/>
              <p:nvPr/>
            </p:nvSpPr>
            <p:spPr>
              <a:xfrm>
                <a:off x="4673371" y="4341069"/>
                <a:ext cx="4241089" cy="1754326"/>
              </a:xfrm>
              <a:prstGeom prst="rect">
                <a:avLst/>
              </a:prstGeom>
              <a:noFill/>
            </p:spPr>
            <p:txBody>
              <a:bodyPr wrap="square" rtlCol="0">
                <a:spAutoFit/>
              </a:bodyPr>
              <a:lstStyle/>
              <a:p>
                <a:pPr latinLnBrk="1" hangingPunct="0"/>
                <a:r>
                  <a:rPr lang="en-CA" altLang="zh-TW" dirty="0" err="1">
                    <a:latin typeface="Times New Roman" panose="02020603050405020304" pitchFamily="18" charset="0"/>
                    <a:cs typeface="Times New Roman" panose="02020603050405020304" pitchFamily="18" charset="0"/>
                  </a:rPr>
                  <a:t>R</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 D</a:t>
                </a:r>
                <a:r>
                  <a:rPr lang="en-CA" altLang="zh-TW" baseline="-25000" dirty="0">
                    <a:latin typeface="Times New Roman" panose="02020603050405020304" pitchFamily="18" charset="0"/>
                    <a:cs typeface="Times New Roman" panose="02020603050405020304" pitchFamily="18" charset="0"/>
                  </a:rPr>
                  <a:t>3i,j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(D-X21)</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err="1">
                    <a:latin typeface="Times New Roman" panose="02020603050405020304" pitchFamily="18" charset="0"/>
                    <a:cs typeface="Times New Roman" panose="02020603050405020304" pitchFamily="18" charset="0"/>
                  </a:rPr>
                  <a:t>G</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 D</a:t>
                </a:r>
                <a:r>
                  <a:rPr lang="en-CA" altLang="zh-TW" baseline="-25000" dirty="0">
                    <a:latin typeface="Times New Roman" panose="02020603050405020304" pitchFamily="18" charset="0"/>
                    <a:cs typeface="Times New Roman" panose="02020603050405020304" pitchFamily="18" charset="0"/>
                  </a:rPr>
                  <a:t>3i+3,j+1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(D-X22)</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err="1">
                    <a:latin typeface="Times New Roman" panose="02020603050405020304" pitchFamily="18" charset="0"/>
                    <a:cs typeface="Times New Roman" panose="02020603050405020304" pitchFamily="18" charset="0"/>
                  </a:rPr>
                  <a:t>B</a:t>
                </a:r>
                <a:r>
                  <a:rPr lang="en-CA" altLang="zh-TW" baseline="-25000" dirty="0" err="1">
                    <a:latin typeface="Times New Roman" panose="02020603050405020304" pitchFamily="18" charset="0"/>
                    <a:cs typeface="Times New Roman" panose="02020603050405020304" pitchFamily="18" charset="0"/>
                  </a:rPr>
                  <a:t>i,j</a:t>
                </a:r>
                <a:r>
                  <a:rPr lang="en-CA" altLang="zh-TW" baseline="-25000" dirty="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3i+2,j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(D-X23)</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smtClean="0">
                    <a:latin typeface="Times New Roman" panose="02020603050405020304" pitchFamily="18" charset="0"/>
                    <a:cs typeface="Times New Roman" panose="02020603050405020304" pitchFamily="18" charset="0"/>
                  </a:rPr>
                  <a:t>R</a:t>
                </a:r>
                <a:r>
                  <a:rPr lang="en-CA" altLang="zh-TW" baseline="-25000" dirty="0" smtClean="0">
                    <a:latin typeface="Times New Roman" panose="02020603050405020304" pitchFamily="18" charset="0"/>
                    <a:cs typeface="Times New Roman" panose="02020603050405020304" pitchFamily="18" charset="0"/>
                  </a:rPr>
                  <a:t>i+1,j</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G</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i+1,j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3i+4,j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D-X10)</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R</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 G</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i,j+1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3i+1,j+1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D-X11)</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smtClean="0">
                    <a:latin typeface="Times New Roman" panose="02020603050405020304" pitchFamily="18" charset="0"/>
                    <a:cs typeface="Times New Roman" panose="02020603050405020304" pitchFamily="18" charset="0"/>
                  </a:rPr>
                  <a:t>R</a:t>
                </a:r>
                <a:r>
                  <a:rPr lang="en-CA" altLang="zh-TW" baseline="-25000" dirty="0" smtClean="0">
                    <a:latin typeface="Times New Roman" panose="02020603050405020304" pitchFamily="18" charset="0"/>
                    <a:cs typeface="Times New Roman" panose="02020603050405020304" pitchFamily="18" charset="0"/>
                  </a:rPr>
                  <a:t>i+1,j+1</a:t>
                </a:r>
                <a:r>
                  <a:rPr lang="en-CA" altLang="zh-TW" dirty="0" smtClean="0">
                    <a:latin typeface="Times New Roman" panose="02020603050405020304" pitchFamily="18" charset="0"/>
                    <a:cs typeface="Times New Roman" panose="02020603050405020304" pitchFamily="18" charset="0"/>
                  </a:rPr>
                  <a:t>= G</a:t>
                </a:r>
                <a:r>
                  <a:rPr lang="en-CA" altLang="zh-TW" baseline="-25000" dirty="0" smtClean="0">
                    <a:latin typeface="Times New Roman" panose="02020603050405020304" pitchFamily="18" charset="0"/>
                    <a:cs typeface="Times New Roman" panose="02020603050405020304" pitchFamily="18" charset="0"/>
                  </a:rPr>
                  <a:t>i+1,j+1</a:t>
                </a:r>
                <a:r>
                  <a:rPr lang="en-CA" altLang="zh-TW" dirty="0" smtClean="0">
                    <a:latin typeface="Times New Roman" panose="02020603050405020304" pitchFamily="18" charset="0"/>
                    <a:cs typeface="Times New Roman" panose="02020603050405020304" pitchFamily="18" charset="0"/>
                  </a:rPr>
                  <a:t>= B</a:t>
                </a:r>
                <a:r>
                  <a:rPr lang="en-CA" altLang="zh-TW" baseline="-25000" dirty="0" smtClean="0">
                    <a:latin typeface="Times New Roman" panose="02020603050405020304" pitchFamily="18" charset="0"/>
                    <a:cs typeface="Times New Roman" panose="02020603050405020304" pitchFamily="18" charset="0"/>
                  </a:rPr>
                  <a:t>i+1,j+1</a:t>
                </a:r>
                <a:r>
                  <a:rPr lang="en-CA" altLang="zh-TW" dirty="0" smtClean="0">
                    <a:latin typeface="Times New Roman" panose="02020603050405020304" pitchFamily="18" charset="0"/>
                    <a:cs typeface="Times New Roman" panose="02020603050405020304" pitchFamily="18" charset="0"/>
                  </a:rPr>
                  <a:t>=D</a:t>
                </a:r>
                <a:r>
                  <a:rPr lang="en-CA" altLang="zh-TW" baseline="-25000" dirty="0" smtClean="0">
                    <a:latin typeface="Times New Roman" panose="02020603050405020304" pitchFamily="18" charset="0"/>
                    <a:cs typeface="Times New Roman" panose="02020603050405020304" pitchFamily="18" charset="0"/>
                  </a:rPr>
                  <a:t>3i+5,j+1</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D-X12)</a:t>
                </a:r>
                <a:endParaRPr lang="zh-TW" altLang="zh-TW" dirty="0">
                  <a:latin typeface="Times New Roman" panose="02020603050405020304" pitchFamily="18" charset="0"/>
                  <a:cs typeface="Times New Roman" panose="02020603050405020304" pitchFamily="18" charset="0"/>
                </a:endParaRPr>
              </a:p>
            </p:txBody>
          </p:sp>
        </p:grpSp>
      </p:grpSp>
    </p:spTree>
    <p:extLst>
      <p:ext uri="{BB962C8B-B14F-4D97-AF65-F5344CB8AC3E}">
        <p14:creationId xmlns:p14="http://schemas.microsoft.com/office/powerpoint/2010/main" val="246006660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6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6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24" name="矩形 23"/>
          <p:cNvSpPr/>
          <p:nvPr/>
        </p:nvSpPr>
        <p:spPr>
          <a:xfrm>
            <a:off x="899592" y="116632"/>
            <a:ext cx="3259418" cy="584775"/>
          </a:xfrm>
          <a:prstGeom prst="rect">
            <a:avLst/>
          </a:prstGeom>
        </p:spPr>
        <p:txBody>
          <a:bodyPr wrap="none">
            <a:spAutoFit/>
          </a:bodyPr>
          <a:lstStyle/>
          <a:p>
            <a:r>
              <a:rPr lang="en-CA" altLang="zh-TW" sz="3200" b="1" dirty="0" err="1" smtClean="0">
                <a:latin typeface="Calibri" panose="020F0502020204030204" pitchFamily="34" charset="0"/>
                <a:cs typeface="Calibri" panose="020F0502020204030204" pitchFamily="34" charset="0"/>
              </a:rPr>
              <a:t>chroma_usage</a:t>
            </a:r>
            <a:r>
              <a:rPr lang="en-CA" altLang="zh-TW" sz="3200" b="1" dirty="0" smtClean="0">
                <a:latin typeface="Calibri" panose="020F0502020204030204" pitchFamily="34" charset="0"/>
                <a:cs typeface="Calibri" panose="020F0502020204030204" pitchFamily="34" charset="0"/>
              </a:rPr>
              <a:t> = 1</a:t>
            </a:r>
            <a:endParaRPr lang="zh-TW" altLang="en-US" sz="2400" dirty="0">
              <a:latin typeface="Calibri" panose="020F0502020204030204" pitchFamily="34" charset="0"/>
              <a:cs typeface="Calibri" panose="020F0502020204030204" pitchFamily="34" charset="0"/>
            </a:endParaRPr>
          </a:p>
        </p:txBody>
      </p:sp>
      <p:sp>
        <p:nvSpPr>
          <p:cNvPr id="10" name="文字方塊 9"/>
          <p:cNvSpPr txBox="1"/>
          <p:nvPr/>
        </p:nvSpPr>
        <p:spPr>
          <a:xfrm>
            <a:off x="4139952" y="188640"/>
            <a:ext cx="4320480" cy="461665"/>
          </a:xfrm>
          <a:prstGeom prst="rect">
            <a:avLst/>
          </a:prstGeom>
          <a:noFill/>
        </p:spPr>
        <p:txBody>
          <a:bodyPr wrap="square" rtlCol="0">
            <a:spAutoFit/>
          </a:bodyPr>
          <a:lstStyle/>
          <a:p>
            <a:r>
              <a:rPr lang="en-CA" altLang="zh-TW" sz="2400" b="1" dirty="0" smtClean="0">
                <a:solidFill>
                  <a:srgbClr val="3333FF"/>
                </a:solidFill>
                <a:latin typeface="+mj-lt"/>
                <a:cs typeface="Times New Roman" panose="02020603050405020304" pitchFamily="18" charset="0"/>
              </a:rPr>
              <a:t>(</a:t>
            </a:r>
            <a:r>
              <a:rPr lang="en-CA" altLang="zh-TW" sz="2400" b="1" dirty="0" err="1" smtClean="0">
                <a:solidFill>
                  <a:srgbClr val="3333FF"/>
                </a:solidFill>
                <a:latin typeface="+mj-lt"/>
                <a:cs typeface="Times New Roman" panose="02020603050405020304" pitchFamily="18" charset="0"/>
              </a:rPr>
              <a:t>ctdp_packing_type</a:t>
            </a:r>
            <a:r>
              <a:rPr lang="en-CA" altLang="zh-TW" sz="2400" b="1" dirty="0" smtClean="0">
                <a:solidFill>
                  <a:srgbClr val="3333FF"/>
                </a:solidFill>
                <a:latin typeface="+mj-lt"/>
                <a:cs typeface="Times New Roman" panose="02020603050405020304" pitchFamily="18" charset="0"/>
              </a:rPr>
              <a:t> = 1)</a:t>
            </a:r>
            <a:endParaRPr lang="zh-TW" altLang="en-US" sz="2400" b="1" dirty="0">
              <a:solidFill>
                <a:srgbClr val="3333FF"/>
              </a:solidFill>
              <a:latin typeface="+mj-lt"/>
              <a:cs typeface="Times New Roman" panose="02020603050405020304" pitchFamily="18" charset="0"/>
            </a:endParaRPr>
          </a:p>
        </p:txBody>
      </p:sp>
      <p:grpSp>
        <p:nvGrpSpPr>
          <p:cNvPr id="90" name="群組 89"/>
          <p:cNvGrpSpPr/>
          <p:nvPr/>
        </p:nvGrpSpPr>
        <p:grpSpPr>
          <a:xfrm>
            <a:off x="4558111" y="1268760"/>
            <a:ext cx="4478385" cy="2196000"/>
            <a:chOff x="4565618" y="3517384"/>
            <a:chExt cx="4478385" cy="2196000"/>
          </a:xfrm>
        </p:grpSpPr>
        <p:sp>
          <p:nvSpPr>
            <p:cNvPr id="91" name="矩形 90"/>
            <p:cNvSpPr/>
            <p:nvPr/>
          </p:nvSpPr>
          <p:spPr bwMode="auto">
            <a:xfrm>
              <a:off x="4579507" y="3517384"/>
              <a:ext cx="4464496" cy="2196000"/>
            </a:xfrm>
            <a:prstGeom prst="rect">
              <a:avLst/>
            </a:prstGeom>
            <a:solidFill>
              <a:srgbClr val="FFFF00"/>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92" name="文字方塊 91"/>
            <p:cNvSpPr txBox="1"/>
            <p:nvPr/>
          </p:nvSpPr>
          <p:spPr>
            <a:xfrm>
              <a:off x="4565618" y="3563724"/>
              <a:ext cx="2998677" cy="369332"/>
            </a:xfrm>
            <a:prstGeom prst="rect">
              <a:avLst/>
            </a:prstGeom>
            <a:noFill/>
          </p:spPr>
          <p:txBody>
            <a:bodyPr wrap="square" rtlCol="0">
              <a:spAutoFit/>
            </a:bodyPr>
            <a:lstStyle/>
            <a:p>
              <a:r>
                <a:rPr lang="en-US" altLang="zh-TW" b="1" dirty="0" err="1" smtClean="0"/>
                <a:t>Depacking</a:t>
              </a:r>
              <a:r>
                <a:rPr lang="en-US" altLang="zh-TW" b="1" dirty="0" smtClean="0"/>
                <a:t> Process:</a:t>
              </a:r>
              <a:endParaRPr lang="zh-TW" altLang="en-US" b="1" dirty="0"/>
            </a:p>
          </p:txBody>
        </p:sp>
        <p:sp>
          <p:nvSpPr>
            <p:cNvPr id="93" name="文字方塊 92"/>
            <p:cNvSpPr txBox="1"/>
            <p:nvPr/>
          </p:nvSpPr>
          <p:spPr>
            <a:xfrm>
              <a:off x="5171564" y="3933056"/>
              <a:ext cx="3720916" cy="1754326"/>
            </a:xfrm>
            <a:prstGeom prst="rect">
              <a:avLst/>
            </a:prstGeom>
            <a:noFill/>
          </p:spPr>
          <p:txBody>
            <a:bodyPr wrap="square" rtlCol="0">
              <a:spAutoFit/>
            </a:bodyPr>
            <a:lstStyle/>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i,3j</a:t>
              </a:r>
              <a:r>
                <a:rPr lang="en-CA" altLang="zh-TW" dirty="0">
                  <a:latin typeface="Times New Roman" panose="02020603050405020304" pitchFamily="18" charset="0"/>
                  <a:cs typeface="Times New Roman" panose="02020603050405020304" pitchFamily="18" charset="0"/>
                </a:rPr>
                <a:t> = </a:t>
              </a:r>
              <a:r>
                <a:rPr lang="en-CA" altLang="zh-TW" dirty="0" err="1">
                  <a:latin typeface="Times New Roman" panose="02020603050405020304" pitchFamily="18" charset="0"/>
                  <a:cs typeface="Times New Roman" panose="02020603050405020304" pitchFamily="18" charset="0"/>
                </a:rPr>
                <a:t>R</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(D-X33)</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i,3j+2 </a:t>
              </a:r>
              <a:r>
                <a:rPr lang="en-CA" altLang="zh-TW" dirty="0">
                  <a:latin typeface="Times New Roman" panose="02020603050405020304" pitchFamily="18" charset="0"/>
                  <a:cs typeface="Times New Roman" panose="02020603050405020304" pitchFamily="18" charset="0"/>
                </a:rPr>
                <a:t>= </a:t>
              </a:r>
              <a:r>
                <a:rPr lang="en-CA" altLang="zh-TW" dirty="0" err="1">
                  <a:latin typeface="Times New Roman" panose="02020603050405020304" pitchFamily="18" charset="0"/>
                  <a:cs typeface="Times New Roman" panose="02020603050405020304" pitchFamily="18" charset="0"/>
                </a:rPr>
                <a:t>B</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(D-X34)</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i,3j+4 </a:t>
              </a:r>
              <a:r>
                <a:rPr lang="en-CA" altLang="zh-TW" dirty="0">
                  <a:latin typeface="Times New Roman" panose="02020603050405020304" pitchFamily="18" charset="0"/>
                  <a:cs typeface="Times New Roman" panose="02020603050405020304" pitchFamily="18" charset="0"/>
                </a:rPr>
                <a:t>= G</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(D-X35)</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i+1,3j+1 </a:t>
              </a:r>
              <a:r>
                <a:rPr lang="en-CA" altLang="zh-TW" dirty="0">
                  <a:latin typeface="Times New Roman" panose="02020603050405020304" pitchFamily="18" charset="0"/>
                  <a:cs typeface="Times New Roman" panose="02020603050405020304" pitchFamily="18" charset="0"/>
                </a:rPr>
                <a:t>= G</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(D-X36)</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i+1,3j+3</a:t>
              </a:r>
              <a:r>
                <a:rPr lang="en-CA" altLang="zh-TW" dirty="0">
                  <a:latin typeface="Times New Roman" panose="02020603050405020304" pitchFamily="18" charset="0"/>
                  <a:cs typeface="Times New Roman" panose="02020603050405020304" pitchFamily="18" charset="0"/>
                </a:rPr>
                <a:t> = </a:t>
              </a:r>
              <a:r>
                <a:rPr lang="en-CA" altLang="zh-TW" dirty="0" err="1">
                  <a:latin typeface="Times New Roman" panose="02020603050405020304" pitchFamily="18" charset="0"/>
                  <a:cs typeface="Times New Roman" panose="02020603050405020304" pitchFamily="18" charset="0"/>
                </a:rPr>
                <a:t>G</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(D-X37)</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i+1,3j+5</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i+1,j+1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D-X38)</a:t>
              </a:r>
              <a:endParaRPr lang="zh-TW" altLang="zh-TW" dirty="0">
                <a:latin typeface="Times New Roman" panose="02020603050405020304" pitchFamily="18" charset="0"/>
                <a:cs typeface="Times New Roman" panose="02020603050405020304" pitchFamily="18" charset="0"/>
              </a:endParaRPr>
            </a:p>
          </p:txBody>
        </p:sp>
      </p:grpSp>
      <p:grpSp>
        <p:nvGrpSpPr>
          <p:cNvPr id="94" name="群組 93"/>
          <p:cNvGrpSpPr/>
          <p:nvPr/>
        </p:nvGrpSpPr>
        <p:grpSpPr>
          <a:xfrm>
            <a:off x="4572000" y="3717312"/>
            <a:ext cx="4464496" cy="2520000"/>
            <a:chOff x="4550715" y="1352858"/>
            <a:chExt cx="4464496" cy="2520000"/>
          </a:xfrm>
        </p:grpSpPr>
        <p:sp>
          <p:nvSpPr>
            <p:cNvPr id="95" name="矩形 94"/>
            <p:cNvSpPr/>
            <p:nvPr/>
          </p:nvSpPr>
          <p:spPr bwMode="auto">
            <a:xfrm>
              <a:off x="4550715" y="1352858"/>
              <a:ext cx="4464496" cy="2520000"/>
            </a:xfrm>
            <a:prstGeom prst="rect">
              <a:avLst/>
            </a:prstGeom>
            <a:solidFill>
              <a:srgbClr val="FFFF00"/>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96" name="文字方塊 95"/>
            <p:cNvSpPr txBox="1"/>
            <p:nvPr/>
          </p:nvSpPr>
          <p:spPr>
            <a:xfrm>
              <a:off x="4595704" y="1385154"/>
              <a:ext cx="4267984" cy="369332"/>
            </a:xfrm>
            <a:prstGeom prst="rect">
              <a:avLst/>
            </a:prstGeom>
            <a:noFill/>
          </p:spPr>
          <p:txBody>
            <a:bodyPr wrap="square" rtlCol="0">
              <a:spAutoFit/>
            </a:bodyPr>
            <a:lstStyle/>
            <a:p>
              <a:r>
                <a:rPr lang="en-US" altLang="zh-TW" b="1" dirty="0" smtClean="0"/>
                <a:t>Packing Process</a:t>
              </a:r>
              <a:r>
                <a:rPr lang="en-US" altLang="zh-TW" dirty="0" smtClean="0"/>
                <a:t> </a:t>
              </a:r>
              <a:r>
                <a:rPr lang="en-US" altLang="zh-TW" sz="1600" dirty="0" smtClean="0"/>
                <a:t>(assign RGB Subpixels)</a:t>
              </a:r>
              <a:r>
                <a:rPr lang="en-US" altLang="zh-TW" b="1" dirty="0" smtClean="0"/>
                <a:t>:</a:t>
              </a:r>
              <a:endParaRPr lang="zh-TW" altLang="en-US" b="1" dirty="0"/>
            </a:p>
          </p:txBody>
        </p:sp>
        <p:sp>
          <p:nvSpPr>
            <p:cNvPr id="97" name="文字方塊 96"/>
            <p:cNvSpPr txBox="1"/>
            <p:nvPr/>
          </p:nvSpPr>
          <p:spPr>
            <a:xfrm>
              <a:off x="4723399" y="1796623"/>
              <a:ext cx="4241089" cy="2031325"/>
            </a:xfrm>
            <a:prstGeom prst="rect">
              <a:avLst/>
            </a:prstGeom>
            <a:noFill/>
          </p:spPr>
          <p:txBody>
            <a:bodyPr wrap="square" rtlCol="0">
              <a:spAutoFit/>
            </a:bodyPr>
            <a:lstStyle/>
            <a:p>
              <a:pPr latinLnBrk="1" hangingPunct="0"/>
              <a:r>
                <a:rPr lang="en-CA" altLang="zh-TW" dirty="0" err="1">
                  <a:latin typeface="Times New Roman" panose="02020603050405020304" pitchFamily="18" charset="0"/>
                  <a:cs typeface="Times New Roman" panose="02020603050405020304" pitchFamily="18" charset="0"/>
                </a:rPr>
                <a:t>R</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 D</a:t>
              </a:r>
              <a:r>
                <a:rPr lang="en-CA" altLang="zh-TW" baseline="-25000" dirty="0">
                  <a:latin typeface="Times New Roman" panose="02020603050405020304" pitchFamily="18" charset="0"/>
                  <a:cs typeface="Times New Roman" panose="02020603050405020304" pitchFamily="18" charset="0"/>
                </a:rPr>
                <a:t>i,3j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(D-X30)</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err="1">
                  <a:latin typeface="Times New Roman" panose="02020603050405020304" pitchFamily="18" charset="0"/>
                  <a:cs typeface="Times New Roman" panose="02020603050405020304" pitchFamily="18" charset="0"/>
                </a:rPr>
                <a:t>G</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 D</a:t>
              </a:r>
              <a:r>
                <a:rPr lang="en-CA" altLang="zh-TW" baseline="-25000" dirty="0">
                  <a:latin typeface="Times New Roman" panose="02020603050405020304" pitchFamily="18" charset="0"/>
                  <a:cs typeface="Times New Roman" panose="02020603050405020304" pitchFamily="18" charset="0"/>
                </a:rPr>
                <a:t>i+1,3j+3</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(D-X31)</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err="1">
                  <a:latin typeface="Times New Roman" panose="02020603050405020304" pitchFamily="18" charset="0"/>
                  <a:cs typeface="Times New Roman" panose="02020603050405020304" pitchFamily="18" charset="0"/>
                </a:rPr>
                <a:t>B</a:t>
              </a:r>
              <a:r>
                <a:rPr lang="en-CA" altLang="zh-TW" baseline="-25000" dirty="0" err="1">
                  <a:latin typeface="Times New Roman" panose="02020603050405020304" pitchFamily="18" charset="0"/>
                  <a:cs typeface="Times New Roman" panose="02020603050405020304" pitchFamily="18" charset="0"/>
                </a:rPr>
                <a:t>i,j</a:t>
              </a:r>
              <a:r>
                <a:rPr lang="en-CA" altLang="zh-TW" baseline="-25000" dirty="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i,3j+2</a:t>
              </a:r>
              <a:r>
                <a:rPr lang="en-CA" altLang="zh-TW" dirty="0">
                  <a:latin typeface="Times New Roman" panose="02020603050405020304" pitchFamily="18" charset="0"/>
                  <a:cs typeface="Times New Roman" panose="02020603050405020304" pitchFamily="18" charset="0"/>
                </a:rPr>
                <a:t>,                                     (D-X32)</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err="1" smtClean="0">
                  <a:latin typeface="Times New Roman" panose="02020603050405020304" pitchFamily="18" charset="0"/>
                  <a:cs typeface="Times New Roman" panose="02020603050405020304" pitchFamily="18" charset="0"/>
                </a:rPr>
                <a:t>R</a:t>
              </a:r>
              <a:r>
                <a:rPr lang="en-CA" altLang="zh-TW" baseline="-25000" dirty="0" err="1" smtClean="0">
                  <a:latin typeface="Times New Roman" panose="02020603050405020304" pitchFamily="18" charset="0"/>
                  <a:cs typeface="Times New Roman" panose="02020603050405020304" pitchFamily="18" charset="0"/>
                </a:rPr>
                <a:t>i,j</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  </a:t>
              </a:r>
              <a:r>
                <a:rPr lang="en-CA" altLang="zh-TW" dirty="0" err="1">
                  <a:latin typeface="Times New Roman" panose="02020603050405020304" pitchFamily="18" charset="0"/>
                  <a:cs typeface="Times New Roman" panose="02020603050405020304" pitchFamily="18" charset="0"/>
                </a:rPr>
                <a:t>G</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  </a:t>
              </a:r>
              <a:r>
                <a:rPr lang="en-CA" altLang="zh-TW" dirty="0" err="1">
                  <a:latin typeface="Times New Roman" panose="02020603050405020304" pitchFamily="18" charset="0"/>
                  <a:cs typeface="Times New Roman" panose="02020603050405020304" pitchFamily="18" charset="0"/>
                </a:rPr>
                <a:t>B</a:t>
              </a:r>
              <a:r>
                <a:rPr lang="en-CA" altLang="zh-TW" baseline="-25000" dirty="0" err="1">
                  <a:latin typeface="Times New Roman" panose="02020603050405020304" pitchFamily="18" charset="0"/>
                  <a:cs typeface="Times New Roman" panose="02020603050405020304" pitchFamily="18" charset="0"/>
                </a:rPr>
                <a:t>i,j</a:t>
              </a:r>
              <a:r>
                <a:rPr lang="en-CA" altLang="zh-TW" baseline="-25000" dirty="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i,3j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D-X17)</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R</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 G</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i,j+1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i,3j+4</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D-X18)</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R</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 G</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i+1,j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i+1,3j+1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D-X19)</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smtClean="0">
                  <a:latin typeface="Times New Roman" panose="02020603050405020304" pitchFamily="18" charset="0"/>
                  <a:cs typeface="Times New Roman" panose="02020603050405020304" pitchFamily="18" charset="0"/>
                </a:rPr>
                <a:t>R</a:t>
              </a:r>
              <a:r>
                <a:rPr lang="en-CA" altLang="zh-TW" baseline="-25000" dirty="0" smtClean="0">
                  <a:latin typeface="Times New Roman" panose="02020603050405020304" pitchFamily="18" charset="0"/>
                  <a:cs typeface="Times New Roman" panose="02020603050405020304" pitchFamily="18" charset="0"/>
                </a:rPr>
                <a:t>i+1,j+1</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G</a:t>
              </a:r>
              <a:r>
                <a:rPr lang="en-CA" altLang="zh-TW" baseline="-25000" dirty="0">
                  <a:latin typeface="Times New Roman" panose="02020603050405020304" pitchFamily="18" charset="0"/>
                  <a:cs typeface="Times New Roman" panose="02020603050405020304" pitchFamily="18" charset="0"/>
                </a:rPr>
                <a:t>i+1,j+1</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i+1,j+1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i+1,3j+5</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a:t>
              </a:r>
              <a:r>
                <a:rPr lang="en-CA" altLang="zh-TW" dirty="0">
                  <a:latin typeface="Times New Roman" panose="02020603050405020304" pitchFamily="18" charset="0"/>
                  <a:cs typeface="Times New Roman" panose="02020603050405020304" pitchFamily="18" charset="0"/>
                </a:rPr>
                <a:t>D-X20)</a:t>
              </a:r>
              <a:endParaRPr lang="zh-TW" altLang="zh-TW" dirty="0">
                <a:latin typeface="Times New Roman" panose="02020603050405020304" pitchFamily="18" charset="0"/>
                <a:cs typeface="Times New Roman" panose="02020603050405020304" pitchFamily="18" charset="0"/>
              </a:endParaRPr>
            </a:p>
          </p:txBody>
        </p:sp>
      </p:grpSp>
      <p:grpSp>
        <p:nvGrpSpPr>
          <p:cNvPr id="98" name="群組 97"/>
          <p:cNvGrpSpPr/>
          <p:nvPr/>
        </p:nvGrpSpPr>
        <p:grpSpPr>
          <a:xfrm>
            <a:off x="107504" y="1473210"/>
            <a:ext cx="4525723" cy="4476070"/>
            <a:chOff x="5474976" y="558378"/>
            <a:chExt cx="3920991" cy="3623551"/>
          </a:xfrm>
        </p:grpSpPr>
        <p:cxnSp>
          <p:nvCxnSpPr>
            <p:cNvPr id="99" name="直線單箭頭接點 98"/>
            <p:cNvCxnSpPr/>
            <p:nvPr/>
          </p:nvCxnSpPr>
          <p:spPr>
            <a:xfrm flipV="1">
              <a:off x="7194334" y="991051"/>
              <a:ext cx="1" cy="1353971"/>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0" name="直線單箭頭接點 99"/>
            <p:cNvCxnSpPr/>
            <p:nvPr/>
          </p:nvCxnSpPr>
          <p:spPr>
            <a:xfrm flipV="1">
              <a:off x="6714658" y="1113863"/>
              <a:ext cx="0" cy="765727"/>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1" name="橢圓 100"/>
            <p:cNvSpPr/>
            <p:nvPr/>
          </p:nvSpPr>
          <p:spPr>
            <a:xfrm>
              <a:off x="5730657" y="2391062"/>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02" name="文字方塊 101"/>
            <p:cNvSpPr txBox="1"/>
            <p:nvPr/>
          </p:nvSpPr>
          <p:spPr>
            <a:xfrm>
              <a:off x="5730491" y="2438192"/>
              <a:ext cx="528639"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a:t>
              </a:r>
              <a:endParaRPr lang="zh-TW" altLang="en-US" sz="1200" b="1" baseline="-25000" dirty="0">
                <a:latin typeface="Times New Roman" panose="02020603050405020304" pitchFamily="18" charset="0"/>
                <a:cs typeface="Times New Roman" panose="02020603050405020304" pitchFamily="18" charset="0"/>
              </a:endParaRPr>
            </a:p>
          </p:txBody>
        </p:sp>
        <p:sp>
          <p:nvSpPr>
            <p:cNvPr id="103" name="橢圓 102"/>
            <p:cNvSpPr/>
            <p:nvPr/>
          </p:nvSpPr>
          <p:spPr>
            <a:xfrm>
              <a:off x="5730657" y="2850996"/>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04" name="橢圓 103"/>
            <p:cNvSpPr/>
            <p:nvPr/>
          </p:nvSpPr>
          <p:spPr>
            <a:xfrm>
              <a:off x="6706861" y="2391528"/>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05" name="文字方塊 104"/>
            <p:cNvSpPr txBox="1"/>
            <p:nvPr/>
          </p:nvSpPr>
          <p:spPr>
            <a:xfrm>
              <a:off x="6655522" y="2431417"/>
              <a:ext cx="567599"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i,3j+2</a:t>
              </a:r>
              <a:endParaRPr lang="zh-TW" altLang="en-US" sz="1200" b="1" baseline="-25000" dirty="0">
                <a:latin typeface="Times New Roman" panose="02020603050405020304" pitchFamily="18" charset="0"/>
                <a:cs typeface="Times New Roman" panose="02020603050405020304" pitchFamily="18" charset="0"/>
              </a:endParaRPr>
            </a:p>
          </p:txBody>
        </p:sp>
        <p:sp>
          <p:nvSpPr>
            <p:cNvPr id="106" name="橢圓 105"/>
            <p:cNvSpPr/>
            <p:nvPr/>
          </p:nvSpPr>
          <p:spPr>
            <a:xfrm>
              <a:off x="6716550" y="2874455"/>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07" name="橢圓 106"/>
            <p:cNvSpPr/>
            <p:nvPr/>
          </p:nvSpPr>
          <p:spPr>
            <a:xfrm>
              <a:off x="7709687" y="2394299"/>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08" name="文字方塊 107"/>
            <p:cNvSpPr txBox="1"/>
            <p:nvPr/>
          </p:nvSpPr>
          <p:spPr>
            <a:xfrm>
              <a:off x="7645083" y="2444828"/>
              <a:ext cx="585880"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i,3j+4</a:t>
              </a:r>
              <a:endParaRPr lang="zh-TW" altLang="en-US" sz="1200" b="1" baseline="-25000" dirty="0">
                <a:latin typeface="Times New Roman" panose="02020603050405020304" pitchFamily="18" charset="0"/>
                <a:cs typeface="Times New Roman" panose="02020603050405020304" pitchFamily="18" charset="0"/>
              </a:endParaRPr>
            </a:p>
          </p:txBody>
        </p:sp>
        <p:sp>
          <p:nvSpPr>
            <p:cNvPr id="109" name="橢圓 108"/>
            <p:cNvSpPr/>
            <p:nvPr/>
          </p:nvSpPr>
          <p:spPr>
            <a:xfrm>
              <a:off x="7709687" y="2879132"/>
              <a:ext cx="428625" cy="400050"/>
            </a:xfrm>
            <a:prstGeom prst="ellipse">
              <a:avLst/>
            </a:prstGeom>
            <a:solidFill>
              <a:srgbClr val="969696"/>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10" name="橢圓 109"/>
            <p:cNvSpPr/>
            <p:nvPr/>
          </p:nvSpPr>
          <p:spPr>
            <a:xfrm>
              <a:off x="6255486" y="2389036"/>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11" name="文字方塊 110"/>
            <p:cNvSpPr txBox="1"/>
            <p:nvPr/>
          </p:nvSpPr>
          <p:spPr>
            <a:xfrm>
              <a:off x="6213064" y="2425167"/>
              <a:ext cx="542925"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12" name="橢圓 111"/>
            <p:cNvSpPr/>
            <p:nvPr/>
          </p:nvSpPr>
          <p:spPr>
            <a:xfrm>
              <a:off x="6255486" y="2872429"/>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13" name="橢圓 112"/>
            <p:cNvSpPr/>
            <p:nvPr/>
          </p:nvSpPr>
          <p:spPr>
            <a:xfrm>
              <a:off x="7223351" y="2395603"/>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14" name="文字方塊 113"/>
            <p:cNvSpPr txBox="1"/>
            <p:nvPr/>
          </p:nvSpPr>
          <p:spPr>
            <a:xfrm>
              <a:off x="7190776" y="2452587"/>
              <a:ext cx="557213"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i.3j+3</a:t>
              </a:r>
              <a:endParaRPr lang="zh-TW" altLang="en-US" sz="1200" b="1" baseline="-25000" dirty="0">
                <a:latin typeface="Times New Roman" panose="02020603050405020304" pitchFamily="18" charset="0"/>
                <a:cs typeface="Times New Roman" panose="02020603050405020304" pitchFamily="18" charset="0"/>
              </a:endParaRPr>
            </a:p>
          </p:txBody>
        </p:sp>
        <p:sp>
          <p:nvSpPr>
            <p:cNvPr id="115" name="橢圓 114"/>
            <p:cNvSpPr/>
            <p:nvPr/>
          </p:nvSpPr>
          <p:spPr>
            <a:xfrm>
              <a:off x="7230823" y="2863891"/>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16" name="橢圓 115"/>
            <p:cNvSpPr/>
            <p:nvPr/>
          </p:nvSpPr>
          <p:spPr>
            <a:xfrm>
              <a:off x="8201180" y="2394959"/>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17" name="橢圓 116"/>
            <p:cNvSpPr/>
            <p:nvPr/>
          </p:nvSpPr>
          <p:spPr>
            <a:xfrm>
              <a:off x="8201180" y="2869159"/>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18" name="橢圓 117"/>
            <p:cNvSpPr/>
            <p:nvPr/>
          </p:nvSpPr>
          <p:spPr>
            <a:xfrm>
              <a:off x="5758616" y="560034"/>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119" name="橢圓 118"/>
            <p:cNvSpPr/>
            <p:nvPr/>
          </p:nvSpPr>
          <p:spPr>
            <a:xfrm>
              <a:off x="6266337" y="567846"/>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20" name="橢圓 119"/>
            <p:cNvSpPr/>
            <p:nvPr/>
          </p:nvSpPr>
          <p:spPr>
            <a:xfrm>
              <a:off x="6744822" y="563561"/>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21" name="橢圓 120"/>
            <p:cNvSpPr/>
            <p:nvPr/>
          </p:nvSpPr>
          <p:spPr>
            <a:xfrm>
              <a:off x="5755009" y="1041081"/>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122" name="橢圓 121"/>
            <p:cNvSpPr/>
            <p:nvPr/>
          </p:nvSpPr>
          <p:spPr>
            <a:xfrm>
              <a:off x="6254760" y="1045989"/>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23" name="橢圓 122"/>
            <p:cNvSpPr/>
            <p:nvPr/>
          </p:nvSpPr>
          <p:spPr>
            <a:xfrm>
              <a:off x="6743878" y="1062970"/>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24" name="橢圓 123"/>
            <p:cNvSpPr/>
            <p:nvPr/>
          </p:nvSpPr>
          <p:spPr>
            <a:xfrm>
              <a:off x="7233798" y="558378"/>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125" name="橢圓 124"/>
            <p:cNvSpPr/>
            <p:nvPr/>
          </p:nvSpPr>
          <p:spPr>
            <a:xfrm>
              <a:off x="7722916" y="573919"/>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26" name="橢圓 125"/>
            <p:cNvSpPr/>
            <p:nvPr/>
          </p:nvSpPr>
          <p:spPr>
            <a:xfrm>
              <a:off x="8229865" y="573069"/>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27" name="橢圓 126"/>
            <p:cNvSpPr/>
            <p:nvPr/>
          </p:nvSpPr>
          <p:spPr>
            <a:xfrm>
              <a:off x="7224138" y="1051714"/>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128" name="橢圓 127"/>
            <p:cNvSpPr/>
            <p:nvPr/>
          </p:nvSpPr>
          <p:spPr>
            <a:xfrm>
              <a:off x="7723889" y="1056622"/>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29" name="橢圓 128"/>
            <p:cNvSpPr/>
            <p:nvPr/>
          </p:nvSpPr>
          <p:spPr>
            <a:xfrm>
              <a:off x="8209572" y="1052337"/>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30" name="文字方塊 129"/>
            <p:cNvSpPr txBox="1"/>
            <p:nvPr/>
          </p:nvSpPr>
          <p:spPr>
            <a:xfrm>
              <a:off x="5741113" y="620838"/>
              <a:ext cx="471487" cy="276999"/>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31" name="文字方塊 130"/>
            <p:cNvSpPr txBox="1"/>
            <p:nvPr/>
          </p:nvSpPr>
          <p:spPr>
            <a:xfrm>
              <a:off x="6217808" y="610102"/>
              <a:ext cx="528061" cy="276999"/>
            </a:xfrm>
            <a:prstGeom prst="rect">
              <a:avLst/>
            </a:prstGeom>
            <a:noFill/>
          </p:spPr>
          <p:txBody>
            <a:bodyPr wrap="square" rtlCol="0">
              <a:spAutoFit/>
            </a:bodyPr>
            <a:lstStyle/>
            <a:p>
              <a:pPr algn="ctr"/>
              <a:r>
                <a:rPr lang="en-US" altLang="zh-TW" sz="1200" b="1" dirty="0" err="1" smtClean="0">
                  <a:latin typeface="Times New Roman" panose="02020603050405020304" pitchFamily="18" charset="0"/>
                  <a:cs typeface="Times New Roman" panose="02020603050405020304" pitchFamily="18" charset="0"/>
                </a:rPr>
                <a:t>G</a:t>
              </a:r>
              <a:r>
                <a:rPr lang="en-US" altLang="zh-TW" sz="1200" b="1" baseline="-25000" dirty="0" err="1" smtClean="0">
                  <a:latin typeface="Times New Roman" panose="02020603050405020304" pitchFamily="18" charset="0"/>
                  <a:cs typeface="Times New Roman" panose="02020603050405020304" pitchFamily="18" charset="0"/>
                </a:rPr>
                <a:t>i,j</a:t>
              </a:r>
              <a:endParaRPr lang="zh-TW" altLang="en-US" sz="1200" b="1" baseline="-25000" dirty="0">
                <a:latin typeface="Times New Roman" panose="02020603050405020304" pitchFamily="18" charset="0"/>
                <a:cs typeface="Times New Roman" panose="02020603050405020304" pitchFamily="18" charset="0"/>
              </a:endParaRPr>
            </a:p>
          </p:txBody>
        </p:sp>
        <p:sp>
          <p:nvSpPr>
            <p:cNvPr id="132" name="文字方塊 131"/>
            <p:cNvSpPr txBox="1"/>
            <p:nvPr/>
          </p:nvSpPr>
          <p:spPr>
            <a:xfrm>
              <a:off x="6723062" y="619150"/>
              <a:ext cx="471487" cy="276999"/>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33" name="文字方塊 132"/>
            <p:cNvSpPr txBox="1"/>
            <p:nvPr/>
          </p:nvSpPr>
          <p:spPr>
            <a:xfrm>
              <a:off x="7183244" y="611462"/>
              <a:ext cx="535077"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34" name="文字方塊 133"/>
            <p:cNvSpPr txBox="1"/>
            <p:nvPr/>
          </p:nvSpPr>
          <p:spPr>
            <a:xfrm>
              <a:off x="7668448" y="609946"/>
              <a:ext cx="557213" cy="27699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35" name="文字方塊 134"/>
            <p:cNvSpPr txBox="1"/>
            <p:nvPr/>
          </p:nvSpPr>
          <p:spPr>
            <a:xfrm>
              <a:off x="8173463" y="620768"/>
              <a:ext cx="552854"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36" name="文字方塊 135"/>
            <p:cNvSpPr txBox="1"/>
            <p:nvPr/>
          </p:nvSpPr>
          <p:spPr>
            <a:xfrm>
              <a:off x="5688920" y="1074946"/>
              <a:ext cx="557949"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37" name="文字方塊 136"/>
            <p:cNvSpPr txBox="1"/>
            <p:nvPr/>
          </p:nvSpPr>
          <p:spPr>
            <a:xfrm>
              <a:off x="6201175" y="1078010"/>
              <a:ext cx="574921" cy="27699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a:t>
              </a:r>
              <a:endParaRPr lang="zh-TW" altLang="en-US" sz="1200" b="1" baseline="-25000" dirty="0">
                <a:latin typeface="Times New Roman" panose="02020603050405020304" pitchFamily="18" charset="0"/>
                <a:cs typeface="Times New Roman" panose="02020603050405020304" pitchFamily="18" charset="0"/>
              </a:endParaRPr>
            </a:p>
          </p:txBody>
        </p:sp>
        <p:sp>
          <p:nvSpPr>
            <p:cNvPr id="138" name="文字方塊 137"/>
            <p:cNvSpPr txBox="1"/>
            <p:nvPr/>
          </p:nvSpPr>
          <p:spPr>
            <a:xfrm>
              <a:off x="6701718" y="1113862"/>
              <a:ext cx="549482"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39" name="文字方塊 138"/>
            <p:cNvSpPr txBox="1"/>
            <p:nvPr/>
          </p:nvSpPr>
          <p:spPr>
            <a:xfrm>
              <a:off x="7172235" y="1093446"/>
              <a:ext cx="604188" cy="276999"/>
            </a:xfrm>
            <a:prstGeom prst="rect">
              <a:avLst/>
            </a:prstGeom>
            <a:noFill/>
          </p:spPr>
          <p:txBody>
            <a:bodyPr wrap="square" rtlCol="0">
              <a:spAutoFit/>
            </a:bodyPr>
            <a:lstStyle/>
            <a:p>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40" name="文字方塊 139"/>
            <p:cNvSpPr txBox="1"/>
            <p:nvPr/>
          </p:nvSpPr>
          <p:spPr>
            <a:xfrm>
              <a:off x="7644789" y="1113239"/>
              <a:ext cx="610072"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41" name="文字方塊 140"/>
            <p:cNvSpPr txBox="1"/>
            <p:nvPr/>
          </p:nvSpPr>
          <p:spPr>
            <a:xfrm>
              <a:off x="8155968" y="1101918"/>
              <a:ext cx="590119" cy="276999"/>
            </a:xfrm>
            <a:prstGeom prst="rect">
              <a:avLst/>
            </a:prstGeom>
            <a:noFill/>
          </p:spPr>
          <p:txBody>
            <a:bodyPr wrap="square" rtlCol="0">
              <a:spAutoFit/>
            </a:bodyPr>
            <a:lstStyle/>
            <a:p>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42" name="文字方塊 141"/>
            <p:cNvSpPr txBox="1"/>
            <p:nvPr/>
          </p:nvSpPr>
          <p:spPr>
            <a:xfrm>
              <a:off x="8171586" y="2429354"/>
              <a:ext cx="557213"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i.3j+5</a:t>
              </a:r>
              <a:endParaRPr lang="zh-TW" altLang="en-US" sz="1200" b="1" baseline="-25000" dirty="0">
                <a:latin typeface="Times New Roman" panose="02020603050405020304" pitchFamily="18" charset="0"/>
                <a:cs typeface="Times New Roman" panose="02020603050405020304" pitchFamily="18" charset="0"/>
              </a:endParaRPr>
            </a:p>
          </p:txBody>
        </p:sp>
        <p:sp>
          <p:nvSpPr>
            <p:cNvPr id="143" name="文字方塊 142"/>
            <p:cNvSpPr txBox="1"/>
            <p:nvPr/>
          </p:nvSpPr>
          <p:spPr>
            <a:xfrm>
              <a:off x="5673849" y="2907345"/>
              <a:ext cx="542925"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i+1,3j</a:t>
              </a:r>
              <a:endParaRPr lang="zh-TW" altLang="en-US" sz="1200" b="1" baseline="-25000" dirty="0">
                <a:latin typeface="Times New Roman" panose="02020603050405020304" pitchFamily="18" charset="0"/>
                <a:cs typeface="Times New Roman" panose="02020603050405020304" pitchFamily="18" charset="0"/>
              </a:endParaRPr>
            </a:p>
          </p:txBody>
        </p:sp>
        <p:sp>
          <p:nvSpPr>
            <p:cNvPr id="144" name="文字方塊 143"/>
            <p:cNvSpPr txBox="1"/>
            <p:nvPr/>
          </p:nvSpPr>
          <p:spPr>
            <a:xfrm>
              <a:off x="6617142" y="2922224"/>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i+1,3j+2</a:t>
              </a:r>
              <a:endParaRPr lang="zh-TW" altLang="en-US" sz="1100" b="1" baseline="-25000" dirty="0">
                <a:latin typeface="Times New Roman" panose="02020603050405020304" pitchFamily="18" charset="0"/>
                <a:cs typeface="Times New Roman" panose="02020603050405020304" pitchFamily="18" charset="0"/>
              </a:endParaRPr>
            </a:p>
          </p:txBody>
        </p:sp>
        <p:sp>
          <p:nvSpPr>
            <p:cNvPr id="145" name="文字方塊 144"/>
            <p:cNvSpPr txBox="1"/>
            <p:nvPr/>
          </p:nvSpPr>
          <p:spPr>
            <a:xfrm>
              <a:off x="7587268" y="2929607"/>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i+1,3j+4</a:t>
              </a:r>
              <a:endParaRPr lang="zh-TW" altLang="en-US" sz="1100" b="1" baseline="-25000" dirty="0">
                <a:latin typeface="Times New Roman" panose="02020603050405020304" pitchFamily="18" charset="0"/>
                <a:cs typeface="Times New Roman" panose="02020603050405020304" pitchFamily="18" charset="0"/>
              </a:endParaRPr>
            </a:p>
          </p:txBody>
        </p:sp>
        <p:sp>
          <p:nvSpPr>
            <p:cNvPr id="146" name="文字方塊 145"/>
            <p:cNvSpPr txBox="1"/>
            <p:nvPr/>
          </p:nvSpPr>
          <p:spPr>
            <a:xfrm>
              <a:off x="6164726" y="2912900"/>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47" name="文字方塊 146"/>
            <p:cNvSpPr txBox="1"/>
            <p:nvPr/>
          </p:nvSpPr>
          <p:spPr>
            <a:xfrm>
              <a:off x="7146125" y="2920216"/>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i+1,3j+3</a:t>
              </a:r>
              <a:endParaRPr lang="zh-TW" altLang="en-US" sz="1100" b="1" baseline="-25000" dirty="0">
                <a:latin typeface="Times New Roman" panose="02020603050405020304" pitchFamily="18" charset="0"/>
                <a:cs typeface="Times New Roman" panose="02020603050405020304" pitchFamily="18" charset="0"/>
              </a:endParaRPr>
            </a:p>
          </p:txBody>
        </p:sp>
        <p:sp>
          <p:nvSpPr>
            <p:cNvPr id="148" name="文字方塊 147"/>
            <p:cNvSpPr txBox="1"/>
            <p:nvPr/>
          </p:nvSpPr>
          <p:spPr>
            <a:xfrm>
              <a:off x="8091324" y="2936641"/>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i+1,3j+5</a:t>
              </a:r>
              <a:endParaRPr lang="zh-TW" altLang="en-US" sz="1100" b="1" baseline="-25000" dirty="0">
                <a:latin typeface="Times New Roman" panose="02020603050405020304" pitchFamily="18" charset="0"/>
                <a:cs typeface="Times New Roman" panose="02020603050405020304" pitchFamily="18" charset="0"/>
              </a:endParaRPr>
            </a:p>
          </p:txBody>
        </p:sp>
        <p:sp>
          <p:nvSpPr>
            <p:cNvPr id="149" name="左大括弧 148"/>
            <p:cNvSpPr/>
            <p:nvPr/>
          </p:nvSpPr>
          <p:spPr>
            <a:xfrm rot="16200000">
              <a:off x="7300537" y="2229052"/>
              <a:ext cx="269252" cy="3636502"/>
            </a:xfrm>
            <a:prstGeom prst="leftBrace">
              <a:avLst>
                <a:gd name="adj1" fmla="val 0"/>
                <a:gd name="adj2" fmla="val 49096"/>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sz="1400">
                <a:latin typeface="Times New Roman" panose="02020603050405020304" pitchFamily="18" charset="0"/>
                <a:cs typeface="Times New Roman" panose="02020603050405020304" pitchFamily="18" charset="0"/>
              </a:endParaRPr>
            </a:p>
          </p:txBody>
        </p:sp>
        <p:sp>
          <p:nvSpPr>
            <p:cNvPr id="150" name="矩形 149"/>
            <p:cNvSpPr/>
            <p:nvPr/>
          </p:nvSpPr>
          <p:spPr>
            <a:xfrm>
              <a:off x="5616912" y="3632058"/>
              <a:ext cx="3779055" cy="307777"/>
            </a:xfrm>
            <a:prstGeom prst="rect">
              <a:avLst/>
            </a:prstGeom>
          </p:spPr>
          <p:txBody>
            <a:bodyPr wrap="square">
              <a:spAutoFit/>
            </a:bodyPr>
            <a:lstStyle/>
            <a:p>
              <a:pPr algn="ctr"/>
              <a:r>
                <a:rPr lang="en-US" altLang="zh-TW" sz="1400" dirty="0" err="1">
                  <a:latin typeface="Times New Roman" panose="02020603050405020304" pitchFamily="18" charset="0"/>
                  <a:cs typeface="Times New Roman" panose="02020603050405020304" pitchFamily="18" charset="0"/>
                </a:rPr>
                <a:t>i</a:t>
              </a:r>
              <a:r>
                <a:rPr lang="en-US" altLang="zh-TW" sz="1400" dirty="0">
                  <a:latin typeface="Times New Roman" panose="02020603050405020304" pitchFamily="18" charset="0"/>
                  <a:cs typeface="Times New Roman" panose="02020603050405020304" pitchFamily="18" charset="0"/>
                </a:rPr>
                <a:t> = </a:t>
              </a:r>
              <a:r>
                <a:rPr lang="en-CA" altLang="zh-TW" sz="1400" dirty="0">
                  <a:latin typeface="Times New Roman" panose="02020603050405020304" pitchFamily="18" charset="0"/>
                  <a:cs typeface="Times New Roman" panose="02020603050405020304" pitchFamily="18" charset="0"/>
                </a:rPr>
                <a:t>0, 2, 4</a:t>
              </a:r>
              <a:r>
                <a:rPr lang="zh-TW" altLang="zh-TW" sz="1400" dirty="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a:t>
              </a:r>
              <a:r>
                <a:rPr lang="en-CA" altLang="zh-TW" sz="1400" dirty="0" smtClean="0">
                  <a:latin typeface="Times New Roman" panose="02020603050405020304" pitchFamily="18" charset="0"/>
                  <a:cs typeface="Times New Roman" panose="02020603050405020304" pitchFamily="18" charset="0"/>
                </a:rPr>
                <a:t>(H-2) and j </a:t>
              </a:r>
              <a:r>
                <a:rPr lang="en-CA" altLang="zh-TW" sz="1400" dirty="0">
                  <a:latin typeface="Times New Roman" panose="02020603050405020304" pitchFamily="18" charset="0"/>
                  <a:cs typeface="Times New Roman" panose="02020603050405020304" pitchFamily="18" charset="0"/>
                </a:rPr>
                <a:t>= 0, 2, 4</a:t>
              </a:r>
              <a:r>
                <a:rPr lang="zh-TW" altLang="zh-TW" sz="1400" dirty="0">
                  <a:latin typeface="Times New Roman" panose="02020603050405020304" pitchFamily="18" charset="0"/>
                  <a:cs typeface="Times New Roman" panose="02020603050405020304" pitchFamily="18" charset="0"/>
                </a:rPr>
                <a:t>…</a:t>
              </a:r>
              <a:r>
                <a:rPr lang="en-CA" altLang="zh-TW" sz="1400" dirty="0" smtClean="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a:t>
              </a:r>
              <a:r>
                <a:rPr lang="en-CA" altLang="zh-TW" sz="1400" dirty="0" smtClean="0">
                  <a:latin typeface="Times New Roman" panose="02020603050405020304" pitchFamily="18" charset="0"/>
                  <a:cs typeface="Times New Roman" panose="02020603050405020304" pitchFamily="18" charset="0"/>
                </a:rPr>
                <a:t>(W</a:t>
              </a:r>
              <a:r>
                <a:rPr lang="en-CA" altLang="zh-TW" sz="1400" baseline="-25000" dirty="0" smtClean="0">
                  <a:latin typeface="Times New Roman" panose="02020603050405020304" pitchFamily="18" charset="0"/>
                  <a:cs typeface="Times New Roman" panose="02020603050405020304" pitchFamily="18" charset="0"/>
                </a:rPr>
                <a:t>HD</a:t>
              </a:r>
              <a:r>
                <a:rPr lang="en-CA" altLang="zh-TW" sz="1400" dirty="0" smtClean="0">
                  <a:latin typeface="Times New Roman" panose="02020603050405020304" pitchFamily="18" charset="0"/>
                  <a:cs typeface="Times New Roman" panose="02020603050405020304" pitchFamily="18" charset="0"/>
                </a:rPr>
                <a:t>-2</a:t>
              </a:r>
              <a:r>
                <a:rPr lang="en-CA" altLang="zh-TW" sz="1400" dirty="0">
                  <a:latin typeface="Times New Roman" panose="02020603050405020304" pitchFamily="18" charset="0"/>
                  <a:cs typeface="Times New Roman" panose="02020603050405020304" pitchFamily="18" charset="0"/>
                </a:rPr>
                <a:t>)</a:t>
              </a:r>
              <a:r>
                <a:rPr lang="en-CA" altLang="zh-TW" sz="1400" dirty="0" smtClean="0">
                  <a:latin typeface="Times New Roman" panose="02020603050405020304" pitchFamily="18" charset="0"/>
                  <a:cs typeface="Times New Roman" panose="02020603050405020304" pitchFamily="18" charset="0"/>
                </a:rPr>
                <a:t> </a:t>
              </a:r>
              <a:endParaRPr lang="zh-TW" altLang="en-US" sz="1400" dirty="0">
                <a:latin typeface="Times New Roman" panose="02020603050405020304" pitchFamily="18" charset="0"/>
                <a:cs typeface="Times New Roman" panose="02020603050405020304" pitchFamily="18" charset="0"/>
              </a:endParaRPr>
            </a:p>
          </p:txBody>
        </p:sp>
        <p:cxnSp>
          <p:nvCxnSpPr>
            <p:cNvPr id="151" name="直線接點 150"/>
            <p:cNvCxnSpPr/>
            <p:nvPr/>
          </p:nvCxnSpPr>
          <p:spPr>
            <a:xfrm flipH="1" flipV="1">
              <a:off x="5616912" y="2554676"/>
              <a:ext cx="110350" cy="1317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2" name="直線接點 151"/>
            <p:cNvCxnSpPr/>
            <p:nvPr/>
          </p:nvCxnSpPr>
          <p:spPr>
            <a:xfrm flipH="1" flipV="1">
              <a:off x="5618992" y="731352"/>
              <a:ext cx="2" cy="183650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3" name="直線單箭頭接點 152"/>
            <p:cNvCxnSpPr/>
            <p:nvPr/>
          </p:nvCxnSpPr>
          <p:spPr>
            <a:xfrm rot="5400000" flipV="1">
              <a:off x="5695156" y="664898"/>
              <a:ext cx="0" cy="152329"/>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nvGrpSpPr>
            <p:cNvPr id="154" name="群組 153"/>
            <p:cNvGrpSpPr/>
            <p:nvPr/>
          </p:nvGrpSpPr>
          <p:grpSpPr>
            <a:xfrm rot="5400000" flipV="1">
              <a:off x="5862191" y="2912086"/>
              <a:ext cx="211405" cy="985836"/>
              <a:chOff x="5098803" y="54322"/>
              <a:chExt cx="216025" cy="985836"/>
            </a:xfrm>
          </p:grpSpPr>
          <p:cxnSp>
            <p:nvCxnSpPr>
              <p:cNvPr id="173" name="直線接點 172"/>
              <p:cNvCxnSpPr/>
              <p:nvPr/>
            </p:nvCxnSpPr>
            <p:spPr>
              <a:xfrm>
                <a:off x="5098803" y="1040158"/>
                <a:ext cx="216025"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4" name="直線接點 173"/>
              <p:cNvCxnSpPr/>
              <p:nvPr/>
            </p:nvCxnSpPr>
            <p:spPr>
              <a:xfrm flipV="1">
                <a:off x="5314828" y="54322"/>
                <a:ext cx="0" cy="98583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cxnSp>
          <p:nvCxnSpPr>
            <p:cNvPr id="155" name="直線接點 154"/>
            <p:cNvCxnSpPr/>
            <p:nvPr/>
          </p:nvCxnSpPr>
          <p:spPr>
            <a:xfrm rot="5400000" flipH="1" flipV="1">
              <a:off x="4383617" y="2419348"/>
              <a:ext cx="2182717"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6" name="直線單箭頭接點 155"/>
            <p:cNvCxnSpPr/>
            <p:nvPr/>
          </p:nvCxnSpPr>
          <p:spPr>
            <a:xfrm rot="5400000" flipV="1">
              <a:off x="5626184" y="1154640"/>
              <a:ext cx="1" cy="302418"/>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57" name="直線接點 156"/>
            <p:cNvCxnSpPr>
              <a:stCxn id="107" idx="0"/>
            </p:cNvCxnSpPr>
            <p:nvPr/>
          </p:nvCxnSpPr>
          <p:spPr>
            <a:xfrm flipV="1">
              <a:off x="7924000" y="1848157"/>
              <a:ext cx="14023" cy="546142"/>
            </a:xfrm>
            <a:prstGeom prst="line">
              <a:avLst/>
            </a:prstGeom>
            <a:ln>
              <a:solidFill>
                <a:schemeClr val="tx1"/>
              </a:solidFill>
              <a:prstDash val="dash"/>
              <a:headEnd type="arrow"/>
            </a:ln>
          </p:spPr>
          <p:style>
            <a:lnRef idx="1">
              <a:schemeClr val="accent1"/>
            </a:lnRef>
            <a:fillRef idx="0">
              <a:schemeClr val="accent1"/>
            </a:fillRef>
            <a:effectRef idx="0">
              <a:schemeClr val="accent1"/>
            </a:effectRef>
            <a:fontRef idx="minor">
              <a:schemeClr val="tx1"/>
            </a:fontRef>
          </p:style>
        </p:cxnSp>
        <p:cxnSp>
          <p:nvCxnSpPr>
            <p:cNvPr id="158" name="直線接點 157"/>
            <p:cNvCxnSpPr/>
            <p:nvPr/>
          </p:nvCxnSpPr>
          <p:spPr>
            <a:xfrm>
              <a:off x="7976009" y="1848157"/>
              <a:ext cx="989372" cy="41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9" name="直線接點 158"/>
            <p:cNvCxnSpPr/>
            <p:nvPr/>
          </p:nvCxnSpPr>
          <p:spPr>
            <a:xfrm rot="16200000">
              <a:off x="8394304" y="1277495"/>
              <a:ext cx="1142152"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0" name="直線單箭頭接點 159"/>
            <p:cNvCxnSpPr/>
            <p:nvPr/>
          </p:nvCxnSpPr>
          <p:spPr>
            <a:xfrm rot="16200000" flipH="1" flipV="1">
              <a:off x="8802622" y="552221"/>
              <a:ext cx="12585" cy="312931"/>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61" name="直線接點 160"/>
            <p:cNvCxnSpPr/>
            <p:nvPr/>
          </p:nvCxnSpPr>
          <p:spPr>
            <a:xfrm rot="16200000">
              <a:off x="8718735" y="2977792"/>
              <a:ext cx="5207" cy="196524"/>
            </a:xfrm>
            <a:prstGeom prst="line">
              <a:avLst/>
            </a:prstGeom>
            <a:ln>
              <a:solidFill>
                <a:schemeClr val="tx1"/>
              </a:solidFill>
              <a:prstDash val="dash"/>
              <a:headEnd type="arrow"/>
            </a:ln>
          </p:spPr>
          <p:style>
            <a:lnRef idx="1">
              <a:schemeClr val="accent1"/>
            </a:lnRef>
            <a:fillRef idx="0">
              <a:schemeClr val="accent1"/>
            </a:fillRef>
            <a:effectRef idx="0">
              <a:schemeClr val="accent1"/>
            </a:effectRef>
            <a:fontRef idx="minor">
              <a:schemeClr val="tx1"/>
            </a:fontRef>
          </p:style>
        </p:cxnSp>
        <p:cxnSp>
          <p:nvCxnSpPr>
            <p:cNvPr id="162" name="直線接點 161"/>
            <p:cNvCxnSpPr/>
            <p:nvPr/>
          </p:nvCxnSpPr>
          <p:spPr>
            <a:xfrm flipH="1" flipV="1">
              <a:off x="8857587" y="1282675"/>
              <a:ext cx="1" cy="180676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3" name="直線單箭頭接點 162"/>
            <p:cNvCxnSpPr/>
            <p:nvPr/>
          </p:nvCxnSpPr>
          <p:spPr>
            <a:xfrm rot="16200000" flipH="1" flipV="1">
              <a:off x="8759054" y="1184141"/>
              <a:ext cx="5179" cy="191888"/>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164" name="矩形 163"/>
            <p:cNvSpPr/>
            <p:nvPr/>
          </p:nvSpPr>
          <p:spPr>
            <a:xfrm rot="5400000">
              <a:off x="7728686" y="65124"/>
              <a:ext cx="426839" cy="1415940"/>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65" name="矩形 164"/>
            <p:cNvSpPr/>
            <p:nvPr/>
          </p:nvSpPr>
          <p:spPr>
            <a:xfrm rot="5400000">
              <a:off x="6237733" y="535576"/>
              <a:ext cx="438956" cy="1415940"/>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66" name="矩形 165"/>
            <p:cNvSpPr/>
            <p:nvPr/>
          </p:nvSpPr>
          <p:spPr>
            <a:xfrm rot="5400000">
              <a:off x="7731740" y="538044"/>
              <a:ext cx="426839" cy="1415940"/>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cxnSp>
          <p:nvCxnSpPr>
            <p:cNvPr id="167" name="直線單箭頭接點 166"/>
            <p:cNvCxnSpPr/>
            <p:nvPr/>
          </p:nvCxnSpPr>
          <p:spPr>
            <a:xfrm>
              <a:off x="6626361" y="949320"/>
              <a:ext cx="106772" cy="185122"/>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8" name="直線單箭頭接點 167"/>
            <p:cNvCxnSpPr/>
            <p:nvPr/>
          </p:nvCxnSpPr>
          <p:spPr>
            <a:xfrm flipH="1">
              <a:off x="7587268" y="2835523"/>
              <a:ext cx="81970" cy="109041"/>
            </a:xfrm>
            <a:prstGeom prst="straightConnector1">
              <a:avLst/>
            </a:prstGeom>
            <a:ln>
              <a:solidFill>
                <a:srgbClr val="3333FF"/>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69" name="直線單箭頭接點 168"/>
            <p:cNvCxnSpPr/>
            <p:nvPr/>
          </p:nvCxnSpPr>
          <p:spPr>
            <a:xfrm>
              <a:off x="7146559" y="886945"/>
              <a:ext cx="53386" cy="121434"/>
            </a:xfrm>
            <a:prstGeom prst="straightConnector1">
              <a:avLst/>
            </a:prstGeom>
            <a:ln>
              <a:solidFill>
                <a:srgbClr val="3333FF"/>
              </a:solidFill>
              <a:prstDash val="dash"/>
              <a:headEnd type="arrow" w="sm" len="sm"/>
              <a:tailEnd type="none" w="med" len="med"/>
            </a:ln>
          </p:spPr>
          <p:style>
            <a:lnRef idx="1">
              <a:schemeClr val="accent1"/>
            </a:lnRef>
            <a:fillRef idx="0">
              <a:schemeClr val="accent1"/>
            </a:fillRef>
            <a:effectRef idx="0">
              <a:schemeClr val="accent1"/>
            </a:effectRef>
            <a:fontRef idx="minor">
              <a:schemeClr val="tx1"/>
            </a:fontRef>
          </p:style>
        </p:cxnSp>
        <p:cxnSp>
          <p:nvCxnSpPr>
            <p:cNvPr id="170" name="直線單箭頭接點 169"/>
            <p:cNvCxnSpPr/>
            <p:nvPr/>
          </p:nvCxnSpPr>
          <p:spPr>
            <a:xfrm flipV="1">
              <a:off x="7093173" y="2357038"/>
              <a:ext cx="109252" cy="145556"/>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1" name="直線單箭頭接點 170"/>
            <p:cNvCxnSpPr/>
            <p:nvPr/>
          </p:nvCxnSpPr>
          <p:spPr>
            <a:xfrm flipH="1">
              <a:off x="6714658" y="1864117"/>
              <a:ext cx="954580" cy="18244"/>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2" name="直線單箭頭接點 171"/>
            <p:cNvCxnSpPr/>
            <p:nvPr/>
          </p:nvCxnSpPr>
          <p:spPr>
            <a:xfrm flipV="1">
              <a:off x="7669237" y="1854522"/>
              <a:ext cx="0" cy="954208"/>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6494540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6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6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24" name="矩形 23"/>
          <p:cNvSpPr/>
          <p:nvPr/>
        </p:nvSpPr>
        <p:spPr>
          <a:xfrm>
            <a:off x="899592" y="179929"/>
            <a:ext cx="6257803" cy="584775"/>
          </a:xfrm>
          <a:prstGeom prst="rect">
            <a:avLst/>
          </a:prstGeom>
        </p:spPr>
        <p:txBody>
          <a:bodyPr wrap="none">
            <a:spAutoFit/>
          </a:bodyPr>
          <a:lstStyle/>
          <a:p>
            <a:r>
              <a:rPr lang="en-CA" altLang="zh-TW" sz="3200" b="1" dirty="0" err="1" smtClean="0">
                <a:latin typeface="Calibri" panose="020F0502020204030204" pitchFamily="34" charset="0"/>
                <a:cs typeface="Calibri" panose="020F0502020204030204" pitchFamily="34" charset="0"/>
              </a:rPr>
              <a:t>chroma_usage</a:t>
            </a:r>
            <a:r>
              <a:rPr lang="en-CA" altLang="zh-TW" sz="3200" b="1" dirty="0" smtClean="0">
                <a:latin typeface="Calibri" panose="020F0502020204030204" pitchFamily="34" charset="0"/>
                <a:cs typeface="Calibri" panose="020F0502020204030204" pitchFamily="34" charset="0"/>
              </a:rPr>
              <a:t> = 1 </a:t>
            </a:r>
            <a:r>
              <a:rPr lang="en-CA" altLang="zh-TW" sz="2400" b="1" dirty="0">
                <a:solidFill>
                  <a:srgbClr val="3333FF"/>
                </a:solidFill>
                <a:latin typeface="Calibri" panose="020F0502020204030204" pitchFamily="34" charset="0"/>
                <a:cs typeface="Calibri" panose="020F0502020204030204" pitchFamily="34" charset="0"/>
              </a:rPr>
              <a:t>(</a:t>
            </a:r>
            <a:r>
              <a:rPr lang="en-CA" altLang="zh-TW" sz="2400" b="1" dirty="0" smtClean="0">
                <a:solidFill>
                  <a:srgbClr val="3333FF"/>
                </a:solidFill>
                <a:latin typeface="Calibri" panose="020F0502020204030204" pitchFamily="34" charset="0"/>
                <a:cs typeface="Calibri" panose="020F0502020204030204" pitchFamily="34" charset="0"/>
              </a:rPr>
              <a:t>Coding </a:t>
            </a:r>
            <a:r>
              <a:rPr lang="en-CA" altLang="zh-TW" sz="2400" b="1" dirty="0" smtClean="0">
                <a:solidFill>
                  <a:srgbClr val="3333FF"/>
                </a:solidFill>
                <a:latin typeface="Calibri" panose="020F0502020204030204" pitchFamily="34" charset="0"/>
                <a:cs typeface="Calibri" panose="020F0502020204030204" pitchFamily="34" charset="0"/>
              </a:rPr>
              <a:t>in </a:t>
            </a:r>
            <a:r>
              <a:rPr lang="en-CA" altLang="zh-TW" sz="2400" b="1" dirty="0" err="1" smtClean="0">
                <a:solidFill>
                  <a:srgbClr val="3333FF"/>
                </a:solidFill>
                <a:latin typeface="Calibri" panose="020F0502020204030204" pitchFamily="34" charset="0"/>
                <a:cs typeface="Calibri" panose="020F0502020204030204" pitchFamily="34" charset="0"/>
              </a:rPr>
              <a:t>YCbCr</a:t>
            </a:r>
            <a:r>
              <a:rPr lang="en-CA" altLang="zh-TW" sz="2400" b="1" dirty="0" smtClean="0">
                <a:solidFill>
                  <a:srgbClr val="3333FF"/>
                </a:solidFill>
                <a:latin typeface="Calibri" panose="020F0502020204030204" pitchFamily="34" charset="0"/>
                <a:cs typeface="Calibri" panose="020F0502020204030204" pitchFamily="34" charset="0"/>
              </a:rPr>
              <a:t> 4:2:</a:t>
            </a:r>
            <a:r>
              <a:rPr lang="en-US" altLang="zh-TW" sz="2400" b="1" dirty="0" smtClean="0">
                <a:solidFill>
                  <a:srgbClr val="3333FF"/>
                </a:solidFill>
                <a:latin typeface="Calibri" panose="020F0502020204030204" pitchFamily="34" charset="0"/>
                <a:cs typeface="Calibri" panose="020F0502020204030204" pitchFamily="34" charset="0"/>
              </a:rPr>
              <a:t>0)</a:t>
            </a:r>
            <a:endParaRPr lang="zh-TW" altLang="en-US" sz="2400" dirty="0">
              <a:solidFill>
                <a:srgbClr val="3333FF"/>
              </a:solidFill>
              <a:latin typeface="Calibri" panose="020F0502020204030204" pitchFamily="34" charset="0"/>
              <a:cs typeface="Calibri" panose="020F0502020204030204" pitchFamily="34" charset="0"/>
            </a:endParaRPr>
          </a:p>
        </p:txBody>
      </p:sp>
      <p:sp>
        <p:nvSpPr>
          <p:cNvPr id="175" name="文字方塊 174"/>
          <p:cNvSpPr txBox="1"/>
          <p:nvPr/>
        </p:nvSpPr>
        <p:spPr>
          <a:xfrm>
            <a:off x="152639" y="1028406"/>
            <a:ext cx="8856984" cy="1200329"/>
          </a:xfrm>
          <a:prstGeom prst="rect">
            <a:avLst/>
          </a:prstGeom>
          <a:noFill/>
        </p:spPr>
        <p:txBody>
          <a:bodyPr wrap="square" rtlCol="0">
            <a:spAutoFit/>
          </a:bodyPr>
          <a:lstStyle/>
          <a:p>
            <a:r>
              <a:rPr lang="en-US" altLang="zh-TW" dirty="0" smtClean="0"/>
              <a:t>For each 4 color pixels, the video coding system operated with </a:t>
            </a:r>
            <a:r>
              <a:rPr lang="en-US" altLang="zh-TW" dirty="0" err="1" smtClean="0"/>
              <a:t>chroma</a:t>
            </a:r>
            <a:r>
              <a:rPr lang="en-US" altLang="zh-TW" dirty="0" smtClean="0"/>
              <a:t> </a:t>
            </a:r>
            <a:r>
              <a:rPr lang="en-US" altLang="zh-TW" dirty="0" err="1" smtClean="0"/>
              <a:t>YCbCr</a:t>
            </a:r>
            <a:r>
              <a:rPr lang="en-US" altLang="zh-TW" dirty="0" smtClean="0"/>
              <a:t> 4:2:0 format, the </a:t>
            </a:r>
            <a:r>
              <a:rPr lang="en-US" altLang="zh-TW" dirty="0" err="1" smtClean="0"/>
              <a:t>chroma</a:t>
            </a:r>
            <a:r>
              <a:rPr lang="en-US" altLang="zh-TW" dirty="0" smtClean="0"/>
              <a:t> components </a:t>
            </a:r>
            <a:r>
              <a:rPr lang="en-US" altLang="zh-TW" dirty="0" err="1" smtClean="0"/>
              <a:t>Cb</a:t>
            </a:r>
            <a:r>
              <a:rPr lang="en-US" altLang="zh-TW" dirty="0" smtClean="0"/>
              <a:t> and Cr will perform subsampling in the encoder and </a:t>
            </a:r>
            <a:r>
              <a:rPr lang="en-US" altLang="zh-TW" dirty="0" err="1" smtClean="0"/>
              <a:t>upsampling</a:t>
            </a:r>
            <a:r>
              <a:rPr lang="en-US" altLang="zh-TW" dirty="0" smtClean="0"/>
              <a:t> in decoder, we can directly adjusted </a:t>
            </a:r>
            <a:r>
              <a:rPr lang="en-US" altLang="zh-TW" dirty="0" err="1" smtClean="0"/>
              <a:t>chroma</a:t>
            </a:r>
            <a:r>
              <a:rPr lang="en-US" altLang="zh-TW" dirty="0" smtClean="0"/>
              <a:t> component back to the original ones if the </a:t>
            </a:r>
            <a:r>
              <a:rPr lang="en-US" altLang="zh-TW" dirty="0" err="1" smtClean="0"/>
              <a:t>depacking</a:t>
            </a:r>
            <a:r>
              <a:rPr lang="en-US" altLang="zh-TW" dirty="0" smtClean="0"/>
              <a:t> can be performed in </a:t>
            </a:r>
            <a:r>
              <a:rPr lang="en-US" altLang="zh-TW" dirty="0" err="1" smtClean="0"/>
              <a:t>YCbCr</a:t>
            </a:r>
            <a:r>
              <a:rPr lang="en-US" altLang="zh-TW" dirty="0" smtClean="0"/>
              <a:t> color space.</a:t>
            </a:r>
            <a:endParaRPr lang="zh-TW" altLang="en-US" dirty="0"/>
          </a:p>
        </p:txBody>
      </p:sp>
      <p:grpSp>
        <p:nvGrpSpPr>
          <p:cNvPr id="176" name="群組 175"/>
          <p:cNvGrpSpPr/>
          <p:nvPr/>
        </p:nvGrpSpPr>
        <p:grpSpPr>
          <a:xfrm>
            <a:off x="107504" y="2300743"/>
            <a:ext cx="8631285" cy="4440625"/>
            <a:chOff x="107504" y="1046347"/>
            <a:chExt cx="8856984" cy="4921517"/>
          </a:xfrm>
        </p:grpSpPr>
        <p:sp>
          <p:nvSpPr>
            <p:cNvPr id="177" name="矩形 176"/>
            <p:cNvSpPr/>
            <p:nvPr/>
          </p:nvSpPr>
          <p:spPr>
            <a:xfrm>
              <a:off x="4584108" y="1110935"/>
              <a:ext cx="4105026" cy="4537705"/>
            </a:xfrm>
            <a:prstGeom prst="rect">
              <a:avLst/>
            </a:prstGeom>
            <a:solidFill>
              <a:schemeClr val="tx1">
                <a:lumMod val="10000"/>
                <a:lumOff val="90000"/>
              </a:schemeClr>
            </a:solidFill>
            <a:ln w="952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78" name="矩形 177"/>
            <p:cNvSpPr/>
            <p:nvPr/>
          </p:nvSpPr>
          <p:spPr>
            <a:xfrm>
              <a:off x="749339" y="2976046"/>
              <a:ext cx="1256535" cy="131118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79" name="文字方塊 178"/>
            <p:cNvSpPr txBox="1"/>
            <p:nvPr/>
          </p:nvSpPr>
          <p:spPr>
            <a:xfrm>
              <a:off x="841047" y="3120063"/>
              <a:ext cx="1073605" cy="920989"/>
            </a:xfrm>
            <a:prstGeom prst="rect">
              <a:avLst/>
            </a:prstGeom>
            <a:noFill/>
          </p:spPr>
          <p:txBody>
            <a:bodyPr wrap="none" rtlCol="0">
              <a:spAutoFit/>
            </a:bodyPr>
            <a:lstStyle/>
            <a:p>
              <a:pPr algn="ctr"/>
              <a:r>
                <a:rPr lang="en-US" altLang="zh-TW" sz="1600" dirty="0" smtClean="0">
                  <a:latin typeface="Times New Roman" panose="02020603050405020304" pitchFamily="18" charset="0"/>
                  <a:cs typeface="Times New Roman" panose="02020603050405020304" pitchFamily="18" charset="0"/>
                </a:rPr>
                <a:t>Color </a:t>
              </a:r>
            </a:p>
            <a:p>
              <a:pPr algn="ctr"/>
              <a:r>
                <a:rPr lang="en-US" altLang="zh-TW" sz="1600" dirty="0" smtClean="0">
                  <a:latin typeface="Times New Roman" panose="02020603050405020304" pitchFamily="18" charset="0"/>
                  <a:cs typeface="Times New Roman" panose="02020603050405020304" pitchFamily="18" charset="0"/>
                </a:rPr>
                <a:t>Space </a:t>
              </a:r>
            </a:p>
            <a:p>
              <a:pPr algn="ctr"/>
              <a:r>
                <a:rPr lang="en-US" altLang="zh-TW" sz="1600" dirty="0" smtClean="0">
                  <a:latin typeface="Times New Roman" panose="02020603050405020304" pitchFamily="18" charset="0"/>
                  <a:cs typeface="Times New Roman" panose="02020603050405020304" pitchFamily="18" charset="0"/>
                </a:rPr>
                <a:t>Transform</a:t>
              </a:r>
              <a:endParaRPr lang="zh-TW" altLang="en-US" sz="1600" dirty="0">
                <a:latin typeface="Times New Roman" panose="02020603050405020304" pitchFamily="18" charset="0"/>
                <a:cs typeface="Times New Roman" panose="02020603050405020304" pitchFamily="18" charset="0"/>
              </a:endParaRPr>
            </a:p>
          </p:txBody>
        </p:sp>
        <p:grpSp>
          <p:nvGrpSpPr>
            <p:cNvPr id="180" name="群組 179"/>
            <p:cNvGrpSpPr/>
            <p:nvPr/>
          </p:nvGrpSpPr>
          <p:grpSpPr>
            <a:xfrm>
              <a:off x="107504" y="2736214"/>
              <a:ext cx="641834" cy="1368152"/>
              <a:chOff x="166079" y="2829127"/>
              <a:chExt cx="805033" cy="1368152"/>
            </a:xfrm>
          </p:grpSpPr>
          <p:cxnSp>
            <p:nvCxnSpPr>
              <p:cNvPr id="226" name="直線單箭頭接點 225"/>
              <p:cNvCxnSpPr/>
              <p:nvPr/>
            </p:nvCxnSpPr>
            <p:spPr>
              <a:xfrm>
                <a:off x="179512" y="3218784"/>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27" name="文字方塊 226"/>
              <p:cNvSpPr txBox="1"/>
              <p:nvPr/>
            </p:nvSpPr>
            <p:spPr>
              <a:xfrm>
                <a:off x="168020" y="2829127"/>
                <a:ext cx="581465" cy="369332"/>
              </a:xfrm>
              <a:prstGeom prst="rect">
                <a:avLst/>
              </a:prstGeom>
              <a:noFill/>
            </p:spPr>
            <p:txBody>
              <a:bodyPr wrap="none" rtlCol="0">
                <a:spAutoFit/>
              </a:bodyPr>
              <a:lstStyle/>
              <a:p>
                <a:pPr algn="ctr"/>
                <a:r>
                  <a:rPr lang="en-US" altLang="zh-TW" dirty="0" err="1" smtClean="0">
                    <a:latin typeface="Times New Roman" panose="02020603050405020304" pitchFamily="18" charset="0"/>
                    <a:cs typeface="Times New Roman" panose="02020603050405020304" pitchFamily="18" charset="0"/>
                  </a:rPr>
                  <a:t>R</a:t>
                </a:r>
                <a:r>
                  <a:rPr lang="en-US" altLang="zh-TW" baseline="-25000" dirty="0" err="1" smtClean="0">
                    <a:latin typeface="Times New Roman" panose="02020603050405020304" pitchFamily="18" charset="0"/>
                    <a:cs typeface="Times New Roman" panose="02020603050405020304" pitchFamily="18" charset="0"/>
                  </a:rPr>
                  <a:t>i,j</a:t>
                </a:r>
                <a:endParaRPr lang="zh-TW" altLang="en-US" dirty="0">
                  <a:latin typeface="Times New Roman" panose="02020603050405020304" pitchFamily="18" charset="0"/>
                  <a:cs typeface="Times New Roman" panose="02020603050405020304" pitchFamily="18" charset="0"/>
                </a:endParaRPr>
              </a:p>
            </p:txBody>
          </p:sp>
          <p:cxnSp>
            <p:nvCxnSpPr>
              <p:cNvPr id="228" name="直線單箭頭接點 227"/>
              <p:cNvCxnSpPr/>
              <p:nvPr/>
            </p:nvCxnSpPr>
            <p:spPr>
              <a:xfrm>
                <a:off x="179512" y="3693223"/>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29" name="文字方塊 228"/>
              <p:cNvSpPr txBox="1"/>
              <p:nvPr/>
            </p:nvSpPr>
            <p:spPr>
              <a:xfrm>
                <a:off x="166079" y="3333183"/>
                <a:ext cx="597549" cy="369332"/>
              </a:xfrm>
              <a:prstGeom prst="rect">
                <a:avLst/>
              </a:prstGeom>
              <a:noFill/>
            </p:spPr>
            <p:txBody>
              <a:bodyPr wrap="none" rtlCol="0">
                <a:spAutoFit/>
              </a:bodyPr>
              <a:lstStyle/>
              <a:p>
                <a:pPr algn="ctr"/>
                <a:r>
                  <a:rPr lang="en-US" altLang="zh-TW" dirty="0" err="1" smtClean="0">
                    <a:latin typeface="Times New Roman" panose="02020603050405020304" pitchFamily="18" charset="0"/>
                    <a:cs typeface="Times New Roman" panose="02020603050405020304" pitchFamily="18" charset="0"/>
                  </a:rPr>
                  <a:t>G</a:t>
                </a:r>
                <a:r>
                  <a:rPr lang="en-US" altLang="zh-TW" baseline="-25000" dirty="0" err="1" smtClean="0">
                    <a:latin typeface="Times New Roman" panose="02020603050405020304" pitchFamily="18" charset="0"/>
                    <a:cs typeface="Times New Roman" panose="02020603050405020304" pitchFamily="18" charset="0"/>
                  </a:rPr>
                  <a:t>i,j</a:t>
                </a:r>
                <a:endParaRPr lang="zh-TW" altLang="en-US" dirty="0">
                  <a:latin typeface="Times New Roman" panose="02020603050405020304" pitchFamily="18" charset="0"/>
                  <a:cs typeface="Times New Roman" panose="02020603050405020304" pitchFamily="18" charset="0"/>
                </a:endParaRPr>
              </a:p>
            </p:txBody>
          </p:sp>
          <p:cxnSp>
            <p:nvCxnSpPr>
              <p:cNvPr id="230" name="直線單箭頭接點 229"/>
              <p:cNvCxnSpPr/>
              <p:nvPr/>
            </p:nvCxnSpPr>
            <p:spPr>
              <a:xfrm>
                <a:off x="179512" y="4197279"/>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31" name="文字方塊 230"/>
              <p:cNvSpPr txBox="1"/>
              <p:nvPr/>
            </p:nvSpPr>
            <p:spPr>
              <a:xfrm>
                <a:off x="168020" y="3797169"/>
                <a:ext cx="581465" cy="369332"/>
              </a:xfrm>
              <a:prstGeom prst="rect">
                <a:avLst/>
              </a:prstGeom>
              <a:noFill/>
            </p:spPr>
            <p:txBody>
              <a:bodyPr wrap="none" rtlCol="0">
                <a:spAutoFit/>
              </a:bodyPr>
              <a:lstStyle/>
              <a:p>
                <a:pPr algn="ctr"/>
                <a:r>
                  <a:rPr lang="en-US" altLang="zh-TW" dirty="0" err="1">
                    <a:latin typeface="Times New Roman" panose="02020603050405020304" pitchFamily="18" charset="0"/>
                    <a:cs typeface="Times New Roman" panose="02020603050405020304" pitchFamily="18" charset="0"/>
                  </a:rPr>
                  <a:t>B</a:t>
                </a:r>
                <a:r>
                  <a:rPr lang="en-US" altLang="zh-TW" baseline="-25000" dirty="0" err="1" smtClean="0">
                    <a:latin typeface="Times New Roman" panose="02020603050405020304" pitchFamily="18" charset="0"/>
                    <a:cs typeface="Times New Roman" panose="02020603050405020304" pitchFamily="18" charset="0"/>
                  </a:rPr>
                  <a:t>i,j</a:t>
                </a:r>
                <a:endParaRPr lang="zh-TW" altLang="en-US" dirty="0">
                  <a:latin typeface="Times New Roman" panose="02020603050405020304" pitchFamily="18" charset="0"/>
                  <a:cs typeface="Times New Roman" panose="02020603050405020304" pitchFamily="18" charset="0"/>
                </a:endParaRPr>
              </a:p>
            </p:txBody>
          </p:sp>
        </p:grpSp>
        <p:sp>
          <p:nvSpPr>
            <p:cNvPr id="181" name="矩形 180"/>
            <p:cNvSpPr/>
            <p:nvPr/>
          </p:nvSpPr>
          <p:spPr>
            <a:xfrm>
              <a:off x="2701338" y="2933464"/>
              <a:ext cx="1309210" cy="13537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82" name="文字方塊 181"/>
            <p:cNvSpPr txBox="1"/>
            <p:nvPr/>
          </p:nvSpPr>
          <p:spPr>
            <a:xfrm>
              <a:off x="2941892" y="3174653"/>
              <a:ext cx="811274" cy="920989"/>
            </a:xfrm>
            <a:prstGeom prst="rect">
              <a:avLst/>
            </a:prstGeom>
            <a:noFill/>
          </p:spPr>
          <p:txBody>
            <a:bodyPr wrap="none" rtlCol="0">
              <a:spAutoFit/>
            </a:bodyPr>
            <a:lstStyle/>
            <a:p>
              <a:pPr algn="ctr"/>
              <a:r>
                <a:rPr lang="en-US" altLang="zh-TW" sz="1600" dirty="0" smtClean="0">
                  <a:latin typeface="Times New Roman" panose="02020603050405020304" pitchFamily="18" charset="0"/>
                  <a:cs typeface="Times New Roman" panose="02020603050405020304" pitchFamily="18" charset="0"/>
                </a:rPr>
                <a:t>Video</a:t>
              </a:r>
            </a:p>
            <a:p>
              <a:pPr algn="ctr"/>
              <a:r>
                <a:rPr lang="en-US" altLang="zh-TW" sz="1600" dirty="0" smtClean="0">
                  <a:latin typeface="Times New Roman" panose="02020603050405020304" pitchFamily="18" charset="0"/>
                  <a:cs typeface="Times New Roman" panose="02020603050405020304" pitchFamily="18" charset="0"/>
                </a:rPr>
                <a:t>Coding</a:t>
              </a:r>
            </a:p>
            <a:p>
              <a:pPr algn="ctr"/>
              <a:r>
                <a:rPr lang="en-US" altLang="zh-TW" sz="1600" dirty="0" smtClean="0">
                  <a:latin typeface="Times New Roman" panose="02020603050405020304" pitchFamily="18" charset="0"/>
                  <a:cs typeface="Times New Roman" panose="02020603050405020304" pitchFamily="18" charset="0"/>
                </a:rPr>
                <a:t>System</a:t>
              </a:r>
              <a:endParaRPr lang="zh-TW" altLang="en-US" sz="1600" dirty="0">
                <a:latin typeface="Times New Roman" panose="02020603050405020304" pitchFamily="18" charset="0"/>
                <a:cs typeface="Times New Roman" panose="02020603050405020304" pitchFamily="18" charset="0"/>
              </a:endParaRPr>
            </a:p>
          </p:txBody>
        </p:sp>
        <p:grpSp>
          <p:nvGrpSpPr>
            <p:cNvPr id="183" name="群組 182"/>
            <p:cNvGrpSpPr/>
            <p:nvPr/>
          </p:nvGrpSpPr>
          <p:grpSpPr>
            <a:xfrm>
              <a:off x="1985754" y="2765247"/>
              <a:ext cx="735694" cy="1377444"/>
              <a:chOff x="2200359" y="2858160"/>
              <a:chExt cx="846407" cy="1377444"/>
            </a:xfrm>
          </p:grpSpPr>
          <p:cxnSp>
            <p:nvCxnSpPr>
              <p:cNvPr id="220" name="直線單箭頭接點 219"/>
              <p:cNvCxnSpPr/>
              <p:nvPr/>
            </p:nvCxnSpPr>
            <p:spPr>
              <a:xfrm>
                <a:off x="2255166" y="3218784"/>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21" name="文字方塊 220"/>
              <p:cNvSpPr txBox="1"/>
              <p:nvPr/>
            </p:nvSpPr>
            <p:spPr>
              <a:xfrm>
                <a:off x="2295445" y="2858160"/>
                <a:ext cx="533426" cy="369332"/>
              </a:xfrm>
              <a:prstGeom prst="rect">
                <a:avLst/>
              </a:prstGeom>
              <a:noFill/>
            </p:spPr>
            <p:txBody>
              <a:bodyPr wrap="none" rtlCol="0">
                <a:spAutoFit/>
              </a:bodyPr>
              <a:lstStyle/>
              <a:p>
                <a:pPr algn="ctr"/>
                <a:r>
                  <a:rPr lang="en-US" altLang="zh-TW" dirty="0" err="1">
                    <a:latin typeface="Times New Roman" panose="02020603050405020304" pitchFamily="18" charset="0"/>
                    <a:cs typeface="Times New Roman" panose="02020603050405020304" pitchFamily="18" charset="0"/>
                  </a:rPr>
                  <a:t>Y</a:t>
                </a:r>
                <a:r>
                  <a:rPr lang="en-US" altLang="zh-TW" baseline="-25000" dirty="0" err="1" smtClean="0">
                    <a:latin typeface="Times New Roman" panose="02020603050405020304" pitchFamily="18" charset="0"/>
                    <a:cs typeface="Times New Roman" panose="02020603050405020304" pitchFamily="18" charset="0"/>
                  </a:rPr>
                  <a:t>i,j</a:t>
                </a:r>
                <a:endParaRPr lang="zh-TW" altLang="en-US" dirty="0">
                  <a:latin typeface="Times New Roman" panose="02020603050405020304" pitchFamily="18" charset="0"/>
                  <a:cs typeface="Times New Roman" panose="02020603050405020304" pitchFamily="18" charset="0"/>
                </a:endParaRPr>
              </a:p>
            </p:txBody>
          </p:sp>
          <p:cxnSp>
            <p:nvCxnSpPr>
              <p:cNvPr id="222" name="直線單箭頭接點 221"/>
              <p:cNvCxnSpPr/>
              <p:nvPr/>
            </p:nvCxnSpPr>
            <p:spPr>
              <a:xfrm>
                <a:off x="2255166" y="3693223"/>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23" name="文字方塊 222"/>
              <p:cNvSpPr txBox="1"/>
              <p:nvPr/>
            </p:nvSpPr>
            <p:spPr>
              <a:xfrm>
                <a:off x="2200359" y="3362216"/>
                <a:ext cx="666138" cy="369332"/>
              </a:xfrm>
              <a:prstGeom prst="rect">
                <a:avLst/>
              </a:prstGeom>
              <a:noFill/>
            </p:spPr>
            <p:txBody>
              <a:bodyPr wrap="none" rtlCol="0">
                <a:spAutoFit/>
              </a:bodyPr>
              <a:lstStyle/>
              <a:p>
                <a:pPr algn="ctr"/>
                <a:r>
                  <a:rPr lang="en-US" altLang="zh-TW" dirty="0" err="1" smtClean="0">
                    <a:latin typeface="Times New Roman" panose="02020603050405020304" pitchFamily="18" charset="0"/>
                    <a:cs typeface="Times New Roman" panose="02020603050405020304" pitchFamily="18" charset="0"/>
                  </a:rPr>
                  <a:t>Cb</a:t>
                </a:r>
                <a:r>
                  <a:rPr lang="en-US" altLang="zh-TW" baseline="-25000" dirty="0" err="1" smtClean="0">
                    <a:latin typeface="Times New Roman" panose="02020603050405020304" pitchFamily="18" charset="0"/>
                    <a:cs typeface="Times New Roman" panose="02020603050405020304" pitchFamily="18" charset="0"/>
                  </a:rPr>
                  <a:t>i,j</a:t>
                </a:r>
                <a:endParaRPr lang="zh-TW" altLang="en-US" dirty="0">
                  <a:latin typeface="Times New Roman" panose="02020603050405020304" pitchFamily="18" charset="0"/>
                  <a:cs typeface="Times New Roman" panose="02020603050405020304" pitchFamily="18" charset="0"/>
                </a:endParaRPr>
              </a:p>
            </p:txBody>
          </p:sp>
          <p:cxnSp>
            <p:nvCxnSpPr>
              <p:cNvPr id="224" name="直線單箭頭接點 223"/>
              <p:cNvCxnSpPr/>
              <p:nvPr/>
            </p:nvCxnSpPr>
            <p:spPr>
              <a:xfrm>
                <a:off x="2255166" y="4197279"/>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25" name="文字方塊 224"/>
              <p:cNvSpPr txBox="1"/>
              <p:nvPr/>
            </p:nvSpPr>
            <p:spPr>
              <a:xfrm>
                <a:off x="2204189" y="3866272"/>
                <a:ext cx="621875" cy="369332"/>
              </a:xfrm>
              <a:prstGeom prst="rect">
                <a:avLst/>
              </a:prstGeom>
              <a:noFill/>
            </p:spPr>
            <p:txBody>
              <a:bodyPr wrap="none" rtlCol="0">
                <a:spAutoFit/>
              </a:bodyPr>
              <a:lstStyle/>
              <a:p>
                <a:pPr algn="ctr"/>
                <a:r>
                  <a:rPr lang="en-US" altLang="zh-TW" dirty="0" err="1" smtClean="0">
                    <a:latin typeface="Times New Roman" panose="02020603050405020304" pitchFamily="18" charset="0"/>
                    <a:cs typeface="Times New Roman" panose="02020603050405020304" pitchFamily="18" charset="0"/>
                  </a:rPr>
                  <a:t>Cr</a:t>
                </a:r>
                <a:r>
                  <a:rPr lang="en-US" altLang="zh-TW" baseline="-25000" dirty="0" err="1" smtClean="0">
                    <a:latin typeface="Times New Roman" panose="02020603050405020304" pitchFamily="18" charset="0"/>
                    <a:cs typeface="Times New Roman" panose="02020603050405020304" pitchFamily="18" charset="0"/>
                  </a:rPr>
                  <a:t>i,j</a:t>
                </a:r>
                <a:endParaRPr lang="zh-TW" altLang="en-US" dirty="0">
                  <a:latin typeface="Times New Roman" panose="02020603050405020304" pitchFamily="18" charset="0"/>
                  <a:cs typeface="Times New Roman" panose="02020603050405020304" pitchFamily="18" charset="0"/>
                </a:endParaRPr>
              </a:p>
            </p:txBody>
          </p:sp>
        </p:grpSp>
        <p:sp>
          <p:nvSpPr>
            <p:cNvPr id="184" name="矩形 183"/>
            <p:cNvSpPr/>
            <p:nvPr/>
          </p:nvSpPr>
          <p:spPr>
            <a:xfrm>
              <a:off x="4804413" y="2990240"/>
              <a:ext cx="1347807" cy="1296989"/>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85" name="文字方塊 184"/>
            <p:cNvSpPr txBox="1"/>
            <p:nvPr/>
          </p:nvSpPr>
          <p:spPr>
            <a:xfrm>
              <a:off x="4880064" y="3174653"/>
              <a:ext cx="1174802" cy="920989"/>
            </a:xfrm>
            <a:prstGeom prst="rect">
              <a:avLst/>
            </a:prstGeom>
            <a:noFill/>
          </p:spPr>
          <p:txBody>
            <a:bodyPr wrap="none" rtlCol="0">
              <a:spAutoFit/>
            </a:bodyPr>
            <a:lstStyle/>
            <a:p>
              <a:pPr algn="ctr"/>
              <a:r>
                <a:rPr lang="en-US" altLang="zh-TW" sz="1600" dirty="0" smtClean="0">
                  <a:latin typeface="Times New Roman" panose="02020603050405020304" pitchFamily="18" charset="0"/>
                  <a:cs typeface="Times New Roman" panose="02020603050405020304" pitchFamily="18" charset="0"/>
                </a:rPr>
                <a:t>Adjustment</a:t>
              </a:r>
            </a:p>
            <a:p>
              <a:pPr algn="ctr"/>
              <a:r>
                <a:rPr lang="en-US" altLang="zh-TW" sz="1600" dirty="0" smtClean="0">
                  <a:latin typeface="Times New Roman" panose="02020603050405020304" pitchFamily="18" charset="0"/>
                  <a:cs typeface="Times New Roman" panose="02020603050405020304" pitchFamily="18" charset="0"/>
                </a:rPr>
                <a:t>Chroma</a:t>
              </a:r>
            </a:p>
            <a:p>
              <a:pPr algn="ctr"/>
              <a:r>
                <a:rPr lang="en-US" altLang="zh-TW" sz="1600" dirty="0" smtClean="0">
                  <a:latin typeface="Times New Roman" panose="02020603050405020304" pitchFamily="18" charset="0"/>
                  <a:cs typeface="Times New Roman" panose="02020603050405020304" pitchFamily="18" charset="0"/>
                </a:rPr>
                <a:t>Component</a:t>
              </a:r>
              <a:endParaRPr lang="zh-TW" altLang="en-US" sz="1600" dirty="0">
                <a:latin typeface="Times New Roman" panose="02020603050405020304" pitchFamily="18" charset="0"/>
                <a:cs typeface="Times New Roman" panose="02020603050405020304" pitchFamily="18" charset="0"/>
              </a:endParaRPr>
            </a:p>
          </p:txBody>
        </p:sp>
        <p:sp>
          <p:nvSpPr>
            <p:cNvPr id="186" name="文字方塊 185"/>
            <p:cNvSpPr txBox="1"/>
            <p:nvPr/>
          </p:nvSpPr>
          <p:spPr>
            <a:xfrm>
              <a:off x="1185829" y="4512022"/>
              <a:ext cx="1679660" cy="1193874"/>
            </a:xfrm>
            <a:prstGeom prst="rect">
              <a:avLst/>
            </a:prstGeom>
            <a:noFill/>
          </p:spPr>
          <p:txBody>
            <a:bodyPr wrap="none" rtlCol="0">
              <a:spAutoFit/>
            </a:bodyPr>
            <a:lstStyle/>
            <a:p>
              <a:r>
                <a:rPr lang="en-CA" altLang="zh-TW" sz="1600" dirty="0">
                  <a:latin typeface="Times New Roman" panose="02020603050405020304" pitchFamily="18" charset="0"/>
                  <a:cs typeface="Times New Roman" panose="02020603050405020304" pitchFamily="18" charset="0"/>
                </a:rPr>
                <a:t>{</a:t>
              </a:r>
              <a:r>
                <a:rPr lang="en-CA" altLang="zh-TW" sz="1600" dirty="0" err="1">
                  <a:latin typeface="Times New Roman" panose="02020603050405020304" pitchFamily="18" charset="0"/>
                  <a:cs typeface="Times New Roman" panose="02020603050405020304" pitchFamily="18" charset="0"/>
                </a:rPr>
                <a:t>Y</a:t>
              </a:r>
              <a:r>
                <a:rPr lang="en-CA" altLang="zh-TW" sz="1600" baseline="-25000" dirty="0" err="1">
                  <a:latin typeface="Times New Roman" panose="02020603050405020304" pitchFamily="18" charset="0"/>
                  <a:cs typeface="Times New Roman" panose="02020603050405020304" pitchFamily="18" charset="0"/>
                </a:rPr>
                <a:t>i,j</a:t>
              </a:r>
              <a:r>
                <a:rPr lang="en-CA" altLang="zh-TW" sz="1600" dirty="0">
                  <a:latin typeface="Times New Roman" panose="02020603050405020304" pitchFamily="18" charset="0"/>
                  <a:cs typeface="Times New Roman" panose="02020603050405020304" pitchFamily="18" charset="0"/>
                </a:rPr>
                <a:t>, </a:t>
              </a:r>
              <a:r>
                <a:rPr lang="en-CA" altLang="zh-TW" sz="1600" dirty="0" err="1">
                  <a:latin typeface="Times New Roman" panose="02020603050405020304" pitchFamily="18" charset="0"/>
                  <a:cs typeface="Times New Roman" panose="02020603050405020304" pitchFamily="18" charset="0"/>
                </a:rPr>
                <a:t>Cb</a:t>
              </a:r>
              <a:r>
                <a:rPr lang="en-CA" altLang="zh-TW" sz="1600" baseline="-25000" dirty="0" err="1">
                  <a:latin typeface="Times New Roman" panose="02020603050405020304" pitchFamily="18" charset="0"/>
                  <a:cs typeface="Times New Roman" panose="02020603050405020304" pitchFamily="18" charset="0"/>
                </a:rPr>
                <a:t>i,j</a:t>
              </a:r>
              <a:r>
                <a:rPr lang="en-CA" altLang="zh-TW" sz="1600" dirty="0">
                  <a:latin typeface="Times New Roman" panose="02020603050405020304" pitchFamily="18" charset="0"/>
                  <a:cs typeface="Times New Roman" panose="02020603050405020304" pitchFamily="18" charset="0"/>
                </a:rPr>
                <a:t>, </a:t>
              </a:r>
              <a:r>
                <a:rPr lang="en-CA" altLang="zh-TW" sz="1600" dirty="0" err="1">
                  <a:latin typeface="Times New Roman" panose="02020603050405020304" pitchFamily="18" charset="0"/>
                  <a:cs typeface="Times New Roman" panose="02020603050405020304" pitchFamily="18" charset="0"/>
                </a:rPr>
                <a:t>Cr</a:t>
              </a:r>
              <a:r>
                <a:rPr lang="en-CA" altLang="zh-TW" sz="1600" baseline="-25000" dirty="0" err="1">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a:t>
              </a:r>
            </a:p>
            <a:p>
              <a:r>
                <a:rPr lang="en-CA" altLang="zh-TW" sz="1600" dirty="0" smtClean="0">
                  <a:latin typeface="Times New Roman" panose="02020603050405020304" pitchFamily="18" charset="0"/>
                  <a:cs typeface="Times New Roman" panose="02020603050405020304" pitchFamily="18" charset="0"/>
                </a:rPr>
                <a:t>{Y</a:t>
              </a:r>
              <a:r>
                <a:rPr lang="en-CA" altLang="zh-TW" sz="1600" baseline="-25000" dirty="0" smtClean="0">
                  <a:latin typeface="Times New Roman" panose="02020603050405020304" pitchFamily="18" charset="0"/>
                  <a:cs typeface="Times New Roman" panose="02020603050405020304" pitchFamily="18" charset="0"/>
                </a:rPr>
                <a:t>i,j+1</a:t>
              </a:r>
              <a:r>
                <a:rPr lang="en-CA" altLang="zh-TW" sz="1600" dirty="0" smtClean="0">
                  <a:latin typeface="Times New Roman" panose="02020603050405020304" pitchFamily="18" charset="0"/>
                  <a:cs typeface="Times New Roman" panose="02020603050405020304" pitchFamily="18" charset="0"/>
                </a:rPr>
                <a:t>,128,128}</a:t>
              </a:r>
            </a:p>
            <a:p>
              <a:r>
                <a:rPr lang="en-CA" altLang="zh-TW" sz="1600" dirty="0" smtClean="0">
                  <a:latin typeface="Times New Roman" panose="02020603050405020304" pitchFamily="18" charset="0"/>
                  <a:cs typeface="Times New Roman" panose="02020603050405020304" pitchFamily="18" charset="0"/>
                </a:rPr>
                <a:t>{Y</a:t>
              </a:r>
              <a:r>
                <a:rPr lang="en-CA" altLang="zh-TW" sz="1600" baseline="-25000" dirty="0" smtClean="0">
                  <a:latin typeface="Times New Roman" panose="02020603050405020304" pitchFamily="18" charset="0"/>
                  <a:cs typeface="Times New Roman" panose="02020603050405020304" pitchFamily="18" charset="0"/>
                </a:rPr>
                <a:t>i+1,j</a:t>
              </a:r>
              <a:r>
                <a:rPr lang="en-CA" altLang="zh-TW" sz="1600" dirty="0" smtClean="0">
                  <a:latin typeface="Times New Roman" panose="02020603050405020304" pitchFamily="18" charset="0"/>
                  <a:cs typeface="Times New Roman" panose="02020603050405020304" pitchFamily="18" charset="0"/>
                </a:rPr>
                <a:t>,128,128}</a:t>
              </a:r>
            </a:p>
            <a:p>
              <a:r>
                <a:rPr lang="en-CA" altLang="zh-TW" sz="1600" dirty="0" smtClean="0">
                  <a:latin typeface="Times New Roman" panose="02020603050405020304" pitchFamily="18" charset="0"/>
                  <a:cs typeface="Times New Roman" panose="02020603050405020304" pitchFamily="18" charset="0"/>
                </a:rPr>
                <a:t>{Y</a:t>
              </a:r>
              <a:r>
                <a:rPr lang="en-CA" altLang="zh-TW" sz="1600" baseline="-25000" dirty="0" smtClean="0">
                  <a:latin typeface="Times New Roman" panose="02020603050405020304" pitchFamily="18" charset="0"/>
                  <a:cs typeface="Times New Roman" panose="02020603050405020304" pitchFamily="18" charset="0"/>
                </a:rPr>
                <a:t>i+1,j+1</a:t>
              </a:r>
              <a:r>
                <a:rPr lang="en-CA" altLang="zh-TW" sz="1600" dirty="0" smtClean="0">
                  <a:latin typeface="Times New Roman" panose="02020603050405020304" pitchFamily="18" charset="0"/>
                  <a:cs typeface="Times New Roman" panose="02020603050405020304" pitchFamily="18" charset="0"/>
                </a:rPr>
                <a:t>,128,128</a:t>
              </a:r>
              <a:r>
                <a:rPr lang="en-CA" altLang="zh-TW" sz="1600" dirty="0">
                  <a:latin typeface="Times New Roman" panose="02020603050405020304" pitchFamily="18" charset="0"/>
                  <a:cs typeface="Times New Roman" panose="02020603050405020304" pitchFamily="18" charset="0"/>
                </a:rPr>
                <a:t>}</a:t>
              </a:r>
              <a:endParaRPr lang="zh-TW" altLang="en-US" sz="1600" dirty="0">
                <a:latin typeface="Times New Roman" panose="02020603050405020304" pitchFamily="18" charset="0"/>
                <a:cs typeface="Times New Roman" panose="02020603050405020304" pitchFamily="18" charset="0"/>
              </a:endParaRPr>
            </a:p>
          </p:txBody>
        </p:sp>
        <p:sp>
          <p:nvSpPr>
            <p:cNvPr id="187" name="文字方塊 186"/>
            <p:cNvSpPr txBox="1"/>
            <p:nvPr/>
          </p:nvSpPr>
          <p:spPr>
            <a:xfrm>
              <a:off x="5648165" y="4512022"/>
              <a:ext cx="1679660" cy="1193874"/>
            </a:xfrm>
            <a:prstGeom prst="rect">
              <a:avLst/>
            </a:prstGeom>
            <a:noFill/>
          </p:spPr>
          <p:txBody>
            <a:bodyPr wrap="none" rtlCol="0">
              <a:spAutoFit/>
            </a:bodyPr>
            <a:lstStyle/>
            <a:p>
              <a:r>
                <a:rPr lang="en-CA" altLang="zh-TW" sz="1600" dirty="0">
                  <a:latin typeface="Times New Roman" panose="02020603050405020304" pitchFamily="18" charset="0"/>
                  <a:cs typeface="Times New Roman" panose="02020603050405020304" pitchFamily="18" charset="0"/>
                </a:rPr>
                <a:t>{</a:t>
              </a:r>
              <a:r>
                <a:rPr lang="en-CA" altLang="zh-TW" sz="1600" dirty="0" err="1">
                  <a:latin typeface="Times New Roman" panose="02020603050405020304" pitchFamily="18" charset="0"/>
                  <a:cs typeface="Times New Roman" panose="02020603050405020304" pitchFamily="18" charset="0"/>
                </a:rPr>
                <a:t>Y</a:t>
              </a:r>
              <a:r>
                <a:rPr lang="en-CA" altLang="zh-TW" sz="1600" baseline="-25000" dirty="0" err="1">
                  <a:latin typeface="Times New Roman" panose="02020603050405020304" pitchFamily="18" charset="0"/>
                  <a:cs typeface="Times New Roman" panose="02020603050405020304" pitchFamily="18" charset="0"/>
                </a:rPr>
                <a:t>i,j</a:t>
              </a:r>
              <a:r>
                <a:rPr lang="en-CA" altLang="zh-TW" sz="1600" dirty="0">
                  <a:latin typeface="Times New Roman" panose="02020603050405020304" pitchFamily="18" charset="0"/>
                  <a:cs typeface="Times New Roman" panose="02020603050405020304" pitchFamily="18" charset="0"/>
                </a:rPr>
                <a:t>, </a:t>
              </a:r>
              <a:r>
                <a:rPr lang="en-CA" altLang="zh-TW" sz="1600" dirty="0" err="1">
                  <a:latin typeface="Times New Roman" panose="02020603050405020304" pitchFamily="18" charset="0"/>
                  <a:cs typeface="Times New Roman" panose="02020603050405020304" pitchFamily="18" charset="0"/>
                </a:rPr>
                <a:t>Cb</a:t>
              </a:r>
              <a:r>
                <a:rPr lang="en-CA" altLang="zh-TW" sz="1600" baseline="-25000" dirty="0" err="1">
                  <a:latin typeface="Times New Roman" panose="02020603050405020304" pitchFamily="18" charset="0"/>
                  <a:cs typeface="Times New Roman" panose="02020603050405020304" pitchFamily="18" charset="0"/>
                </a:rPr>
                <a:t>i,j</a:t>
              </a:r>
              <a:r>
                <a:rPr lang="en-CA" altLang="zh-TW" sz="1600" dirty="0">
                  <a:latin typeface="Times New Roman" panose="02020603050405020304" pitchFamily="18" charset="0"/>
                  <a:cs typeface="Times New Roman" panose="02020603050405020304" pitchFamily="18" charset="0"/>
                </a:rPr>
                <a:t>, </a:t>
              </a:r>
              <a:r>
                <a:rPr lang="en-CA" altLang="zh-TW" sz="1600" dirty="0" err="1">
                  <a:latin typeface="Times New Roman" panose="02020603050405020304" pitchFamily="18" charset="0"/>
                  <a:cs typeface="Times New Roman" panose="02020603050405020304" pitchFamily="18" charset="0"/>
                </a:rPr>
                <a:t>Cr</a:t>
              </a:r>
              <a:r>
                <a:rPr lang="en-CA" altLang="zh-TW" sz="1600" baseline="-25000" dirty="0" err="1">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a:t>
              </a:r>
            </a:p>
            <a:p>
              <a:r>
                <a:rPr lang="en-CA" altLang="zh-TW" sz="1600" dirty="0" smtClean="0">
                  <a:latin typeface="Times New Roman" panose="02020603050405020304" pitchFamily="18" charset="0"/>
                  <a:cs typeface="Times New Roman" panose="02020603050405020304" pitchFamily="18" charset="0"/>
                </a:rPr>
                <a:t>{Y</a:t>
              </a:r>
              <a:r>
                <a:rPr lang="en-CA" altLang="zh-TW" sz="1600" baseline="-25000" dirty="0" smtClean="0">
                  <a:latin typeface="Times New Roman" panose="02020603050405020304" pitchFamily="18" charset="0"/>
                  <a:cs typeface="Times New Roman" panose="02020603050405020304" pitchFamily="18" charset="0"/>
                </a:rPr>
                <a:t>i,j+1</a:t>
              </a:r>
              <a:r>
                <a:rPr lang="en-CA" altLang="zh-TW" sz="1600" dirty="0" smtClean="0">
                  <a:latin typeface="Times New Roman" panose="02020603050405020304" pitchFamily="18" charset="0"/>
                  <a:cs typeface="Times New Roman" panose="02020603050405020304" pitchFamily="18" charset="0"/>
                </a:rPr>
                <a:t>,128,128}</a:t>
              </a:r>
            </a:p>
            <a:p>
              <a:r>
                <a:rPr lang="en-CA" altLang="zh-TW" sz="1600" dirty="0" smtClean="0">
                  <a:latin typeface="Times New Roman" panose="02020603050405020304" pitchFamily="18" charset="0"/>
                  <a:cs typeface="Times New Roman" panose="02020603050405020304" pitchFamily="18" charset="0"/>
                </a:rPr>
                <a:t>{Y</a:t>
              </a:r>
              <a:r>
                <a:rPr lang="en-CA" altLang="zh-TW" sz="1600" baseline="-25000" dirty="0" smtClean="0">
                  <a:latin typeface="Times New Roman" panose="02020603050405020304" pitchFamily="18" charset="0"/>
                  <a:cs typeface="Times New Roman" panose="02020603050405020304" pitchFamily="18" charset="0"/>
                </a:rPr>
                <a:t>i+1,j</a:t>
              </a:r>
              <a:r>
                <a:rPr lang="en-CA" altLang="zh-TW" sz="1600" dirty="0" smtClean="0">
                  <a:latin typeface="Times New Roman" panose="02020603050405020304" pitchFamily="18" charset="0"/>
                  <a:cs typeface="Times New Roman" panose="02020603050405020304" pitchFamily="18" charset="0"/>
                </a:rPr>
                <a:t>,128,128}</a:t>
              </a:r>
            </a:p>
            <a:p>
              <a:r>
                <a:rPr lang="en-CA" altLang="zh-TW" sz="1600" dirty="0" smtClean="0">
                  <a:latin typeface="Times New Roman" panose="02020603050405020304" pitchFamily="18" charset="0"/>
                  <a:cs typeface="Times New Roman" panose="02020603050405020304" pitchFamily="18" charset="0"/>
                </a:rPr>
                <a:t>{Y</a:t>
              </a:r>
              <a:r>
                <a:rPr lang="en-CA" altLang="zh-TW" sz="1600" baseline="-25000" dirty="0" smtClean="0">
                  <a:latin typeface="Times New Roman" panose="02020603050405020304" pitchFamily="18" charset="0"/>
                  <a:cs typeface="Times New Roman" panose="02020603050405020304" pitchFamily="18" charset="0"/>
                </a:rPr>
                <a:t>i+1,j+1</a:t>
              </a:r>
              <a:r>
                <a:rPr lang="en-CA" altLang="zh-TW" sz="1600" dirty="0" smtClean="0">
                  <a:latin typeface="Times New Roman" panose="02020603050405020304" pitchFamily="18" charset="0"/>
                  <a:cs typeface="Times New Roman" panose="02020603050405020304" pitchFamily="18" charset="0"/>
                </a:rPr>
                <a:t>,128,128</a:t>
              </a:r>
              <a:r>
                <a:rPr lang="en-CA" altLang="zh-TW" sz="1600" dirty="0">
                  <a:latin typeface="Times New Roman" panose="02020603050405020304" pitchFamily="18" charset="0"/>
                  <a:cs typeface="Times New Roman" panose="02020603050405020304" pitchFamily="18" charset="0"/>
                </a:rPr>
                <a:t>}</a:t>
              </a:r>
              <a:endParaRPr lang="zh-TW" altLang="en-US" sz="1600" dirty="0">
                <a:latin typeface="Times New Roman" panose="02020603050405020304" pitchFamily="18" charset="0"/>
                <a:cs typeface="Times New Roman" panose="02020603050405020304" pitchFamily="18" charset="0"/>
              </a:endParaRPr>
            </a:p>
          </p:txBody>
        </p:sp>
        <p:sp>
          <p:nvSpPr>
            <p:cNvPr id="188" name="文字方塊 187"/>
            <p:cNvSpPr txBox="1"/>
            <p:nvPr/>
          </p:nvSpPr>
          <p:spPr>
            <a:xfrm>
              <a:off x="2770005" y="4512022"/>
              <a:ext cx="1934632" cy="1077218"/>
            </a:xfrm>
            <a:prstGeom prst="rect">
              <a:avLst/>
            </a:prstGeom>
            <a:noFill/>
          </p:spPr>
          <p:txBody>
            <a:bodyPr wrap="none" rtlCol="0">
              <a:spAutoFit/>
            </a:bodyPr>
            <a:lstStyle/>
            <a:p>
              <a:r>
                <a:rPr lang="en-CA" altLang="zh-TW" sz="1600" dirty="0">
                  <a:solidFill>
                    <a:srgbClr val="3333FF"/>
                  </a:solidFill>
                  <a:latin typeface="Times New Roman" panose="02020603050405020304" pitchFamily="18" charset="0"/>
                  <a:cs typeface="Times New Roman" panose="02020603050405020304" pitchFamily="18" charset="0"/>
                </a:rPr>
                <a:t>{</a:t>
              </a:r>
              <a:r>
                <a:rPr lang="en-CA" altLang="zh-TW" sz="1600" dirty="0" err="1">
                  <a:solidFill>
                    <a:srgbClr val="3333FF"/>
                  </a:solidFill>
                  <a:latin typeface="Times New Roman" panose="02020603050405020304" pitchFamily="18" charset="0"/>
                  <a:cs typeface="Times New Roman" panose="02020603050405020304" pitchFamily="18" charset="0"/>
                </a:rPr>
                <a:t>Y</a:t>
              </a:r>
              <a:r>
                <a:rPr lang="en-CA" altLang="zh-TW" sz="1600" baseline="-25000" dirty="0" err="1">
                  <a:solidFill>
                    <a:srgbClr val="3333FF"/>
                  </a:solidFill>
                  <a:latin typeface="Times New Roman" panose="02020603050405020304" pitchFamily="18" charset="0"/>
                  <a:cs typeface="Times New Roman" panose="02020603050405020304" pitchFamily="18" charset="0"/>
                </a:rPr>
                <a:t>i,j</a:t>
              </a:r>
              <a:r>
                <a:rPr lang="en-CA" altLang="zh-TW" sz="1600" dirty="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Cb’</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Cr’</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a:t>
              </a:r>
            </a:p>
            <a:p>
              <a:r>
                <a:rPr lang="en-CA" altLang="zh-TW" sz="1600" dirty="0" smtClean="0">
                  <a:solidFill>
                    <a:srgbClr val="3333FF"/>
                  </a:solidFill>
                  <a:latin typeface="Times New Roman" panose="02020603050405020304" pitchFamily="18" charset="0"/>
                  <a:cs typeface="Times New Roman" panose="02020603050405020304" pitchFamily="18" charset="0"/>
                </a:rPr>
                <a:t>{</a:t>
              </a:r>
              <a:r>
                <a:rPr lang="en-CA" altLang="zh-TW" sz="1600" dirty="0">
                  <a:solidFill>
                    <a:srgbClr val="3333FF"/>
                  </a:solidFill>
                  <a:latin typeface="Times New Roman" panose="02020603050405020304" pitchFamily="18" charset="0"/>
                  <a:cs typeface="Times New Roman" panose="02020603050405020304" pitchFamily="18" charset="0"/>
                </a:rPr>
                <a:t>Y</a:t>
              </a:r>
              <a:r>
                <a:rPr lang="en-CA" altLang="zh-TW" sz="1600" baseline="-25000" dirty="0">
                  <a:solidFill>
                    <a:srgbClr val="3333FF"/>
                  </a:solidFill>
                  <a:latin typeface="Times New Roman" panose="02020603050405020304" pitchFamily="18" charset="0"/>
                  <a:cs typeface="Times New Roman" panose="02020603050405020304" pitchFamily="18" charset="0"/>
                </a:rPr>
                <a:t>i,j+1</a:t>
              </a:r>
              <a:r>
                <a:rPr lang="en-CA" altLang="zh-TW" sz="1600" dirty="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Cb’</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Cr’</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endParaRPr lang="en-CA" altLang="zh-TW" sz="1600" dirty="0" smtClean="0">
                <a:solidFill>
                  <a:srgbClr val="3333FF"/>
                </a:solidFill>
                <a:latin typeface="Times New Roman" panose="02020603050405020304" pitchFamily="18" charset="0"/>
                <a:cs typeface="Times New Roman" panose="02020603050405020304" pitchFamily="18" charset="0"/>
              </a:endParaRPr>
            </a:p>
            <a:p>
              <a:r>
                <a:rPr lang="en-CA" altLang="zh-TW" sz="1600" dirty="0" smtClean="0">
                  <a:solidFill>
                    <a:srgbClr val="3333FF"/>
                  </a:solidFill>
                  <a:latin typeface="Times New Roman" panose="02020603050405020304" pitchFamily="18" charset="0"/>
                  <a:cs typeface="Times New Roman" panose="02020603050405020304" pitchFamily="18" charset="0"/>
                </a:rPr>
                <a:t>{</a:t>
              </a:r>
              <a:r>
                <a:rPr lang="en-CA" altLang="zh-TW" sz="1600" dirty="0">
                  <a:solidFill>
                    <a:srgbClr val="3333FF"/>
                  </a:solidFill>
                  <a:latin typeface="Times New Roman" panose="02020603050405020304" pitchFamily="18" charset="0"/>
                  <a:cs typeface="Times New Roman" panose="02020603050405020304" pitchFamily="18" charset="0"/>
                </a:rPr>
                <a:t>Y</a:t>
              </a:r>
              <a:r>
                <a:rPr lang="en-CA" altLang="zh-TW" sz="1600" baseline="-25000" dirty="0">
                  <a:solidFill>
                    <a:srgbClr val="3333FF"/>
                  </a:solidFill>
                  <a:latin typeface="Times New Roman" panose="02020603050405020304" pitchFamily="18" charset="0"/>
                  <a:cs typeface="Times New Roman" panose="02020603050405020304" pitchFamily="18" charset="0"/>
                </a:rPr>
                <a:t>i+1,j</a:t>
              </a:r>
              <a:r>
                <a:rPr lang="en-CA" altLang="zh-TW" sz="1600" dirty="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Cb’</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Cr’</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a:t>
              </a:r>
            </a:p>
            <a:p>
              <a:r>
                <a:rPr lang="en-CA" altLang="zh-TW" sz="1600" dirty="0" smtClean="0">
                  <a:solidFill>
                    <a:srgbClr val="3333FF"/>
                  </a:solidFill>
                  <a:latin typeface="Times New Roman" panose="02020603050405020304" pitchFamily="18" charset="0"/>
                  <a:cs typeface="Times New Roman" panose="02020603050405020304" pitchFamily="18" charset="0"/>
                </a:rPr>
                <a:t>{Y</a:t>
              </a:r>
              <a:r>
                <a:rPr lang="en-CA" altLang="zh-TW" sz="1600" baseline="-25000" dirty="0" smtClean="0">
                  <a:solidFill>
                    <a:srgbClr val="3333FF"/>
                  </a:solidFill>
                  <a:latin typeface="Times New Roman" panose="02020603050405020304" pitchFamily="18" charset="0"/>
                  <a:cs typeface="Times New Roman" panose="02020603050405020304" pitchFamily="18" charset="0"/>
                </a:rPr>
                <a:t>i+1,j+1</a:t>
              </a:r>
              <a:r>
                <a:rPr lang="en-CA" altLang="zh-TW" sz="1600" dirty="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Cb’</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Cr’</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a:t>
              </a:r>
              <a:endParaRPr lang="zh-TW" altLang="en-US" sz="1600" dirty="0">
                <a:solidFill>
                  <a:srgbClr val="3333FF"/>
                </a:solidFill>
                <a:latin typeface="Times New Roman" panose="02020603050405020304" pitchFamily="18" charset="0"/>
                <a:cs typeface="Times New Roman" panose="02020603050405020304" pitchFamily="18" charset="0"/>
              </a:endParaRPr>
            </a:p>
          </p:txBody>
        </p:sp>
        <p:cxnSp>
          <p:nvCxnSpPr>
            <p:cNvPr id="189" name="直線單箭頭接點 188"/>
            <p:cNvCxnSpPr/>
            <p:nvPr/>
          </p:nvCxnSpPr>
          <p:spPr>
            <a:xfrm flipV="1">
              <a:off x="2334002" y="4151982"/>
              <a:ext cx="0" cy="360040"/>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nvGrpSpPr>
            <p:cNvPr id="190" name="群組 189"/>
            <p:cNvGrpSpPr/>
            <p:nvPr/>
          </p:nvGrpSpPr>
          <p:grpSpPr>
            <a:xfrm>
              <a:off x="6164991" y="2837255"/>
              <a:ext cx="741083" cy="1674767"/>
              <a:chOff x="6312962" y="2930168"/>
              <a:chExt cx="791600" cy="1674767"/>
            </a:xfrm>
          </p:grpSpPr>
          <p:cxnSp>
            <p:nvCxnSpPr>
              <p:cNvPr id="213" name="直線單箭頭接點 212"/>
              <p:cNvCxnSpPr/>
              <p:nvPr/>
            </p:nvCxnSpPr>
            <p:spPr>
              <a:xfrm>
                <a:off x="6312962" y="3234462"/>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14" name="文字方塊 213"/>
              <p:cNvSpPr txBox="1"/>
              <p:nvPr/>
            </p:nvSpPr>
            <p:spPr>
              <a:xfrm>
                <a:off x="6415203" y="2930168"/>
                <a:ext cx="495258" cy="369332"/>
              </a:xfrm>
              <a:prstGeom prst="rect">
                <a:avLst/>
              </a:prstGeom>
              <a:noFill/>
            </p:spPr>
            <p:txBody>
              <a:bodyPr wrap="none" rtlCol="0">
                <a:spAutoFit/>
              </a:bodyPr>
              <a:lstStyle/>
              <a:p>
                <a:pPr algn="ctr"/>
                <a:r>
                  <a:rPr lang="en-US" altLang="zh-TW" dirty="0" err="1">
                    <a:latin typeface="Times New Roman" panose="02020603050405020304" pitchFamily="18" charset="0"/>
                    <a:cs typeface="Times New Roman" panose="02020603050405020304" pitchFamily="18" charset="0"/>
                  </a:rPr>
                  <a:t>Y</a:t>
                </a:r>
                <a:r>
                  <a:rPr lang="en-US" altLang="zh-TW" baseline="-25000" dirty="0" err="1" smtClean="0">
                    <a:latin typeface="Times New Roman" panose="02020603050405020304" pitchFamily="18" charset="0"/>
                    <a:cs typeface="Times New Roman" panose="02020603050405020304" pitchFamily="18" charset="0"/>
                  </a:rPr>
                  <a:t>i,j</a:t>
                </a:r>
                <a:endParaRPr lang="zh-TW" altLang="en-US" dirty="0">
                  <a:latin typeface="Times New Roman" panose="02020603050405020304" pitchFamily="18" charset="0"/>
                  <a:cs typeface="Times New Roman" panose="02020603050405020304" pitchFamily="18" charset="0"/>
                </a:endParaRPr>
              </a:p>
            </p:txBody>
          </p:sp>
          <p:cxnSp>
            <p:nvCxnSpPr>
              <p:cNvPr id="215" name="直線單箭頭接點 214"/>
              <p:cNvCxnSpPr/>
              <p:nvPr/>
            </p:nvCxnSpPr>
            <p:spPr>
              <a:xfrm>
                <a:off x="6312962" y="3708901"/>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16" name="文字方塊 215"/>
              <p:cNvSpPr txBox="1"/>
              <p:nvPr/>
            </p:nvSpPr>
            <p:spPr>
              <a:xfrm>
                <a:off x="6378946" y="3362216"/>
                <a:ext cx="618474" cy="369332"/>
              </a:xfrm>
              <a:prstGeom prst="rect">
                <a:avLst/>
              </a:prstGeom>
              <a:noFill/>
            </p:spPr>
            <p:txBody>
              <a:bodyPr wrap="none" rtlCol="0">
                <a:spAutoFit/>
              </a:bodyPr>
              <a:lstStyle/>
              <a:p>
                <a:pPr algn="ctr"/>
                <a:r>
                  <a:rPr lang="en-US" altLang="zh-TW" dirty="0" err="1" smtClean="0">
                    <a:latin typeface="Times New Roman" panose="02020603050405020304" pitchFamily="18" charset="0"/>
                    <a:cs typeface="Times New Roman" panose="02020603050405020304" pitchFamily="18" charset="0"/>
                  </a:rPr>
                  <a:t>Cb</a:t>
                </a:r>
                <a:r>
                  <a:rPr lang="en-US" altLang="zh-TW" baseline="-25000" dirty="0" err="1" smtClean="0">
                    <a:latin typeface="Times New Roman" panose="02020603050405020304" pitchFamily="18" charset="0"/>
                    <a:cs typeface="Times New Roman" panose="02020603050405020304" pitchFamily="18" charset="0"/>
                  </a:rPr>
                  <a:t>i,j</a:t>
                </a:r>
                <a:endParaRPr lang="zh-TW" altLang="en-US" dirty="0">
                  <a:latin typeface="Times New Roman" panose="02020603050405020304" pitchFamily="18" charset="0"/>
                  <a:cs typeface="Times New Roman" panose="02020603050405020304" pitchFamily="18" charset="0"/>
                </a:endParaRPr>
              </a:p>
            </p:txBody>
          </p:sp>
          <p:cxnSp>
            <p:nvCxnSpPr>
              <p:cNvPr id="217" name="直線單箭頭接點 216"/>
              <p:cNvCxnSpPr/>
              <p:nvPr/>
            </p:nvCxnSpPr>
            <p:spPr>
              <a:xfrm>
                <a:off x="6312962" y="4212957"/>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18" name="文字方塊 217"/>
              <p:cNvSpPr txBox="1"/>
              <p:nvPr/>
            </p:nvSpPr>
            <p:spPr>
              <a:xfrm>
                <a:off x="6377852" y="3866272"/>
                <a:ext cx="577379" cy="369332"/>
              </a:xfrm>
              <a:prstGeom prst="rect">
                <a:avLst/>
              </a:prstGeom>
              <a:noFill/>
            </p:spPr>
            <p:txBody>
              <a:bodyPr wrap="none" rtlCol="0">
                <a:spAutoFit/>
              </a:bodyPr>
              <a:lstStyle/>
              <a:p>
                <a:pPr algn="ctr"/>
                <a:r>
                  <a:rPr lang="en-US" altLang="zh-TW" dirty="0" err="1" smtClean="0">
                    <a:latin typeface="Times New Roman" panose="02020603050405020304" pitchFamily="18" charset="0"/>
                    <a:cs typeface="Times New Roman" panose="02020603050405020304" pitchFamily="18" charset="0"/>
                  </a:rPr>
                  <a:t>Cr</a:t>
                </a:r>
                <a:r>
                  <a:rPr lang="en-US" altLang="zh-TW" baseline="-25000" dirty="0" err="1" smtClean="0">
                    <a:latin typeface="Times New Roman" panose="02020603050405020304" pitchFamily="18" charset="0"/>
                    <a:cs typeface="Times New Roman" panose="02020603050405020304" pitchFamily="18" charset="0"/>
                  </a:rPr>
                  <a:t>i,j</a:t>
                </a:r>
                <a:endParaRPr lang="zh-TW" altLang="en-US" dirty="0">
                  <a:latin typeface="Times New Roman" panose="02020603050405020304" pitchFamily="18" charset="0"/>
                  <a:cs typeface="Times New Roman" panose="02020603050405020304" pitchFamily="18" charset="0"/>
                </a:endParaRPr>
              </a:p>
            </p:txBody>
          </p:sp>
          <p:cxnSp>
            <p:nvCxnSpPr>
              <p:cNvPr id="219" name="直線單箭頭接點 218"/>
              <p:cNvCxnSpPr/>
              <p:nvPr/>
            </p:nvCxnSpPr>
            <p:spPr>
              <a:xfrm flipV="1">
                <a:off x="6718653" y="4244895"/>
                <a:ext cx="0" cy="360040"/>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grpSp>
          <p:nvGrpSpPr>
            <p:cNvPr id="191" name="群組 190"/>
            <p:cNvGrpSpPr/>
            <p:nvPr/>
          </p:nvGrpSpPr>
          <p:grpSpPr>
            <a:xfrm>
              <a:off x="3929342" y="2765247"/>
              <a:ext cx="902486" cy="1746775"/>
              <a:chOff x="4148840" y="2858160"/>
              <a:chExt cx="895913" cy="1746775"/>
            </a:xfrm>
          </p:grpSpPr>
          <p:cxnSp>
            <p:nvCxnSpPr>
              <p:cNvPr id="206" name="直線單箭頭接點 205"/>
              <p:cNvCxnSpPr/>
              <p:nvPr/>
            </p:nvCxnSpPr>
            <p:spPr>
              <a:xfrm>
                <a:off x="4253153" y="3234462"/>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07" name="文字方塊 206"/>
              <p:cNvSpPr txBox="1"/>
              <p:nvPr/>
            </p:nvSpPr>
            <p:spPr>
              <a:xfrm>
                <a:off x="4200395" y="2858160"/>
                <a:ext cx="531921" cy="369332"/>
              </a:xfrm>
              <a:prstGeom prst="rect">
                <a:avLst/>
              </a:prstGeom>
              <a:noFill/>
            </p:spPr>
            <p:txBody>
              <a:bodyPr wrap="none" rtlCol="0">
                <a:spAutoFit/>
              </a:bodyPr>
              <a:lstStyle/>
              <a:p>
                <a:pPr algn="ctr"/>
                <a:r>
                  <a:rPr lang="en-US" altLang="zh-TW" dirty="0" err="1">
                    <a:solidFill>
                      <a:srgbClr val="3333FF"/>
                    </a:solidFill>
                    <a:latin typeface="Times New Roman" panose="02020603050405020304" pitchFamily="18" charset="0"/>
                    <a:cs typeface="Times New Roman" panose="02020603050405020304" pitchFamily="18" charset="0"/>
                  </a:rPr>
                  <a:t>Y</a:t>
                </a:r>
                <a:r>
                  <a:rPr lang="en-US" altLang="zh-TW" baseline="-25000" dirty="0" err="1" smtClean="0">
                    <a:solidFill>
                      <a:srgbClr val="3333FF"/>
                    </a:solidFill>
                    <a:latin typeface="Times New Roman" panose="02020603050405020304" pitchFamily="18" charset="0"/>
                    <a:cs typeface="Times New Roman" panose="02020603050405020304" pitchFamily="18" charset="0"/>
                  </a:rPr>
                  <a:t>i,j</a:t>
                </a:r>
                <a:endParaRPr lang="zh-TW" altLang="en-US" dirty="0">
                  <a:solidFill>
                    <a:srgbClr val="3333FF"/>
                  </a:solidFill>
                  <a:latin typeface="Times New Roman" panose="02020603050405020304" pitchFamily="18" charset="0"/>
                  <a:cs typeface="Times New Roman" panose="02020603050405020304" pitchFamily="18" charset="0"/>
                </a:endParaRPr>
              </a:p>
            </p:txBody>
          </p:sp>
          <p:cxnSp>
            <p:nvCxnSpPr>
              <p:cNvPr id="208" name="直線單箭頭接點 207"/>
              <p:cNvCxnSpPr/>
              <p:nvPr/>
            </p:nvCxnSpPr>
            <p:spPr>
              <a:xfrm>
                <a:off x="4253153" y="3708901"/>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09" name="文字方塊 208"/>
              <p:cNvSpPr txBox="1"/>
              <p:nvPr/>
            </p:nvSpPr>
            <p:spPr>
              <a:xfrm>
                <a:off x="4148840" y="3362216"/>
                <a:ext cx="752532" cy="369332"/>
              </a:xfrm>
              <a:prstGeom prst="rect">
                <a:avLst/>
              </a:prstGeom>
              <a:noFill/>
            </p:spPr>
            <p:txBody>
              <a:bodyPr wrap="none" rtlCol="0">
                <a:spAutoFit/>
              </a:bodyPr>
              <a:lstStyle/>
              <a:p>
                <a:pPr algn="ctr"/>
                <a:r>
                  <a:rPr lang="en-US" altLang="zh-TW" dirty="0" err="1" smtClean="0">
                    <a:solidFill>
                      <a:srgbClr val="3333FF"/>
                    </a:solidFill>
                    <a:latin typeface="Times New Roman" panose="02020603050405020304" pitchFamily="18" charset="0"/>
                    <a:cs typeface="Times New Roman" panose="02020603050405020304" pitchFamily="18" charset="0"/>
                  </a:rPr>
                  <a:t>Cb’</a:t>
                </a:r>
                <a:r>
                  <a:rPr lang="en-US" altLang="zh-TW" baseline="-25000" dirty="0" err="1" smtClean="0">
                    <a:solidFill>
                      <a:srgbClr val="3333FF"/>
                    </a:solidFill>
                    <a:latin typeface="Times New Roman" panose="02020603050405020304" pitchFamily="18" charset="0"/>
                    <a:cs typeface="Times New Roman" panose="02020603050405020304" pitchFamily="18" charset="0"/>
                  </a:rPr>
                  <a:t>i,j</a:t>
                </a:r>
                <a:endParaRPr lang="zh-TW" altLang="en-US" dirty="0">
                  <a:solidFill>
                    <a:srgbClr val="3333FF"/>
                  </a:solidFill>
                  <a:latin typeface="Times New Roman" panose="02020603050405020304" pitchFamily="18" charset="0"/>
                  <a:cs typeface="Times New Roman" panose="02020603050405020304" pitchFamily="18" charset="0"/>
                </a:endParaRPr>
              </a:p>
            </p:txBody>
          </p:sp>
          <p:cxnSp>
            <p:nvCxnSpPr>
              <p:cNvPr id="210" name="直線單箭頭接點 209"/>
              <p:cNvCxnSpPr/>
              <p:nvPr/>
            </p:nvCxnSpPr>
            <p:spPr>
              <a:xfrm>
                <a:off x="4253153" y="4212957"/>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11" name="文字方塊 210"/>
              <p:cNvSpPr txBox="1"/>
              <p:nvPr/>
            </p:nvSpPr>
            <p:spPr>
              <a:xfrm>
                <a:off x="4169198" y="3866272"/>
                <a:ext cx="718253" cy="369332"/>
              </a:xfrm>
              <a:prstGeom prst="rect">
                <a:avLst/>
              </a:prstGeom>
              <a:noFill/>
            </p:spPr>
            <p:txBody>
              <a:bodyPr wrap="none" rtlCol="0">
                <a:spAutoFit/>
              </a:bodyPr>
              <a:lstStyle/>
              <a:p>
                <a:pPr algn="ctr"/>
                <a:r>
                  <a:rPr lang="en-US" altLang="zh-TW" dirty="0" err="1" smtClean="0">
                    <a:solidFill>
                      <a:srgbClr val="3333FF"/>
                    </a:solidFill>
                    <a:latin typeface="Times New Roman" panose="02020603050405020304" pitchFamily="18" charset="0"/>
                    <a:cs typeface="Times New Roman" panose="02020603050405020304" pitchFamily="18" charset="0"/>
                  </a:rPr>
                  <a:t>Cr’</a:t>
                </a:r>
                <a:r>
                  <a:rPr lang="en-US" altLang="zh-TW" baseline="-25000" dirty="0" err="1" smtClean="0">
                    <a:solidFill>
                      <a:srgbClr val="3333FF"/>
                    </a:solidFill>
                    <a:latin typeface="Times New Roman" panose="02020603050405020304" pitchFamily="18" charset="0"/>
                    <a:cs typeface="Times New Roman" panose="02020603050405020304" pitchFamily="18" charset="0"/>
                  </a:rPr>
                  <a:t>i,j</a:t>
                </a:r>
                <a:endParaRPr lang="zh-TW" altLang="en-US" dirty="0">
                  <a:solidFill>
                    <a:srgbClr val="3333FF"/>
                  </a:solidFill>
                  <a:latin typeface="Times New Roman" panose="02020603050405020304" pitchFamily="18" charset="0"/>
                  <a:cs typeface="Times New Roman" panose="02020603050405020304" pitchFamily="18" charset="0"/>
                </a:endParaRPr>
              </a:p>
            </p:txBody>
          </p:sp>
          <p:cxnSp>
            <p:nvCxnSpPr>
              <p:cNvPr id="212" name="直線單箭頭接點 211"/>
              <p:cNvCxnSpPr/>
              <p:nvPr/>
            </p:nvCxnSpPr>
            <p:spPr>
              <a:xfrm flipV="1">
                <a:off x="4471013" y="4244895"/>
                <a:ext cx="0" cy="360040"/>
              </a:xfrm>
              <a:prstGeom prst="straightConnector1">
                <a:avLst/>
              </a:prstGeom>
              <a:ln>
                <a:solidFill>
                  <a:srgbClr val="3333FF"/>
                </a:solidFill>
                <a:prstDash val="dash"/>
                <a:tailEnd type="arrow"/>
              </a:ln>
            </p:spPr>
            <p:style>
              <a:lnRef idx="1">
                <a:schemeClr val="accent1"/>
              </a:lnRef>
              <a:fillRef idx="0">
                <a:schemeClr val="accent1"/>
              </a:fillRef>
              <a:effectRef idx="0">
                <a:schemeClr val="accent1"/>
              </a:effectRef>
              <a:fontRef idx="minor">
                <a:schemeClr val="tx1"/>
              </a:fontRef>
            </p:style>
          </p:cxnSp>
        </p:grpSp>
        <p:sp>
          <p:nvSpPr>
            <p:cNvPr id="192" name="文字方塊 191"/>
            <p:cNvSpPr txBox="1"/>
            <p:nvPr/>
          </p:nvSpPr>
          <p:spPr>
            <a:xfrm>
              <a:off x="4584107" y="1046347"/>
              <a:ext cx="2436165" cy="1569660"/>
            </a:xfrm>
            <a:prstGeom prst="rect">
              <a:avLst/>
            </a:prstGeom>
            <a:noFill/>
          </p:spPr>
          <p:txBody>
            <a:bodyPr wrap="square" rtlCol="0">
              <a:spAutoFit/>
            </a:bodyPr>
            <a:lstStyle/>
            <a:p>
              <a:r>
                <a:rPr lang="en-CA" altLang="zh-TW" sz="1600" dirty="0" smtClean="0">
                  <a:latin typeface="Times New Roman" panose="02020603050405020304" pitchFamily="18" charset="0"/>
                  <a:cs typeface="Times New Roman" panose="02020603050405020304" pitchFamily="18" charset="0"/>
                </a:rPr>
                <a:t>For direct subsampling:</a:t>
              </a:r>
            </a:p>
            <a:p>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Cb</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Cb’</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p>
            <a:p>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Cr</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a:t>
              </a:r>
              <a:r>
                <a:rPr lang="en-CA" altLang="zh-TW" sz="1600" dirty="0" err="1">
                  <a:latin typeface="Times New Roman" panose="02020603050405020304" pitchFamily="18" charset="0"/>
                  <a:cs typeface="Times New Roman" panose="02020603050405020304" pitchFamily="18" charset="0"/>
                </a:rPr>
                <a:t>Cr’</a:t>
              </a:r>
              <a:r>
                <a:rPr lang="en-CA" altLang="zh-TW" sz="1600" baseline="-25000" dirty="0" err="1">
                  <a:latin typeface="Times New Roman" panose="02020603050405020304" pitchFamily="18" charset="0"/>
                  <a:cs typeface="Times New Roman" panose="02020603050405020304" pitchFamily="18" charset="0"/>
                </a:rPr>
                <a:t>i,j</a:t>
              </a:r>
              <a:r>
                <a:rPr lang="en-CA" altLang="zh-TW" sz="1600" dirty="0">
                  <a:latin typeface="Times New Roman" panose="02020603050405020304" pitchFamily="18" charset="0"/>
                  <a:cs typeface="Times New Roman" panose="02020603050405020304" pitchFamily="18" charset="0"/>
                </a:rPr>
                <a:t> </a:t>
              </a:r>
            </a:p>
            <a:p>
              <a:r>
                <a:rPr lang="en-CA" altLang="zh-TW" sz="1600" dirty="0" smtClean="0">
                  <a:latin typeface="Times New Roman" panose="02020603050405020304" pitchFamily="18" charset="0"/>
                  <a:cs typeface="Times New Roman" panose="02020603050405020304" pitchFamily="18" charset="0"/>
                </a:rPr>
                <a:t>For average subsampling</a:t>
              </a:r>
              <a:r>
                <a:rPr lang="zh-TW" altLang="en-US" sz="1600" dirty="0" smtClean="0">
                  <a:latin typeface="Times New Roman" panose="02020603050405020304" pitchFamily="18" charset="0"/>
                  <a:cs typeface="Times New Roman" panose="02020603050405020304" pitchFamily="18" charset="0"/>
                </a:rPr>
                <a:t>：</a:t>
              </a:r>
              <a:endParaRPr lang="en-US" altLang="zh-TW" sz="1600" dirty="0" smtClean="0">
                <a:latin typeface="Times New Roman" panose="02020603050405020304" pitchFamily="18" charset="0"/>
                <a:cs typeface="Times New Roman" panose="02020603050405020304" pitchFamily="18" charset="0"/>
              </a:endParaRPr>
            </a:p>
            <a:p>
              <a:r>
                <a:rPr lang="en-US" altLang="zh-TW" sz="1600" dirty="0">
                  <a:latin typeface="Times New Roman" panose="02020603050405020304" pitchFamily="18" charset="0"/>
                  <a:cs typeface="Times New Roman" panose="02020603050405020304" pitchFamily="18" charset="0"/>
                </a:rPr>
                <a:t> </a:t>
              </a:r>
              <a:r>
                <a:rPr lang="en-US" altLang="zh-TW" sz="1600" dirty="0" smtClean="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Cb</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4Cb’</a:t>
              </a:r>
              <a:r>
                <a:rPr lang="en-CA" altLang="zh-TW" sz="1600" baseline="-25000" dirty="0" smtClean="0">
                  <a:latin typeface="Times New Roman" panose="02020603050405020304" pitchFamily="18" charset="0"/>
                  <a:cs typeface="Times New Roman" panose="02020603050405020304" pitchFamily="18" charset="0"/>
                </a:rPr>
                <a:t>i,j</a:t>
              </a:r>
              <a:r>
                <a:rPr lang="en-CA" altLang="zh-TW" sz="1600" dirty="0" smtClean="0">
                  <a:latin typeface="Symbol" panose="05050102010706020507" pitchFamily="18" charset="2"/>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384, </a:t>
              </a:r>
            </a:p>
            <a:p>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Cr</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4Cr’</a:t>
              </a:r>
              <a:r>
                <a:rPr lang="en-CA" altLang="zh-TW" sz="1600" baseline="-25000" dirty="0"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Symbol" panose="05050102010706020507" pitchFamily="18" charset="2"/>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384</a:t>
              </a:r>
              <a:endParaRPr lang="zh-TW" altLang="en-US" sz="1600" dirty="0">
                <a:latin typeface="Times New Roman" panose="02020603050405020304" pitchFamily="18" charset="0"/>
                <a:cs typeface="Times New Roman" panose="02020603050405020304" pitchFamily="18" charset="0"/>
              </a:endParaRPr>
            </a:p>
          </p:txBody>
        </p:sp>
        <p:cxnSp>
          <p:nvCxnSpPr>
            <p:cNvPr id="193" name="直線單箭頭接點 192"/>
            <p:cNvCxnSpPr/>
            <p:nvPr/>
          </p:nvCxnSpPr>
          <p:spPr>
            <a:xfrm flipH="1">
              <a:off x="5404514" y="2675818"/>
              <a:ext cx="15526" cy="314422"/>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194" name="文字方塊 193"/>
            <p:cNvSpPr txBox="1"/>
            <p:nvPr/>
          </p:nvSpPr>
          <p:spPr>
            <a:xfrm>
              <a:off x="2277288" y="1046347"/>
              <a:ext cx="2432978" cy="1569660"/>
            </a:xfrm>
            <a:prstGeom prst="rect">
              <a:avLst/>
            </a:prstGeom>
            <a:noFill/>
          </p:spPr>
          <p:txBody>
            <a:bodyPr wrap="square" rtlCol="0">
              <a:spAutoFit/>
            </a:bodyPr>
            <a:lstStyle/>
            <a:p>
              <a:r>
                <a:rPr lang="en-CA" altLang="zh-TW" sz="1600" dirty="0" smtClean="0">
                  <a:latin typeface="Times New Roman" panose="02020603050405020304" pitchFamily="18" charset="0"/>
                  <a:cs typeface="Times New Roman" panose="02020603050405020304" pitchFamily="18" charset="0"/>
                </a:rPr>
                <a:t>Direct subsampling:</a:t>
              </a:r>
            </a:p>
            <a:p>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Cb’</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Cb</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p>
            <a:p>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Cr’</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Cr</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endParaRPr lang="en-CA" altLang="zh-TW" sz="1600" dirty="0">
                <a:latin typeface="Times New Roman" panose="02020603050405020304" pitchFamily="18" charset="0"/>
                <a:cs typeface="Times New Roman" panose="02020603050405020304" pitchFamily="18" charset="0"/>
              </a:endParaRPr>
            </a:p>
            <a:p>
              <a:r>
                <a:rPr lang="en-CA" altLang="zh-TW" sz="1600" dirty="0" smtClean="0">
                  <a:latin typeface="Times New Roman" panose="02020603050405020304" pitchFamily="18" charset="0"/>
                  <a:cs typeface="Times New Roman" panose="02020603050405020304" pitchFamily="18" charset="0"/>
                </a:rPr>
                <a:t>Average subsampling</a:t>
              </a:r>
              <a:r>
                <a:rPr lang="zh-TW" altLang="en-US" sz="1600" dirty="0" smtClean="0">
                  <a:latin typeface="Times New Roman" panose="02020603050405020304" pitchFamily="18" charset="0"/>
                  <a:cs typeface="Times New Roman" panose="02020603050405020304" pitchFamily="18" charset="0"/>
                </a:rPr>
                <a:t>：</a:t>
              </a:r>
              <a:endParaRPr lang="en-US" altLang="zh-TW" sz="1600" dirty="0" smtClean="0">
                <a:latin typeface="Times New Roman" panose="02020603050405020304" pitchFamily="18" charset="0"/>
                <a:cs typeface="Times New Roman" panose="02020603050405020304" pitchFamily="18" charset="0"/>
              </a:endParaRPr>
            </a:p>
            <a:p>
              <a:r>
                <a:rPr lang="en-US" altLang="zh-TW" sz="1600" dirty="0">
                  <a:latin typeface="Times New Roman" panose="02020603050405020304" pitchFamily="18" charset="0"/>
                  <a:cs typeface="Times New Roman" panose="02020603050405020304" pitchFamily="18" charset="0"/>
                </a:rPr>
                <a:t> </a:t>
              </a:r>
              <a:r>
                <a:rPr lang="en-US" altLang="zh-TW" sz="1600" dirty="0" smtClean="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Cb’</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Cb’</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Symbol" panose="05050102010706020507" pitchFamily="18" charset="2"/>
                  <a:cs typeface="Times New Roman" panose="02020603050405020304" pitchFamily="18" charset="0"/>
                </a:rPr>
                <a:t>/4 - 96</a:t>
              </a:r>
              <a:r>
                <a:rPr lang="en-CA" altLang="zh-TW" sz="1600" dirty="0" smtClean="0">
                  <a:latin typeface="Times New Roman" panose="02020603050405020304" pitchFamily="18" charset="0"/>
                  <a:cs typeface="Times New Roman" panose="02020603050405020304" pitchFamily="18" charset="0"/>
                </a:rPr>
                <a:t> </a:t>
              </a:r>
            </a:p>
            <a:p>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Cr’</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Cr’</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/4 </a:t>
              </a:r>
              <a:r>
                <a:rPr lang="en-CA" altLang="zh-TW" sz="1600" dirty="0" smtClean="0">
                  <a:latin typeface="Symbol" panose="05050102010706020507" pitchFamily="18" charset="2"/>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96</a:t>
              </a:r>
              <a:endParaRPr lang="zh-TW" altLang="en-US" sz="1600" dirty="0">
                <a:latin typeface="Times New Roman" panose="02020603050405020304" pitchFamily="18" charset="0"/>
                <a:cs typeface="Times New Roman" panose="02020603050405020304" pitchFamily="18" charset="0"/>
              </a:endParaRPr>
            </a:p>
          </p:txBody>
        </p:sp>
        <p:cxnSp>
          <p:nvCxnSpPr>
            <p:cNvPr id="195" name="直線單箭頭接點 194"/>
            <p:cNvCxnSpPr>
              <a:endCxn id="181" idx="0"/>
            </p:cNvCxnSpPr>
            <p:nvPr/>
          </p:nvCxnSpPr>
          <p:spPr>
            <a:xfrm flipH="1">
              <a:off x="3355943" y="2688015"/>
              <a:ext cx="6978" cy="245449"/>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196" name="矩形 195"/>
            <p:cNvSpPr/>
            <p:nvPr/>
          </p:nvSpPr>
          <p:spPr>
            <a:xfrm>
              <a:off x="6932202" y="2996319"/>
              <a:ext cx="1256535" cy="1290910"/>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97" name="文字方塊 196"/>
            <p:cNvSpPr txBox="1"/>
            <p:nvPr/>
          </p:nvSpPr>
          <p:spPr>
            <a:xfrm>
              <a:off x="7060023" y="3039343"/>
              <a:ext cx="1073606" cy="1139297"/>
            </a:xfrm>
            <a:prstGeom prst="rect">
              <a:avLst/>
            </a:prstGeom>
            <a:noFill/>
          </p:spPr>
          <p:txBody>
            <a:bodyPr wrap="none" rtlCol="0">
              <a:spAutoFit/>
            </a:bodyPr>
            <a:lstStyle/>
            <a:p>
              <a:pPr algn="ctr">
                <a:lnSpc>
                  <a:spcPct val="95000"/>
                </a:lnSpc>
              </a:pPr>
              <a:r>
                <a:rPr lang="en-US" altLang="zh-TW" sz="1600" dirty="0" smtClean="0">
                  <a:latin typeface="Times New Roman" panose="02020603050405020304" pitchFamily="18" charset="0"/>
                  <a:cs typeface="Times New Roman" panose="02020603050405020304" pitchFamily="18" charset="0"/>
                </a:rPr>
                <a:t>Inverse</a:t>
              </a:r>
            </a:p>
            <a:p>
              <a:pPr algn="ctr">
                <a:lnSpc>
                  <a:spcPct val="95000"/>
                </a:lnSpc>
              </a:pPr>
              <a:r>
                <a:rPr lang="en-US" altLang="zh-TW" sz="1600" dirty="0" smtClean="0">
                  <a:latin typeface="Times New Roman" panose="02020603050405020304" pitchFamily="18" charset="0"/>
                  <a:cs typeface="Times New Roman" panose="02020603050405020304" pitchFamily="18" charset="0"/>
                </a:rPr>
                <a:t>Color </a:t>
              </a:r>
            </a:p>
            <a:p>
              <a:pPr algn="ctr">
                <a:lnSpc>
                  <a:spcPct val="95000"/>
                </a:lnSpc>
              </a:pPr>
              <a:r>
                <a:rPr lang="en-US" altLang="zh-TW" sz="1600" dirty="0" smtClean="0">
                  <a:latin typeface="Times New Roman" panose="02020603050405020304" pitchFamily="18" charset="0"/>
                  <a:cs typeface="Times New Roman" panose="02020603050405020304" pitchFamily="18" charset="0"/>
                </a:rPr>
                <a:t>Space </a:t>
              </a:r>
            </a:p>
            <a:p>
              <a:pPr algn="ctr">
                <a:lnSpc>
                  <a:spcPct val="95000"/>
                </a:lnSpc>
              </a:pPr>
              <a:r>
                <a:rPr lang="en-US" altLang="zh-TW" sz="1600" dirty="0" smtClean="0">
                  <a:latin typeface="Times New Roman" panose="02020603050405020304" pitchFamily="18" charset="0"/>
                  <a:cs typeface="Times New Roman" panose="02020603050405020304" pitchFamily="18" charset="0"/>
                </a:rPr>
                <a:t>Transform</a:t>
              </a:r>
              <a:endParaRPr lang="zh-TW" altLang="en-US" sz="1600" dirty="0">
                <a:latin typeface="Times New Roman" panose="02020603050405020304" pitchFamily="18" charset="0"/>
                <a:cs typeface="Times New Roman" panose="02020603050405020304" pitchFamily="18" charset="0"/>
              </a:endParaRPr>
            </a:p>
          </p:txBody>
        </p:sp>
        <p:grpSp>
          <p:nvGrpSpPr>
            <p:cNvPr id="198" name="群組 197"/>
            <p:cNvGrpSpPr/>
            <p:nvPr/>
          </p:nvGrpSpPr>
          <p:grpSpPr>
            <a:xfrm>
              <a:off x="8172400" y="2774539"/>
              <a:ext cx="792088" cy="1342411"/>
              <a:chOff x="7524328" y="574421"/>
              <a:chExt cx="791600" cy="1342411"/>
            </a:xfrm>
          </p:grpSpPr>
          <p:cxnSp>
            <p:nvCxnSpPr>
              <p:cNvPr id="200" name="直線單箭頭接點 199"/>
              <p:cNvCxnSpPr/>
              <p:nvPr/>
            </p:nvCxnSpPr>
            <p:spPr>
              <a:xfrm>
                <a:off x="7524328" y="938337"/>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01" name="文字方塊 200"/>
              <p:cNvSpPr txBox="1"/>
              <p:nvPr/>
            </p:nvSpPr>
            <p:spPr>
              <a:xfrm>
                <a:off x="7535944" y="574421"/>
                <a:ext cx="620090" cy="369332"/>
              </a:xfrm>
              <a:prstGeom prst="rect">
                <a:avLst/>
              </a:prstGeom>
              <a:noFill/>
            </p:spPr>
            <p:txBody>
              <a:bodyPr wrap="none" rtlCol="0">
                <a:spAutoFit/>
              </a:bodyPr>
              <a:lstStyle/>
              <a:p>
                <a:pPr algn="ctr"/>
                <a:r>
                  <a:rPr lang="en-US" altLang="zh-TW" dirty="0" err="1" smtClean="0">
                    <a:latin typeface="Times New Roman" panose="02020603050405020304" pitchFamily="18" charset="0"/>
                    <a:cs typeface="Times New Roman" panose="02020603050405020304" pitchFamily="18" charset="0"/>
                  </a:rPr>
                  <a:t>R</a:t>
                </a:r>
                <a:r>
                  <a:rPr lang="en-US" altLang="zh-TW" baseline="-25000" dirty="0" err="1" smtClean="0">
                    <a:latin typeface="Times New Roman" panose="02020603050405020304" pitchFamily="18" charset="0"/>
                    <a:cs typeface="Times New Roman" panose="02020603050405020304" pitchFamily="18" charset="0"/>
                  </a:rPr>
                  <a:t>i,j</a:t>
                </a:r>
                <a:endParaRPr lang="zh-TW" altLang="en-US" dirty="0">
                  <a:latin typeface="Times New Roman" panose="02020603050405020304" pitchFamily="18" charset="0"/>
                  <a:cs typeface="Times New Roman" panose="02020603050405020304" pitchFamily="18" charset="0"/>
                </a:endParaRPr>
              </a:p>
            </p:txBody>
          </p:sp>
          <p:cxnSp>
            <p:nvCxnSpPr>
              <p:cNvPr id="202" name="直線單箭頭接點 201"/>
              <p:cNvCxnSpPr/>
              <p:nvPr/>
            </p:nvCxnSpPr>
            <p:spPr>
              <a:xfrm>
                <a:off x="7524328" y="1412776"/>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03" name="文字方塊 202"/>
              <p:cNvSpPr txBox="1"/>
              <p:nvPr/>
            </p:nvSpPr>
            <p:spPr>
              <a:xfrm>
                <a:off x="7533468" y="1052736"/>
                <a:ext cx="637242" cy="369332"/>
              </a:xfrm>
              <a:prstGeom prst="rect">
                <a:avLst/>
              </a:prstGeom>
              <a:noFill/>
            </p:spPr>
            <p:txBody>
              <a:bodyPr wrap="none" rtlCol="0">
                <a:spAutoFit/>
              </a:bodyPr>
              <a:lstStyle/>
              <a:p>
                <a:pPr algn="ctr"/>
                <a:r>
                  <a:rPr lang="en-US" altLang="zh-TW" dirty="0" err="1" smtClean="0">
                    <a:latin typeface="Times New Roman" panose="02020603050405020304" pitchFamily="18" charset="0"/>
                    <a:cs typeface="Times New Roman" panose="02020603050405020304" pitchFamily="18" charset="0"/>
                  </a:rPr>
                  <a:t>G</a:t>
                </a:r>
                <a:r>
                  <a:rPr lang="en-US" altLang="zh-TW" baseline="-25000" dirty="0" err="1" smtClean="0">
                    <a:latin typeface="Times New Roman" panose="02020603050405020304" pitchFamily="18" charset="0"/>
                    <a:cs typeface="Times New Roman" panose="02020603050405020304" pitchFamily="18" charset="0"/>
                  </a:rPr>
                  <a:t>i,j</a:t>
                </a:r>
                <a:endParaRPr lang="zh-TW" altLang="en-US" dirty="0">
                  <a:latin typeface="Times New Roman" panose="02020603050405020304" pitchFamily="18" charset="0"/>
                  <a:cs typeface="Times New Roman" panose="02020603050405020304" pitchFamily="18" charset="0"/>
                </a:endParaRPr>
              </a:p>
            </p:txBody>
          </p:sp>
          <p:cxnSp>
            <p:nvCxnSpPr>
              <p:cNvPr id="204" name="直線單箭頭接點 203"/>
              <p:cNvCxnSpPr/>
              <p:nvPr/>
            </p:nvCxnSpPr>
            <p:spPr>
              <a:xfrm>
                <a:off x="7524328" y="1916832"/>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05" name="文字方塊 204"/>
              <p:cNvSpPr txBox="1"/>
              <p:nvPr/>
            </p:nvSpPr>
            <p:spPr>
              <a:xfrm>
                <a:off x="7535944" y="1516722"/>
                <a:ext cx="620089" cy="369332"/>
              </a:xfrm>
              <a:prstGeom prst="rect">
                <a:avLst/>
              </a:prstGeom>
              <a:noFill/>
            </p:spPr>
            <p:txBody>
              <a:bodyPr wrap="none" rtlCol="0">
                <a:spAutoFit/>
              </a:bodyPr>
              <a:lstStyle/>
              <a:p>
                <a:pPr algn="ctr"/>
                <a:r>
                  <a:rPr lang="en-US" altLang="zh-TW" dirty="0" err="1">
                    <a:latin typeface="Times New Roman" panose="02020603050405020304" pitchFamily="18" charset="0"/>
                    <a:cs typeface="Times New Roman" panose="02020603050405020304" pitchFamily="18" charset="0"/>
                  </a:rPr>
                  <a:t>B</a:t>
                </a:r>
                <a:r>
                  <a:rPr lang="en-US" altLang="zh-TW" baseline="-25000" dirty="0" err="1" smtClean="0">
                    <a:latin typeface="Times New Roman" panose="02020603050405020304" pitchFamily="18" charset="0"/>
                    <a:cs typeface="Times New Roman" panose="02020603050405020304" pitchFamily="18" charset="0"/>
                  </a:rPr>
                  <a:t>i,j</a:t>
                </a:r>
                <a:endParaRPr lang="zh-TW" altLang="en-US" dirty="0">
                  <a:latin typeface="Times New Roman" panose="02020603050405020304" pitchFamily="18" charset="0"/>
                  <a:cs typeface="Times New Roman" panose="02020603050405020304" pitchFamily="18" charset="0"/>
                </a:endParaRPr>
              </a:p>
            </p:txBody>
          </p:sp>
        </p:grpSp>
        <p:sp>
          <p:nvSpPr>
            <p:cNvPr id="199" name="文字方塊 198"/>
            <p:cNvSpPr txBox="1"/>
            <p:nvPr/>
          </p:nvSpPr>
          <p:spPr>
            <a:xfrm>
              <a:off x="5508104" y="5598532"/>
              <a:ext cx="2411879" cy="369332"/>
            </a:xfrm>
            <a:prstGeom prst="rect">
              <a:avLst/>
            </a:prstGeom>
            <a:noFill/>
          </p:spPr>
          <p:txBody>
            <a:bodyPr wrap="none" rtlCol="0">
              <a:spAutoFit/>
            </a:bodyPr>
            <a:lstStyle/>
            <a:p>
              <a:r>
                <a:rPr lang="en-US" altLang="zh-TW" b="1" dirty="0" smtClean="0">
                  <a:latin typeface="Times New Roman" panose="02020603050405020304" pitchFamily="18" charset="0"/>
                  <a:cs typeface="Times New Roman" panose="02020603050405020304" pitchFamily="18" charset="0"/>
                </a:rPr>
                <a:t>Color Depth </a:t>
              </a:r>
              <a:r>
                <a:rPr lang="en-US" altLang="zh-TW" b="1" dirty="0" err="1" smtClean="0">
                  <a:latin typeface="Times New Roman" panose="02020603050405020304" pitchFamily="18" charset="0"/>
                  <a:cs typeface="Times New Roman" panose="02020603050405020304" pitchFamily="18" charset="0"/>
                </a:rPr>
                <a:t>Depacker</a:t>
              </a:r>
              <a:endParaRPr lang="zh-TW" altLang="en-US" b="1" dirty="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328898548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4587332" y="2434857"/>
            <a:ext cx="3980863" cy="3845233"/>
          </a:xfrm>
          <a:prstGeom prst="rect">
            <a:avLst/>
          </a:prstGeom>
          <a:solidFill>
            <a:schemeClr val="tx1">
              <a:lumMod val="10000"/>
              <a:lumOff val="90000"/>
            </a:schemeClr>
          </a:solidFill>
          <a:ln w="952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4" name="矩形 13"/>
          <p:cNvSpPr/>
          <p:nvPr/>
        </p:nvSpPr>
        <p:spPr>
          <a:xfrm>
            <a:off x="395536" y="2447546"/>
            <a:ext cx="4090204" cy="3845233"/>
          </a:xfrm>
          <a:prstGeom prst="rect">
            <a:avLst/>
          </a:prstGeom>
          <a:solidFill>
            <a:schemeClr val="tx1">
              <a:lumMod val="10000"/>
              <a:lumOff val="90000"/>
            </a:schemeClr>
          </a:solidFill>
          <a:ln w="952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5" name="文字方塊 14"/>
          <p:cNvSpPr txBox="1"/>
          <p:nvPr/>
        </p:nvSpPr>
        <p:spPr>
          <a:xfrm>
            <a:off x="1028808" y="5267384"/>
            <a:ext cx="1646419" cy="941639"/>
          </a:xfrm>
          <a:prstGeom prst="rect">
            <a:avLst/>
          </a:prstGeom>
          <a:noFill/>
        </p:spPr>
        <p:txBody>
          <a:bodyPr wrap="none" rtlCol="0">
            <a:spAutoFit/>
          </a:bodyPr>
          <a:lstStyle/>
          <a:p>
            <a:r>
              <a:rPr lang="en-CA" altLang="zh-TW" sz="1600" dirty="0">
                <a:latin typeface="Times New Roman" panose="02020603050405020304" pitchFamily="18" charset="0"/>
                <a:cs typeface="Times New Roman" panose="02020603050405020304" pitchFamily="18" charset="0"/>
              </a:rPr>
              <a:t>{</a:t>
            </a:r>
            <a:r>
              <a:rPr lang="en-CA" altLang="zh-TW" sz="1600" dirty="0" err="1">
                <a:latin typeface="Times New Roman" panose="02020603050405020304" pitchFamily="18" charset="0"/>
                <a:cs typeface="Times New Roman" panose="02020603050405020304" pitchFamily="18" charset="0"/>
              </a:rPr>
              <a:t>Y</a:t>
            </a:r>
            <a:r>
              <a:rPr lang="en-CA" altLang="zh-TW" sz="1600" baseline="-25000" dirty="0" err="1">
                <a:latin typeface="Times New Roman" panose="02020603050405020304" pitchFamily="18" charset="0"/>
                <a:cs typeface="Times New Roman" panose="02020603050405020304" pitchFamily="18" charset="0"/>
              </a:rPr>
              <a:t>i,j</a:t>
            </a:r>
            <a:r>
              <a:rPr lang="en-CA" altLang="zh-TW" sz="1600" dirty="0">
                <a:latin typeface="Times New Roman" panose="02020603050405020304" pitchFamily="18" charset="0"/>
                <a:cs typeface="Times New Roman" panose="02020603050405020304" pitchFamily="18" charset="0"/>
              </a:rPr>
              <a:t>, </a:t>
            </a:r>
            <a:r>
              <a:rPr lang="en-CA" altLang="zh-TW" sz="1600" dirty="0" err="1">
                <a:latin typeface="Times New Roman" panose="02020603050405020304" pitchFamily="18" charset="0"/>
                <a:cs typeface="Times New Roman" panose="02020603050405020304" pitchFamily="18" charset="0"/>
              </a:rPr>
              <a:t>Cb</a:t>
            </a:r>
            <a:r>
              <a:rPr lang="en-CA" altLang="zh-TW" sz="1600" baseline="-25000" dirty="0" err="1">
                <a:latin typeface="Times New Roman" panose="02020603050405020304" pitchFamily="18" charset="0"/>
                <a:cs typeface="Times New Roman" panose="02020603050405020304" pitchFamily="18" charset="0"/>
              </a:rPr>
              <a:t>i,j</a:t>
            </a:r>
            <a:r>
              <a:rPr lang="en-CA" altLang="zh-TW" sz="1600" dirty="0">
                <a:latin typeface="Times New Roman" panose="02020603050405020304" pitchFamily="18" charset="0"/>
                <a:cs typeface="Times New Roman" panose="02020603050405020304" pitchFamily="18" charset="0"/>
              </a:rPr>
              <a:t>, </a:t>
            </a:r>
            <a:r>
              <a:rPr lang="en-CA" altLang="zh-TW" sz="1600" dirty="0" err="1">
                <a:latin typeface="Times New Roman" panose="02020603050405020304" pitchFamily="18" charset="0"/>
                <a:cs typeface="Times New Roman" panose="02020603050405020304" pitchFamily="18" charset="0"/>
              </a:rPr>
              <a:t>Cr</a:t>
            </a:r>
            <a:r>
              <a:rPr lang="en-CA" altLang="zh-TW" sz="1600" baseline="-25000" dirty="0" err="1">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a:t>
            </a:r>
          </a:p>
          <a:p>
            <a:r>
              <a:rPr lang="en-CA" altLang="zh-TW" sz="1600" dirty="0" smtClean="0">
                <a:latin typeface="Times New Roman" panose="02020603050405020304" pitchFamily="18" charset="0"/>
                <a:cs typeface="Times New Roman" panose="02020603050405020304" pitchFamily="18" charset="0"/>
              </a:rPr>
              <a:t>{</a:t>
            </a:r>
            <a:r>
              <a:rPr lang="en-CA" altLang="zh-TW" sz="1600" dirty="0">
                <a:latin typeface="Times New Roman" panose="02020603050405020304" pitchFamily="18" charset="0"/>
                <a:cs typeface="Times New Roman" panose="02020603050405020304" pitchFamily="18" charset="0"/>
              </a:rPr>
              <a:t>Y</a:t>
            </a:r>
            <a:r>
              <a:rPr lang="en-CA" altLang="zh-TW" sz="1600" baseline="-25000" dirty="0">
                <a:latin typeface="Times New Roman" panose="02020603050405020304" pitchFamily="18" charset="0"/>
                <a:cs typeface="Times New Roman" panose="02020603050405020304" pitchFamily="18" charset="0"/>
              </a:rPr>
              <a:t>i,j+1</a:t>
            </a:r>
            <a:r>
              <a:rPr lang="en-CA" altLang="zh-TW" sz="1600" dirty="0">
                <a:latin typeface="Times New Roman" panose="02020603050405020304" pitchFamily="18" charset="0"/>
                <a:cs typeface="Times New Roman" panose="02020603050405020304" pitchFamily="18" charset="0"/>
              </a:rPr>
              <a:t>, 128, 128</a:t>
            </a:r>
            <a:r>
              <a:rPr lang="en-CA" altLang="zh-TW" sz="1600" dirty="0" smtClean="0">
                <a:latin typeface="Times New Roman" panose="02020603050405020304" pitchFamily="18" charset="0"/>
                <a:cs typeface="Times New Roman" panose="02020603050405020304" pitchFamily="18" charset="0"/>
              </a:rPr>
              <a:t>}</a:t>
            </a:r>
          </a:p>
          <a:p>
            <a:r>
              <a:rPr lang="en-CA" altLang="zh-TW" sz="1600" dirty="0" smtClean="0">
                <a:latin typeface="Times New Roman" panose="02020603050405020304" pitchFamily="18" charset="0"/>
                <a:cs typeface="Times New Roman" panose="02020603050405020304" pitchFamily="18" charset="0"/>
              </a:rPr>
              <a:t>{</a:t>
            </a:r>
            <a:r>
              <a:rPr lang="en-CA" altLang="zh-TW" sz="1600" dirty="0">
                <a:latin typeface="Times New Roman" panose="02020603050405020304" pitchFamily="18" charset="0"/>
                <a:cs typeface="Times New Roman" panose="02020603050405020304" pitchFamily="18" charset="0"/>
              </a:rPr>
              <a:t>Y</a:t>
            </a:r>
            <a:r>
              <a:rPr lang="en-CA" altLang="zh-TW" sz="1600" baseline="-25000" dirty="0">
                <a:latin typeface="Times New Roman" panose="02020603050405020304" pitchFamily="18" charset="0"/>
                <a:cs typeface="Times New Roman" panose="02020603050405020304" pitchFamily="18" charset="0"/>
              </a:rPr>
              <a:t>i+1,j</a:t>
            </a:r>
            <a:r>
              <a:rPr lang="en-CA" altLang="zh-TW" sz="1600" dirty="0">
                <a:latin typeface="Times New Roman" panose="02020603050405020304" pitchFamily="18" charset="0"/>
                <a:cs typeface="Times New Roman" panose="02020603050405020304" pitchFamily="18" charset="0"/>
              </a:rPr>
              <a:t>, 128, </a:t>
            </a:r>
            <a:r>
              <a:rPr lang="en-CA" altLang="zh-TW" sz="1600" dirty="0" smtClean="0">
                <a:latin typeface="Times New Roman" panose="02020603050405020304" pitchFamily="18" charset="0"/>
                <a:cs typeface="Times New Roman" panose="02020603050405020304" pitchFamily="18" charset="0"/>
              </a:rPr>
              <a:t>128}</a:t>
            </a:r>
          </a:p>
          <a:p>
            <a:r>
              <a:rPr lang="en-CA" altLang="zh-TW" sz="1600" dirty="0" smtClean="0">
                <a:latin typeface="Times New Roman" panose="02020603050405020304" pitchFamily="18" charset="0"/>
                <a:cs typeface="Times New Roman" panose="02020603050405020304" pitchFamily="18" charset="0"/>
              </a:rPr>
              <a:t>{Y</a:t>
            </a:r>
            <a:r>
              <a:rPr lang="en-CA" altLang="zh-TW" sz="1600" baseline="-25000" dirty="0" smtClean="0">
                <a:latin typeface="Times New Roman" panose="02020603050405020304" pitchFamily="18" charset="0"/>
                <a:cs typeface="Times New Roman" panose="02020603050405020304" pitchFamily="18" charset="0"/>
              </a:rPr>
              <a:t>i+1,j+1</a:t>
            </a:r>
            <a:r>
              <a:rPr lang="en-CA" altLang="zh-TW" sz="1600" dirty="0">
                <a:latin typeface="Times New Roman" panose="02020603050405020304" pitchFamily="18" charset="0"/>
                <a:cs typeface="Times New Roman" panose="02020603050405020304" pitchFamily="18" charset="0"/>
              </a:rPr>
              <a:t>, 128, 128}</a:t>
            </a:r>
            <a:endParaRPr lang="zh-TW" altLang="en-US" sz="1600" dirty="0">
              <a:latin typeface="Times New Roman" panose="02020603050405020304" pitchFamily="18" charset="0"/>
              <a:cs typeface="Times New Roman" panose="02020603050405020304" pitchFamily="18" charset="0"/>
            </a:endParaRPr>
          </a:p>
        </p:txBody>
      </p:sp>
      <p:sp>
        <p:nvSpPr>
          <p:cNvPr id="16" name="文字方塊 15"/>
          <p:cNvSpPr txBox="1"/>
          <p:nvPr/>
        </p:nvSpPr>
        <p:spPr>
          <a:xfrm>
            <a:off x="6632834" y="5267384"/>
            <a:ext cx="1646419" cy="941639"/>
          </a:xfrm>
          <a:prstGeom prst="rect">
            <a:avLst/>
          </a:prstGeom>
          <a:noFill/>
        </p:spPr>
        <p:txBody>
          <a:bodyPr wrap="none" rtlCol="0">
            <a:spAutoFit/>
          </a:bodyPr>
          <a:lstStyle/>
          <a:p>
            <a:r>
              <a:rPr lang="en-CA" altLang="zh-TW" sz="1600" dirty="0">
                <a:latin typeface="Times New Roman" panose="02020603050405020304" pitchFamily="18" charset="0"/>
                <a:cs typeface="Times New Roman" panose="02020603050405020304" pitchFamily="18" charset="0"/>
              </a:rPr>
              <a:t>{</a:t>
            </a:r>
            <a:r>
              <a:rPr lang="en-CA" altLang="zh-TW" sz="1600" dirty="0" err="1">
                <a:latin typeface="Times New Roman" panose="02020603050405020304" pitchFamily="18" charset="0"/>
                <a:cs typeface="Times New Roman" panose="02020603050405020304" pitchFamily="18" charset="0"/>
              </a:rPr>
              <a:t>Y</a:t>
            </a:r>
            <a:r>
              <a:rPr lang="en-CA" altLang="zh-TW" sz="1600" baseline="-25000" dirty="0" err="1">
                <a:latin typeface="Times New Roman" panose="02020603050405020304" pitchFamily="18" charset="0"/>
                <a:cs typeface="Times New Roman" panose="02020603050405020304" pitchFamily="18" charset="0"/>
              </a:rPr>
              <a:t>i,j</a:t>
            </a:r>
            <a:r>
              <a:rPr lang="en-CA" altLang="zh-TW" sz="1600" dirty="0">
                <a:latin typeface="Times New Roman" panose="02020603050405020304" pitchFamily="18" charset="0"/>
                <a:cs typeface="Times New Roman" panose="02020603050405020304" pitchFamily="18" charset="0"/>
              </a:rPr>
              <a:t>, </a:t>
            </a:r>
            <a:r>
              <a:rPr lang="en-CA" altLang="zh-TW" sz="1600" dirty="0" err="1">
                <a:latin typeface="Times New Roman" panose="02020603050405020304" pitchFamily="18" charset="0"/>
                <a:cs typeface="Times New Roman" panose="02020603050405020304" pitchFamily="18" charset="0"/>
              </a:rPr>
              <a:t>Cb</a:t>
            </a:r>
            <a:r>
              <a:rPr lang="en-CA" altLang="zh-TW" sz="1600" baseline="-25000" dirty="0" err="1">
                <a:latin typeface="Times New Roman" panose="02020603050405020304" pitchFamily="18" charset="0"/>
                <a:cs typeface="Times New Roman" panose="02020603050405020304" pitchFamily="18" charset="0"/>
              </a:rPr>
              <a:t>i,j</a:t>
            </a:r>
            <a:r>
              <a:rPr lang="en-CA" altLang="zh-TW" sz="1600" dirty="0">
                <a:latin typeface="Times New Roman" panose="02020603050405020304" pitchFamily="18" charset="0"/>
                <a:cs typeface="Times New Roman" panose="02020603050405020304" pitchFamily="18" charset="0"/>
              </a:rPr>
              <a:t>, </a:t>
            </a:r>
            <a:r>
              <a:rPr lang="en-CA" altLang="zh-TW" sz="1600" dirty="0" err="1">
                <a:latin typeface="Times New Roman" panose="02020603050405020304" pitchFamily="18" charset="0"/>
                <a:cs typeface="Times New Roman" panose="02020603050405020304" pitchFamily="18" charset="0"/>
              </a:rPr>
              <a:t>Cr</a:t>
            </a:r>
            <a:r>
              <a:rPr lang="en-CA" altLang="zh-TW" sz="1600" baseline="-25000" dirty="0" err="1">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a:t>
            </a:r>
          </a:p>
          <a:p>
            <a:r>
              <a:rPr lang="en-CA" altLang="zh-TW" sz="1600" dirty="0" smtClean="0">
                <a:latin typeface="Times New Roman" panose="02020603050405020304" pitchFamily="18" charset="0"/>
                <a:cs typeface="Times New Roman" panose="02020603050405020304" pitchFamily="18" charset="0"/>
              </a:rPr>
              <a:t>{</a:t>
            </a:r>
            <a:r>
              <a:rPr lang="en-CA" altLang="zh-TW" sz="1600" dirty="0">
                <a:latin typeface="Times New Roman" panose="02020603050405020304" pitchFamily="18" charset="0"/>
                <a:cs typeface="Times New Roman" panose="02020603050405020304" pitchFamily="18" charset="0"/>
              </a:rPr>
              <a:t>Y</a:t>
            </a:r>
            <a:r>
              <a:rPr lang="en-CA" altLang="zh-TW" sz="1600" baseline="-25000" dirty="0">
                <a:latin typeface="Times New Roman" panose="02020603050405020304" pitchFamily="18" charset="0"/>
                <a:cs typeface="Times New Roman" panose="02020603050405020304" pitchFamily="18" charset="0"/>
              </a:rPr>
              <a:t>i,j+1</a:t>
            </a:r>
            <a:r>
              <a:rPr lang="en-CA" altLang="zh-TW" sz="1600" dirty="0">
                <a:latin typeface="Times New Roman" panose="02020603050405020304" pitchFamily="18" charset="0"/>
                <a:cs typeface="Times New Roman" panose="02020603050405020304" pitchFamily="18" charset="0"/>
              </a:rPr>
              <a:t>, 128, 128</a:t>
            </a:r>
            <a:r>
              <a:rPr lang="en-CA" altLang="zh-TW" sz="1600" dirty="0" smtClean="0">
                <a:latin typeface="Times New Roman" panose="02020603050405020304" pitchFamily="18" charset="0"/>
                <a:cs typeface="Times New Roman" panose="02020603050405020304" pitchFamily="18" charset="0"/>
              </a:rPr>
              <a:t>}</a:t>
            </a:r>
          </a:p>
          <a:p>
            <a:r>
              <a:rPr lang="en-CA" altLang="zh-TW" sz="1600" dirty="0" smtClean="0">
                <a:latin typeface="Times New Roman" panose="02020603050405020304" pitchFamily="18" charset="0"/>
                <a:cs typeface="Times New Roman" panose="02020603050405020304" pitchFamily="18" charset="0"/>
              </a:rPr>
              <a:t>{</a:t>
            </a:r>
            <a:r>
              <a:rPr lang="en-CA" altLang="zh-TW" sz="1600" dirty="0">
                <a:latin typeface="Times New Roman" panose="02020603050405020304" pitchFamily="18" charset="0"/>
                <a:cs typeface="Times New Roman" panose="02020603050405020304" pitchFamily="18" charset="0"/>
              </a:rPr>
              <a:t>Y</a:t>
            </a:r>
            <a:r>
              <a:rPr lang="en-CA" altLang="zh-TW" sz="1600" baseline="-25000" dirty="0">
                <a:latin typeface="Times New Roman" panose="02020603050405020304" pitchFamily="18" charset="0"/>
                <a:cs typeface="Times New Roman" panose="02020603050405020304" pitchFamily="18" charset="0"/>
              </a:rPr>
              <a:t>i+1,j</a:t>
            </a:r>
            <a:r>
              <a:rPr lang="en-CA" altLang="zh-TW" sz="1600" dirty="0">
                <a:latin typeface="Times New Roman" panose="02020603050405020304" pitchFamily="18" charset="0"/>
                <a:cs typeface="Times New Roman" panose="02020603050405020304" pitchFamily="18" charset="0"/>
              </a:rPr>
              <a:t>, 128, </a:t>
            </a:r>
            <a:r>
              <a:rPr lang="en-CA" altLang="zh-TW" sz="1600" dirty="0" smtClean="0">
                <a:latin typeface="Times New Roman" panose="02020603050405020304" pitchFamily="18" charset="0"/>
                <a:cs typeface="Times New Roman" panose="02020603050405020304" pitchFamily="18" charset="0"/>
              </a:rPr>
              <a:t>128}</a:t>
            </a:r>
          </a:p>
          <a:p>
            <a:r>
              <a:rPr lang="en-CA" altLang="zh-TW" sz="1600" dirty="0" smtClean="0">
                <a:latin typeface="Times New Roman" panose="02020603050405020304" pitchFamily="18" charset="0"/>
                <a:cs typeface="Times New Roman" panose="02020603050405020304" pitchFamily="18" charset="0"/>
              </a:rPr>
              <a:t>{Y</a:t>
            </a:r>
            <a:r>
              <a:rPr lang="en-CA" altLang="zh-TW" sz="1600" baseline="-25000" dirty="0" smtClean="0">
                <a:latin typeface="Times New Roman" panose="02020603050405020304" pitchFamily="18" charset="0"/>
                <a:cs typeface="Times New Roman" panose="02020603050405020304" pitchFamily="18" charset="0"/>
              </a:rPr>
              <a:t>i+1,j+1</a:t>
            </a:r>
            <a:r>
              <a:rPr lang="en-CA" altLang="zh-TW" sz="1600" dirty="0">
                <a:latin typeface="Times New Roman" panose="02020603050405020304" pitchFamily="18" charset="0"/>
                <a:cs typeface="Times New Roman" panose="02020603050405020304" pitchFamily="18" charset="0"/>
              </a:rPr>
              <a:t>, 128, 128}</a:t>
            </a:r>
            <a:endParaRPr lang="zh-TW" altLang="en-US" sz="1600" dirty="0">
              <a:latin typeface="Times New Roman" panose="02020603050405020304" pitchFamily="18" charset="0"/>
              <a:cs typeface="Times New Roman" panose="02020603050405020304" pitchFamily="18" charset="0"/>
            </a:endParaRPr>
          </a:p>
        </p:txBody>
      </p:sp>
      <p:sp>
        <p:nvSpPr>
          <p:cNvPr id="17" name="文字方塊 16"/>
          <p:cNvSpPr txBox="1"/>
          <p:nvPr/>
        </p:nvSpPr>
        <p:spPr>
          <a:xfrm>
            <a:off x="2596413" y="5267384"/>
            <a:ext cx="1831161" cy="941639"/>
          </a:xfrm>
          <a:prstGeom prst="rect">
            <a:avLst/>
          </a:prstGeom>
          <a:noFill/>
        </p:spPr>
        <p:txBody>
          <a:bodyPr wrap="none" rtlCol="0">
            <a:spAutoFit/>
          </a:bodyPr>
          <a:lstStyle/>
          <a:p>
            <a:r>
              <a:rPr lang="en-CA" altLang="zh-TW" sz="1600" dirty="0">
                <a:solidFill>
                  <a:srgbClr val="3333FF"/>
                </a:solidFill>
                <a:latin typeface="Times New Roman" panose="02020603050405020304" pitchFamily="18" charset="0"/>
                <a:cs typeface="Times New Roman" panose="02020603050405020304" pitchFamily="18" charset="0"/>
              </a:rPr>
              <a:t>{</a:t>
            </a:r>
            <a:r>
              <a:rPr lang="en-CA" altLang="zh-TW" sz="1600" dirty="0" err="1">
                <a:solidFill>
                  <a:srgbClr val="3333FF"/>
                </a:solidFill>
                <a:latin typeface="Times New Roman" panose="02020603050405020304" pitchFamily="18" charset="0"/>
                <a:cs typeface="Times New Roman" panose="02020603050405020304" pitchFamily="18" charset="0"/>
              </a:rPr>
              <a:t>Y</a:t>
            </a:r>
            <a:r>
              <a:rPr lang="en-CA" altLang="zh-TW" sz="1600" baseline="-25000" dirty="0" err="1">
                <a:solidFill>
                  <a:srgbClr val="3333FF"/>
                </a:solidFill>
                <a:latin typeface="Times New Roman" panose="02020603050405020304" pitchFamily="18" charset="0"/>
                <a:cs typeface="Times New Roman" panose="02020603050405020304" pitchFamily="18" charset="0"/>
              </a:rPr>
              <a:t>i,j</a:t>
            </a:r>
            <a:r>
              <a:rPr lang="en-CA" altLang="zh-TW" sz="1600" dirty="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Cb’</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Cr’</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a:t>
            </a:r>
          </a:p>
          <a:p>
            <a:r>
              <a:rPr lang="en-CA" altLang="zh-TW" sz="1600" dirty="0" smtClean="0">
                <a:solidFill>
                  <a:srgbClr val="3333FF"/>
                </a:solidFill>
                <a:latin typeface="Times New Roman" panose="02020603050405020304" pitchFamily="18" charset="0"/>
                <a:cs typeface="Times New Roman" panose="02020603050405020304" pitchFamily="18" charset="0"/>
              </a:rPr>
              <a:t>{</a:t>
            </a:r>
            <a:r>
              <a:rPr lang="en-CA" altLang="zh-TW" sz="1600" dirty="0">
                <a:solidFill>
                  <a:srgbClr val="3333FF"/>
                </a:solidFill>
                <a:latin typeface="Times New Roman" panose="02020603050405020304" pitchFamily="18" charset="0"/>
                <a:cs typeface="Times New Roman" panose="02020603050405020304" pitchFamily="18" charset="0"/>
              </a:rPr>
              <a:t>Y</a:t>
            </a:r>
            <a:r>
              <a:rPr lang="en-CA" altLang="zh-TW" sz="1600" baseline="-25000" dirty="0">
                <a:solidFill>
                  <a:srgbClr val="3333FF"/>
                </a:solidFill>
                <a:latin typeface="Times New Roman" panose="02020603050405020304" pitchFamily="18" charset="0"/>
                <a:cs typeface="Times New Roman" panose="02020603050405020304" pitchFamily="18" charset="0"/>
              </a:rPr>
              <a:t>i,j+1</a:t>
            </a:r>
            <a:r>
              <a:rPr lang="en-CA" altLang="zh-TW" sz="1600" dirty="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Cb’</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Cr’</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endParaRPr lang="en-CA" altLang="zh-TW" sz="1600" dirty="0" smtClean="0">
              <a:solidFill>
                <a:srgbClr val="3333FF"/>
              </a:solidFill>
              <a:latin typeface="Times New Roman" panose="02020603050405020304" pitchFamily="18" charset="0"/>
              <a:cs typeface="Times New Roman" panose="02020603050405020304" pitchFamily="18" charset="0"/>
            </a:endParaRPr>
          </a:p>
          <a:p>
            <a:r>
              <a:rPr lang="en-CA" altLang="zh-TW" sz="1600" dirty="0" smtClean="0">
                <a:solidFill>
                  <a:srgbClr val="3333FF"/>
                </a:solidFill>
                <a:latin typeface="Times New Roman" panose="02020603050405020304" pitchFamily="18" charset="0"/>
                <a:cs typeface="Times New Roman" panose="02020603050405020304" pitchFamily="18" charset="0"/>
              </a:rPr>
              <a:t>{</a:t>
            </a:r>
            <a:r>
              <a:rPr lang="en-CA" altLang="zh-TW" sz="1600" dirty="0">
                <a:solidFill>
                  <a:srgbClr val="3333FF"/>
                </a:solidFill>
                <a:latin typeface="Times New Roman" panose="02020603050405020304" pitchFamily="18" charset="0"/>
                <a:cs typeface="Times New Roman" panose="02020603050405020304" pitchFamily="18" charset="0"/>
              </a:rPr>
              <a:t>Y</a:t>
            </a:r>
            <a:r>
              <a:rPr lang="en-CA" altLang="zh-TW" sz="1600" baseline="-25000" dirty="0">
                <a:solidFill>
                  <a:srgbClr val="3333FF"/>
                </a:solidFill>
                <a:latin typeface="Times New Roman" panose="02020603050405020304" pitchFamily="18" charset="0"/>
                <a:cs typeface="Times New Roman" panose="02020603050405020304" pitchFamily="18" charset="0"/>
              </a:rPr>
              <a:t>i+1,j</a:t>
            </a:r>
            <a:r>
              <a:rPr lang="en-CA" altLang="zh-TW" sz="1600" dirty="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Cb’</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Cr’</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a:t>
            </a:r>
          </a:p>
          <a:p>
            <a:r>
              <a:rPr lang="en-CA" altLang="zh-TW" sz="1600" dirty="0" smtClean="0">
                <a:solidFill>
                  <a:srgbClr val="3333FF"/>
                </a:solidFill>
                <a:latin typeface="Times New Roman" panose="02020603050405020304" pitchFamily="18" charset="0"/>
                <a:cs typeface="Times New Roman" panose="02020603050405020304" pitchFamily="18" charset="0"/>
              </a:rPr>
              <a:t>{Y</a:t>
            </a:r>
            <a:r>
              <a:rPr lang="en-CA" altLang="zh-TW" sz="1600" baseline="-25000" dirty="0" smtClean="0">
                <a:solidFill>
                  <a:srgbClr val="3333FF"/>
                </a:solidFill>
                <a:latin typeface="Times New Roman" panose="02020603050405020304" pitchFamily="18" charset="0"/>
                <a:cs typeface="Times New Roman" panose="02020603050405020304" pitchFamily="18" charset="0"/>
              </a:rPr>
              <a:t>i+1,j+1</a:t>
            </a:r>
            <a:r>
              <a:rPr lang="en-CA" altLang="zh-TW" sz="1600" dirty="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Cb’</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Cr’</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a:t>
            </a:r>
            <a:endParaRPr lang="zh-TW" altLang="en-US" sz="1600" dirty="0">
              <a:solidFill>
                <a:srgbClr val="3333FF"/>
              </a:solidFill>
              <a:latin typeface="Times New Roman" panose="02020603050405020304" pitchFamily="18" charset="0"/>
              <a:cs typeface="Times New Roman" panose="02020603050405020304" pitchFamily="18" charset="0"/>
            </a:endParaRPr>
          </a:p>
        </p:txBody>
      </p:sp>
      <p:sp>
        <p:nvSpPr>
          <p:cNvPr id="18" name="文字方塊 17"/>
          <p:cNvSpPr txBox="1"/>
          <p:nvPr/>
        </p:nvSpPr>
        <p:spPr>
          <a:xfrm>
            <a:off x="5485629" y="2420888"/>
            <a:ext cx="2305870" cy="1372102"/>
          </a:xfrm>
          <a:prstGeom prst="rect">
            <a:avLst/>
          </a:prstGeom>
          <a:noFill/>
        </p:spPr>
        <p:txBody>
          <a:bodyPr wrap="square" rtlCol="0">
            <a:spAutoFit/>
          </a:bodyPr>
          <a:lstStyle/>
          <a:p>
            <a:r>
              <a:rPr lang="en-CA" altLang="zh-TW" sz="1600" dirty="0" smtClean="0">
                <a:latin typeface="Times New Roman" panose="02020603050405020304" pitchFamily="18" charset="0"/>
                <a:cs typeface="Times New Roman" panose="02020603050405020304" pitchFamily="18" charset="0"/>
              </a:rPr>
              <a:t>For direct subsampling:</a:t>
            </a:r>
          </a:p>
          <a:p>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Cb</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Cb’</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p>
          <a:p>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Cr</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a:t>
            </a:r>
            <a:r>
              <a:rPr lang="en-CA" altLang="zh-TW" sz="1600" dirty="0" err="1">
                <a:latin typeface="Times New Roman" panose="02020603050405020304" pitchFamily="18" charset="0"/>
                <a:cs typeface="Times New Roman" panose="02020603050405020304" pitchFamily="18" charset="0"/>
              </a:rPr>
              <a:t>Cr’</a:t>
            </a:r>
            <a:r>
              <a:rPr lang="en-CA" altLang="zh-TW" sz="1600" baseline="-25000" dirty="0" err="1">
                <a:latin typeface="Times New Roman" panose="02020603050405020304" pitchFamily="18" charset="0"/>
                <a:cs typeface="Times New Roman" panose="02020603050405020304" pitchFamily="18" charset="0"/>
              </a:rPr>
              <a:t>i,j</a:t>
            </a:r>
            <a:r>
              <a:rPr lang="en-CA" altLang="zh-TW" sz="1600" dirty="0">
                <a:latin typeface="Times New Roman" panose="02020603050405020304" pitchFamily="18" charset="0"/>
                <a:cs typeface="Times New Roman" panose="02020603050405020304" pitchFamily="18" charset="0"/>
              </a:rPr>
              <a:t> </a:t>
            </a:r>
          </a:p>
          <a:p>
            <a:r>
              <a:rPr lang="en-CA" altLang="zh-TW" sz="1600" dirty="0" smtClean="0">
                <a:latin typeface="Times New Roman" panose="02020603050405020304" pitchFamily="18" charset="0"/>
                <a:cs typeface="Times New Roman" panose="02020603050405020304" pitchFamily="18" charset="0"/>
              </a:rPr>
              <a:t>For average subsampling</a:t>
            </a:r>
            <a:r>
              <a:rPr lang="zh-TW" altLang="en-US" sz="1600" dirty="0" smtClean="0">
                <a:latin typeface="Times New Roman" panose="02020603050405020304" pitchFamily="18" charset="0"/>
                <a:cs typeface="Times New Roman" panose="02020603050405020304" pitchFamily="18" charset="0"/>
              </a:rPr>
              <a:t>：</a:t>
            </a:r>
            <a:endParaRPr lang="en-US" altLang="zh-TW" sz="1600" dirty="0" smtClean="0">
              <a:latin typeface="Times New Roman" panose="02020603050405020304" pitchFamily="18" charset="0"/>
              <a:cs typeface="Times New Roman" panose="02020603050405020304" pitchFamily="18" charset="0"/>
            </a:endParaRPr>
          </a:p>
          <a:p>
            <a:r>
              <a:rPr lang="en-US" altLang="zh-TW" sz="1600" dirty="0">
                <a:latin typeface="Times New Roman" panose="02020603050405020304" pitchFamily="18" charset="0"/>
                <a:cs typeface="Times New Roman" panose="02020603050405020304" pitchFamily="18" charset="0"/>
              </a:rPr>
              <a:t> </a:t>
            </a:r>
            <a:r>
              <a:rPr lang="en-US" altLang="zh-TW" sz="1600" dirty="0" smtClean="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Cb</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4Cb’</a:t>
            </a:r>
            <a:r>
              <a:rPr lang="en-CA" altLang="zh-TW" sz="1600" baseline="-25000" dirty="0" smtClean="0">
                <a:latin typeface="Times New Roman" panose="02020603050405020304" pitchFamily="18" charset="0"/>
                <a:cs typeface="Times New Roman" panose="02020603050405020304" pitchFamily="18" charset="0"/>
              </a:rPr>
              <a:t>i,j</a:t>
            </a:r>
            <a:r>
              <a:rPr lang="en-CA" altLang="zh-TW" sz="1600" dirty="0" smtClean="0">
                <a:latin typeface="Symbol" panose="05050102010706020507" pitchFamily="18" charset="2"/>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384, </a:t>
            </a:r>
          </a:p>
          <a:p>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Cr</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4Cr’</a:t>
            </a:r>
            <a:r>
              <a:rPr lang="en-CA" altLang="zh-TW" sz="1600" baseline="-25000" dirty="0"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Symbol" panose="05050102010706020507" pitchFamily="18" charset="2"/>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384</a:t>
            </a:r>
            <a:endParaRPr lang="zh-TW" altLang="en-US" sz="1600" dirty="0">
              <a:latin typeface="Times New Roman" panose="02020603050405020304" pitchFamily="18" charset="0"/>
              <a:cs typeface="Times New Roman" panose="02020603050405020304" pitchFamily="18" charset="0"/>
            </a:endParaRPr>
          </a:p>
        </p:txBody>
      </p:sp>
      <p:sp>
        <p:nvSpPr>
          <p:cNvPr id="19" name="文字方塊 18"/>
          <p:cNvSpPr txBox="1"/>
          <p:nvPr/>
        </p:nvSpPr>
        <p:spPr>
          <a:xfrm>
            <a:off x="1317453" y="2420888"/>
            <a:ext cx="2164583" cy="1372102"/>
          </a:xfrm>
          <a:prstGeom prst="rect">
            <a:avLst/>
          </a:prstGeom>
          <a:noFill/>
        </p:spPr>
        <p:txBody>
          <a:bodyPr wrap="square" rtlCol="0">
            <a:spAutoFit/>
          </a:bodyPr>
          <a:lstStyle/>
          <a:p>
            <a:r>
              <a:rPr lang="en-CA" altLang="zh-TW" sz="1600" dirty="0" smtClean="0">
                <a:latin typeface="Times New Roman" panose="02020603050405020304" pitchFamily="18" charset="0"/>
                <a:cs typeface="Times New Roman" panose="02020603050405020304" pitchFamily="18" charset="0"/>
              </a:rPr>
              <a:t>Direct subsampling:</a:t>
            </a:r>
          </a:p>
          <a:p>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Cb’</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Cb</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p>
          <a:p>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Cr’</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Cr</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endParaRPr lang="en-CA" altLang="zh-TW" sz="1600" dirty="0">
              <a:latin typeface="Times New Roman" panose="02020603050405020304" pitchFamily="18" charset="0"/>
              <a:cs typeface="Times New Roman" panose="02020603050405020304" pitchFamily="18" charset="0"/>
            </a:endParaRPr>
          </a:p>
          <a:p>
            <a:r>
              <a:rPr lang="en-CA" altLang="zh-TW" sz="1600" dirty="0" smtClean="0">
                <a:latin typeface="Times New Roman" panose="02020603050405020304" pitchFamily="18" charset="0"/>
                <a:cs typeface="Times New Roman" panose="02020603050405020304" pitchFamily="18" charset="0"/>
              </a:rPr>
              <a:t>Average subsampling</a:t>
            </a:r>
            <a:r>
              <a:rPr lang="zh-TW" altLang="en-US" sz="1600" dirty="0" smtClean="0">
                <a:latin typeface="Times New Roman" panose="02020603050405020304" pitchFamily="18" charset="0"/>
                <a:cs typeface="Times New Roman" panose="02020603050405020304" pitchFamily="18" charset="0"/>
              </a:rPr>
              <a:t>：</a:t>
            </a:r>
            <a:endParaRPr lang="en-US" altLang="zh-TW" sz="1600" dirty="0" smtClean="0">
              <a:latin typeface="Times New Roman" panose="02020603050405020304" pitchFamily="18" charset="0"/>
              <a:cs typeface="Times New Roman" panose="02020603050405020304" pitchFamily="18" charset="0"/>
            </a:endParaRPr>
          </a:p>
          <a:p>
            <a:r>
              <a:rPr lang="en-US" altLang="zh-TW" sz="1600" dirty="0">
                <a:latin typeface="Times New Roman" panose="02020603050405020304" pitchFamily="18" charset="0"/>
                <a:cs typeface="Times New Roman" panose="02020603050405020304" pitchFamily="18" charset="0"/>
              </a:rPr>
              <a:t> </a:t>
            </a:r>
            <a:r>
              <a:rPr lang="en-US" altLang="zh-TW" sz="1600" dirty="0" smtClean="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Cb’</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Cb’</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Symbol" panose="05050102010706020507" pitchFamily="18" charset="2"/>
                <a:cs typeface="Times New Roman" panose="02020603050405020304" pitchFamily="18" charset="0"/>
              </a:rPr>
              <a:t>/4 - 96</a:t>
            </a:r>
            <a:r>
              <a:rPr lang="en-CA" altLang="zh-TW" sz="1600" dirty="0" smtClean="0">
                <a:latin typeface="Times New Roman" panose="02020603050405020304" pitchFamily="18" charset="0"/>
                <a:cs typeface="Times New Roman" panose="02020603050405020304" pitchFamily="18" charset="0"/>
              </a:rPr>
              <a:t> </a:t>
            </a:r>
          </a:p>
          <a:p>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Cr’</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Cr’</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/4 </a:t>
            </a:r>
            <a:r>
              <a:rPr lang="en-CA" altLang="zh-TW" sz="1600" dirty="0" smtClean="0">
                <a:latin typeface="Symbol" panose="05050102010706020507" pitchFamily="18" charset="2"/>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96</a:t>
            </a:r>
            <a:endParaRPr lang="zh-TW" altLang="en-US" sz="1600" dirty="0">
              <a:latin typeface="Times New Roman" panose="02020603050405020304" pitchFamily="18" charset="0"/>
              <a:cs typeface="Times New Roman" panose="02020603050405020304" pitchFamily="18" charset="0"/>
            </a:endParaRPr>
          </a:p>
        </p:txBody>
      </p:sp>
      <p:sp>
        <p:nvSpPr>
          <p:cNvPr id="20" name="矩形 19"/>
          <p:cNvSpPr/>
          <p:nvPr/>
        </p:nvSpPr>
        <p:spPr>
          <a:xfrm>
            <a:off x="1899309" y="4008203"/>
            <a:ext cx="902285" cy="1091671"/>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600"/>
          </a:p>
        </p:txBody>
      </p:sp>
      <p:sp>
        <p:nvSpPr>
          <p:cNvPr id="21" name="文字方塊 20"/>
          <p:cNvSpPr txBox="1"/>
          <p:nvPr/>
        </p:nvSpPr>
        <p:spPr>
          <a:xfrm>
            <a:off x="1956357" y="4158678"/>
            <a:ext cx="790601" cy="830997"/>
          </a:xfrm>
          <a:prstGeom prst="rect">
            <a:avLst/>
          </a:prstGeom>
          <a:noFill/>
        </p:spPr>
        <p:txBody>
          <a:bodyPr wrap="none" rtlCol="0">
            <a:spAutoFit/>
          </a:bodyPr>
          <a:lstStyle/>
          <a:p>
            <a:pPr algn="ctr"/>
            <a:r>
              <a:rPr lang="en-US" altLang="zh-TW" sz="1600" dirty="0" smtClean="0">
                <a:latin typeface="Times New Roman" panose="02020603050405020304" pitchFamily="18" charset="0"/>
                <a:cs typeface="Times New Roman" panose="02020603050405020304" pitchFamily="18" charset="0"/>
              </a:rPr>
              <a:t>Video</a:t>
            </a:r>
          </a:p>
          <a:p>
            <a:pPr algn="ctr"/>
            <a:r>
              <a:rPr lang="en-US" altLang="zh-TW" sz="1600" dirty="0" smtClean="0">
                <a:latin typeface="Times New Roman" panose="02020603050405020304" pitchFamily="18" charset="0"/>
                <a:cs typeface="Times New Roman" panose="02020603050405020304" pitchFamily="18" charset="0"/>
              </a:rPr>
              <a:t>Coding</a:t>
            </a:r>
          </a:p>
          <a:p>
            <a:pPr algn="ctr"/>
            <a:r>
              <a:rPr lang="en-US" altLang="zh-TW" sz="1600" dirty="0" smtClean="0">
                <a:latin typeface="Times New Roman" panose="02020603050405020304" pitchFamily="18" charset="0"/>
                <a:cs typeface="Times New Roman" panose="02020603050405020304" pitchFamily="18" charset="0"/>
              </a:rPr>
              <a:t>System</a:t>
            </a:r>
            <a:endParaRPr lang="zh-TW" altLang="en-US" sz="1600" dirty="0">
              <a:latin typeface="Times New Roman" panose="02020603050405020304" pitchFamily="18" charset="0"/>
              <a:cs typeface="Times New Roman" panose="02020603050405020304" pitchFamily="18" charset="0"/>
            </a:endParaRPr>
          </a:p>
        </p:txBody>
      </p:sp>
      <p:sp>
        <p:nvSpPr>
          <p:cNvPr id="22" name="矩形 21"/>
          <p:cNvSpPr/>
          <p:nvPr/>
        </p:nvSpPr>
        <p:spPr>
          <a:xfrm>
            <a:off x="6053049" y="4008201"/>
            <a:ext cx="1047438" cy="1112482"/>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600"/>
          </a:p>
        </p:txBody>
      </p:sp>
      <p:sp>
        <p:nvSpPr>
          <p:cNvPr id="23" name="文字方塊 22"/>
          <p:cNvSpPr txBox="1"/>
          <p:nvPr/>
        </p:nvSpPr>
        <p:spPr>
          <a:xfrm>
            <a:off x="5980080" y="4150020"/>
            <a:ext cx="1144865" cy="830997"/>
          </a:xfrm>
          <a:prstGeom prst="rect">
            <a:avLst/>
          </a:prstGeom>
          <a:noFill/>
        </p:spPr>
        <p:txBody>
          <a:bodyPr wrap="none" rtlCol="0">
            <a:spAutoFit/>
          </a:bodyPr>
          <a:lstStyle/>
          <a:p>
            <a:pPr algn="ctr"/>
            <a:r>
              <a:rPr lang="en-US" altLang="zh-TW" sz="1600" dirty="0" smtClean="0">
                <a:latin typeface="Times New Roman" panose="02020603050405020304" pitchFamily="18" charset="0"/>
                <a:cs typeface="Times New Roman" panose="02020603050405020304" pitchFamily="18" charset="0"/>
              </a:rPr>
              <a:t>Adjustment</a:t>
            </a:r>
          </a:p>
          <a:p>
            <a:pPr algn="ctr"/>
            <a:r>
              <a:rPr lang="en-US" altLang="zh-TW" sz="1600" dirty="0" smtClean="0">
                <a:latin typeface="Times New Roman" panose="02020603050405020304" pitchFamily="18" charset="0"/>
                <a:cs typeface="Times New Roman" panose="02020603050405020304" pitchFamily="18" charset="0"/>
              </a:rPr>
              <a:t>Chroma</a:t>
            </a:r>
          </a:p>
          <a:p>
            <a:pPr algn="ctr"/>
            <a:r>
              <a:rPr lang="en-US" altLang="zh-TW" sz="1600" dirty="0" smtClean="0">
                <a:latin typeface="Times New Roman" panose="02020603050405020304" pitchFamily="18" charset="0"/>
                <a:cs typeface="Times New Roman" panose="02020603050405020304" pitchFamily="18" charset="0"/>
              </a:rPr>
              <a:t>Component</a:t>
            </a:r>
            <a:endParaRPr lang="zh-TW" altLang="en-US" sz="1600" dirty="0">
              <a:latin typeface="Times New Roman" panose="02020603050405020304" pitchFamily="18" charset="0"/>
              <a:cs typeface="Times New Roman" panose="02020603050405020304" pitchFamily="18" charset="0"/>
            </a:endParaRPr>
          </a:p>
        </p:txBody>
      </p:sp>
      <p:grpSp>
        <p:nvGrpSpPr>
          <p:cNvPr id="25" name="群組 24"/>
          <p:cNvGrpSpPr/>
          <p:nvPr/>
        </p:nvGrpSpPr>
        <p:grpSpPr>
          <a:xfrm>
            <a:off x="7130765" y="4153155"/>
            <a:ext cx="305127" cy="1197985"/>
            <a:chOff x="6312962" y="3234462"/>
            <a:chExt cx="791600" cy="1370473"/>
          </a:xfrm>
        </p:grpSpPr>
        <p:cxnSp>
          <p:nvCxnSpPr>
            <p:cNvPr id="79" name="直線單箭頭接點 78"/>
            <p:cNvCxnSpPr/>
            <p:nvPr/>
          </p:nvCxnSpPr>
          <p:spPr>
            <a:xfrm>
              <a:off x="6312962" y="3234462"/>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80" name="直線單箭頭接點 79"/>
            <p:cNvCxnSpPr/>
            <p:nvPr/>
          </p:nvCxnSpPr>
          <p:spPr>
            <a:xfrm>
              <a:off x="6312962" y="3708901"/>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81" name="直線單箭頭接點 80"/>
            <p:cNvCxnSpPr/>
            <p:nvPr/>
          </p:nvCxnSpPr>
          <p:spPr>
            <a:xfrm>
              <a:off x="6312962" y="4212957"/>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82" name="直線單箭頭接點 81"/>
            <p:cNvCxnSpPr/>
            <p:nvPr/>
          </p:nvCxnSpPr>
          <p:spPr>
            <a:xfrm flipV="1">
              <a:off x="6573192" y="4244895"/>
              <a:ext cx="0" cy="360040"/>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grpSp>
        <p:nvGrpSpPr>
          <p:cNvPr id="26" name="群組 25"/>
          <p:cNvGrpSpPr/>
          <p:nvPr/>
        </p:nvGrpSpPr>
        <p:grpSpPr>
          <a:xfrm>
            <a:off x="2812186" y="4153155"/>
            <a:ext cx="295161" cy="1197985"/>
            <a:chOff x="4253153" y="3234462"/>
            <a:chExt cx="791600" cy="1370473"/>
          </a:xfrm>
        </p:grpSpPr>
        <p:cxnSp>
          <p:nvCxnSpPr>
            <p:cNvPr id="75" name="直線單箭頭接點 74"/>
            <p:cNvCxnSpPr/>
            <p:nvPr/>
          </p:nvCxnSpPr>
          <p:spPr>
            <a:xfrm>
              <a:off x="4253153" y="3234462"/>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76" name="直線單箭頭接點 75"/>
            <p:cNvCxnSpPr/>
            <p:nvPr/>
          </p:nvCxnSpPr>
          <p:spPr>
            <a:xfrm>
              <a:off x="4253153" y="3708901"/>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77" name="直線單箭頭接點 76"/>
            <p:cNvCxnSpPr/>
            <p:nvPr/>
          </p:nvCxnSpPr>
          <p:spPr>
            <a:xfrm>
              <a:off x="4253153" y="4212957"/>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78" name="直線單箭頭接點 77"/>
            <p:cNvCxnSpPr/>
            <p:nvPr/>
          </p:nvCxnSpPr>
          <p:spPr>
            <a:xfrm flipV="1">
              <a:off x="4448591" y="4244895"/>
              <a:ext cx="0" cy="360040"/>
            </a:xfrm>
            <a:prstGeom prst="straightConnector1">
              <a:avLst/>
            </a:prstGeom>
            <a:ln>
              <a:solidFill>
                <a:srgbClr val="3333FF"/>
              </a:solidFill>
              <a:prstDash val="dash"/>
              <a:tailEnd type="arrow"/>
            </a:ln>
          </p:spPr>
          <p:style>
            <a:lnRef idx="1">
              <a:schemeClr val="accent1"/>
            </a:lnRef>
            <a:fillRef idx="0">
              <a:schemeClr val="accent1"/>
            </a:fillRef>
            <a:effectRef idx="0">
              <a:schemeClr val="accent1"/>
            </a:effectRef>
            <a:fontRef idx="minor">
              <a:schemeClr val="tx1"/>
            </a:fontRef>
          </p:style>
        </p:cxnSp>
      </p:grpSp>
      <p:cxnSp>
        <p:nvCxnSpPr>
          <p:cNvPr id="27" name="直線單箭頭接點 26"/>
          <p:cNvCxnSpPr/>
          <p:nvPr/>
        </p:nvCxnSpPr>
        <p:spPr>
          <a:xfrm flipH="1">
            <a:off x="6564311" y="3851121"/>
            <a:ext cx="366" cy="157363"/>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nvGrpSpPr>
          <p:cNvPr id="28" name="群組 27"/>
          <p:cNvGrpSpPr/>
          <p:nvPr/>
        </p:nvGrpSpPr>
        <p:grpSpPr>
          <a:xfrm>
            <a:off x="21630" y="3798836"/>
            <a:ext cx="2299701" cy="1552304"/>
            <a:chOff x="195542" y="2829127"/>
            <a:chExt cx="2429648" cy="1775808"/>
          </a:xfrm>
        </p:grpSpPr>
        <p:sp>
          <p:nvSpPr>
            <p:cNvPr id="59" name="矩形 58"/>
            <p:cNvSpPr/>
            <p:nvPr/>
          </p:nvSpPr>
          <p:spPr>
            <a:xfrm>
              <a:off x="793316" y="3100318"/>
              <a:ext cx="1093175" cy="1265308"/>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nvGrpSpPr>
            <p:cNvPr id="60" name="群組 59"/>
            <p:cNvGrpSpPr/>
            <p:nvPr/>
          </p:nvGrpSpPr>
          <p:grpSpPr>
            <a:xfrm>
              <a:off x="195542" y="2829127"/>
              <a:ext cx="1976806" cy="1368152"/>
              <a:chOff x="195542" y="2829127"/>
              <a:chExt cx="1976806" cy="1368152"/>
            </a:xfrm>
          </p:grpSpPr>
          <p:sp>
            <p:nvSpPr>
              <p:cNvPr id="63" name="文字方塊 62"/>
              <p:cNvSpPr txBox="1"/>
              <p:nvPr/>
            </p:nvSpPr>
            <p:spPr>
              <a:xfrm>
                <a:off x="787431" y="3212976"/>
                <a:ext cx="1105367" cy="950646"/>
              </a:xfrm>
              <a:prstGeom prst="rect">
                <a:avLst/>
              </a:prstGeom>
              <a:noFill/>
            </p:spPr>
            <p:txBody>
              <a:bodyPr wrap="none" rtlCol="0">
                <a:spAutoFit/>
              </a:bodyPr>
              <a:lstStyle/>
              <a:p>
                <a:pPr algn="ctr"/>
                <a:r>
                  <a:rPr lang="en-US" altLang="zh-TW" sz="1600" dirty="0" smtClean="0">
                    <a:latin typeface="Times New Roman" panose="02020603050405020304" pitchFamily="18" charset="0"/>
                    <a:cs typeface="Times New Roman" panose="02020603050405020304" pitchFamily="18" charset="0"/>
                  </a:rPr>
                  <a:t>Color </a:t>
                </a:r>
              </a:p>
              <a:p>
                <a:pPr algn="ctr"/>
                <a:r>
                  <a:rPr lang="en-US" altLang="zh-TW" sz="1600" dirty="0" smtClean="0">
                    <a:latin typeface="Times New Roman" panose="02020603050405020304" pitchFamily="18" charset="0"/>
                    <a:cs typeface="Times New Roman" panose="02020603050405020304" pitchFamily="18" charset="0"/>
                  </a:rPr>
                  <a:t>Space </a:t>
                </a:r>
              </a:p>
              <a:p>
                <a:pPr algn="ctr"/>
                <a:r>
                  <a:rPr lang="en-US" altLang="zh-TW" sz="1600" dirty="0" smtClean="0">
                    <a:latin typeface="Times New Roman" panose="02020603050405020304" pitchFamily="18" charset="0"/>
                    <a:cs typeface="Times New Roman" panose="02020603050405020304" pitchFamily="18" charset="0"/>
                  </a:rPr>
                  <a:t>Transform</a:t>
                </a:r>
                <a:endParaRPr lang="zh-TW" altLang="en-US" sz="1600" dirty="0">
                  <a:latin typeface="Times New Roman" panose="02020603050405020304" pitchFamily="18" charset="0"/>
                  <a:cs typeface="Times New Roman" panose="02020603050405020304" pitchFamily="18" charset="0"/>
                </a:endParaRPr>
              </a:p>
            </p:txBody>
          </p:sp>
          <p:grpSp>
            <p:nvGrpSpPr>
              <p:cNvPr id="64" name="群組 63"/>
              <p:cNvGrpSpPr/>
              <p:nvPr/>
            </p:nvGrpSpPr>
            <p:grpSpPr>
              <a:xfrm>
                <a:off x="195542" y="2829127"/>
                <a:ext cx="597773" cy="1368152"/>
                <a:chOff x="109301" y="2829127"/>
                <a:chExt cx="861811" cy="1368152"/>
              </a:xfrm>
            </p:grpSpPr>
            <p:cxnSp>
              <p:nvCxnSpPr>
                <p:cNvPr id="69" name="直線單箭頭接點 68"/>
                <p:cNvCxnSpPr/>
                <p:nvPr/>
              </p:nvCxnSpPr>
              <p:spPr>
                <a:xfrm>
                  <a:off x="179512" y="3218784"/>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70" name="文字方塊 69"/>
                <p:cNvSpPr txBox="1"/>
                <p:nvPr/>
              </p:nvSpPr>
              <p:spPr>
                <a:xfrm>
                  <a:off x="109301" y="2829127"/>
                  <a:ext cx="581464" cy="369332"/>
                </a:xfrm>
                <a:prstGeom prst="rect">
                  <a:avLst/>
                </a:prstGeom>
                <a:noFill/>
              </p:spPr>
              <p:txBody>
                <a:bodyPr wrap="none" rtlCol="0">
                  <a:spAutoFit/>
                </a:bodyPr>
                <a:lstStyle/>
                <a:p>
                  <a:pPr algn="ctr"/>
                  <a:r>
                    <a:rPr lang="en-US" altLang="zh-TW" dirty="0" err="1" smtClean="0">
                      <a:latin typeface="Times New Roman" panose="02020603050405020304" pitchFamily="18" charset="0"/>
                      <a:cs typeface="Times New Roman" panose="02020603050405020304" pitchFamily="18" charset="0"/>
                    </a:rPr>
                    <a:t>R</a:t>
                  </a:r>
                  <a:r>
                    <a:rPr lang="en-US" altLang="zh-TW" baseline="-25000" dirty="0" err="1" smtClean="0">
                      <a:latin typeface="Times New Roman" panose="02020603050405020304" pitchFamily="18" charset="0"/>
                      <a:cs typeface="Times New Roman" panose="02020603050405020304" pitchFamily="18" charset="0"/>
                    </a:rPr>
                    <a:t>i,j</a:t>
                  </a:r>
                  <a:endParaRPr lang="zh-TW" altLang="en-US" dirty="0">
                    <a:latin typeface="Times New Roman" panose="02020603050405020304" pitchFamily="18" charset="0"/>
                    <a:cs typeface="Times New Roman" panose="02020603050405020304" pitchFamily="18" charset="0"/>
                  </a:endParaRPr>
                </a:p>
              </p:txBody>
            </p:sp>
            <p:cxnSp>
              <p:nvCxnSpPr>
                <p:cNvPr id="71" name="直線單箭頭接點 70"/>
                <p:cNvCxnSpPr/>
                <p:nvPr/>
              </p:nvCxnSpPr>
              <p:spPr>
                <a:xfrm>
                  <a:off x="179512" y="3693223"/>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72" name="文字方塊 71"/>
                <p:cNvSpPr txBox="1"/>
                <p:nvPr/>
              </p:nvSpPr>
              <p:spPr>
                <a:xfrm>
                  <a:off x="110307" y="3333183"/>
                  <a:ext cx="597549" cy="369332"/>
                </a:xfrm>
                <a:prstGeom prst="rect">
                  <a:avLst/>
                </a:prstGeom>
                <a:noFill/>
              </p:spPr>
              <p:txBody>
                <a:bodyPr wrap="none" rtlCol="0">
                  <a:spAutoFit/>
                </a:bodyPr>
                <a:lstStyle/>
                <a:p>
                  <a:pPr algn="ctr"/>
                  <a:r>
                    <a:rPr lang="en-US" altLang="zh-TW" dirty="0" err="1" smtClean="0">
                      <a:latin typeface="Times New Roman" panose="02020603050405020304" pitchFamily="18" charset="0"/>
                      <a:cs typeface="Times New Roman" panose="02020603050405020304" pitchFamily="18" charset="0"/>
                    </a:rPr>
                    <a:t>G</a:t>
                  </a:r>
                  <a:r>
                    <a:rPr lang="en-US" altLang="zh-TW" baseline="-25000" dirty="0" err="1" smtClean="0">
                      <a:latin typeface="Times New Roman" panose="02020603050405020304" pitchFamily="18" charset="0"/>
                      <a:cs typeface="Times New Roman" panose="02020603050405020304" pitchFamily="18" charset="0"/>
                    </a:rPr>
                    <a:t>i,j</a:t>
                  </a:r>
                  <a:endParaRPr lang="zh-TW" altLang="en-US" dirty="0">
                    <a:latin typeface="Times New Roman" panose="02020603050405020304" pitchFamily="18" charset="0"/>
                    <a:cs typeface="Times New Roman" panose="02020603050405020304" pitchFamily="18" charset="0"/>
                  </a:endParaRPr>
                </a:p>
              </p:txBody>
            </p:sp>
            <p:cxnSp>
              <p:nvCxnSpPr>
                <p:cNvPr id="73" name="直線單箭頭接點 72"/>
                <p:cNvCxnSpPr/>
                <p:nvPr/>
              </p:nvCxnSpPr>
              <p:spPr>
                <a:xfrm>
                  <a:off x="179512" y="4197279"/>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74" name="文字方塊 73"/>
                <p:cNvSpPr txBox="1"/>
                <p:nvPr/>
              </p:nvSpPr>
              <p:spPr>
                <a:xfrm>
                  <a:off x="109301" y="3797169"/>
                  <a:ext cx="581464" cy="369332"/>
                </a:xfrm>
                <a:prstGeom prst="rect">
                  <a:avLst/>
                </a:prstGeom>
                <a:noFill/>
              </p:spPr>
              <p:txBody>
                <a:bodyPr wrap="none" rtlCol="0">
                  <a:spAutoFit/>
                </a:bodyPr>
                <a:lstStyle/>
                <a:p>
                  <a:pPr algn="ctr"/>
                  <a:r>
                    <a:rPr lang="en-US" altLang="zh-TW" dirty="0" err="1">
                      <a:latin typeface="Times New Roman" panose="02020603050405020304" pitchFamily="18" charset="0"/>
                      <a:cs typeface="Times New Roman" panose="02020603050405020304" pitchFamily="18" charset="0"/>
                    </a:rPr>
                    <a:t>B</a:t>
                  </a:r>
                  <a:r>
                    <a:rPr lang="en-US" altLang="zh-TW" baseline="-25000" dirty="0" err="1" smtClean="0">
                      <a:latin typeface="Times New Roman" panose="02020603050405020304" pitchFamily="18" charset="0"/>
                      <a:cs typeface="Times New Roman" panose="02020603050405020304" pitchFamily="18" charset="0"/>
                    </a:rPr>
                    <a:t>i,j</a:t>
                  </a:r>
                  <a:endParaRPr lang="zh-TW" altLang="en-US" dirty="0">
                    <a:latin typeface="Times New Roman" panose="02020603050405020304" pitchFamily="18" charset="0"/>
                    <a:cs typeface="Times New Roman" panose="02020603050405020304" pitchFamily="18" charset="0"/>
                  </a:endParaRPr>
                </a:p>
              </p:txBody>
            </p:sp>
          </p:grpSp>
          <p:grpSp>
            <p:nvGrpSpPr>
              <p:cNvPr id="65" name="群組 64"/>
              <p:cNvGrpSpPr/>
              <p:nvPr/>
            </p:nvGrpSpPr>
            <p:grpSpPr>
              <a:xfrm>
                <a:off x="1873047" y="3218784"/>
                <a:ext cx="299301" cy="978495"/>
                <a:chOff x="2255166" y="3218784"/>
                <a:chExt cx="791600" cy="978495"/>
              </a:xfrm>
            </p:grpSpPr>
            <p:cxnSp>
              <p:nvCxnSpPr>
                <p:cNvPr id="66" name="直線單箭頭接點 65"/>
                <p:cNvCxnSpPr/>
                <p:nvPr/>
              </p:nvCxnSpPr>
              <p:spPr>
                <a:xfrm>
                  <a:off x="2255166" y="3218784"/>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67" name="直線單箭頭接點 66"/>
                <p:cNvCxnSpPr/>
                <p:nvPr/>
              </p:nvCxnSpPr>
              <p:spPr>
                <a:xfrm>
                  <a:off x="2255166" y="3693223"/>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68" name="直線單箭頭接點 67"/>
                <p:cNvCxnSpPr/>
                <p:nvPr/>
              </p:nvCxnSpPr>
              <p:spPr>
                <a:xfrm>
                  <a:off x="2255166" y="4197279"/>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grpSp>
        </p:grpSp>
        <p:cxnSp>
          <p:nvCxnSpPr>
            <p:cNvPr id="61" name="直線單箭頭接點 60"/>
            <p:cNvCxnSpPr/>
            <p:nvPr/>
          </p:nvCxnSpPr>
          <p:spPr>
            <a:xfrm flipV="1">
              <a:off x="1998340" y="4244895"/>
              <a:ext cx="0" cy="360040"/>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62" name="直線單箭頭接點 61"/>
            <p:cNvCxnSpPr/>
            <p:nvPr/>
          </p:nvCxnSpPr>
          <p:spPr>
            <a:xfrm flipH="1">
              <a:off x="2624803" y="2888940"/>
              <a:ext cx="387" cy="180020"/>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sp>
        <p:nvSpPr>
          <p:cNvPr id="29" name="矩形 28"/>
          <p:cNvSpPr/>
          <p:nvPr/>
        </p:nvSpPr>
        <p:spPr>
          <a:xfrm>
            <a:off x="3088554" y="4008201"/>
            <a:ext cx="951989" cy="1091673"/>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600"/>
          </a:p>
        </p:txBody>
      </p:sp>
      <p:sp>
        <p:nvSpPr>
          <p:cNvPr id="30" name="文字方塊 29"/>
          <p:cNvSpPr txBox="1"/>
          <p:nvPr/>
        </p:nvSpPr>
        <p:spPr>
          <a:xfrm>
            <a:off x="3026544" y="4050618"/>
            <a:ext cx="1046248" cy="978729"/>
          </a:xfrm>
          <a:prstGeom prst="rect">
            <a:avLst/>
          </a:prstGeom>
          <a:noFill/>
        </p:spPr>
        <p:txBody>
          <a:bodyPr wrap="none" rtlCol="0">
            <a:spAutoFit/>
          </a:bodyPr>
          <a:lstStyle/>
          <a:p>
            <a:pPr algn="ctr">
              <a:lnSpc>
                <a:spcPct val="90000"/>
              </a:lnSpc>
            </a:pPr>
            <a:r>
              <a:rPr lang="en-US" altLang="zh-TW" sz="1600" dirty="0" smtClean="0">
                <a:latin typeface="Times New Roman" panose="02020603050405020304" pitchFamily="18" charset="0"/>
                <a:cs typeface="Times New Roman" panose="02020603050405020304" pitchFamily="18" charset="0"/>
              </a:rPr>
              <a:t>Inverse</a:t>
            </a:r>
          </a:p>
          <a:p>
            <a:pPr algn="ctr">
              <a:lnSpc>
                <a:spcPct val="90000"/>
              </a:lnSpc>
            </a:pPr>
            <a:r>
              <a:rPr lang="en-US" altLang="zh-TW" sz="1600" dirty="0" smtClean="0">
                <a:latin typeface="Times New Roman" panose="02020603050405020304" pitchFamily="18" charset="0"/>
                <a:cs typeface="Times New Roman" panose="02020603050405020304" pitchFamily="18" charset="0"/>
              </a:rPr>
              <a:t>Color </a:t>
            </a:r>
          </a:p>
          <a:p>
            <a:pPr algn="ctr">
              <a:lnSpc>
                <a:spcPct val="90000"/>
              </a:lnSpc>
            </a:pPr>
            <a:r>
              <a:rPr lang="en-US" altLang="zh-TW" sz="1600" dirty="0" smtClean="0">
                <a:latin typeface="Times New Roman" panose="02020603050405020304" pitchFamily="18" charset="0"/>
                <a:cs typeface="Times New Roman" panose="02020603050405020304" pitchFamily="18" charset="0"/>
              </a:rPr>
              <a:t>Space </a:t>
            </a:r>
          </a:p>
          <a:p>
            <a:pPr algn="ctr">
              <a:lnSpc>
                <a:spcPct val="90000"/>
              </a:lnSpc>
            </a:pPr>
            <a:r>
              <a:rPr lang="en-US" altLang="zh-TW" sz="1600" dirty="0" smtClean="0">
                <a:latin typeface="Times New Roman" panose="02020603050405020304" pitchFamily="18" charset="0"/>
                <a:cs typeface="Times New Roman" panose="02020603050405020304" pitchFamily="18" charset="0"/>
              </a:rPr>
              <a:t>Transform</a:t>
            </a:r>
            <a:endParaRPr lang="zh-TW" altLang="en-US" sz="1600" dirty="0">
              <a:latin typeface="Times New Roman" panose="02020603050405020304" pitchFamily="18" charset="0"/>
              <a:cs typeface="Times New Roman" panose="02020603050405020304" pitchFamily="18" charset="0"/>
            </a:endParaRPr>
          </a:p>
        </p:txBody>
      </p:sp>
      <p:grpSp>
        <p:nvGrpSpPr>
          <p:cNvPr id="31" name="群組 30"/>
          <p:cNvGrpSpPr/>
          <p:nvPr/>
        </p:nvGrpSpPr>
        <p:grpSpPr>
          <a:xfrm>
            <a:off x="4036070" y="3874471"/>
            <a:ext cx="719968" cy="1219785"/>
            <a:chOff x="7519384" y="574420"/>
            <a:chExt cx="796544" cy="1395411"/>
          </a:xfrm>
        </p:grpSpPr>
        <p:cxnSp>
          <p:nvCxnSpPr>
            <p:cNvPr id="53" name="直線單箭頭接點 52"/>
            <p:cNvCxnSpPr/>
            <p:nvPr/>
          </p:nvCxnSpPr>
          <p:spPr>
            <a:xfrm>
              <a:off x="7524328" y="938337"/>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54" name="文字方塊 53"/>
            <p:cNvSpPr txBox="1"/>
            <p:nvPr/>
          </p:nvSpPr>
          <p:spPr>
            <a:xfrm>
              <a:off x="7519384" y="574420"/>
              <a:ext cx="553686" cy="387299"/>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R’</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55" name="直線單箭頭接點 54"/>
            <p:cNvCxnSpPr/>
            <p:nvPr/>
          </p:nvCxnSpPr>
          <p:spPr>
            <a:xfrm>
              <a:off x="7524328" y="1412776"/>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56" name="文字方塊 55"/>
            <p:cNvSpPr txBox="1"/>
            <p:nvPr/>
          </p:nvSpPr>
          <p:spPr>
            <a:xfrm>
              <a:off x="7521754" y="1078477"/>
              <a:ext cx="566101" cy="387299"/>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G’</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57" name="直線單箭頭接點 56"/>
            <p:cNvCxnSpPr/>
            <p:nvPr/>
          </p:nvCxnSpPr>
          <p:spPr>
            <a:xfrm>
              <a:off x="7524328" y="1916832"/>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58" name="文字方塊 57"/>
            <p:cNvSpPr txBox="1"/>
            <p:nvPr/>
          </p:nvSpPr>
          <p:spPr>
            <a:xfrm>
              <a:off x="7519385" y="1582532"/>
              <a:ext cx="553686" cy="387299"/>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B’</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grpSp>
      <p:sp>
        <p:nvSpPr>
          <p:cNvPr id="32" name="文字方塊 31"/>
          <p:cNvSpPr txBox="1"/>
          <p:nvPr/>
        </p:nvSpPr>
        <p:spPr>
          <a:xfrm>
            <a:off x="1301435" y="6274505"/>
            <a:ext cx="2790621" cy="322848"/>
          </a:xfrm>
          <a:prstGeom prst="rect">
            <a:avLst/>
          </a:prstGeom>
          <a:noFill/>
        </p:spPr>
        <p:txBody>
          <a:bodyPr wrap="none" rtlCol="0">
            <a:spAutoFit/>
          </a:bodyPr>
          <a:lstStyle/>
          <a:p>
            <a:r>
              <a:rPr lang="en-US" altLang="zh-TW" b="1" dirty="0" smtClean="0">
                <a:latin typeface="Times New Roman" panose="02020603050405020304" pitchFamily="18" charset="0"/>
                <a:cs typeface="Times New Roman" panose="02020603050405020304" pitchFamily="18" charset="0"/>
              </a:rPr>
              <a:t>Video Encoder and Decoder</a:t>
            </a:r>
            <a:endParaRPr lang="zh-TW" altLang="en-US" b="1" dirty="0">
              <a:latin typeface="Times New Roman" panose="02020603050405020304" pitchFamily="18" charset="0"/>
              <a:cs typeface="Times New Roman" panose="02020603050405020304" pitchFamily="18" charset="0"/>
            </a:endParaRPr>
          </a:p>
        </p:txBody>
      </p:sp>
      <p:grpSp>
        <p:nvGrpSpPr>
          <p:cNvPr id="33" name="群組 32"/>
          <p:cNvGrpSpPr/>
          <p:nvPr/>
        </p:nvGrpSpPr>
        <p:grpSpPr>
          <a:xfrm>
            <a:off x="4740877" y="4008202"/>
            <a:ext cx="1305276" cy="1385073"/>
            <a:chOff x="793316" y="3020437"/>
            <a:chExt cx="1379032" cy="1584498"/>
          </a:xfrm>
        </p:grpSpPr>
        <p:sp>
          <p:nvSpPr>
            <p:cNvPr id="45" name="矩形 44"/>
            <p:cNvSpPr/>
            <p:nvPr/>
          </p:nvSpPr>
          <p:spPr>
            <a:xfrm>
              <a:off x="793316" y="3020437"/>
              <a:ext cx="1093175" cy="1296988"/>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nvGrpSpPr>
            <p:cNvPr id="46" name="群組 45"/>
            <p:cNvGrpSpPr/>
            <p:nvPr/>
          </p:nvGrpSpPr>
          <p:grpSpPr>
            <a:xfrm>
              <a:off x="795128" y="3182674"/>
              <a:ext cx="1377220" cy="1014605"/>
              <a:chOff x="795128" y="3182674"/>
              <a:chExt cx="1377220" cy="1014605"/>
            </a:xfrm>
          </p:grpSpPr>
          <p:sp>
            <p:nvSpPr>
              <p:cNvPr id="48" name="文字方塊 47"/>
              <p:cNvSpPr txBox="1"/>
              <p:nvPr/>
            </p:nvSpPr>
            <p:spPr>
              <a:xfrm>
                <a:off x="795128" y="3182674"/>
                <a:ext cx="1105367" cy="950645"/>
              </a:xfrm>
              <a:prstGeom prst="rect">
                <a:avLst/>
              </a:prstGeom>
              <a:noFill/>
            </p:spPr>
            <p:txBody>
              <a:bodyPr wrap="none" rtlCol="0">
                <a:spAutoFit/>
              </a:bodyPr>
              <a:lstStyle/>
              <a:p>
                <a:pPr algn="ctr"/>
                <a:r>
                  <a:rPr lang="en-US" altLang="zh-TW" sz="1600" dirty="0" smtClean="0">
                    <a:latin typeface="Times New Roman" panose="02020603050405020304" pitchFamily="18" charset="0"/>
                    <a:cs typeface="Times New Roman" panose="02020603050405020304" pitchFamily="18" charset="0"/>
                  </a:rPr>
                  <a:t>Color </a:t>
                </a:r>
              </a:p>
              <a:p>
                <a:pPr algn="ctr"/>
                <a:r>
                  <a:rPr lang="en-US" altLang="zh-TW" sz="1600" dirty="0" smtClean="0">
                    <a:latin typeface="Times New Roman" panose="02020603050405020304" pitchFamily="18" charset="0"/>
                    <a:cs typeface="Times New Roman" panose="02020603050405020304" pitchFamily="18" charset="0"/>
                  </a:rPr>
                  <a:t>Space </a:t>
                </a:r>
              </a:p>
              <a:p>
                <a:pPr algn="ctr"/>
                <a:r>
                  <a:rPr lang="en-US" altLang="zh-TW" sz="1600" dirty="0" smtClean="0">
                    <a:latin typeface="Times New Roman" panose="02020603050405020304" pitchFamily="18" charset="0"/>
                    <a:cs typeface="Times New Roman" panose="02020603050405020304" pitchFamily="18" charset="0"/>
                  </a:rPr>
                  <a:t>Transform</a:t>
                </a:r>
                <a:endParaRPr lang="zh-TW" altLang="en-US" sz="1600" dirty="0">
                  <a:latin typeface="Times New Roman" panose="02020603050405020304" pitchFamily="18" charset="0"/>
                  <a:cs typeface="Times New Roman" panose="02020603050405020304" pitchFamily="18" charset="0"/>
                </a:endParaRPr>
              </a:p>
            </p:txBody>
          </p:sp>
          <p:grpSp>
            <p:nvGrpSpPr>
              <p:cNvPr id="49" name="群組 48"/>
              <p:cNvGrpSpPr/>
              <p:nvPr/>
            </p:nvGrpSpPr>
            <p:grpSpPr>
              <a:xfrm>
                <a:off x="1873047" y="3218784"/>
                <a:ext cx="299301" cy="978495"/>
                <a:chOff x="2255166" y="3218784"/>
                <a:chExt cx="791600" cy="978495"/>
              </a:xfrm>
            </p:grpSpPr>
            <p:cxnSp>
              <p:nvCxnSpPr>
                <p:cNvPr id="50" name="直線單箭頭接點 49"/>
                <p:cNvCxnSpPr/>
                <p:nvPr/>
              </p:nvCxnSpPr>
              <p:spPr>
                <a:xfrm>
                  <a:off x="2255166" y="3218784"/>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51" name="直線單箭頭接點 50"/>
                <p:cNvCxnSpPr/>
                <p:nvPr/>
              </p:nvCxnSpPr>
              <p:spPr>
                <a:xfrm>
                  <a:off x="2255166" y="3693223"/>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52" name="直線單箭頭接點 51"/>
                <p:cNvCxnSpPr/>
                <p:nvPr/>
              </p:nvCxnSpPr>
              <p:spPr>
                <a:xfrm>
                  <a:off x="2255166" y="4197279"/>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grpSp>
        </p:grpSp>
        <p:cxnSp>
          <p:nvCxnSpPr>
            <p:cNvPr id="47" name="直線單箭頭接點 46"/>
            <p:cNvCxnSpPr/>
            <p:nvPr/>
          </p:nvCxnSpPr>
          <p:spPr>
            <a:xfrm flipV="1">
              <a:off x="1998340" y="4244895"/>
              <a:ext cx="0" cy="360040"/>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sp>
        <p:nvSpPr>
          <p:cNvPr id="34" name="文字方塊 33"/>
          <p:cNvSpPr txBox="1"/>
          <p:nvPr/>
        </p:nvSpPr>
        <p:spPr>
          <a:xfrm>
            <a:off x="4922814" y="5267384"/>
            <a:ext cx="1831161" cy="941639"/>
          </a:xfrm>
          <a:prstGeom prst="rect">
            <a:avLst/>
          </a:prstGeom>
          <a:noFill/>
        </p:spPr>
        <p:txBody>
          <a:bodyPr wrap="none" rtlCol="0">
            <a:spAutoFit/>
          </a:bodyPr>
          <a:lstStyle/>
          <a:p>
            <a:r>
              <a:rPr lang="en-CA" altLang="zh-TW" sz="1600" dirty="0">
                <a:solidFill>
                  <a:srgbClr val="3333FF"/>
                </a:solidFill>
                <a:latin typeface="Times New Roman" panose="02020603050405020304" pitchFamily="18" charset="0"/>
                <a:cs typeface="Times New Roman" panose="02020603050405020304" pitchFamily="18" charset="0"/>
              </a:rPr>
              <a:t>{</a:t>
            </a:r>
            <a:r>
              <a:rPr lang="en-CA" altLang="zh-TW" sz="1600" dirty="0" err="1">
                <a:solidFill>
                  <a:srgbClr val="3333FF"/>
                </a:solidFill>
                <a:latin typeface="Times New Roman" panose="02020603050405020304" pitchFamily="18" charset="0"/>
                <a:cs typeface="Times New Roman" panose="02020603050405020304" pitchFamily="18" charset="0"/>
              </a:rPr>
              <a:t>Y</a:t>
            </a:r>
            <a:r>
              <a:rPr lang="en-CA" altLang="zh-TW" sz="1600" baseline="-25000" dirty="0" err="1">
                <a:solidFill>
                  <a:srgbClr val="3333FF"/>
                </a:solidFill>
                <a:latin typeface="Times New Roman" panose="02020603050405020304" pitchFamily="18" charset="0"/>
                <a:cs typeface="Times New Roman" panose="02020603050405020304" pitchFamily="18" charset="0"/>
              </a:rPr>
              <a:t>i,j</a:t>
            </a:r>
            <a:r>
              <a:rPr lang="en-CA" altLang="zh-TW" sz="1600" dirty="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Cb’</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Cr’</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a:t>
            </a:r>
          </a:p>
          <a:p>
            <a:r>
              <a:rPr lang="en-CA" altLang="zh-TW" sz="1600" dirty="0" smtClean="0">
                <a:solidFill>
                  <a:srgbClr val="3333FF"/>
                </a:solidFill>
                <a:latin typeface="Times New Roman" panose="02020603050405020304" pitchFamily="18" charset="0"/>
                <a:cs typeface="Times New Roman" panose="02020603050405020304" pitchFamily="18" charset="0"/>
              </a:rPr>
              <a:t>{</a:t>
            </a:r>
            <a:r>
              <a:rPr lang="en-CA" altLang="zh-TW" sz="1600" dirty="0">
                <a:solidFill>
                  <a:srgbClr val="3333FF"/>
                </a:solidFill>
                <a:latin typeface="Times New Roman" panose="02020603050405020304" pitchFamily="18" charset="0"/>
                <a:cs typeface="Times New Roman" panose="02020603050405020304" pitchFamily="18" charset="0"/>
              </a:rPr>
              <a:t>Y</a:t>
            </a:r>
            <a:r>
              <a:rPr lang="en-CA" altLang="zh-TW" sz="1600" baseline="-25000" dirty="0">
                <a:solidFill>
                  <a:srgbClr val="3333FF"/>
                </a:solidFill>
                <a:latin typeface="Times New Roman" panose="02020603050405020304" pitchFamily="18" charset="0"/>
                <a:cs typeface="Times New Roman" panose="02020603050405020304" pitchFamily="18" charset="0"/>
              </a:rPr>
              <a:t>i,j+1</a:t>
            </a:r>
            <a:r>
              <a:rPr lang="en-CA" altLang="zh-TW" sz="1600" dirty="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Cb’</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Cr’</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endParaRPr lang="en-CA" altLang="zh-TW" sz="1600" dirty="0" smtClean="0">
              <a:solidFill>
                <a:srgbClr val="3333FF"/>
              </a:solidFill>
              <a:latin typeface="Times New Roman" panose="02020603050405020304" pitchFamily="18" charset="0"/>
              <a:cs typeface="Times New Roman" panose="02020603050405020304" pitchFamily="18" charset="0"/>
            </a:endParaRPr>
          </a:p>
          <a:p>
            <a:r>
              <a:rPr lang="en-CA" altLang="zh-TW" sz="1600" dirty="0" smtClean="0">
                <a:solidFill>
                  <a:srgbClr val="3333FF"/>
                </a:solidFill>
                <a:latin typeface="Times New Roman" panose="02020603050405020304" pitchFamily="18" charset="0"/>
                <a:cs typeface="Times New Roman" panose="02020603050405020304" pitchFamily="18" charset="0"/>
              </a:rPr>
              <a:t>{</a:t>
            </a:r>
            <a:r>
              <a:rPr lang="en-CA" altLang="zh-TW" sz="1600" dirty="0">
                <a:solidFill>
                  <a:srgbClr val="3333FF"/>
                </a:solidFill>
                <a:latin typeface="Times New Roman" panose="02020603050405020304" pitchFamily="18" charset="0"/>
                <a:cs typeface="Times New Roman" panose="02020603050405020304" pitchFamily="18" charset="0"/>
              </a:rPr>
              <a:t>Y</a:t>
            </a:r>
            <a:r>
              <a:rPr lang="en-CA" altLang="zh-TW" sz="1600" baseline="-25000" dirty="0">
                <a:solidFill>
                  <a:srgbClr val="3333FF"/>
                </a:solidFill>
                <a:latin typeface="Times New Roman" panose="02020603050405020304" pitchFamily="18" charset="0"/>
                <a:cs typeface="Times New Roman" panose="02020603050405020304" pitchFamily="18" charset="0"/>
              </a:rPr>
              <a:t>i+1,j</a:t>
            </a:r>
            <a:r>
              <a:rPr lang="en-CA" altLang="zh-TW" sz="1600" dirty="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Cb’</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Cr’</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a:t>
            </a:r>
          </a:p>
          <a:p>
            <a:r>
              <a:rPr lang="en-CA" altLang="zh-TW" sz="1600" dirty="0" smtClean="0">
                <a:solidFill>
                  <a:srgbClr val="3333FF"/>
                </a:solidFill>
                <a:latin typeface="Times New Roman" panose="02020603050405020304" pitchFamily="18" charset="0"/>
                <a:cs typeface="Times New Roman" panose="02020603050405020304" pitchFamily="18" charset="0"/>
              </a:rPr>
              <a:t>{Y</a:t>
            </a:r>
            <a:r>
              <a:rPr lang="en-CA" altLang="zh-TW" sz="1600" baseline="-25000" dirty="0" smtClean="0">
                <a:solidFill>
                  <a:srgbClr val="3333FF"/>
                </a:solidFill>
                <a:latin typeface="Times New Roman" panose="02020603050405020304" pitchFamily="18" charset="0"/>
                <a:cs typeface="Times New Roman" panose="02020603050405020304" pitchFamily="18" charset="0"/>
              </a:rPr>
              <a:t>i+1,j+1</a:t>
            </a:r>
            <a:r>
              <a:rPr lang="en-CA" altLang="zh-TW" sz="1600" dirty="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Cb’</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Cr’</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a:t>
            </a:r>
            <a:endParaRPr lang="zh-TW" altLang="en-US" sz="1600" dirty="0">
              <a:solidFill>
                <a:srgbClr val="3333FF"/>
              </a:solidFill>
              <a:latin typeface="Times New Roman" panose="02020603050405020304" pitchFamily="18" charset="0"/>
              <a:cs typeface="Times New Roman" panose="02020603050405020304" pitchFamily="18" charset="0"/>
            </a:endParaRPr>
          </a:p>
        </p:txBody>
      </p:sp>
      <p:sp>
        <p:nvSpPr>
          <p:cNvPr id="35" name="矩形 34"/>
          <p:cNvSpPr/>
          <p:nvPr/>
        </p:nvSpPr>
        <p:spPr>
          <a:xfrm>
            <a:off x="7435891" y="4035895"/>
            <a:ext cx="951989" cy="1105600"/>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600"/>
          </a:p>
        </p:txBody>
      </p:sp>
      <p:sp>
        <p:nvSpPr>
          <p:cNvPr id="36" name="文字方塊 35"/>
          <p:cNvSpPr txBox="1"/>
          <p:nvPr/>
        </p:nvSpPr>
        <p:spPr>
          <a:xfrm>
            <a:off x="7392650" y="4071428"/>
            <a:ext cx="1046248" cy="978729"/>
          </a:xfrm>
          <a:prstGeom prst="rect">
            <a:avLst/>
          </a:prstGeom>
          <a:noFill/>
        </p:spPr>
        <p:txBody>
          <a:bodyPr wrap="none" rtlCol="0">
            <a:spAutoFit/>
          </a:bodyPr>
          <a:lstStyle/>
          <a:p>
            <a:pPr algn="ctr">
              <a:lnSpc>
                <a:spcPct val="90000"/>
              </a:lnSpc>
            </a:pPr>
            <a:r>
              <a:rPr lang="en-US" altLang="zh-TW" sz="1600" dirty="0" smtClean="0">
                <a:latin typeface="Times New Roman" panose="02020603050405020304" pitchFamily="18" charset="0"/>
                <a:cs typeface="Times New Roman" panose="02020603050405020304" pitchFamily="18" charset="0"/>
              </a:rPr>
              <a:t>Inverse</a:t>
            </a:r>
          </a:p>
          <a:p>
            <a:pPr algn="ctr">
              <a:lnSpc>
                <a:spcPct val="90000"/>
              </a:lnSpc>
            </a:pPr>
            <a:r>
              <a:rPr lang="en-US" altLang="zh-TW" sz="1600" dirty="0" smtClean="0">
                <a:latin typeface="Times New Roman" panose="02020603050405020304" pitchFamily="18" charset="0"/>
                <a:cs typeface="Times New Roman" panose="02020603050405020304" pitchFamily="18" charset="0"/>
              </a:rPr>
              <a:t>Color </a:t>
            </a:r>
          </a:p>
          <a:p>
            <a:pPr algn="ctr">
              <a:lnSpc>
                <a:spcPct val="90000"/>
              </a:lnSpc>
            </a:pPr>
            <a:r>
              <a:rPr lang="en-US" altLang="zh-TW" sz="1600" dirty="0" smtClean="0">
                <a:latin typeface="Times New Roman" panose="02020603050405020304" pitchFamily="18" charset="0"/>
                <a:cs typeface="Times New Roman" panose="02020603050405020304" pitchFamily="18" charset="0"/>
              </a:rPr>
              <a:t>Space </a:t>
            </a:r>
          </a:p>
          <a:p>
            <a:pPr algn="ctr">
              <a:lnSpc>
                <a:spcPct val="90000"/>
              </a:lnSpc>
            </a:pPr>
            <a:r>
              <a:rPr lang="en-US" altLang="zh-TW" sz="1600" dirty="0" smtClean="0">
                <a:latin typeface="Times New Roman" panose="02020603050405020304" pitchFamily="18" charset="0"/>
                <a:cs typeface="Times New Roman" panose="02020603050405020304" pitchFamily="18" charset="0"/>
              </a:rPr>
              <a:t>Transform</a:t>
            </a:r>
            <a:endParaRPr lang="zh-TW" altLang="en-US" sz="1600" dirty="0">
              <a:latin typeface="Times New Roman" panose="02020603050405020304" pitchFamily="18" charset="0"/>
              <a:cs typeface="Times New Roman" panose="02020603050405020304" pitchFamily="18" charset="0"/>
            </a:endParaRPr>
          </a:p>
        </p:txBody>
      </p:sp>
      <p:grpSp>
        <p:nvGrpSpPr>
          <p:cNvPr id="37" name="群組 36"/>
          <p:cNvGrpSpPr/>
          <p:nvPr/>
        </p:nvGrpSpPr>
        <p:grpSpPr>
          <a:xfrm>
            <a:off x="8404909" y="3842149"/>
            <a:ext cx="674548" cy="1189162"/>
            <a:chOff x="7524328" y="574421"/>
            <a:chExt cx="791600" cy="1360379"/>
          </a:xfrm>
        </p:grpSpPr>
        <p:cxnSp>
          <p:nvCxnSpPr>
            <p:cNvPr id="39" name="直線單箭頭接點 38"/>
            <p:cNvCxnSpPr/>
            <p:nvPr/>
          </p:nvCxnSpPr>
          <p:spPr>
            <a:xfrm>
              <a:off x="7524328" y="938337"/>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40" name="文字方塊 39"/>
            <p:cNvSpPr txBox="1"/>
            <p:nvPr/>
          </p:nvSpPr>
          <p:spPr>
            <a:xfrm>
              <a:off x="7679413" y="574421"/>
              <a:ext cx="455631" cy="387300"/>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R</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41" name="直線單箭頭接點 40"/>
            <p:cNvCxnSpPr/>
            <p:nvPr/>
          </p:nvCxnSpPr>
          <p:spPr>
            <a:xfrm>
              <a:off x="7524328" y="1412776"/>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42" name="文字方塊 41"/>
            <p:cNvSpPr txBox="1"/>
            <p:nvPr/>
          </p:nvSpPr>
          <p:spPr>
            <a:xfrm>
              <a:off x="7692496" y="1052736"/>
              <a:ext cx="467479" cy="387300"/>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G</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43" name="直線單箭頭接點 42"/>
            <p:cNvCxnSpPr/>
            <p:nvPr/>
          </p:nvCxnSpPr>
          <p:spPr>
            <a:xfrm>
              <a:off x="7524328" y="1916832"/>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44" name="文字方塊 43"/>
            <p:cNvSpPr txBox="1"/>
            <p:nvPr/>
          </p:nvSpPr>
          <p:spPr>
            <a:xfrm>
              <a:off x="7706997" y="1547500"/>
              <a:ext cx="455631" cy="387300"/>
            </a:xfrm>
            <a:prstGeom prst="rect">
              <a:avLst/>
            </a:prstGeom>
            <a:noFill/>
          </p:spPr>
          <p:txBody>
            <a:bodyPr wrap="none" rtlCol="0">
              <a:spAutoFit/>
            </a:bodyPr>
            <a:lstStyle/>
            <a:p>
              <a:pPr algn="ctr"/>
              <a:r>
                <a:rPr lang="en-US" altLang="zh-TW" sz="1600" dirty="0" err="1">
                  <a:latin typeface="Times New Roman" panose="02020603050405020304" pitchFamily="18" charset="0"/>
                  <a:cs typeface="Times New Roman" panose="02020603050405020304" pitchFamily="18" charset="0"/>
                </a:rPr>
                <a:t>B</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grpSp>
      <p:sp>
        <p:nvSpPr>
          <p:cNvPr id="38" name="文字方塊 37"/>
          <p:cNvSpPr txBox="1"/>
          <p:nvPr/>
        </p:nvSpPr>
        <p:spPr>
          <a:xfrm>
            <a:off x="5611328" y="6274505"/>
            <a:ext cx="2282883" cy="322848"/>
          </a:xfrm>
          <a:prstGeom prst="rect">
            <a:avLst/>
          </a:prstGeom>
          <a:noFill/>
        </p:spPr>
        <p:txBody>
          <a:bodyPr wrap="none" rtlCol="0">
            <a:spAutoFit/>
          </a:bodyPr>
          <a:lstStyle/>
          <a:p>
            <a:r>
              <a:rPr lang="en-US" altLang="zh-TW" b="1" dirty="0" smtClean="0">
                <a:latin typeface="Times New Roman" panose="02020603050405020304" pitchFamily="18" charset="0"/>
                <a:cs typeface="Times New Roman" panose="02020603050405020304" pitchFamily="18" charset="0"/>
              </a:rPr>
              <a:t>Color Depth </a:t>
            </a:r>
            <a:r>
              <a:rPr lang="en-US" altLang="zh-TW" b="1" dirty="0" err="1" smtClean="0">
                <a:latin typeface="Times New Roman" panose="02020603050405020304" pitchFamily="18" charset="0"/>
                <a:cs typeface="Times New Roman" panose="02020603050405020304" pitchFamily="18" charset="0"/>
              </a:rPr>
              <a:t>Depacker</a:t>
            </a:r>
            <a:endParaRPr lang="zh-TW" altLang="en-US" b="1" dirty="0">
              <a:latin typeface="Times New Roman" panose="02020603050405020304" pitchFamily="18" charset="0"/>
              <a:cs typeface="Times New Roman" panose="02020603050405020304" pitchFamily="18" charset="0"/>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6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6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24" name="矩形 23"/>
          <p:cNvSpPr/>
          <p:nvPr/>
        </p:nvSpPr>
        <p:spPr>
          <a:xfrm>
            <a:off x="899592" y="179929"/>
            <a:ext cx="6257803" cy="584775"/>
          </a:xfrm>
          <a:prstGeom prst="rect">
            <a:avLst/>
          </a:prstGeom>
        </p:spPr>
        <p:txBody>
          <a:bodyPr wrap="none">
            <a:spAutoFit/>
          </a:bodyPr>
          <a:lstStyle/>
          <a:p>
            <a:r>
              <a:rPr lang="en-CA" altLang="zh-TW" sz="3200" b="1" dirty="0" err="1" smtClean="0">
                <a:latin typeface="Calibri" panose="020F0502020204030204" pitchFamily="34" charset="0"/>
                <a:cs typeface="Calibri" panose="020F0502020204030204" pitchFamily="34" charset="0"/>
              </a:rPr>
              <a:t>chroma_usage</a:t>
            </a:r>
            <a:r>
              <a:rPr lang="en-CA" altLang="zh-TW" sz="3200" b="1" dirty="0" smtClean="0">
                <a:latin typeface="Calibri" panose="020F0502020204030204" pitchFamily="34" charset="0"/>
                <a:cs typeface="Calibri" panose="020F0502020204030204" pitchFamily="34" charset="0"/>
              </a:rPr>
              <a:t> = 1 </a:t>
            </a:r>
            <a:r>
              <a:rPr lang="en-CA" altLang="zh-TW" sz="2400" b="1" dirty="0">
                <a:solidFill>
                  <a:srgbClr val="3333FF"/>
                </a:solidFill>
                <a:latin typeface="Calibri" panose="020F0502020204030204" pitchFamily="34" charset="0"/>
                <a:cs typeface="Calibri" panose="020F0502020204030204" pitchFamily="34" charset="0"/>
              </a:rPr>
              <a:t>(</a:t>
            </a:r>
            <a:r>
              <a:rPr lang="en-CA" altLang="zh-TW" sz="2400" b="1" dirty="0" smtClean="0">
                <a:solidFill>
                  <a:srgbClr val="3333FF"/>
                </a:solidFill>
                <a:latin typeface="Calibri" panose="020F0502020204030204" pitchFamily="34" charset="0"/>
                <a:cs typeface="Calibri" panose="020F0502020204030204" pitchFamily="34" charset="0"/>
              </a:rPr>
              <a:t>Coding </a:t>
            </a:r>
            <a:r>
              <a:rPr lang="en-CA" altLang="zh-TW" sz="2400" b="1" dirty="0" smtClean="0">
                <a:solidFill>
                  <a:srgbClr val="3333FF"/>
                </a:solidFill>
                <a:latin typeface="Calibri" panose="020F0502020204030204" pitchFamily="34" charset="0"/>
                <a:cs typeface="Calibri" panose="020F0502020204030204" pitchFamily="34" charset="0"/>
              </a:rPr>
              <a:t>in </a:t>
            </a:r>
            <a:r>
              <a:rPr lang="en-CA" altLang="zh-TW" sz="2400" b="1" dirty="0" err="1" smtClean="0">
                <a:solidFill>
                  <a:srgbClr val="3333FF"/>
                </a:solidFill>
                <a:latin typeface="Calibri" panose="020F0502020204030204" pitchFamily="34" charset="0"/>
                <a:cs typeface="Calibri" panose="020F0502020204030204" pitchFamily="34" charset="0"/>
              </a:rPr>
              <a:t>YCbCr</a:t>
            </a:r>
            <a:r>
              <a:rPr lang="en-CA" altLang="zh-TW" sz="2400" b="1" dirty="0" smtClean="0">
                <a:solidFill>
                  <a:srgbClr val="3333FF"/>
                </a:solidFill>
                <a:latin typeface="Calibri" panose="020F0502020204030204" pitchFamily="34" charset="0"/>
                <a:cs typeface="Calibri" panose="020F0502020204030204" pitchFamily="34" charset="0"/>
              </a:rPr>
              <a:t> 4:2:</a:t>
            </a:r>
            <a:r>
              <a:rPr lang="en-US" altLang="zh-TW" sz="2400" b="1" dirty="0" smtClean="0">
                <a:solidFill>
                  <a:srgbClr val="3333FF"/>
                </a:solidFill>
                <a:latin typeface="Calibri" panose="020F0502020204030204" pitchFamily="34" charset="0"/>
                <a:cs typeface="Calibri" panose="020F0502020204030204" pitchFamily="34" charset="0"/>
              </a:rPr>
              <a:t>0)</a:t>
            </a:r>
            <a:endParaRPr lang="zh-TW" altLang="en-US" sz="2400" dirty="0">
              <a:solidFill>
                <a:srgbClr val="3333FF"/>
              </a:solidFill>
              <a:latin typeface="Calibri" panose="020F0502020204030204" pitchFamily="34" charset="0"/>
              <a:cs typeface="Calibri" panose="020F0502020204030204" pitchFamily="34" charset="0"/>
            </a:endParaRPr>
          </a:p>
        </p:txBody>
      </p:sp>
      <p:sp>
        <p:nvSpPr>
          <p:cNvPr id="175" name="文字方塊 174"/>
          <p:cNvSpPr txBox="1"/>
          <p:nvPr/>
        </p:nvSpPr>
        <p:spPr>
          <a:xfrm>
            <a:off x="152639" y="1028406"/>
            <a:ext cx="8856984" cy="1200329"/>
          </a:xfrm>
          <a:prstGeom prst="rect">
            <a:avLst/>
          </a:prstGeom>
          <a:noFill/>
        </p:spPr>
        <p:txBody>
          <a:bodyPr wrap="square" rtlCol="0">
            <a:spAutoFit/>
          </a:bodyPr>
          <a:lstStyle/>
          <a:p>
            <a:r>
              <a:rPr lang="en-US" altLang="zh-TW" dirty="0" smtClean="0"/>
              <a:t>For each 4 color pixels, the video coding system operated with </a:t>
            </a:r>
            <a:r>
              <a:rPr lang="en-US" altLang="zh-TW" dirty="0" err="1" smtClean="0"/>
              <a:t>chroma</a:t>
            </a:r>
            <a:r>
              <a:rPr lang="en-US" altLang="zh-TW" dirty="0" smtClean="0"/>
              <a:t> </a:t>
            </a:r>
            <a:r>
              <a:rPr lang="en-US" altLang="zh-TW" dirty="0" err="1" smtClean="0"/>
              <a:t>YCbCr</a:t>
            </a:r>
            <a:r>
              <a:rPr lang="en-US" altLang="zh-TW" dirty="0" smtClean="0"/>
              <a:t> 4:2:0 format, the </a:t>
            </a:r>
            <a:r>
              <a:rPr lang="en-US" altLang="zh-TW" dirty="0" err="1" smtClean="0"/>
              <a:t>chroma</a:t>
            </a:r>
            <a:r>
              <a:rPr lang="en-US" altLang="zh-TW" dirty="0" smtClean="0"/>
              <a:t> components </a:t>
            </a:r>
            <a:r>
              <a:rPr lang="en-US" altLang="zh-TW" dirty="0" err="1" smtClean="0"/>
              <a:t>Cb</a:t>
            </a:r>
            <a:r>
              <a:rPr lang="en-US" altLang="zh-TW" dirty="0" smtClean="0"/>
              <a:t> and Cr will perform subsampling in the encoder and </a:t>
            </a:r>
            <a:r>
              <a:rPr lang="en-US" altLang="zh-TW" dirty="0" err="1" smtClean="0"/>
              <a:t>upsampling</a:t>
            </a:r>
            <a:r>
              <a:rPr lang="en-US" altLang="zh-TW" dirty="0" smtClean="0"/>
              <a:t> in the decoder, we can directly adjusted </a:t>
            </a:r>
            <a:r>
              <a:rPr lang="en-US" altLang="zh-TW" dirty="0" err="1" smtClean="0"/>
              <a:t>chroma</a:t>
            </a:r>
            <a:r>
              <a:rPr lang="en-US" altLang="zh-TW" dirty="0" smtClean="0"/>
              <a:t> component back to the original ones if the </a:t>
            </a:r>
            <a:r>
              <a:rPr lang="en-US" altLang="zh-TW" dirty="0" err="1" smtClean="0"/>
              <a:t>depacking</a:t>
            </a:r>
            <a:r>
              <a:rPr lang="en-US" altLang="zh-TW" dirty="0" smtClean="0"/>
              <a:t> can be only performed in RGB color space.</a:t>
            </a:r>
            <a:endParaRPr lang="zh-TW" altLang="en-US" dirty="0"/>
          </a:p>
        </p:txBody>
      </p:sp>
      <p:sp>
        <p:nvSpPr>
          <p:cNvPr id="9" name="橢圓 8"/>
          <p:cNvSpPr/>
          <p:nvPr/>
        </p:nvSpPr>
        <p:spPr bwMode="auto">
          <a:xfrm>
            <a:off x="4427984" y="2924944"/>
            <a:ext cx="1440160" cy="3456384"/>
          </a:xfrm>
          <a:prstGeom prst="ellipse">
            <a:avLst/>
          </a:prstGeom>
          <a:no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Tree>
    <p:extLst>
      <p:ext uri="{BB962C8B-B14F-4D97-AF65-F5344CB8AC3E}">
        <p14:creationId xmlns:p14="http://schemas.microsoft.com/office/powerpoint/2010/main" val="69397275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6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6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9" name="文字方塊 8"/>
          <p:cNvSpPr txBox="1"/>
          <p:nvPr/>
        </p:nvSpPr>
        <p:spPr>
          <a:xfrm>
            <a:off x="152639" y="1028406"/>
            <a:ext cx="8856984" cy="1200329"/>
          </a:xfrm>
          <a:prstGeom prst="rect">
            <a:avLst/>
          </a:prstGeom>
          <a:noFill/>
        </p:spPr>
        <p:txBody>
          <a:bodyPr wrap="square" rtlCol="0">
            <a:spAutoFit/>
          </a:bodyPr>
          <a:lstStyle/>
          <a:p>
            <a:r>
              <a:rPr lang="en-US" altLang="zh-TW" dirty="0" smtClean="0"/>
              <a:t>For each 4 color pixels, in </a:t>
            </a:r>
            <a:r>
              <a:rPr lang="en-US" altLang="zh-TW" dirty="0" err="1" smtClean="0"/>
              <a:t>chroma_usage</a:t>
            </a:r>
            <a:r>
              <a:rPr lang="en-US" altLang="zh-TW" dirty="0" smtClean="0"/>
              <a:t> = 0, 4 luminance and 2 components </a:t>
            </a:r>
            <a:r>
              <a:rPr lang="en-US" altLang="zh-TW" dirty="0"/>
              <a:t>values </a:t>
            </a:r>
            <a:r>
              <a:rPr lang="en-US" altLang="zh-TW" dirty="0">
                <a:latin typeface="Times New Roman" panose="02020603050405020304" pitchFamily="18" charset="0"/>
                <a:cs typeface="Times New Roman" panose="02020603050405020304" pitchFamily="18" charset="0"/>
              </a:rPr>
              <a:t>{</a:t>
            </a:r>
            <a:r>
              <a:rPr lang="en-US" altLang="zh-TW" dirty="0" err="1">
                <a:latin typeface="Times New Roman" panose="02020603050405020304" pitchFamily="18" charset="0"/>
                <a:cs typeface="Times New Roman" panose="02020603050405020304" pitchFamily="18" charset="0"/>
              </a:rPr>
              <a:t>Y</a:t>
            </a:r>
            <a:r>
              <a:rPr lang="en-US" altLang="zh-TW" baseline="-25000" dirty="0" err="1">
                <a:latin typeface="Times New Roman" panose="02020603050405020304" pitchFamily="18" charset="0"/>
                <a:cs typeface="Times New Roman" panose="02020603050405020304" pitchFamily="18" charset="0"/>
              </a:rPr>
              <a:t>i,j</a:t>
            </a:r>
            <a:r>
              <a:rPr lang="en-US" altLang="zh-TW" dirty="0">
                <a:latin typeface="Times New Roman" panose="02020603050405020304" pitchFamily="18" charset="0"/>
                <a:cs typeface="Times New Roman" panose="02020603050405020304" pitchFamily="18" charset="0"/>
              </a:rPr>
              <a:t>, Y</a:t>
            </a:r>
            <a:r>
              <a:rPr lang="en-US" altLang="zh-TW" baseline="-25000" dirty="0">
                <a:latin typeface="Times New Roman" panose="02020603050405020304" pitchFamily="18" charset="0"/>
                <a:cs typeface="Times New Roman" panose="02020603050405020304" pitchFamily="18" charset="0"/>
              </a:rPr>
              <a:t>i,j+1</a:t>
            </a:r>
            <a:r>
              <a:rPr lang="en-US" altLang="zh-TW" dirty="0">
                <a:latin typeface="Times New Roman" panose="02020603050405020304" pitchFamily="18" charset="0"/>
                <a:cs typeface="Times New Roman" panose="02020603050405020304" pitchFamily="18" charset="0"/>
              </a:rPr>
              <a:t>, Y</a:t>
            </a:r>
            <a:r>
              <a:rPr lang="en-US" altLang="zh-TW" baseline="-25000" dirty="0">
                <a:latin typeface="Times New Roman" panose="02020603050405020304" pitchFamily="18" charset="0"/>
                <a:cs typeface="Times New Roman" panose="02020603050405020304" pitchFamily="18" charset="0"/>
              </a:rPr>
              <a:t>i+1,j</a:t>
            </a:r>
            <a:r>
              <a:rPr lang="en-US" altLang="zh-TW" dirty="0">
                <a:latin typeface="Times New Roman" panose="02020603050405020304" pitchFamily="18" charset="0"/>
                <a:cs typeface="Times New Roman" panose="02020603050405020304" pitchFamily="18" charset="0"/>
              </a:rPr>
              <a:t>, </a:t>
            </a:r>
            <a:r>
              <a:rPr lang="en-US" altLang="zh-TW" dirty="0" smtClean="0">
                <a:latin typeface="Times New Roman" panose="02020603050405020304" pitchFamily="18" charset="0"/>
                <a:cs typeface="Times New Roman" panose="02020603050405020304" pitchFamily="18" charset="0"/>
              </a:rPr>
              <a:t>Y</a:t>
            </a:r>
            <a:r>
              <a:rPr lang="en-US" altLang="zh-TW" baseline="-25000" dirty="0" smtClean="0">
                <a:latin typeface="Times New Roman" panose="02020603050405020304" pitchFamily="18" charset="0"/>
                <a:cs typeface="Times New Roman" panose="02020603050405020304" pitchFamily="18" charset="0"/>
              </a:rPr>
              <a:t>i+1,j+1</a:t>
            </a:r>
            <a:r>
              <a:rPr lang="en-US" altLang="zh-TW" dirty="0" smtClean="0">
                <a:latin typeface="Times New Roman" panose="02020603050405020304" pitchFamily="18" charset="0"/>
                <a:cs typeface="Times New Roman" panose="02020603050405020304" pitchFamily="18" charset="0"/>
              </a:rPr>
              <a:t>, </a:t>
            </a:r>
            <a:r>
              <a:rPr lang="en-US" altLang="zh-TW" dirty="0" err="1" smtClean="0">
                <a:latin typeface="Times New Roman" panose="02020603050405020304" pitchFamily="18" charset="0"/>
                <a:cs typeface="Times New Roman" panose="02020603050405020304" pitchFamily="18" charset="0"/>
              </a:rPr>
              <a:t>Cb</a:t>
            </a:r>
            <a:r>
              <a:rPr lang="en-US" altLang="zh-TW" baseline="-25000" dirty="0" err="1" smtClean="0">
                <a:latin typeface="Times New Roman" panose="02020603050405020304" pitchFamily="18" charset="0"/>
                <a:cs typeface="Times New Roman" panose="02020603050405020304" pitchFamily="18" charset="0"/>
              </a:rPr>
              <a:t>i,j</a:t>
            </a:r>
            <a:r>
              <a:rPr lang="en-US" altLang="zh-TW" dirty="0" smtClean="0">
                <a:latin typeface="Times New Roman" panose="02020603050405020304" pitchFamily="18" charset="0"/>
                <a:cs typeface="Times New Roman" panose="02020603050405020304" pitchFamily="18" charset="0"/>
              </a:rPr>
              <a:t>, </a:t>
            </a:r>
            <a:r>
              <a:rPr lang="en-US" altLang="zh-TW" dirty="0" err="1" smtClean="0">
                <a:latin typeface="Times New Roman" panose="02020603050405020304" pitchFamily="18" charset="0"/>
                <a:cs typeface="Times New Roman" panose="02020603050405020304" pitchFamily="18" charset="0"/>
              </a:rPr>
              <a:t>C</a:t>
            </a:r>
            <a:r>
              <a:rPr lang="en-US" altLang="zh-TW" baseline="-25000" dirty="0" err="1" smtClean="0">
                <a:latin typeface="Times New Roman" panose="02020603050405020304" pitchFamily="18" charset="0"/>
                <a:cs typeface="Times New Roman" panose="02020603050405020304" pitchFamily="18" charset="0"/>
              </a:rPr>
              <a:t>i,j</a:t>
            </a:r>
            <a:r>
              <a:rPr lang="en-US" altLang="zh-TW" dirty="0" smtClean="0">
                <a:latin typeface="Times New Roman" panose="02020603050405020304" pitchFamily="18" charset="0"/>
                <a:cs typeface="Times New Roman" panose="02020603050405020304" pitchFamily="18" charset="0"/>
              </a:rPr>
              <a:t>} </a:t>
            </a:r>
            <a:r>
              <a:rPr lang="en-US" altLang="zh-TW" dirty="0" smtClean="0"/>
              <a:t>are used to carry 6 depth can be </a:t>
            </a:r>
            <a:r>
              <a:rPr lang="en-US" altLang="zh-TW" dirty="0" err="1" smtClean="0"/>
              <a:t>depacked</a:t>
            </a:r>
            <a:r>
              <a:rPr lang="en-US" altLang="zh-TW" dirty="0" smtClean="0"/>
              <a:t> to 4 depth pixels </a:t>
            </a:r>
            <a:r>
              <a:rPr lang="en-CA" altLang="zh-TW" dirty="0">
                <a:latin typeface="Times New Roman" panose="02020603050405020304" pitchFamily="18" charset="0"/>
                <a:cs typeface="Times New Roman" panose="02020603050405020304" pitchFamily="18" charset="0"/>
              </a:rPr>
              <a:t>{</a:t>
            </a:r>
            <a:r>
              <a:rPr lang="en-US" altLang="zh-TW" dirty="0">
                <a:latin typeface="Times New Roman" panose="02020603050405020304" pitchFamily="18" charset="0"/>
                <a:cs typeface="Times New Roman" panose="02020603050405020304" pitchFamily="18" charset="0"/>
              </a:rPr>
              <a:t>D</a:t>
            </a:r>
            <a:r>
              <a:rPr lang="en-US" altLang="zh-TW" baseline="-25000" dirty="0">
                <a:latin typeface="Times New Roman" panose="02020603050405020304" pitchFamily="18" charset="0"/>
                <a:cs typeface="Times New Roman" panose="02020603050405020304" pitchFamily="18" charset="0"/>
              </a:rPr>
              <a:t>3i,j</a:t>
            </a:r>
            <a:r>
              <a:rPr lang="en-US" altLang="zh-TW" dirty="0">
                <a:latin typeface="Times New Roman" panose="02020603050405020304" pitchFamily="18" charset="0"/>
                <a:cs typeface="Times New Roman" panose="02020603050405020304" pitchFamily="18" charset="0"/>
              </a:rPr>
              <a:t>, D</a:t>
            </a:r>
            <a:r>
              <a:rPr lang="en-US" altLang="zh-TW" baseline="-25000" dirty="0">
                <a:latin typeface="Times New Roman" panose="02020603050405020304" pitchFamily="18" charset="0"/>
                <a:cs typeface="Times New Roman" panose="02020603050405020304" pitchFamily="18" charset="0"/>
              </a:rPr>
              <a:t>3i+1,j+1</a:t>
            </a:r>
            <a:r>
              <a:rPr lang="en-US" altLang="zh-TW" dirty="0">
                <a:latin typeface="Times New Roman" panose="02020603050405020304" pitchFamily="18" charset="0"/>
                <a:cs typeface="Times New Roman" panose="02020603050405020304" pitchFamily="18" charset="0"/>
              </a:rPr>
              <a:t>, D</a:t>
            </a:r>
            <a:r>
              <a:rPr lang="en-US" altLang="zh-TW" baseline="-25000" dirty="0">
                <a:latin typeface="Times New Roman" panose="02020603050405020304" pitchFamily="18" charset="0"/>
                <a:cs typeface="Times New Roman" panose="02020603050405020304" pitchFamily="18" charset="0"/>
              </a:rPr>
              <a:t>3i+4, j</a:t>
            </a:r>
            <a:r>
              <a:rPr lang="en-US" altLang="zh-TW" dirty="0">
                <a:latin typeface="Times New Roman" panose="02020603050405020304" pitchFamily="18" charset="0"/>
                <a:cs typeface="Times New Roman" panose="02020603050405020304" pitchFamily="18" charset="0"/>
              </a:rPr>
              <a:t>, D</a:t>
            </a:r>
            <a:r>
              <a:rPr lang="en-US" altLang="zh-TW" baseline="-25000" dirty="0">
                <a:latin typeface="Times New Roman" panose="02020603050405020304" pitchFamily="18" charset="0"/>
                <a:cs typeface="Times New Roman" panose="02020603050405020304" pitchFamily="18" charset="0"/>
              </a:rPr>
              <a:t>3i+5, </a:t>
            </a:r>
            <a:r>
              <a:rPr lang="en-US" altLang="zh-TW" baseline="-25000" dirty="0" smtClean="0">
                <a:latin typeface="Times New Roman" panose="02020603050405020304" pitchFamily="18" charset="0"/>
                <a:cs typeface="Times New Roman" panose="02020603050405020304" pitchFamily="18" charset="0"/>
              </a:rPr>
              <a:t>j+1</a:t>
            </a:r>
            <a:r>
              <a:rPr lang="en-US" altLang="zh-TW" dirty="0" smtClean="0">
                <a:latin typeface="Times New Roman" panose="02020603050405020304" pitchFamily="18" charset="0"/>
                <a:cs typeface="Times New Roman" panose="02020603050405020304" pitchFamily="18" charset="0"/>
              </a:rPr>
              <a:t>, D</a:t>
            </a:r>
            <a:r>
              <a:rPr lang="en-US" altLang="zh-TW" baseline="-25000" dirty="0" smtClean="0">
                <a:latin typeface="Times New Roman" panose="02020603050405020304" pitchFamily="18" charset="0"/>
                <a:cs typeface="Times New Roman" panose="02020603050405020304" pitchFamily="18" charset="0"/>
              </a:rPr>
              <a:t>3i+2, </a:t>
            </a:r>
            <a:r>
              <a:rPr lang="en-US" altLang="zh-TW" baseline="-25000" dirty="0">
                <a:latin typeface="Times New Roman" panose="02020603050405020304" pitchFamily="18" charset="0"/>
                <a:cs typeface="Times New Roman" panose="02020603050405020304" pitchFamily="18" charset="0"/>
              </a:rPr>
              <a:t>j</a:t>
            </a:r>
            <a:r>
              <a:rPr lang="en-US" altLang="zh-TW" dirty="0">
                <a:latin typeface="Times New Roman" panose="02020603050405020304" pitchFamily="18" charset="0"/>
                <a:cs typeface="Times New Roman" panose="02020603050405020304" pitchFamily="18" charset="0"/>
              </a:rPr>
              <a:t>, </a:t>
            </a:r>
            <a:r>
              <a:rPr lang="en-US" altLang="zh-TW" dirty="0" smtClean="0">
                <a:latin typeface="Times New Roman" panose="02020603050405020304" pitchFamily="18" charset="0"/>
                <a:cs typeface="Times New Roman" panose="02020603050405020304" pitchFamily="18" charset="0"/>
              </a:rPr>
              <a:t>D</a:t>
            </a:r>
            <a:r>
              <a:rPr lang="en-US" altLang="zh-TW" baseline="-25000" dirty="0" smtClean="0">
                <a:latin typeface="Times New Roman" panose="02020603050405020304" pitchFamily="18" charset="0"/>
                <a:cs typeface="Times New Roman" panose="02020603050405020304" pitchFamily="18" charset="0"/>
              </a:rPr>
              <a:t>3i+3, </a:t>
            </a:r>
            <a:r>
              <a:rPr lang="en-US" altLang="zh-TW" baseline="-25000" dirty="0">
                <a:latin typeface="Times New Roman" panose="02020603050405020304" pitchFamily="18" charset="0"/>
                <a:cs typeface="Times New Roman" panose="02020603050405020304" pitchFamily="18" charset="0"/>
              </a:rPr>
              <a:t>j+1</a:t>
            </a:r>
            <a:r>
              <a:rPr lang="en-US" altLang="zh-TW" dirty="0" smtClean="0">
                <a:latin typeface="Times New Roman" panose="02020603050405020304" pitchFamily="18" charset="0"/>
                <a:cs typeface="Times New Roman" panose="02020603050405020304" pitchFamily="18" charset="0"/>
              </a:rPr>
              <a:t>} </a:t>
            </a:r>
            <a:r>
              <a:rPr lang="en-US" altLang="zh-TW" dirty="0" smtClean="0"/>
              <a:t>for </a:t>
            </a:r>
            <a:r>
              <a:rPr lang="en-US" altLang="zh-TW" dirty="0" err="1" smtClean="0"/>
              <a:t>ctdp_packing</a:t>
            </a:r>
            <a:r>
              <a:rPr lang="en-US" altLang="zh-TW" dirty="0" smtClean="0"/>
              <a:t> type =0 or  </a:t>
            </a:r>
            <a:r>
              <a:rPr lang="en-CA" altLang="zh-TW" dirty="0">
                <a:latin typeface="Times New Roman" panose="02020603050405020304" pitchFamily="18" charset="0"/>
                <a:cs typeface="Times New Roman" panose="02020603050405020304" pitchFamily="18" charset="0"/>
              </a:rPr>
              <a:t>{</a:t>
            </a:r>
            <a:r>
              <a:rPr lang="en-US" altLang="zh-TW" dirty="0">
                <a:latin typeface="Times New Roman" panose="02020603050405020304" pitchFamily="18" charset="0"/>
                <a:cs typeface="Times New Roman" panose="02020603050405020304" pitchFamily="18" charset="0"/>
              </a:rPr>
              <a:t>D</a:t>
            </a:r>
            <a:r>
              <a:rPr lang="en-US" altLang="zh-TW" baseline="-25000" dirty="0">
                <a:latin typeface="Times New Roman" panose="02020603050405020304" pitchFamily="18" charset="0"/>
                <a:cs typeface="Times New Roman" panose="02020603050405020304" pitchFamily="18" charset="0"/>
              </a:rPr>
              <a:t>i,3j</a:t>
            </a:r>
            <a:r>
              <a:rPr lang="en-US" altLang="zh-TW" dirty="0">
                <a:latin typeface="Times New Roman" panose="02020603050405020304" pitchFamily="18" charset="0"/>
                <a:cs typeface="Times New Roman" panose="02020603050405020304" pitchFamily="18" charset="0"/>
              </a:rPr>
              <a:t>,</a:t>
            </a:r>
            <a:r>
              <a:rPr lang="en-US" altLang="zh-TW" baseline="-25000" dirty="0">
                <a:latin typeface="Times New Roman" panose="02020603050405020304" pitchFamily="18" charset="0"/>
                <a:cs typeface="Times New Roman" panose="02020603050405020304" pitchFamily="18" charset="0"/>
              </a:rPr>
              <a:t> </a:t>
            </a:r>
            <a:r>
              <a:rPr lang="en-US" altLang="zh-TW" dirty="0">
                <a:latin typeface="Times New Roman" panose="02020603050405020304" pitchFamily="18" charset="0"/>
                <a:cs typeface="Times New Roman" panose="02020603050405020304" pitchFamily="18" charset="0"/>
              </a:rPr>
              <a:t>D</a:t>
            </a:r>
            <a:r>
              <a:rPr lang="en-US" altLang="zh-TW" baseline="-25000" dirty="0">
                <a:latin typeface="Times New Roman" panose="02020603050405020304" pitchFamily="18" charset="0"/>
                <a:cs typeface="Times New Roman" panose="02020603050405020304" pitchFamily="18" charset="0"/>
              </a:rPr>
              <a:t>i+1,3j+1</a:t>
            </a:r>
            <a:r>
              <a:rPr lang="en-US" altLang="zh-TW" dirty="0">
                <a:latin typeface="Times New Roman" panose="02020603050405020304" pitchFamily="18" charset="0"/>
                <a:cs typeface="Times New Roman" panose="02020603050405020304" pitchFamily="18" charset="0"/>
              </a:rPr>
              <a:t>, D</a:t>
            </a:r>
            <a:r>
              <a:rPr lang="en-US" altLang="zh-TW" baseline="-25000" dirty="0">
                <a:latin typeface="Times New Roman" panose="02020603050405020304" pitchFamily="18" charset="0"/>
                <a:cs typeface="Times New Roman" panose="02020603050405020304" pitchFamily="18" charset="0"/>
              </a:rPr>
              <a:t>i,3 j+4</a:t>
            </a:r>
            <a:r>
              <a:rPr lang="en-US" altLang="zh-TW" dirty="0">
                <a:latin typeface="Times New Roman" panose="02020603050405020304" pitchFamily="18" charset="0"/>
                <a:cs typeface="Times New Roman" panose="02020603050405020304" pitchFamily="18" charset="0"/>
              </a:rPr>
              <a:t>, D</a:t>
            </a:r>
            <a:r>
              <a:rPr lang="en-US" altLang="zh-TW" baseline="-25000" dirty="0">
                <a:latin typeface="Times New Roman" panose="02020603050405020304" pitchFamily="18" charset="0"/>
                <a:cs typeface="Times New Roman" panose="02020603050405020304" pitchFamily="18" charset="0"/>
              </a:rPr>
              <a:t>i+1, </a:t>
            </a:r>
            <a:r>
              <a:rPr lang="en-US" altLang="zh-TW" baseline="-25000" dirty="0" smtClean="0">
                <a:latin typeface="Times New Roman" panose="02020603050405020304" pitchFamily="18" charset="0"/>
                <a:cs typeface="Times New Roman" panose="02020603050405020304" pitchFamily="18" charset="0"/>
              </a:rPr>
              <a:t>3j+5</a:t>
            </a:r>
            <a:r>
              <a:rPr lang="en-US" altLang="zh-TW" dirty="0" smtClean="0">
                <a:latin typeface="Times New Roman" panose="02020603050405020304" pitchFamily="18" charset="0"/>
                <a:cs typeface="Times New Roman" panose="02020603050405020304" pitchFamily="18" charset="0"/>
              </a:rPr>
              <a:t>, </a:t>
            </a:r>
            <a:r>
              <a:rPr lang="en-US" altLang="zh-TW" dirty="0">
                <a:latin typeface="Times New Roman" panose="02020603050405020304" pitchFamily="18" charset="0"/>
                <a:cs typeface="Times New Roman" panose="02020603050405020304" pitchFamily="18" charset="0"/>
              </a:rPr>
              <a:t>D</a:t>
            </a:r>
            <a:r>
              <a:rPr lang="en-US" altLang="zh-TW" baseline="-25000" dirty="0">
                <a:latin typeface="Times New Roman" panose="02020603050405020304" pitchFamily="18" charset="0"/>
                <a:cs typeface="Times New Roman" panose="02020603050405020304" pitchFamily="18" charset="0"/>
              </a:rPr>
              <a:t>i,3 </a:t>
            </a:r>
            <a:r>
              <a:rPr lang="en-US" altLang="zh-TW" baseline="-25000" dirty="0" smtClean="0">
                <a:latin typeface="Times New Roman" panose="02020603050405020304" pitchFamily="18" charset="0"/>
                <a:cs typeface="Times New Roman" panose="02020603050405020304" pitchFamily="18" charset="0"/>
              </a:rPr>
              <a:t>j+2</a:t>
            </a:r>
            <a:r>
              <a:rPr lang="en-US" altLang="zh-TW" dirty="0" smtClean="0">
                <a:latin typeface="Times New Roman" panose="02020603050405020304" pitchFamily="18" charset="0"/>
                <a:cs typeface="Times New Roman" panose="02020603050405020304" pitchFamily="18" charset="0"/>
              </a:rPr>
              <a:t>, </a:t>
            </a:r>
            <a:r>
              <a:rPr lang="en-US" altLang="zh-TW" dirty="0">
                <a:latin typeface="Times New Roman" panose="02020603050405020304" pitchFamily="18" charset="0"/>
                <a:cs typeface="Times New Roman" panose="02020603050405020304" pitchFamily="18" charset="0"/>
              </a:rPr>
              <a:t>D</a:t>
            </a:r>
            <a:r>
              <a:rPr lang="en-US" altLang="zh-TW" baseline="-25000" dirty="0">
                <a:latin typeface="Times New Roman" panose="02020603050405020304" pitchFamily="18" charset="0"/>
                <a:cs typeface="Times New Roman" panose="02020603050405020304" pitchFamily="18" charset="0"/>
              </a:rPr>
              <a:t>i+1, </a:t>
            </a:r>
            <a:r>
              <a:rPr lang="en-US" altLang="zh-TW" baseline="-25000" dirty="0" smtClean="0">
                <a:latin typeface="Times New Roman" panose="02020603050405020304" pitchFamily="18" charset="0"/>
                <a:cs typeface="Times New Roman" panose="02020603050405020304" pitchFamily="18" charset="0"/>
              </a:rPr>
              <a:t>3j+3</a:t>
            </a:r>
            <a:r>
              <a:rPr lang="en-US" altLang="zh-TW" dirty="0" smtClean="0">
                <a:latin typeface="Times New Roman" panose="02020603050405020304" pitchFamily="18" charset="0"/>
                <a:cs typeface="Times New Roman" panose="02020603050405020304" pitchFamily="18" charset="0"/>
              </a:rPr>
              <a:t>}</a:t>
            </a:r>
            <a:r>
              <a:rPr lang="en-US" altLang="zh-TW" dirty="0" smtClean="0"/>
              <a:t> </a:t>
            </a:r>
            <a:r>
              <a:rPr lang="en-US" altLang="zh-TW" dirty="0"/>
              <a:t>for </a:t>
            </a:r>
            <a:r>
              <a:rPr lang="en-US" altLang="zh-TW" dirty="0" err="1"/>
              <a:t>ctdp_packing</a:t>
            </a:r>
            <a:r>
              <a:rPr lang="en-US" altLang="zh-TW" dirty="0"/>
              <a:t> type </a:t>
            </a:r>
            <a:r>
              <a:rPr lang="en-US" altLang="zh-TW" dirty="0" smtClean="0"/>
              <a:t>=1.</a:t>
            </a:r>
            <a:endParaRPr lang="zh-TW" altLang="en-US" dirty="0"/>
          </a:p>
        </p:txBody>
      </p:sp>
      <p:sp>
        <p:nvSpPr>
          <p:cNvPr id="24" name="矩形 23"/>
          <p:cNvSpPr/>
          <p:nvPr/>
        </p:nvSpPr>
        <p:spPr>
          <a:xfrm>
            <a:off x="971600" y="174612"/>
            <a:ext cx="3259418" cy="584775"/>
          </a:xfrm>
          <a:prstGeom prst="rect">
            <a:avLst/>
          </a:prstGeom>
        </p:spPr>
        <p:txBody>
          <a:bodyPr wrap="none">
            <a:spAutoFit/>
          </a:bodyPr>
          <a:lstStyle/>
          <a:p>
            <a:r>
              <a:rPr lang="en-CA" altLang="zh-TW" sz="3200" b="1" dirty="0" err="1" smtClean="0">
                <a:latin typeface="Calibri" panose="020F0502020204030204" pitchFamily="34" charset="0"/>
                <a:cs typeface="Calibri" panose="020F0502020204030204" pitchFamily="34" charset="0"/>
              </a:rPr>
              <a:t>chroma_usage</a:t>
            </a:r>
            <a:r>
              <a:rPr lang="en-CA" altLang="zh-TW" sz="3200" b="1" dirty="0" smtClean="0">
                <a:latin typeface="Calibri" panose="020F0502020204030204" pitchFamily="34" charset="0"/>
                <a:cs typeface="Calibri" panose="020F0502020204030204" pitchFamily="34" charset="0"/>
              </a:rPr>
              <a:t> = 2</a:t>
            </a:r>
            <a:endParaRPr lang="zh-TW" altLang="en-US" sz="2400" dirty="0">
              <a:latin typeface="Calibri" panose="020F0502020204030204" pitchFamily="34" charset="0"/>
              <a:cs typeface="Calibri" panose="020F0502020204030204" pitchFamily="34" charset="0"/>
            </a:endParaRPr>
          </a:p>
        </p:txBody>
      </p:sp>
      <p:graphicFrame>
        <p:nvGraphicFramePr>
          <p:cNvPr id="7" name="物件 6"/>
          <p:cNvGraphicFramePr>
            <a:graphicFrameLocks noChangeAspect="1"/>
          </p:cNvGraphicFramePr>
          <p:nvPr/>
        </p:nvGraphicFramePr>
        <p:xfrm>
          <a:off x="152639" y="2387957"/>
          <a:ext cx="8889370" cy="4065379"/>
        </p:xfrm>
        <a:graphic>
          <a:graphicData uri="http://schemas.openxmlformats.org/presentationml/2006/ole">
            <mc:AlternateContent xmlns:mc="http://schemas.openxmlformats.org/markup-compatibility/2006">
              <mc:Choice xmlns:v="urn:schemas-microsoft-com:vml" Requires="v">
                <p:oleObj spid="_x0000_s175128" name="投影片" r:id="rId3" imgW="4981340" imgH="2269360" progId="PowerPoint.Slide.12">
                  <p:embed/>
                </p:oleObj>
              </mc:Choice>
              <mc:Fallback>
                <p:oleObj name="投影片" r:id="rId3" imgW="4981340" imgH="2269360" progId="PowerPoint.Slide.12">
                  <p:embed/>
                  <p:pic>
                    <p:nvPicPr>
                      <p:cNvPr id="7" name="物件 6"/>
                      <p:cNvPicPr>
                        <a:picLocks noChangeAspect="1" noChangeArrowheads="1"/>
                      </p:cNvPicPr>
                      <p:nvPr/>
                    </p:nvPicPr>
                    <p:blipFill>
                      <a:blip r:embed="rId4"/>
                      <a:srcRect/>
                      <a:stretch>
                        <a:fillRect/>
                      </a:stretch>
                    </p:blipFill>
                    <p:spPr bwMode="auto">
                      <a:xfrm>
                        <a:off x="152639" y="2387957"/>
                        <a:ext cx="8889370" cy="4065379"/>
                      </a:xfrm>
                      <a:prstGeom prst="rect">
                        <a:avLst/>
                      </a:prstGeom>
                      <a:noFill/>
                    </p:spPr>
                  </p:pic>
                </p:oleObj>
              </mc:Fallback>
            </mc:AlternateContent>
          </a:graphicData>
        </a:graphic>
      </p:graphicFrame>
    </p:spTree>
    <p:extLst>
      <p:ext uri="{BB962C8B-B14F-4D97-AF65-F5344CB8AC3E}">
        <p14:creationId xmlns:p14="http://schemas.microsoft.com/office/powerpoint/2010/main" val="179110983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6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6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24" name="矩形 23"/>
          <p:cNvSpPr/>
          <p:nvPr/>
        </p:nvSpPr>
        <p:spPr>
          <a:xfrm>
            <a:off x="907051" y="153583"/>
            <a:ext cx="3352393" cy="584775"/>
          </a:xfrm>
          <a:prstGeom prst="rect">
            <a:avLst/>
          </a:prstGeom>
        </p:spPr>
        <p:txBody>
          <a:bodyPr wrap="none">
            <a:spAutoFit/>
          </a:bodyPr>
          <a:lstStyle/>
          <a:p>
            <a:r>
              <a:rPr lang="en-CA" altLang="zh-TW" sz="3200" b="1" dirty="0" err="1" smtClean="0">
                <a:latin typeface="Calibri" panose="020F0502020204030204" pitchFamily="34" charset="0"/>
                <a:cs typeface="Calibri" panose="020F0502020204030204" pitchFamily="34" charset="0"/>
              </a:rPr>
              <a:t>chroma_usage</a:t>
            </a:r>
            <a:r>
              <a:rPr lang="en-CA" altLang="zh-TW" sz="3200" b="1" dirty="0" smtClean="0">
                <a:latin typeface="Calibri" panose="020F0502020204030204" pitchFamily="34" charset="0"/>
                <a:cs typeface="Calibri" panose="020F0502020204030204" pitchFamily="34" charset="0"/>
              </a:rPr>
              <a:t> = 2 </a:t>
            </a:r>
            <a:endParaRPr lang="zh-TW" altLang="en-US" sz="2400" dirty="0">
              <a:latin typeface="Calibri" panose="020F0502020204030204" pitchFamily="34" charset="0"/>
              <a:cs typeface="Calibri" panose="020F0502020204030204" pitchFamily="34" charset="0"/>
            </a:endParaRPr>
          </a:p>
        </p:txBody>
      </p:sp>
      <p:sp>
        <p:nvSpPr>
          <p:cNvPr id="27" name="文字方塊 26"/>
          <p:cNvSpPr txBox="1"/>
          <p:nvPr/>
        </p:nvSpPr>
        <p:spPr>
          <a:xfrm>
            <a:off x="4139952" y="228265"/>
            <a:ext cx="4320480" cy="461665"/>
          </a:xfrm>
          <a:prstGeom prst="rect">
            <a:avLst/>
          </a:prstGeom>
          <a:noFill/>
        </p:spPr>
        <p:txBody>
          <a:bodyPr wrap="square" rtlCol="0">
            <a:spAutoFit/>
          </a:bodyPr>
          <a:lstStyle/>
          <a:p>
            <a:r>
              <a:rPr lang="en-CA" altLang="zh-TW" sz="2400" b="1" dirty="0" smtClean="0">
                <a:solidFill>
                  <a:srgbClr val="3333FF"/>
                </a:solidFill>
                <a:latin typeface="+mj-lt"/>
                <a:cs typeface="Times New Roman" panose="02020603050405020304" pitchFamily="18" charset="0"/>
              </a:rPr>
              <a:t>(</a:t>
            </a:r>
            <a:r>
              <a:rPr lang="en-CA" altLang="zh-TW" sz="2400" b="1" dirty="0" err="1" smtClean="0">
                <a:solidFill>
                  <a:srgbClr val="3333FF"/>
                </a:solidFill>
                <a:latin typeface="+mj-lt"/>
                <a:cs typeface="Times New Roman" panose="02020603050405020304" pitchFamily="18" charset="0"/>
              </a:rPr>
              <a:t>ctdp_packing_type</a:t>
            </a:r>
            <a:r>
              <a:rPr lang="en-CA" altLang="zh-TW" sz="2400" b="1" dirty="0" smtClean="0">
                <a:solidFill>
                  <a:srgbClr val="3333FF"/>
                </a:solidFill>
                <a:latin typeface="+mj-lt"/>
                <a:cs typeface="Times New Roman" panose="02020603050405020304" pitchFamily="18" charset="0"/>
              </a:rPr>
              <a:t> = 0)</a:t>
            </a:r>
            <a:endParaRPr lang="zh-TW" altLang="en-US" sz="2400" b="1" dirty="0">
              <a:solidFill>
                <a:srgbClr val="3333FF"/>
              </a:solidFill>
              <a:latin typeface="+mj-lt"/>
              <a:cs typeface="Times New Roman" panose="02020603050405020304" pitchFamily="18" charset="0"/>
            </a:endParaRPr>
          </a:p>
        </p:txBody>
      </p:sp>
      <p:grpSp>
        <p:nvGrpSpPr>
          <p:cNvPr id="112" name="群組 111"/>
          <p:cNvGrpSpPr/>
          <p:nvPr/>
        </p:nvGrpSpPr>
        <p:grpSpPr>
          <a:xfrm>
            <a:off x="250825" y="1340768"/>
            <a:ext cx="4098339" cy="4746582"/>
            <a:chOff x="2152061" y="54322"/>
            <a:chExt cx="3300981" cy="3924040"/>
          </a:xfrm>
        </p:grpSpPr>
        <p:cxnSp>
          <p:nvCxnSpPr>
            <p:cNvPr id="113" name="直線單箭頭接點 112"/>
            <p:cNvCxnSpPr/>
            <p:nvPr/>
          </p:nvCxnSpPr>
          <p:spPr>
            <a:xfrm flipH="1">
              <a:off x="2784689" y="1794686"/>
              <a:ext cx="1254152" cy="29974"/>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14" name="群組 113"/>
            <p:cNvGrpSpPr/>
            <p:nvPr/>
          </p:nvGrpSpPr>
          <p:grpSpPr>
            <a:xfrm>
              <a:off x="3996635" y="346443"/>
              <a:ext cx="1278511" cy="2943019"/>
              <a:chOff x="3996635" y="346443"/>
              <a:chExt cx="1278511" cy="2943019"/>
            </a:xfrm>
          </p:grpSpPr>
          <p:sp>
            <p:nvSpPr>
              <p:cNvPr id="170" name="橢圓 169"/>
              <p:cNvSpPr/>
              <p:nvPr/>
            </p:nvSpPr>
            <p:spPr>
              <a:xfrm>
                <a:off x="4087283" y="353070"/>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71" name="橢圓 170"/>
              <p:cNvSpPr/>
              <p:nvPr/>
            </p:nvSpPr>
            <p:spPr>
              <a:xfrm>
                <a:off x="4087283" y="836463"/>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72" name="橢圓 171"/>
              <p:cNvSpPr/>
              <p:nvPr/>
            </p:nvSpPr>
            <p:spPr>
              <a:xfrm>
                <a:off x="4087283" y="1353195"/>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73" name="文字方塊 172"/>
              <p:cNvSpPr txBox="1"/>
              <p:nvPr/>
            </p:nvSpPr>
            <p:spPr>
              <a:xfrm>
                <a:off x="4044749" y="401971"/>
                <a:ext cx="528639" cy="228997"/>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3i,j</a:t>
                </a:r>
                <a:endParaRPr lang="zh-TW" altLang="en-US" sz="1200" b="1" baseline="-25000" dirty="0">
                  <a:latin typeface="Times New Roman" panose="02020603050405020304" pitchFamily="18" charset="0"/>
                  <a:cs typeface="Times New Roman" panose="02020603050405020304" pitchFamily="18" charset="0"/>
                </a:endParaRPr>
              </a:p>
            </p:txBody>
          </p:sp>
          <p:sp>
            <p:nvSpPr>
              <p:cNvPr id="174" name="文字方塊 173"/>
              <p:cNvSpPr txBox="1"/>
              <p:nvPr/>
            </p:nvSpPr>
            <p:spPr>
              <a:xfrm>
                <a:off x="4038839" y="870971"/>
                <a:ext cx="611924" cy="228997"/>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3i+1,j</a:t>
                </a:r>
                <a:endParaRPr lang="zh-TW" altLang="en-US" sz="1200" b="1" baseline="-25000" dirty="0">
                  <a:latin typeface="Times New Roman" panose="02020603050405020304" pitchFamily="18" charset="0"/>
                  <a:cs typeface="Times New Roman" panose="02020603050405020304" pitchFamily="18" charset="0"/>
                </a:endParaRPr>
              </a:p>
            </p:txBody>
          </p:sp>
          <p:sp>
            <p:nvSpPr>
              <p:cNvPr id="175" name="文字方塊 174"/>
              <p:cNvSpPr txBox="1"/>
              <p:nvPr/>
            </p:nvSpPr>
            <p:spPr>
              <a:xfrm>
                <a:off x="4038840" y="1399626"/>
                <a:ext cx="564704" cy="228997"/>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3i+2,j</a:t>
                </a:r>
                <a:endParaRPr lang="zh-TW" altLang="en-US" sz="1200" b="1" baseline="-25000" dirty="0">
                  <a:latin typeface="Times New Roman" panose="02020603050405020304" pitchFamily="18" charset="0"/>
                  <a:cs typeface="Times New Roman" panose="02020603050405020304" pitchFamily="18" charset="0"/>
                </a:endParaRPr>
              </a:p>
            </p:txBody>
          </p:sp>
          <p:sp>
            <p:nvSpPr>
              <p:cNvPr id="176" name="橢圓 175"/>
              <p:cNvSpPr/>
              <p:nvPr/>
            </p:nvSpPr>
            <p:spPr>
              <a:xfrm>
                <a:off x="4086339" y="1889287"/>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77" name="橢圓 176"/>
              <p:cNvSpPr/>
              <p:nvPr/>
            </p:nvSpPr>
            <p:spPr>
              <a:xfrm>
                <a:off x="4086339" y="2372680"/>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78" name="橢圓 177"/>
              <p:cNvSpPr/>
              <p:nvPr/>
            </p:nvSpPr>
            <p:spPr>
              <a:xfrm>
                <a:off x="4086339" y="2889412"/>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79" name="文字方塊 178"/>
              <p:cNvSpPr txBox="1"/>
              <p:nvPr/>
            </p:nvSpPr>
            <p:spPr>
              <a:xfrm>
                <a:off x="4039734" y="1923399"/>
                <a:ext cx="549127" cy="228997"/>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3i+3,j</a:t>
                </a:r>
                <a:endParaRPr lang="zh-TW" altLang="en-US" sz="1200" b="1" baseline="-25000" dirty="0">
                  <a:latin typeface="Times New Roman" panose="02020603050405020304" pitchFamily="18" charset="0"/>
                  <a:cs typeface="Times New Roman" panose="02020603050405020304" pitchFamily="18" charset="0"/>
                </a:endParaRPr>
              </a:p>
            </p:txBody>
          </p:sp>
          <p:sp>
            <p:nvSpPr>
              <p:cNvPr id="180" name="文字方塊 179"/>
              <p:cNvSpPr txBox="1"/>
              <p:nvPr/>
            </p:nvSpPr>
            <p:spPr>
              <a:xfrm>
                <a:off x="3996635" y="2416175"/>
                <a:ext cx="632081" cy="228997"/>
              </a:xfrm>
              <a:prstGeom prst="rect">
                <a:avLst/>
              </a:prstGeom>
              <a:noFill/>
            </p:spPr>
            <p:txBody>
              <a:bodyPr wrap="square" rtlCol="0">
                <a:spAutoFit/>
              </a:bodyPr>
              <a:lstStyle/>
              <a:p>
                <a:pPr algn="ctr"/>
                <a:r>
                  <a:rPr lang="en-US" altLang="zh-TW" sz="1200" dirty="0" smtClean="0">
                    <a:latin typeface="Times New Roman" panose="02020603050405020304" pitchFamily="18" charset="0"/>
                    <a:cs typeface="Times New Roman" panose="02020603050405020304" pitchFamily="18" charset="0"/>
                  </a:rPr>
                  <a:t>D</a:t>
                </a:r>
                <a:r>
                  <a:rPr lang="en-US" altLang="zh-TW" sz="1200" baseline="-25000" dirty="0" smtClean="0">
                    <a:latin typeface="Times New Roman" panose="02020603050405020304" pitchFamily="18" charset="0"/>
                    <a:cs typeface="Times New Roman" panose="02020603050405020304" pitchFamily="18" charset="0"/>
                  </a:rPr>
                  <a:t>3i+4,j</a:t>
                </a:r>
                <a:endParaRPr lang="zh-TW" altLang="en-US" sz="1200" baseline="-25000" dirty="0">
                  <a:latin typeface="Times New Roman" panose="02020603050405020304" pitchFamily="18" charset="0"/>
                  <a:cs typeface="Times New Roman" panose="02020603050405020304" pitchFamily="18" charset="0"/>
                </a:endParaRPr>
              </a:p>
            </p:txBody>
          </p:sp>
          <p:sp>
            <p:nvSpPr>
              <p:cNvPr id="181" name="文字方塊 180"/>
              <p:cNvSpPr txBox="1"/>
              <p:nvPr/>
            </p:nvSpPr>
            <p:spPr>
              <a:xfrm>
                <a:off x="4031806" y="2915652"/>
                <a:ext cx="605964" cy="228997"/>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3i+5,j</a:t>
                </a:r>
                <a:endParaRPr lang="zh-TW" altLang="en-US" sz="1200" b="1" baseline="-25000" dirty="0">
                  <a:latin typeface="Times New Roman" panose="02020603050405020304" pitchFamily="18" charset="0"/>
                  <a:cs typeface="Times New Roman" panose="02020603050405020304" pitchFamily="18" charset="0"/>
                </a:endParaRPr>
              </a:p>
            </p:txBody>
          </p:sp>
          <p:sp>
            <p:nvSpPr>
              <p:cNvPr id="182" name="橢圓 181"/>
              <p:cNvSpPr/>
              <p:nvPr/>
            </p:nvSpPr>
            <p:spPr>
              <a:xfrm>
                <a:off x="4665884" y="346443"/>
                <a:ext cx="428625" cy="400050"/>
              </a:xfrm>
              <a:prstGeom prst="ellipse">
                <a:avLst/>
              </a:prstGeom>
              <a:solidFill>
                <a:srgbClr val="FF6699"/>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83" name="橢圓 182"/>
              <p:cNvSpPr/>
              <p:nvPr/>
            </p:nvSpPr>
            <p:spPr>
              <a:xfrm>
                <a:off x="4665884" y="829836"/>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84" name="橢圓 183"/>
              <p:cNvSpPr/>
              <p:nvPr/>
            </p:nvSpPr>
            <p:spPr>
              <a:xfrm>
                <a:off x="4665884" y="1346568"/>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85" name="文字方塊 184"/>
              <p:cNvSpPr txBox="1"/>
              <p:nvPr/>
            </p:nvSpPr>
            <p:spPr>
              <a:xfrm>
                <a:off x="4637530" y="403676"/>
                <a:ext cx="542925" cy="228997"/>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86" name="文字方塊 185"/>
              <p:cNvSpPr txBox="1"/>
              <p:nvPr/>
            </p:nvSpPr>
            <p:spPr>
              <a:xfrm>
                <a:off x="4580422" y="883361"/>
                <a:ext cx="689338" cy="216275"/>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3i+1,j+1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87" name="橢圓 186"/>
              <p:cNvSpPr/>
              <p:nvPr/>
            </p:nvSpPr>
            <p:spPr>
              <a:xfrm>
                <a:off x="4652090" y="1889287"/>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88" name="橢圓 187"/>
              <p:cNvSpPr/>
              <p:nvPr/>
            </p:nvSpPr>
            <p:spPr>
              <a:xfrm>
                <a:off x="4652090" y="2372680"/>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89" name="橢圓 188"/>
              <p:cNvSpPr/>
              <p:nvPr/>
            </p:nvSpPr>
            <p:spPr>
              <a:xfrm>
                <a:off x="4652090" y="2889412"/>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90" name="文字方塊 189"/>
              <p:cNvSpPr txBox="1"/>
              <p:nvPr/>
            </p:nvSpPr>
            <p:spPr>
              <a:xfrm>
                <a:off x="4585808" y="1400286"/>
                <a:ext cx="689338" cy="216275"/>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3i+2,j+1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91" name="文字方塊 190"/>
              <p:cNvSpPr txBox="1"/>
              <p:nvPr/>
            </p:nvSpPr>
            <p:spPr>
              <a:xfrm>
                <a:off x="4562436" y="1957509"/>
                <a:ext cx="689338" cy="216275"/>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3i+3,j+1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92" name="文字方塊 191"/>
              <p:cNvSpPr txBox="1"/>
              <p:nvPr/>
            </p:nvSpPr>
            <p:spPr>
              <a:xfrm>
                <a:off x="4564202" y="2443206"/>
                <a:ext cx="689338" cy="216275"/>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3i+4,j+1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93" name="文字方塊 192"/>
              <p:cNvSpPr txBox="1"/>
              <p:nvPr/>
            </p:nvSpPr>
            <p:spPr>
              <a:xfrm>
                <a:off x="4563663" y="2944564"/>
                <a:ext cx="689338" cy="216275"/>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3i+5,j+1</a:t>
                </a:r>
                <a:endParaRPr lang="zh-TW" altLang="en-US" sz="1100" b="1" baseline="-25000" dirty="0">
                  <a:latin typeface="Times New Roman" panose="02020603050405020304" pitchFamily="18" charset="0"/>
                  <a:cs typeface="Times New Roman" panose="02020603050405020304" pitchFamily="18" charset="0"/>
                </a:endParaRPr>
              </a:p>
            </p:txBody>
          </p:sp>
        </p:grpSp>
        <p:sp>
          <p:nvSpPr>
            <p:cNvPr id="116" name="矩形 115"/>
            <p:cNvSpPr/>
            <p:nvPr/>
          </p:nvSpPr>
          <p:spPr>
            <a:xfrm>
              <a:off x="2152061" y="3723920"/>
              <a:ext cx="3300981" cy="254442"/>
            </a:xfrm>
            <a:prstGeom prst="rect">
              <a:avLst/>
            </a:prstGeom>
          </p:spPr>
          <p:txBody>
            <a:bodyPr wrap="square">
              <a:spAutoFit/>
            </a:bodyPr>
            <a:lstStyle/>
            <a:p>
              <a:pPr algn="ctr"/>
              <a:r>
                <a:rPr lang="en-US" altLang="zh-TW" sz="1400" dirty="0" err="1">
                  <a:latin typeface="Times New Roman" panose="02020603050405020304" pitchFamily="18" charset="0"/>
                  <a:cs typeface="Times New Roman" panose="02020603050405020304" pitchFamily="18" charset="0"/>
                </a:rPr>
                <a:t>i</a:t>
              </a:r>
              <a:r>
                <a:rPr lang="en-US" altLang="zh-TW" sz="1400" dirty="0">
                  <a:latin typeface="Times New Roman" panose="02020603050405020304" pitchFamily="18" charset="0"/>
                  <a:cs typeface="Times New Roman" panose="02020603050405020304" pitchFamily="18" charset="0"/>
                </a:rPr>
                <a:t> = </a:t>
              </a:r>
              <a:r>
                <a:rPr lang="en-CA" altLang="zh-TW" sz="1400" dirty="0">
                  <a:latin typeface="Times New Roman" panose="02020603050405020304" pitchFamily="18" charset="0"/>
                  <a:cs typeface="Times New Roman" panose="02020603050405020304" pitchFamily="18" charset="0"/>
                </a:rPr>
                <a:t>0, 2, 4</a:t>
              </a:r>
              <a:r>
                <a:rPr lang="zh-TW" altLang="zh-TW" sz="1400" dirty="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a:t>
              </a:r>
              <a:r>
                <a:rPr lang="en-CA" altLang="zh-TW" sz="1400" dirty="0" smtClean="0">
                  <a:latin typeface="Times New Roman" panose="02020603050405020304" pitchFamily="18" charset="0"/>
                  <a:cs typeface="Times New Roman" panose="02020603050405020304" pitchFamily="18" charset="0"/>
                </a:rPr>
                <a:t>(H</a:t>
              </a:r>
              <a:r>
                <a:rPr lang="en-CA" altLang="zh-TW" sz="1400" baseline="-25000" dirty="0" smtClean="0">
                  <a:latin typeface="Times New Roman" panose="02020603050405020304" pitchFamily="18" charset="0"/>
                  <a:cs typeface="Times New Roman" panose="02020603050405020304" pitchFamily="18" charset="0"/>
                </a:rPr>
                <a:t>HD</a:t>
              </a:r>
              <a:r>
                <a:rPr lang="en-CA" altLang="zh-TW" sz="1400" dirty="0" smtClean="0">
                  <a:latin typeface="Times New Roman" panose="02020603050405020304" pitchFamily="18" charset="0"/>
                  <a:cs typeface="Times New Roman" panose="02020603050405020304" pitchFamily="18" charset="0"/>
                </a:rPr>
                <a:t>-2) and j </a:t>
              </a:r>
              <a:r>
                <a:rPr lang="en-CA" altLang="zh-TW" sz="1400" dirty="0">
                  <a:latin typeface="Times New Roman" panose="02020603050405020304" pitchFamily="18" charset="0"/>
                  <a:cs typeface="Times New Roman" panose="02020603050405020304" pitchFamily="18" charset="0"/>
                </a:rPr>
                <a:t>= 0, 2, 4</a:t>
              </a:r>
              <a:r>
                <a:rPr lang="zh-TW" altLang="zh-TW" sz="1400" dirty="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(W-2)</a:t>
              </a:r>
              <a:endParaRPr lang="zh-TW" altLang="en-US" sz="1400" dirty="0">
                <a:latin typeface="Times New Roman" panose="02020603050405020304" pitchFamily="18" charset="0"/>
                <a:cs typeface="Times New Roman" panose="02020603050405020304" pitchFamily="18" charset="0"/>
              </a:endParaRPr>
            </a:p>
          </p:txBody>
        </p:sp>
        <p:grpSp>
          <p:nvGrpSpPr>
            <p:cNvPr id="117" name="群組 116"/>
            <p:cNvGrpSpPr/>
            <p:nvPr/>
          </p:nvGrpSpPr>
          <p:grpSpPr>
            <a:xfrm>
              <a:off x="2152061" y="342354"/>
              <a:ext cx="1251484" cy="2952328"/>
              <a:chOff x="2152061" y="342354"/>
              <a:chExt cx="1251484" cy="2952328"/>
            </a:xfrm>
          </p:grpSpPr>
          <p:sp>
            <p:nvSpPr>
              <p:cNvPr id="143" name="橢圓 142"/>
              <p:cNvSpPr/>
              <p:nvPr/>
            </p:nvSpPr>
            <p:spPr>
              <a:xfrm>
                <a:off x="2230905" y="350667"/>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144" name="橢圓 143"/>
              <p:cNvSpPr/>
              <p:nvPr/>
            </p:nvSpPr>
            <p:spPr>
              <a:xfrm>
                <a:off x="2230905" y="834060"/>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45" name="橢圓 144"/>
              <p:cNvSpPr/>
              <p:nvPr/>
            </p:nvSpPr>
            <p:spPr>
              <a:xfrm>
                <a:off x="2230905" y="1350792"/>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46" name="橢圓 145"/>
              <p:cNvSpPr/>
              <p:nvPr/>
            </p:nvSpPr>
            <p:spPr>
              <a:xfrm>
                <a:off x="2229961" y="1879590"/>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47" name="橢圓 146"/>
              <p:cNvSpPr/>
              <p:nvPr/>
            </p:nvSpPr>
            <p:spPr>
              <a:xfrm>
                <a:off x="2229961" y="2362983"/>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48" name="橢圓 147"/>
              <p:cNvSpPr/>
              <p:nvPr/>
            </p:nvSpPr>
            <p:spPr>
              <a:xfrm>
                <a:off x="2229961" y="287971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49" name="橢圓 148"/>
              <p:cNvSpPr/>
              <p:nvPr/>
            </p:nvSpPr>
            <p:spPr>
              <a:xfrm>
                <a:off x="2847477" y="356740"/>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150" name="橢圓 149"/>
              <p:cNvSpPr/>
              <p:nvPr/>
            </p:nvSpPr>
            <p:spPr>
              <a:xfrm>
                <a:off x="2847477" y="840133"/>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51" name="橢圓 150"/>
              <p:cNvSpPr/>
              <p:nvPr/>
            </p:nvSpPr>
            <p:spPr>
              <a:xfrm>
                <a:off x="2847477" y="135686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52" name="橢圓 151"/>
              <p:cNvSpPr/>
              <p:nvPr/>
            </p:nvSpPr>
            <p:spPr>
              <a:xfrm>
                <a:off x="2859083" y="1879590"/>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53" name="橢圓 152"/>
              <p:cNvSpPr/>
              <p:nvPr/>
            </p:nvSpPr>
            <p:spPr>
              <a:xfrm>
                <a:off x="2859083" y="2362983"/>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54" name="橢圓 153"/>
              <p:cNvSpPr/>
              <p:nvPr/>
            </p:nvSpPr>
            <p:spPr>
              <a:xfrm>
                <a:off x="2859083" y="287971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55" name="文字方塊 154"/>
              <p:cNvSpPr txBox="1"/>
              <p:nvPr/>
            </p:nvSpPr>
            <p:spPr>
              <a:xfrm>
                <a:off x="2816876" y="415992"/>
                <a:ext cx="535077" cy="228997"/>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56" name="文字方塊 155"/>
              <p:cNvSpPr txBox="1"/>
              <p:nvPr/>
            </p:nvSpPr>
            <p:spPr>
              <a:xfrm>
                <a:off x="2796494" y="875552"/>
                <a:ext cx="557213" cy="228997"/>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57" name="文字方塊 156"/>
              <p:cNvSpPr txBox="1"/>
              <p:nvPr/>
            </p:nvSpPr>
            <p:spPr>
              <a:xfrm>
                <a:off x="2213874" y="885566"/>
                <a:ext cx="489101" cy="228997"/>
              </a:xfrm>
              <a:prstGeom prst="rect">
                <a:avLst/>
              </a:prstGeom>
              <a:noFill/>
            </p:spPr>
            <p:txBody>
              <a:bodyPr wrap="square" rtlCol="0">
                <a:spAutoFit/>
              </a:bodyPr>
              <a:lstStyle/>
              <a:p>
                <a:pPr algn="ctr"/>
                <a:r>
                  <a:rPr lang="en-US" altLang="zh-TW" sz="1200" b="1" dirty="0" err="1" smtClean="0">
                    <a:latin typeface="Times New Roman" panose="02020603050405020304" pitchFamily="18" charset="0"/>
                    <a:cs typeface="Times New Roman" panose="02020603050405020304" pitchFamily="18" charset="0"/>
                  </a:rPr>
                  <a:t>G</a:t>
                </a:r>
                <a:r>
                  <a:rPr lang="en-US" altLang="zh-TW" sz="1200" b="1" baseline="-25000" dirty="0" err="1" smtClean="0">
                    <a:latin typeface="Times New Roman" panose="02020603050405020304" pitchFamily="18" charset="0"/>
                    <a:cs typeface="Times New Roman" panose="02020603050405020304" pitchFamily="18" charset="0"/>
                  </a:rPr>
                  <a:t>i,j</a:t>
                </a:r>
                <a:endParaRPr lang="zh-TW" altLang="en-US" sz="1200" b="1" baseline="-25000" dirty="0">
                  <a:latin typeface="Times New Roman" panose="02020603050405020304" pitchFamily="18" charset="0"/>
                  <a:cs typeface="Times New Roman" panose="02020603050405020304" pitchFamily="18" charset="0"/>
                </a:endParaRPr>
              </a:p>
            </p:txBody>
          </p:sp>
          <p:sp>
            <p:nvSpPr>
              <p:cNvPr id="158" name="文字方塊 157"/>
              <p:cNvSpPr txBox="1"/>
              <p:nvPr/>
            </p:nvSpPr>
            <p:spPr>
              <a:xfrm>
                <a:off x="2215494" y="1387455"/>
                <a:ext cx="471487" cy="228997"/>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59" name="文字方塊 158"/>
              <p:cNvSpPr txBox="1"/>
              <p:nvPr/>
            </p:nvSpPr>
            <p:spPr>
              <a:xfrm>
                <a:off x="2795774" y="1399192"/>
                <a:ext cx="552854" cy="228997"/>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60" name="文字方塊 159"/>
              <p:cNvSpPr txBox="1"/>
              <p:nvPr/>
            </p:nvSpPr>
            <p:spPr>
              <a:xfrm>
                <a:off x="2791724" y="1918798"/>
                <a:ext cx="604188" cy="228997"/>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61" name="文字方塊 160"/>
              <p:cNvSpPr txBox="1"/>
              <p:nvPr/>
            </p:nvSpPr>
            <p:spPr>
              <a:xfrm>
                <a:off x="2152061" y="1909682"/>
                <a:ext cx="557949" cy="228997"/>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62" name="文字方塊 161"/>
              <p:cNvSpPr txBox="1"/>
              <p:nvPr/>
            </p:nvSpPr>
            <p:spPr>
              <a:xfrm>
                <a:off x="2160528" y="2408075"/>
                <a:ext cx="574921" cy="228997"/>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a:t>
                </a:r>
                <a:endParaRPr lang="zh-TW" altLang="en-US" sz="1200" b="1" baseline="-25000" dirty="0">
                  <a:latin typeface="Times New Roman" panose="02020603050405020304" pitchFamily="18" charset="0"/>
                  <a:cs typeface="Times New Roman" panose="02020603050405020304" pitchFamily="18" charset="0"/>
                </a:endParaRPr>
              </a:p>
            </p:txBody>
          </p:sp>
          <p:sp>
            <p:nvSpPr>
              <p:cNvPr id="163" name="文字方塊 162"/>
              <p:cNvSpPr txBox="1"/>
              <p:nvPr/>
            </p:nvSpPr>
            <p:spPr>
              <a:xfrm>
                <a:off x="2793473" y="2407455"/>
                <a:ext cx="610072" cy="228997"/>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64" name="文字方塊 163"/>
              <p:cNvSpPr txBox="1"/>
              <p:nvPr/>
            </p:nvSpPr>
            <p:spPr>
              <a:xfrm>
                <a:off x="2784689" y="2931095"/>
                <a:ext cx="590119" cy="228997"/>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65" name="文字方塊 164"/>
              <p:cNvSpPr txBox="1"/>
              <p:nvPr/>
            </p:nvSpPr>
            <p:spPr>
              <a:xfrm>
                <a:off x="2160528" y="2938129"/>
                <a:ext cx="549482" cy="228997"/>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66" name="文字方塊 165"/>
              <p:cNvSpPr txBox="1"/>
              <p:nvPr/>
            </p:nvSpPr>
            <p:spPr>
              <a:xfrm>
                <a:off x="2212637" y="414934"/>
                <a:ext cx="471487" cy="228997"/>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67" name="矩形 166"/>
              <p:cNvSpPr/>
              <p:nvPr/>
            </p:nvSpPr>
            <p:spPr>
              <a:xfrm>
                <a:off x="2844701" y="342354"/>
                <a:ext cx="470544" cy="1412321"/>
              </a:xfrm>
              <a:prstGeom prst="rect">
                <a:avLst/>
              </a:prstGeom>
              <a:noFill/>
              <a:ln w="9525">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68" name="矩形 167"/>
              <p:cNvSpPr/>
              <p:nvPr/>
            </p:nvSpPr>
            <p:spPr>
              <a:xfrm>
                <a:off x="2196629" y="1882361"/>
                <a:ext cx="470544" cy="1412321"/>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69" name="矩形 168"/>
              <p:cNvSpPr/>
              <p:nvPr/>
            </p:nvSpPr>
            <p:spPr>
              <a:xfrm>
                <a:off x="2844701" y="1882361"/>
                <a:ext cx="470544" cy="1412321"/>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grpSp>
        <p:grpSp>
          <p:nvGrpSpPr>
            <p:cNvPr id="118" name="群組 117"/>
            <p:cNvGrpSpPr/>
            <p:nvPr/>
          </p:nvGrpSpPr>
          <p:grpSpPr>
            <a:xfrm>
              <a:off x="2474738" y="54322"/>
              <a:ext cx="2840090" cy="985836"/>
              <a:chOff x="2474738" y="54322"/>
              <a:chExt cx="2840090" cy="985836"/>
            </a:xfrm>
          </p:grpSpPr>
          <p:cxnSp>
            <p:nvCxnSpPr>
              <p:cNvPr id="135" name="直線接點 134"/>
              <p:cNvCxnSpPr/>
              <p:nvPr/>
            </p:nvCxnSpPr>
            <p:spPr>
              <a:xfrm flipV="1">
                <a:off x="4314298" y="198338"/>
                <a:ext cx="6894" cy="146256"/>
              </a:xfrm>
              <a:prstGeom prst="line">
                <a:avLst/>
              </a:prstGeom>
              <a:ln>
                <a:solidFill>
                  <a:schemeClr val="tx1"/>
                </a:solidFill>
                <a:prstDash val="dash"/>
                <a:headEnd type="arrow"/>
                <a:tailEnd type="none"/>
              </a:ln>
            </p:spPr>
            <p:style>
              <a:lnRef idx="1">
                <a:schemeClr val="accent1"/>
              </a:lnRef>
              <a:fillRef idx="0">
                <a:schemeClr val="accent1"/>
              </a:fillRef>
              <a:effectRef idx="0">
                <a:schemeClr val="accent1"/>
              </a:effectRef>
              <a:fontRef idx="minor">
                <a:schemeClr val="tx1"/>
              </a:fontRef>
            </p:style>
          </p:cxnSp>
          <p:cxnSp>
            <p:nvCxnSpPr>
              <p:cNvPr id="136" name="直線接點 135"/>
              <p:cNvCxnSpPr/>
              <p:nvPr/>
            </p:nvCxnSpPr>
            <p:spPr>
              <a:xfrm flipH="1">
                <a:off x="2474738" y="198338"/>
                <a:ext cx="1825914"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7" name="直線單箭頭接點 136"/>
              <p:cNvCxnSpPr/>
              <p:nvPr/>
            </p:nvCxnSpPr>
            <p:spPr>
              <a:xfrm>
                <a:off x="2484661" y="198338"/>
                <a:ext cx="0" cy="152329"/>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nvGrpSpPr>
              <p:cNvPr id="138" name="群組 137"/>
              <p:cNvGrpSpPr/>
              <p:nvPr/>
            </p:nvGrpSpPr>
            <p:grpSpPr>
              <a:xfrm>
                <a:off x="5098803" y="54322"/>
                <a:ext cx="216025" cy="985836"/>
                <a:chOff x="5098803" y="54322"/>
                <a:chExt cx="216025" cy="985836"/>
              </a:xfrm>
            </p:grpSpPr>
            <p:cxnSp>
              <p:nvCxnSpPr>
                <p:cNvPr id="141" name="直線接點 140"/>
                <p:cNvCxnSpPr/>
                <p:nvPr/>
              </p:nvCxnSpPr>
              <p:spPr>
                <a:xfrm>
                  <a:off x="5098803" y="1040158"/>
                  <a:ext cx="216025" cy="0"/>
                </a:xfrm>
                <a:prstGeom prst="line">
                  <a:avLst/>
                </a:prstGeom>
                <a:ln>
                  <a:solidFill>
                    <a:schemeClr val="tx1"/>
                  </a:solidFill>
                  <a:prstDash val="dash"/>
                  <a:headEnd type="arrow"/>
                </a:ln>
              </p:spPr>
              <p:style>
                <a:lnRef idx="1">
                  <a:schemeClr val="accent1"/>
                </a:lnRef>
                <a:fillRef idx="0">
                  <a:schemeClr val="accent1"/>
                </a:fillRef>
                <a:effectRef idx="0">
                  <a:schemeClr val="accent1"/>
                </a:effectRef>
                <a:fontRef idx="minor">
                  <a:schemeClr val="tx1"/>
                </a:fontRef>
              </p:style>
            </p:cxnSp>
            <p:cxnSp>
              <p:nvCxnSpPr>
                <p:cNvPr id="142" name="直線接點 141"/>
                <p:cNvCxnSpPr/>
                <p:nvPr/>
              </p:nvCxnSpPr>
              <p:spPr>
                <a:xfrm flipV="1">
                  <a:off x="5314828" y="54322"/>
                  <a:ext cx="0" cy="98583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cxnSp>
            <p:nvCxnSpPr>
              <p:cNvPr id="139" name="直線接點 138"/>
              <p:cNvCxnSpPr/>
              <p:nvPr/>
            </p:nvCxnSpPr>
            <p:spPr>
              <a:xfrm flipH="1">
                <a:off x="3084414" y="54322"/>
                <a:ext cx="2230414"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40" name="直線單箭頭接點 139"/>
              <p:cNvCxnSpPr>
                <a:endCxn id="149" idx="0"/>
              </p:cNvCxnSpPr>
              <p:nvPr/>
            </p:nvCxnSpPr>
            <p:spPr>
              <a:xfrm>
                <a:off x="3061789" y="54322"/>
                <a:ext cx="1" cy="302418"/>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grpSp>
          <p:nvGrpSpPr>
            <p:cNvPr id="119" name="群組 118"/>
            <p:cNvGrpSpPr/>
            <p:nvPr/>
          </p:nvGrpSpPr>
          <p:grpSpPr>
            <a:xfrm>
              <a:off x="2431035" y="2545954"/>
              <a:ext cx="2435368" cy="1086104"/>
              <a:chOff x="2431035" y="2545954"/>
              <a:chExt cx="2435368" cy="1086104"/>
            </a:xfrm>
          </p:grpSpPr>
          <p:cxnSp>
            <p:nvCxnSpPr>
              <p:cNvPr id="128" name="直線接點 127"/>
              <p:cNvCxnSpPr/>
              <p:nvPr/>
            </p:nvCxnSpPr>
            <p:spPr>
              <a:xfrm flipH="1" flipV="1">
                <a:off x="3636789" y="2554674"/>
                <a:ext cx="426361" cy="8992"/>
              </a:xfrm>
              <a:prstGeom prst="line">
                <a:avLst/>
              </a:prstGeom>
              <a:ln>
                <a:solidFill>
                  <a:schemeClr val="tx1"/>
                </a:solidFill>
                <a:prstDash val="dash"/>
                <a:headEnd type="arrow"/>
              </a:ln>
            </p:spPr>
            <p:style>
              <a:lnRef idx="1">
                <a:schemeClr val="accent1"/>
              </a:lnRef>
              <a:fillRef idx="0">
                <a:schemeClr val="accent1"/>
              </a:fillRef>
              <a:effectRef idx="0">
                <a:schemeClr val="accent1"/>
              </a:effectRef>
              <a:fontRef idx="minor">
                <a:schemeClr val="tx1"/>
              </a:fontRef>
            </p:style>
          </p:cxnSp>
          <p:cxnSp>
            <p:nvCxnSpPr>
              <p:cNvPr id="129" name="直線接點 128"/>
              <p:cNvCxnSpPr/>
              <p:nvPr/>
            </p:nvCxnSpPr>
            <p:spPr>
              <a:xfrm>
                <a:off x="3636789" y="2545954"/>
                <a:ext cx="0" cy="108610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0" name="直線接點 129"/>
              <p:cNvCxnSpPr/>
              <p:nvPr/>
            </p:nvCxnSpPr>
            <p:spPr>
              <a:xfrm flipH="1">
                <a:off x="2435269" y="3632058"/>
                <a:ext cx="120152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1" name="直線單箭頭接點 130"/>
              <p:cNvCxnSpPr>
                <a:endCxn id="148" idx="4"/>
              </p:cNvCxnSpPr>
              <p:nvPr/>
            </p:nvCxnSpPr>
            <p:spPr>
              <a:xfrm flipV="1">
                <a:off x="2431035" y="3279765"/>
                <a:ext cx="13239" cy="352293"/>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32" name="直線接點 131"/>
              <p:cNvCxnSpPr>
                <a:stCxn id="189" idx="4"/>
              </p:cNvCxnSpPr>
              <p:nvPr/>
            </p:nvCxnSpPr>
            <p:spPr>
              <a:xfrm flipH="1">
                <a:off x="4860925" y="3289462"/>
                <a:ext cx="5478" cy="221244"/>
              </a:xfrm>
              <a:prstGeom prst="line">
                <a:avLst/>
              </a:prstGeom>
              <a:ln>
                <a:solidFill>
                  <a:schemeClr val="tx1"/>
                </a:solidFill>
                <a:prstDash val="dash"/>
                <a:headEnd type="arrow"/>
                <a:tailEnd type="none"/>
              </a:ln>
            </p:spPr>
            <p:style>
              <a:lnRef idx="1">
                <a:schemeClr val="accent1"/>
              </a:lnRef>
              <a:fillRef idx="0">
                <a:schemeClr val="accent1"/>
              </a:fillRef>
              <a:effectRef idx="0">
                <a:schemeClr val="accent1"/>
              </a:effectRef>
              <a:fontRef idx="minor">
                <a:schemeClr val="tx1"/>
              </a:fontRef>
            </p:style>
          </p:cxnSp>
          <p:cxnSp>
            <p:nvCxnSpPr>
              <p:cNvPr id="133" name="直線接點 132"/>
              <p:cNvCxnSpPr/>
              <p:nvPr/>
            </p:nvCxnSpPr>
            <p:spPr>
              <a:xfrm flipH="1">
                <a:off x="3041477" y="3510706"/>
                <a:ext cx="1824926"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4" name="直線單箭頭接點 133"/>
              <p:cNvCxnSpPr>
                <a:endCxn id="169" idx="2"/>
              </p:cNvCxnSpPr>
              <p:nvPr/>
            </p:nvCxnSpPr>
            <p:spPr>
              <a:xfrm flipV="1">
                <a:off x="3074525" y="3294682"/>
                <a:ext cx="5448" cy="216024"/>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cxnSp>
          <p:nvCxnSpPr>
            <p:cNvPr id="120" name="直線單箭頭接點 119"/>
            <p:cNvCxnSpPr/>
            <p:nvPr/>
          </p:nvCxnSpPr>
          <p:spPr>
            <a:xfrm flipH="1">
              <a:off x="2735449" y="1305850"/>
              <a:ext cx="1868095" cy="0"/>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1" name="直線單箭頭接點 120"/>
            <p:cNvCxnSpPr/>
            <p:nvPr/>
          </p:nvCxnSpPr>
          <p:spPr>
            <a:xfrm>
              <a:off x="2579573" y="1692472"/>
              <a:ext cx="155876" cy="132188"/>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2" name="直線單箭頭接點 121"/>
            <p:cNvCxnSpPr/>
            <p:nvPr/>
          </p:nvCxnSpPr>
          <p:spPr>
            <a:xfrm flipH="1">
              <a:off x="3996635" y="1710506"/>
              <a:ext cx="144210" cy="99167"/>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3" name="直線單箭頭接點 122"/>
            <p:cNvCxnSpPr/>
            <p:nvPr/>
          </p:nvCxnSpPr>
          <p:spPr>
            <a:xfrm>
              <a:off x="2628677" y="1134442"/>
              <a:ext cx="106772" cy="185122"/>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4" name="直線單箭頭接點 123"/>
            <p:cNvCxnSpPr/>
            <p:nvPr/>
          </p:nvCxnSpPr>
          <p:spPr>
            <a:xfrm flipH="1">
              <a:off x="4572893" y="1321861"/>
              <a:ext cx="17376" cy="487812"/>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5" name="直線單箭頭接點 124"/>
            <p:cNvCxnSpPr/>
            <p:nvPr/>
          </p:nvCxnSpPr>
          <p:spPr>
            <a:xfrm>
              <a:off x="4572893" y="1813416"/>
              <a:ext cx="106772" cy="185122"/>
            </a:xfrm>
            <a:prstGeom prst="straightConnector1">
              <a:avLst/>
            </a:prstGeom>
            <a:ln>
              <a:solidFill>
                <a:srgbClr val="3333FF"/>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26" name="直線單箭頭接點 125"/>
            <p:cNvCxnSpPr/>
            <p:nvPr/>
          </p:nvCxnSpPr>
          <p:spPr>
            <a:xfrm>
              <a:off x="2933477" y="1439242"/>
              <a:ext cx="106772" cy="185122"/>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7" name="直線單箭頭接點 126"/>
            <p:cNvCxnSpPr/>
            <p:nvPr/>
          </p:nvCxnSpPr>
          <p:spPr>
            <a:xfrm>
              <a:off x="3085877" y="1591642"/>
              <a:ext cx="106772" cy="185122"/>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94" name="群組 193"/>
          <p:cNvGrpSpPr/>
          <p:nvPr/>
        </p:nvGrpSpPr>
        <p:grpSpPr>
          <a:xfrm>
            <a:off x="4421172" y="1305016"/>
            <a:ext cx="4493288" cy="4860288"/>
            <a:chOff x="4421172" y="1196752"/>
            <a:chExt cx="4493288" cy="4860288"/>
          </a:xfrm>
        </p:grpSpPr>
        <p:grpSp>
          <p:nvGrpSpPr>
            <p:cNvPr id="195" name="群組 194"/>
            <p:cNvGrpSpPr/>
            <p:nvPr/>
          </p:nvGrpSpPr>
          <p:grpSpPr>
            <a:xfrm>
              <a:off x="4421172" y="1196752"/>
              <a:ext cx="4464496" cy="2232000"/>
              <a:chOff x="4499992" y="3517384"/>
              <a:chExt cx="4464496" cy="2232000"/>
            </a:xfrm>
          </p:grpSpPr>
          <p:sp>
            <p:nvSpPr>
              <p:cNvPr id="200" name="矩形 199"/>
              <p:cNvSpPr/>
              <p:nvPr/>
            </p:nvSpPr>
            <p:spPr bwMode="auto">
              <a:xfrm>
                <a:off x="4499992" y="3517384"/>
                <a:ext cx="4464496" cy="2232000"/>
              </a:xfrm>
              <a:prstGeom prst="rect">
                <a:avLst/>
              </a:prstGeom>
              <a:solidFill>
                <a:srgbClr val="FFFF00"/>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201" name="文字方塊 200"/>
              <p:cNvSpPr txBox="1"/>
              <p:nvPr/>
            </p:nvSpPr>
            <p:spPr>
              <a:xfrm>
                <a:off x="4565618" y="3563724"/>
                <a:ext cx="2998677" cy="369332"/>
              </a:xfrm>
              <a:prstGeom prst="rect">
                <a:avLst/>
              </a:prstGeom>
              <a:noFill/>
            </p:spPr>
            <p:txBody>
              <a:bodyPr wrap="square" rtlCol="0">
                <a:spAutoFit/>
              </a:bodyPr>
              <a:lstStyle/>
              <a:p>
                <a:r>
                  <a:rPr lang="en-US" altLang="zh-TW" b="1" dirty="0" err="1" smtClean="0"/>
                  <a:t>Depacking</a:t>
                </a:r>
                <a:r>
                  <a:rPr lang="en-US" altLang="zh-TW" b="1" dirty="0" smtClean="0"/>
                  <a:t> Process:</a:t>
                </a:r>
                <a:endParaRPr lang="zh-TW" altLang="en-US" b="1" dirty="0"/>
              </a:p>
            </p:txBody>
          </p:sp>
          <p:sp>
            <p:nvSpPr>
              <p:cNvPr id="202" name="文字方塊 201"/>
              <p:cNvSpPr txBox="1"/>
              <p:nvPr/>
            </p:nvSpPr>
            <p:spPr>
              <a:xfrm>
                <a:off x="5171564" y="3933056"/>
                <a:ext cx="3720916" cy="1754326"/>
              </a:xfrm>
              <a:prstGeom prst="rect">
                <a:avLst/>
              </a:prstGeom>
              <a:noFill/>
            </p:spPr>
            <p:txBody>
              <a:bodyPr wrap="square" rtlCol="0">
                <a:spAutoFit/>
              </a:bodyPr>
              <a:lstStyle/>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3i,j</a:t>
                </a:r>
                <a:r>
                  <a:rPr lang="en-CA" altLang="zh-TW" dirty="0">
                    <a:latin typeface="Times New Roman" panose="02020603050405020304" pitchFamily="18" charset="0"/>
                    <a:cs typeface="Times New Roman" panose="02020603050405020304" pitchFamily="18" charset="0"/>
                  </a:rPr>
                  <a:t> = </a:t>
                </a:r>
                <a:r>
                  <a:rPr lang="en-CA" altLang="zh-TW" dirty="0" err="1">
                    <a:latin typeface="Times New Roman" panose="02020603050405020304" pitchFamily="18" charset="0"/>
                    <a:cs typeface="Times New Roman" panose="02020603050405020304" pitchFamily="18" charset="0"/>
                  </a:rPr>
                  <a:t>R</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(D-X24)</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3i+2,j </a:t>
                </a:r>
                <a:r>
                  <a:rPr lang="en-CA" altLang="zh-TW" dirty="0">
                    <a:latin typeface="Times New Roman" panose="02020603050405020304" pitchFamily="18" charset="0"/>
                    <a:cs typeface="Times New Roman" panose="02020603050405020304" pitchFamily="18" charset="0"/>
                  </a:rPr>
                  <a:t>= </a:t>
                </a:r>
                <a:r>
                  <a:rPr lang="en-CA" altLang="zh-TW" dirty="0" err="1">
                    <a:latin typeface="Times New Roman" panose="02020603050405020304" pitchFamily="18" charset="0"/>
                    <a:cs typeface="Times New Roman" panose="02020603050405020304" pitchFamily="18" charset="0"/>
                  </a:rPr>
                  <a:t>B</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(D-X25)</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3i+4,j </a:t>
                </a:r>
                <a:r>
                  <a:rPr lang="en-CA" altLang="zh-TW" dirty="0">
                    <a:latin typeface="Times New Roman" panose="02020603050405020304" pitchFamily="18" charset="0"/>
                    <a:cs typeface="Times New Roman" panose="02020603050405020304" pitchFamily="18" charset="0"/>
                  </a:rPr>
                  <a:t>= G</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(D-X26)</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3i+1,j+1 </a:t>
                </a:r>
                <a:r>
                  <a:rPr lang="en-CA" altLang="zh-TW" dirty="0">
                    <a:latin typeface="Times New Roman" panose="02020603050405020304" pitchFamily="18" charset="0"/>
                    <a:cs typeface="Times New Roman" panose="02020603050405020304" pitchFamily="18" charset="0"/>
                  </a:rPr>
                  <a:t>= G</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(D-X27)</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3i+3,j+1 </a:t>
                </a:r>
                <a:r>
                  <a:rPr lang="en-CA" altLang="zh-TW" dirty="0">
                    <a:latin typeface="Times New Roman" panose="02020603050405020304" pitchFamily="18" charset="0"/>
                    <a:cs typeface="Times New Roman" panose="02020603050405020304" pitchFamily="18" charset="0"/>
                  </a:rPr>
                  <a:t>= </a:t>
                </a:r>
                <a:r>
                  <a:rPr lang="en-CA" altLang="zh-TW" dirty="0" err="1">
                    <a:latin typeface="Times New Roman" panose="02020603050405020304" pitchFamily="18" charset="0"/>
                    <a:cs typeface="Times New Roman" panose="02020603050405020304" pitchFamily="18" charset="0"/>
                  </a:rPr>
                  <a:t>G</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(D-X28)</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3i+5,j+1</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i+1,j+1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(D-X29)</a:t>
                </a:r>
                <a:endParaRPr lang="zh-TW" altLang="zh-TW" dirty="0">
                  <a:latin typeface="Times New Roman" panose="02020603050405020304" pitchFamily="18" charset="0"/>
                  <a:cs typeface="Times New Roman" panose="02020603050405020304" pitchFamily="18" charset="0"/>
                </a:endParaRPr>
              </a:p>
            </p:txBody>
          </p:sp>
        </p:grpSp>
        <p:grpSp>
          <p:nvGrpSpPr>
            <p:cNvPr id="196" name="群組 195"/>
            <p:cNvGrpSpPr/>
            <p:nvPr/>
          </p:nvGrpSpPr>
          <p:grpSpPr>
            <a:xfrm>
              <a:off x="4449964" y="3789040"/>
              <a:ext cx="4464496" cy="2268000"/>
              <a:chOff x="4449964" y="3897304"/>
              <a:chExt cx="4464496" cy="2268000"/>
            </a:xfrm>
          </p:grpSpPr>
          <p:sp>
            <p:nvSpPr>
              <p:cNvPr id="197" name="矩形 196"/>
              <p:cNvSpPr/>
              <p:nvPr/>
            </p:nvSpPr>
            <p:spPr bwMode="auto">
              <a:xfrm>
                <a:off x="4449964" y="3897304"/>
                <a:ext cx="4464496" cy="2268000"/>
              </a:xfrm>
              <a:prstGeom prst="rect">
                <a:avLst/>
              </a:prstGeom>
              <a:solidFill>
                <a:srgbClr val="FFFF00"/>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198" name="文字方塊 197"/>
              <p:cNvSpPr txBox="1"/>
              <p:nvPr/>
            </p:nvSpPr>
            <p:spPr>
              <a:xfrm>
                <a:off x="4545676" y="3929600"/>
                <a:ext cx="4267984" cy="369332"/>
              </a:xfrm>
              <a:prstGeom prst="rect">
                <a:avLst/>
              </a:prstGeom>
              <a:noFill/>
            </p:spPr>
            <p:txBody>
              <a:bodyPr wrap="square" rtlCol="0">
                <a:spAutoFit/>
              </a:bodyPr>
              <a:lstStyle/>
              <a:p>
                <a:r>
                  <a:rPr lang="en-US" altLang="zh-TW" b="1" dirty="0" smtClean="0"/>
                  <a:t>Packing Process</a:t>
                </a:r>
                <a:r>
                  <a:rPr lang="en-US" altLang="zh-TW" dirty="0"/>
                  <a:t> </a:t>
                </a:r>
                <a:r>
                  <a:rPr lang="en-US" altLang="zh-TW" sz="1600" dirty="0"/>
                  <a:t>(assign RGB Subpixels</a:t>
                </a:r>
                <a:r>
                  <a:rPr lang="en-US" altLang="zh-TW" sz="1600" dirty="0" smtClean="0"/>
                  <a:t>)</a:t>
                </a:r>
                <a:r>
                  <a:rPr lang="en-US" altLang="zh-TW" b="1" dirty="0" smtClean="0"/>
                  <a:t>:</a:t>
                </a:r>
                <a:endParaRPr lang="zh-TW" altLang="en-US" b="1" dirty="0"/>
              </a:p>
            </p:txBody>
          </p:sp>
          <p:sp>
            <p:nvSpPr>
              <p:cNvPr id="199" name="文字方塊 198"/>
              <p:cNvSpPr txBox="1"/>
              <p:nvPr/>
            </p:nvSpPr>
            <p:spPr>
              <a:xfrm>
                <a:off x="4673371" y="4341069"/>
                <a:ext cx="4241089" cy="1754326"/>
              </a:xfrm>
              <a:prstGeom prst="rect">
                <a:avLst/>
              </a:prstGeom>
              <a:noFill/>
            </p:spPr>
            <p:txBody>
              <a:bodyPr wrap="square" rtlCol="0">
                <a:spAutoFit/>
              </a:bodyPr>
              <a:lstStyle/>
              <a:p>
                <a:pPr latinLnBrk="1" hangingPunct="0"/>
                <a:r>
                  <a:rPr lang="en-CA" altLang="zh-TW" dirty="0" err="1">
                    <a:latin typeface="Times New Roman" panose="02020603050405020304" pitchFamily="18" charset="0"/>
                    <a:cs typeface="Times New Roman" panose="02020603050405020304" pitchFamily="18" charset="0"/>
                  </a:rPr>
                  <a:t>R</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 D</a:t>
                </a:r>
                <a:r>
                  <a:rPr lang="en-CA" altLang="zh-TW" baseline="-25000" dirty="0">
                    <a:latin typeface="Times New Roman" panose="02020603050405020304" pitchFamily="18" charset="0"/>
                    <a:cs typeface="Times New Roman" panose="02020603050405020304" pitchFamily="18" charset="0"/>
                  </a:rPr>
                  <a:t>3i,j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(D-X21)</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err="1">
                    <a:latin typeface="Times New Roman" panose="02020603050405020304" pitchFamily="18" charset="0"/>
                    <a:cs typeface="Times New Roman" panose="02020603050405020304" pitchFamily="18" charset="0"/>
                  </a:rPr>
                  <a:t>G</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 D</a:t>
                </a:r>
                <a:r>
                  <a:rPr lang="en-CA" altLang="zh-TW" baseline="-25000" dirty="0">
                    <a:latin typeface="Times New Roman" panose="02020603050405020304" pitchFamily="18" charset="0"/>
                    <a:cs typeface="Times New Roman" panose="02020603050405020304" pitchFamily="18" charset="0"/>
                  </a:rPr>
                  <a:t>3i+3,j+1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(D-X22)</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err="1">
                    <a:latin typeface="Times New Roman" panose="02020603050405020304" pitchFamily="18" charset="0"/>
                    <a:cs typeface="Times New Roman" panose="02020603050405020304" pitchFamily="18" charset="0"/>
                  </a:rPr>
                  <a:t>B</a:t>
                </a:r>
                <a:r>
                  <a:rPr lang="en-CA" altLang="zh-TW" baseline="-25000" dirty="0" err="1">
                    <a:latin typeface="Times New Roman" panose="02020603050405020304" pitchFamily="18" charset="0"/>
                    <a:cs typeface="Times New Roman" panose="02020603050405020304" pitchFamily="18" charset="0"/>
                  </a:rPr>
                  <a:t>i,j</a:t>
                </a:r>
                <a:r>
                  <a:rPr lang="en-CA" altLang="zh-TW" baseline="-25000" dirty="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3i+2,j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(D-X23)</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smtClean="0">
                    <a:latin typeface="Times New Roman" panose="02020603050405020304" pitchFamily="18" charset="0"/>
                    <a:cs typeface="Times New Roman" panose="02020603050405020304" pitchFamily="18" charset="0"/>
                  </a:rPr>
                  <a:t>R</a:t>
                </a:r>
                <a:r>
                  <a:rPr lang="en-CA" altLang="zh-TW" baseline="-25000" dirty="0" smtClean="0">
                    <a:latin typeface="Times New Roman" panose="02020603050405020304" pitchFamily="18" charset="0"/>
                    <a:cs typeface="Times New Roman" panose="02020603050405020304" pitchFamily="18" charset="0"/>
                  </a:rPr>
                  <a:t>i+1,j</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G</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i+1,j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3i+4,j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D-X10)</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R</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 G</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i,j+1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3i+1,j+1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D-X11)</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smtClean="0">
                    <a:latin typeface="Times New Roman" panose="02020603050405020304" pitchFamily="18" charset="0"/>
                    <a:cs typeface="Times New Roman" panose="02020603050405020304" pitchFamily="18" charset="0"/>
                  </a:rPr>
                  <a:t>R</a:t>
                </a:r>
                <a:r>
                  <a:rPr lang="en-CA" altLang="zh-TW" baseline="-25000" dirty="0" smtClean="0">
                    <a:latin typeface="Times New Roman" panose="02020603050405020304" pitchFamily="18" charset="0"/>
                    <a:cs typeface="Times New Roman" panose="02020603050405020304" pitchFamily="18" charset="0"/>
                  </a:rPr>
                  <a:t>i+1,j+1</a:t>
                </a:r>
                <a:r>
                  <a:rPr lang="en-CA" altLang="zh-TW" dirty="0" smtClean="0">
                    <a:latin typeface="Times New Roman" panose="02020603050405020304" pitchFamily="18" charset="0"/>
                    <a:cs typeface="Times New Roman" panose="02020603050405020304" pitchFamily="18" charset="0"/>
                  </a:rPr>
                  <a:t>= G</a:t>
                </a:r>
                <a:r>
                  <a:rPr lang="en-CA" altLang="zh-TW" baseline="-25000" dirty="0" smtClean="0">
                    <a:latin typeface="Times New Roman" panose="02020603050405020304" pitchFamily="18" charset="0"/>
                    <a:cs typeface="Times New Roman" panose="02020603050405020304" pitchFamily="18" charset="0"/>
                  </a:rPr>
                  <a:t>i+1,j+1</a:t>
                </a:r>
                <a:r>
                  <a:rPr lang="en-CA" altLang="zh-TW" dirty="0" smtClean="0">
                    <a:latin typeface="Times New Roman" panose="02020603050405020304" pitchFamily="18" charset="0"/>
                    <a:cs typeface="Times New Roman" panose="02020603050405020304" pitchFamily="18" charset="0"/>
                  </a:rPr>
                  <a:t>= B</a:t>
                </a:r>
                <a:r>
                  <a:rPr lang="en-CA" altLang="zh-TW" baseline="-25000" dirty="0" smtClean="0">
                    <a:latin typeface="Times New Roman" panose="02020603050405020304" pitchFamily="18" charset="0"/>
                    <a:cs typeface="Times New Roman" panose="02020603050405020304" pitchFamily="18" charset="0"/>
                  </a:rPr>
                  <a:t>i+1,j+1</a:t>
                </a:r>
                <a:r>
                  <a:rPr lang="en-CA" altLang="zh-TW" dirty="0" smtClean="0">
                    <a:latin typeface="Times New Roman" panose="02020603050405020304" pitchFamily="18" charset="0"/>
                    <a:cs typeface="Times New Roman" panose="02020603050405020304" pitchFamily="18" charset="0"/>
                  </a:rPr>
                  <a:t>=D</a:t>
                </a:r>
                <a:r>
                  <a:rPr lang="en-CA" altLang="zh-TW" baseline="-25000" dirty="0" smtClean="0">
                    <a:latin typeface="Times New Roman" panose="02020603050405020304" pitchFamily="18" charset="0"/>
                    <a:cs typeface="Times New Roman" panose="02020603050405020304" pitchFamily="18" charset="0"/>
                  </a:rPr>
                  <a:t>3i+5,j+1</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D-X12)</a:t>
                </a:r>
                <a:endParaRPr lang="zh-TW" altLang="zh-TW" dirty="0">
                  <a:latin typeface="Times New Roman" panose="02020603050405020304" pitchFamily="18" charset="0"/>
                  <a:cs typeface="Times New Roman" panose="02020603050405020304" pitchFamily="18" charset="0"/>
                </a:endParaRPr>
              </a:p>
            </p:txBody>
          </p:sp>
        </p:grpSp>
      </p:grpSp>
    </p:spTree>
    <p:extLst>
      <p:ext uri="{BB962C8B-B14F-4D97-AF65-F5344CB8AC3E}">
        <p14:creationId xmlns:p14="http://schemas.microsoft.com/office/powerpoint/2010/main" val="155698880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6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6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24" name="矩形 23"/>
          <p:cNvSpPr/>
          <p:nvPr/>
        </p:nvSpPr>
        <p:spPr>
          <a:xfrm>
            <a:off x="899592" y="116632"/>
            <a:ext cx="3259418" cy="584775"/>
          </a:xfrm>
          <a:prstGeom prst="rect">
            <a:avLst/>
          </a:prstGeom>
        </p:spPr>
        <p:txBody>
          <a:bodyPr wrap="none">
            <a:spAutoFit/>
          </a:bodyPr>
          <a:lstStyle/>
          <a:p>
            <a:r>
              <a:rPr lang="en-CA" altLang="zh-TW" sz="3200" b="1" dirty="0" err="1" smtClean="0">
                <a:latin typeface="Calibri" panose="020F0502020204030204" pitchFamily="34" charset="0"/>
                <a:cs typeface="Calibri" panose="020F0502020204030204" pitchFamily="34" charset="0"/>
              </a:rPr>
              <a:t>chroma_usage</a:t>
            </a:r>
            <a:r>
              <a:rPr lang="en-CA" altLang="zh-TW" sz="3200" b="1" dirty="0" smtClean="0">
                <a:latin typeface="Calibri" panose="020F0502020204030204" pitchFamily="34" charset="0"/>
                <a:cs typeface="Calibri" panose="020F0502020204030204" pitchFamily="34" charset="0"/>
              </a:rPr>
              <a:t> = 2</a:t>
            </a:r>
            <a:endParaRPr lang="zh-TW" altLang="en-US" sz="2400" dirty="0">
              <a:latin typeface="Calibri" panose="020F0502020204030204" pitchFamily="34" charset="0"/>
              <a:cs typeface="Calibri" panose="020F0502020204030204" pitchFamily="34" charset="0"/>
            </a:endParaRPr>
          </a:p>
        </p:txBody>
      </p:sp>
      <p:sp>
        <p:nvSpPr>
          <p:cNvPr id="10" name="文字方塊 9"/>
          <p:cNvSpPr txBox="1"/>
          <p:nvPr/>
        </p:nvSpPr>
        <p:spPr>
          <a:xfrm>
            <a:off x="4139952" y="188640"/>
            <a:ext cx="4320480" cy="461665"/>
          </a:xfrm>
          <a:prstGeom prst="rect">
            <a:avLst/>
          </a:prstGeom>
          <a:noFill/>
        </p:spPr>
        <p:txBody>
          <a:bodyPr wrap="square" rtlCol="0">
            <a:spAutoFit/>
          </a:bodyPr>
          <a:lstStyle/>
          <a:p>
            <a:r>
              <a:rPr lang="en-CA" altLang="zh-TW" sz="2400" b="1" dirty="0" smtClean="0">
                <a:solidFill>
                  <a:srgbClr val="3333FF"/>
                </a:solidFill>
                <a:latin typeface="+mj-lt"/>
                <a:cs typeface="Times New Roman" panose="02020603050405020304" pitchFamily="18" charset="0"/>
              </a:rPr>
              <a:t>(</a:t>
            </a:r>
            <a:r>
              <a:rPr lang="en-CA" altLang="zh-TW" sz="2400" b="1" dirty="0" err="1" smtClean="0">
                <a:solidFill>
                  <a:srgbClr val="3333FF"/>
                </a:solidFill>
                <a:latin typeface="+mj-lt"/>
                <a:cs typeface="Times New Roman" panose="02020603050405020304" pitchFamily="18" charset="0"/>
              </a:rPr>
              <a:t>ctdp_packing_type</a:t>
            </a:r>
            <a:r>
              <a:rPr lang="en-CA" altLang="zh-TW" sz="2400" b="1" dirty="0" smtClean="0">
                <a:solidFill>
                  <a:srgbClr val="3333FF"/>
                </a:solidFill>
                <a:latin typeface="+mj-lt"/>
                <a:cs typeface="Times New Roman" panose="02020603050405020304" pitchFamily="18" charset="0"/>
              </a:rPr>
              <a:t> = 1)</a:t>
            </a:r>
            <a:endParaRPr lang="zh-TW" altLang="en-US" sz="2400" b="1" dirty="0">
              <a:solidFill>
                <a:srgbClr val="3333FF"/>
              </a:solidFill>
              <a:latin typeface="+mj-lt"/>
              <a:cs typeface="Times New Roman" panose="02020603050405020304" pitchFamily="18" charset="0"/>
            </a:endParaRPr>
          </a:p>
        </p:txBody>
      </p:sp>
      <p:grpSp>
        <p:nvGrpSpPr>
          <p:cNvPr id="90" name="群組 89"/>
          <p:cNvGrpSpPr/>
          <p:nvPr/>
        </p:nvGrpSpPr>
        <p:grpSpPr>
          <a:xfrm>
            <a:off x="4558111" y="1268760"/>
            <a:ext cx="4478385" cy="2196000"/>
            <a:chOff x="4565618" y="3517384"/>
            <a:chExt cx="4478385" cy="2196000"/>
          </a:xfrm>
        </p:grpSpPr>
        <p:sp>
          <p:nvSpPr>
            <p:cNvPr id="91" name="矩形 90"/>
            <p:cNvSpPr/>
            <p:nvPr/>
          </p:nvSpPr>
          <p:spPr bwMode="auto">
            <a:xfrm>
              <a:off x="4579507" y="3517384"/>
              <a:ext cx="4464496" cy="2196000"/>
            </a:xfrm>
            <a:prstGeom prst="rect">
              <a:avLst/>
            </a:prstGeom>
            <a:solidFill>
              <a:srgbClr val="FFFF00"/>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92" name="文字方塊 91"/>
            <p:cNvSpPr txBox="1"/>
            <p:nvPr/>
          </p:nvSpPr>
          <p:spPr>
            <a:xfrm>
              <a:off x="4565618" y="3563724"/>
              <a:ext cx="2998677" cy="369332"/>
            </a:xfrm>
            <a:prstGeom prst="rect">
              <a:avLst/>
            </a:prstGeom>
            <a:noFill/>
          </p:spPr>
          <p:txBody>
            <a:bodyPr wrap="square" rtlCol="0">
              <a:spAutoFit/>
            </a:bodyPr>
            <a:lstStyle/>
            <a:p>
              <a:r>
                <a:rPr lang="en-US" altLang="zh-TW" b="1" dirty="0" err="1" smtClean="0"/>
                <a:t>Depacking</a:t>
              </a:r>
              <a:r>
                <a:rPr lang="en-US" altLang="zh-TW" b="1" dirty="0" smtClean="0"/>
                <a:t> Process:</a:t>
              </a:r>
              <a:endParaRPr lang="zh-TW" altLang="en-US" b="1" dirty="0"/>
            </a:p>
          </p:txBody>
        </p:sp>
        <p:sp>
          <p:nvSpPr>
            <p:cNvPr id="93" name="文字方塊 92"/>
            <p:cNvSpPr txBox="1"/>
            <p:nvPr/>
          </p:nvSpPr>
          <p:spPr>
            <a:xfrm>
              <a:off x="5171564" y="3933056"/>
              <a:ext cx="3720916" cy="1754326"/>
            </a:xfrm>
            <a:prstGeom prst="rect">
              <a:avLst/>
            </a:prstGeom>
            <a:noFill/>
          </p:spPr>
          <p:txBody>
            <a:bodyPr wrap="square" rtlCol="0">
              <a:spAutoFit/>
            </a:bodyPr>
            <a:lstStyle/>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i,3j</a:t>
              </a:r>
              <a:r>
                <a:rPr lang="en-CA" altLang="zh-TW" dirty="0">
                  <a:latin typeface="Times New Roman" panose="02020603050405020304" pitchFamily="18" charset="0"/>
                  <a:cs typeface="Times New Roman" panose="02020603050405020304" pitchFamily="18" charset="0"/>
                </a:rPr>
                <a:t> = </a:t>
              </a:r>
              <a:r>
                <a:rPr lang="en-CA" altLang="zh-TW" dirty="0" err="1">
                  <a:latin typeface="Times New Roman" panose="02020603050405020304" pitchFamily="18" charset="0"/>
                  <a:cs typeface="Times New Roman" panose="02020603050405020304" pitchFamily="18" charset="0"/>
                </a:rPr>
                <a:t>R</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(D-X33)</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i,3j+2 </a:t>
              </a:r>
              <a:r>
                <a:rPr lang="en-CA" altLang="zh-TW" dirty="0">
                  <a:latin typeface="Times New Roman" panose="02020603050405020304" pitchFamily="18" charset="0"/>
                  <a:cs typeface="Times New Roman" panose="02020603050405020304" pitchFamily="18" charset="0"/>
                </a:rPr>
                <a:t>= </a:t>
              </a:r>
              <a:r>
                <a:rPr lang="en-CA" altLang="zh-TW" dirty="0" err="1">
                  <a:latin typeface="Times New Roman" panose="02020603050405020304" pitchFamily="18" charset="0"/>
                  <a:cs typeface="Times New Roman" panose="02020603050405020304" pitchFamily="18" charset="0"/>
                </a:rPr>
                <a:t>B</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(D-X34)</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i,3j+4 </a:t>
              </a:r>
              <a:r>
                <a:rPr lang="en-CA" altLang="zh-TW" dirty="0">
                  <a:latin typeface="Times New Roman" panose="02020603050405020304" pitchFamily="18" charset="0"/>
                  <a:cs typeface="Times New Roman" panose="02020603050405020304" pitchFamily="18" charset="0"/>
                </a:rPr>
                <a:t>= G</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(D-X35)</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i+1,3j+1 </a:t>
              </a:r>
              <a:r>
                <a:rPr lang="en-CA" altLang="zh-TW" dirty="0">
                  <a:latin typeface="Times New Roman" panose="02020603050405020304" pitchFamily="18" charset="0"/>
                  <a:cs typeface="Times New Roman" panose="02020603050405020304" pitchFamily="18" charset="0"/>
                </a:rPr>
                <a:t>= G</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(D-X36)</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i+1,3j+3</a:t>
              </a:r>
              <a:r>
                <a:rPr lang="en-CA" altLang="zh-TW" dirty="0">
                  <a:latin typeface="Times New Roman" panose="02020603050405020304" pitchFamily="18" charset="0"/>
                  <a:cs typeface="Times New Roman" panose="02020603050405020304" pitchFamily="18" charset="0"/>
                </a:rPr>
                <a:t> = </a:t>
              </a:r>
              <a:r>
                <a:rPr lang="en-CA" altLang="zh-TW" dirty="0" err="1">
                  <a:latin typeface="Times New Roman" panose="02020603050405020304" pitchFamily="18" charset="0"/>
                  <a:cs typeface="Times New Roman" panose="02020603050405020304" pitchFamily="18" charset="0"/>
                </a:rPr>
                <a:t>G</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(D-X37)</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i+1,3j+5</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i+1,j+1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D-X38)</a:t>
              </a:r>
              <a:endParaRPr lang="zh-TW" altLang="zh-TW" dirty="0">
                <a:latin typeface="Times New Roman" panose="02020603050405020304" pitchFamily="18" charset="0"/>
                <a:cs typeface="Times New Roman" panose="02020603050405020304" pitchFamily="18" charset="0"/>
              </a:endParaRPr>
            </a:p>
          </p:txBody>
        </p:sp>
      </p:grpSp>
      <p:grpSp>
        <p:nvGrpSpPr>
          <p:cNvPr id="94" name="群組 93"/>
          <p:cNvGrpSpPr/>
          <p:nvPr/>
        </p:nvGrpSpPr>
        <p:grpSpPr>
          <a:xfrm>
            <a:off x="4572000" y="3717312"/>
            <a:ext cx="4464496" cy="2520000"/>
            <a:chOff x="4550715" y="1352858"/>
            <a:chExt cx="4464496" cy="2520000"/>
          </a:xfrm>
        </p:grpSpPr>
        <p:sp>
          <p:nvSpPr>
            <p:cNvPr id="95" name="矩形 94"/>
            <p:cNvSpPr/>
            <p:nvPr/>
          </p:nvSpPr>
          <p:spPr bwMode="auto">
            <a:xfrm>
              <a:off x="4550715" y="1352858"/>
              <a:ext cx="4464496" cy="2520000"/>
            </a:xfrm>
            <a:prstGeom prst="rect">
              <a:avLst/>
            </a:prstGeom>
            <a:solidFill>
              <a:srgbClr val="FFFF00"/>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96" name="文字方塊 95"/>
            <p:cNvSpPr txBox="1"/>
            <p:nvPr/>
          </p:nvSpPr>
          <p:spPr>
            <a:xfrm>
              <a:off x="4595704" y="1385154"/>
              <a:ext cx="4267984" cy="369332"/>
            </a:xfrm>
            <a:prstGeom prst="rect">
              <a:avLst/>
            </a:prstGeom>
            <a:noFill/>
          </p:spPr>
          <p:txBody>
            <a:bodyPr wrap="square" rtlCol="0">
              <a:spAutoFit/>
            </a:bodyPr>
            <a:lstStyle/>
            <a:p>
              <a:r>
                <a:rPr lang="en-US" altLang="zh-TW" b="1" dirty="0" smtClean="0"/>
                <a:t>Packing Process</a:t>
              </a:r>
              <a:r>
                <a:rPr lang="en-US" altLang="zh-TW" dirty="0" smtClean="0"/>
                <a:t> </a:t>
              </a:r>
              <a:r>
                <a:rPr lang="en-US" altLang="zh-TW" sz="1600" dirty="0" smtClean="0"/>
                <a:t>(assign RGB Subpixels)</a:t>
              </a:r>
              <a:r>
                <a:rPr lang="en-US" altLang="zh-TW" b="1" dirty="0" smtClean="0"/>
                <a:t>:</a:t>
              </a:r>
              <a:endParaRPr lang="zh-TW" altLang="en-US" b="1" dirty="0"/>
            </a:p>
          </p:txBody>
        </p:sp>
        <p:sp>
          <p:nvSpPr>
            <p:cNvPr id="97" name="文字方塊 96"/>
            <p:cNvSpPr txBox="1"/>
            <p:nvPr/>
          </p:nvSpPr>
          <p:spPr>
            <a:xfrm>
              <a:off x="4723399" y="1796623"/>
              <a:ext cx="4241089" cy="2031325"/>
            </a:xfrm>
            <a:prstGeom prst="rect">
              <a:avLst/>
            </a:prstGeom>
            <a:noFill/>
          </p:spPr>
          <p:txBody>
            <a:bodyPr wrap="square" rtlCol="0">
              <a:spAutoFit/>
            </a:bodyPr>
            <a:lstStyle/>
            <a:p>
              <a:pPr latinLnBrk="1" hangingPunct="0"/>
              <a:r>
                <a:rPr lang="en-CA" altLang="zh-TW" dirty="0" err="1">
                  <a:latin typeface="Times New Roman" panose="02020603050405020304" pitchFamily="18" charset="0"/>
                  <a:cs typeface="Times New Roman" panose="02020603050405020304" pitchFamily="18" charset="0"/>
                </a:rPr>
                <a:t>R</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 D</a:t>
              </a:r>
              <a:r>
                <a:rPr lang="en-CA" altLang="zh-TW" baseline="-25000" dirty="0">
                  <a:latin typeface="Times New Roman" panose="02020603050405020304" pitchFamily="18" charset="0"/>
                  <a:cs typeface="Times New Roman" panose="02020603050405020304" pitchFamily="18" charset="0"/>
                </a:rPr>
                <a:t>i,3j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(D-X30)</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err="1">
                  <a:latin typeface="Times New Roman" panose="02020603050405020304" pitchFamily="18" charset="0"/>
                  <a:cs typeface="Times New Roman" panose="02020603050405020304" pitchFamily="18" charset="0"/>
                </a:rPr>
                <a:t>G</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 D</a:t>
              </a:r>
              <a:r>
                <a:rPr lang="en-CA" altLang="zh-TW" baseline="-25000" dirty="0">
                  <a:latin typeface="Times New Roman" panose="02020603050405020304" pitchFamily="18" charset="0"/>
                  <a:cs typeface="Times New Roman" panose="02020603050405020304" pitchFamily="18" charset="0"/>
                </a:rPr>
                <a:t>i+1,3j+3</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(D-X31)</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err="1">
                  <a:latin typeface="Times New Roman" panose="02020603050405020304" pitchFamily="18" charset="0"/>
                  <a:cs typeface="Times New Roman" panose="02020603050405020304" pitchFamily="18" charset="0"/>
                </a:rPr>
                <a:t>B</a:t>
              </a:r>
              <a:r>
                <a:rPr lang="en-CA" altLang="zh-TW" baseline="-25000" dirty="0" err="1">
                  <a:latin typeface="Times New Roman" panose="02020603050405020304" pitchFamily="18" charset="0"/>
                  <a:cs typeface="Times New Roman" panose="02020603050405020304" pitchFamily="18" charset="0"/>
                </a:rPr>
                <a:t>i,j</a:t>
              </a:r>
              <a:r>
                <a:rPr lang="en-CA" altLang="zh-TW" baseline="-25000" dirty="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i,3j+2</a:t>
              </a:r>
              <a:r>
                <a:rPr lang="en-CA" altLang="zh-TW" dirty="0">
                  <a:latin typeface="Times New Roman" panose="02020603050405020304" pitchFamily="18" charset="0"/>
                  <a:cs typeface="Times New Roman" panose="02020603050405020304" pitchFamily="18" charset="0"/>
                </a:rPr>
                <a:t>,                                     (D-X32)</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err="1" smtClean="0">
                  <a:latin typeface="Times New Roman" panose="02020603050405020304" pitchFamily="18" charset="0"/>
                  <a:cs typeface="Times New Roman" panose="02020603050405020304" pitchFamily="18" charset="0"/>
                </a:rPr>
                <a:t>R</a:t>
              </a:r>
              <a:r>
                <a:rPr lang="en-CA" altLang="zh-TW" baseline="-25000" dirty="0" err="1" smtClean="0">
                  <a:latin typeface="Times New Roman" panose="02020603050405020304" pitchFamily="18" charset="0"/>
                  <a:cs typeface="Times New Roman" panose="02020603050405020304" pitchFamily="18" charset="0"/>
                </a:rPr>
                <a:t>i,j</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  </a:t>
              </a:r>
              <a:r>
                <a:rPr lang="en-CA" altLang="zh-TW" dirty="0" err="1">
                  <a:latin typeface="Times New Roman" panose="02020603050405020304" pitchFamily="18" charset="0"/>
                  <a:cs typeface="Times New Roman" panose="02020603050405020304" pitchFamily="18" charset="0"/>
                </a:rPr>
                <a:t>G</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  </a:t>
              </a:r>
              <a:r>
                <a:rPr lang="en-CA" altLang="zh-TW" dirty="0" err="1">
                  <a:latin typeface="Times New Roman" panose="02020603050405020304" pitchFamily="18" charset="0"/>
                  <a:cs typeface="Times New Roman" panose="02020603050405020304" pitchFamily="18" charset="0"/>
                </a:rPr>
                <a:t>B</a:t>
              </a:r>
              <a:r>
                <a:rPr lang="en-CA" altLang="zh-TW" baseline="-25000" dirty="0" err="1">
                  <a:latin typeface="Times New Roman" panose="02020603050405020304" pitchFamily="18" charset="0"/>
                  <a:cs typeface="Times New Roman" panose="02020603050405020304" pitchFamily="18" charset="0"/>
                </a:rPr>
                <a:t>i,j</a:t>
              </a:r>
              <a:r>
                <a:rPr lang="en-CA" altLang="zh-TW" baseline="-25000" dirty="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i,3j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D-X17)</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R</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 G</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i,j+1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i,3j+4</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D-X18)</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R</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 G</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i+1,j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i+1,3j+1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D-X19)</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smtClean="0">
                  <a:latin typeface="Times New Roman" panose="02020603050405020304" pitchFamily="18" charset="0"/>
                  <a:cs typeface="Times New Roman" panose="02020603050405020304" pitchFamily="18" charset="0"/>
                </a:rPr>
                <a:t>R</a:t>
              </a:r>
              <a:r>
                <a:rPr lang="en-CA" altLang="zh-TW" baseline="-25000" dirty="0" smtClean="0">
                  <a:latin typeface="Times New Roman" panose="02020603050405020304" pitchFamily="18" charset="0"/>
                  <a:cs typeface="Times New Roman" panose="02020603050405020304" pitchFamily="18" charset="0"/>
                </a:rPr>
                <a:t>i+1,j+1</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G</a:t>
              </a:r>
              <a:r>
                <a:rPr lang="en-CA" altLang="zh-TW" baseline="-25000" dirty="0">
                  <a:latin typeface="Times New Roman" panose="02020603050405020304" pitchFamily="18" charset="0"/>
                  <a:cs typeface="Times New Roman" panose="02020603050405020304" pitchFamily="18" charset="0"/>
                </a:rPr>
                <a:t>i+1,j+1</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i+1,j+1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i+1,3j+5</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a:t>
              </a:r>
              <a:r>
                <a:rPr lang="en-CA" altLang="zh-TW" dirty="0">
                  <a:latin typeface="Times New Roman" panose="02020603050405020304" pitchFamily="18" charset="0"/>
                  <a:cs typeface="Times New Roman" panose="02020603050405020304" pitchFamily="18" charset="0"/>
                </a:rPr>
                <a:t>D-X20)</a:t>
              </a:r>
              <a:endParaRPr lang="zh-TW" altLang="zh-TW" dirty="0">
                <a:latin typeface="Times New Roman" panose="02020603050405020304" pitchFamily="18" charset="0"/>
                <a:cs typeface="Times New Roman" panose="02020603050405020304" pitchFamily="18" charset="0"/>
              </a:endParaRPr>
            </a:p>
          </p:txBody>
        </p:sp>
      </p:grpSp>
      <p:grpSp>
        <p:nvGrpSpPr>
          <p:cNvPr id="98" name="群組 97"/>
          <p:cNvGrpSpPr/>
          <p:nvPr/>
        </p:nvGrpSpPr>
        <p:grpSpPr>
          <a:xfrm>
            <a:off x="107504" y="1473210"/>
            <a:ext cx="4525723" cy="4476070"/>
            <a:chOff x="5474976" y="558378"/>
            <a:chExt cx="3920991" cy="3623551"/>
          </a:xfrm>
        </p:grpSpPr>
        <p:cxnSp>
          <p:nvCxnSpPr>
            <p:cNvPr id="99" name="直線單箭頭接點 98"/>
            <p:cNvCxnSpPr/>
            <p:nvPr/>
          </p:nvCxnSpPr>
          <p:spPr>
            <a:xfrm flipV="1">
              <a:off x="7194334" y="991051"/>
              <a:ext cx="1" cy="1353971"/>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0" name="直線單箭頭接點 99"/>
            <p:cNvCxnSpPr/>
            <p:nvPr/>
          </p:nvCxnSpPr>
          <p:spPr>
            <a:xfrm flipV="1">
              <a:off x="6714658" y="1113863"/>
              <a:ext cx="0" cy="765727"/>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1" name="橢圓 100"/>
            <p:cNvSpPr/>
            <p:nvPr/>
          </p:nvSpPr>
          <p:spPr>
            <a:xfrm>
              <a:off x="5730657" y="2391062"/>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02" name="文字方塊 101"/>
            <p:cNvSpPr txBox="1"/>
            <p:nvPr/>
          </p:nvSpPr>
          <p:spPr>
            <a:xfrm>
              <a:off x="5730491" y="2438192"/>
              <a:ext cx="528639"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a:t>
              </a:r>
              <a:endParaRPr lang="zh-TW" altLang="en-US" sz="1200" b="1" baseline="-25000" dirty="0">
                <a:latin typeface="Times New Roman" panose="02020603050405020304" pitchFamily="18" charset="0"/>
                <a:cs typeface="Times New Roman" panose="02020603050405020304" pitchFamily="18" charset="0"/>
              </a:endParaRPr>
            </a:p>
          </p:txBody>
        </p:sp>
        <p:sp>
          <p:nvSpPr>
            <p:cNvPr id="103" name="橢圓 102"/>
            <p:cNvSpPr/>
            <p:nvPr/>
          </p:nvSpPr>
          <p:spPr>
            <a:xfrm>
              <a:off x="5730657" y="2850996"/>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04" name="橢圓 103"/>
            <p:cNvSpPr/>
            <p:nvPr/>
          </p:nvSpPr>
          <p:spPr>
            <a:xfrm>
              <a:off x="6706861" y="2391528"/>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05" name="文字方塊 104"/>
            <p:cNvSpPr txBox="1"/>
            <p:nvPr/>
          </p:nvSpPr>
          <p:spPr>
            <a:xfrm>
              <a:off x="6655522" y="2431417"/>
              <a:ext cx="567599"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i,3j+2</a:t>
              </a:r>
              <a:endParaRPr lang="zh-TW" altLang="en-US" sz="1200" b="1" baseline="-25000" dirty="0">
                <a:latin typeface="Times New Roman" panose="02020603050405020304" pitchFamily="18" charset="0"/>
                <a:cs typeface="Times New Roman" panose="02020603050405020304" pitchFamily="18" charset="0"/>
              </a:endParaRPr>
            </a:p>
          </p:txBody>
        </p:sp>
        <p:sp>
          <p:nvSpPr>
            <p:cNvPr id="106" name="橢圓 105"/>
            <p:cNvSpPr/>
            <p:nvPr/>
          </p:nvSpPr>
          <p:spPr>
            <a:xfrm>
              <a:off x="6716550" y="2874455"/>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07" name="橢圓 106"/>
            <p:cNvSpPr/>
            <p:nvPr/>
          </p:nvSpPr>
          <p:spPr>
            <a:xfrm>
              <a:off x="7709687" y="2394299"/>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08" name="文字方塊 107"/>
            <p:cNvSpPr txBox="1"/>
            <p:nvPr/>
          </p:nvSpPr>
          <p:spPr>
            <a:xfrm>
              <a:off x="7645083" y="2444828"/>
              <a:ext cx="585880"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i,3j+4</a:t>
              </a:r>
              <a:endParaRPr lang="zh-TW" altLang="en-US" sz="1200" b="1" baseline="-25000" dirty="0">
                <a:latin typeface="Times New Roman" panose="02020603050405020304" pitchFamily="18" charset="0"/>
                <a:cs typeface="Times New Roman" panose="02020603050405020304" pitchFamily="18" charset="0"/>
              </a:endParaRPr>
            </a:p>
          </p:txBody>
        </p:sp>
        <p:sp>
          <p:nvSpPr>
            <p:cNvPr id="109" name="橢圓 108"/>
            <p:cNvSpPr/>
            <p:nvPr/>
          </p:nvSpPr>
          <p:spPr>
            <a:xfrm>
              <a:off x="7709687" y="2879132"/>
              <a:ext cx="428625" cy="400050"/>
            </a:xfrm>
            <a:prstGeom prst="ellipse">
              <a:avLst/>
            </a:prstGeom>
            <a:solidFill>
              <a:srgbClr val="969696"/>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10" name="橢圓 109"/>
            <p:cNvSpPr/>
            <p:nvPr/>
          </p:nvSpPr>
          <p:spPr>
            <a:xfrm>
              <a:off x="6255486" y="2389036"/>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11" name="文字方塊 110"/>
            <p:cNvSpPr txBox="1"/>
            <p:nvPr/>
          </p:nvSpPr>
          <p:spPr>
            <a:xfrm>
              <a:off x="6213064" y="2425167"/>
              <a:ext cx="542925"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12" name="橢圓 111"/>
            <p:cNvSpPr/>
            <p:nvPr/>
          </p:nvSpPr>
          <p:spPr>
            <a:xfrm>
              <a:off x="6255486" y="2872429"/>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13" name="橢圓 112"/>
            <p:cNvSpPr/>
            <p:nvPr/>
          </p:nvSpPr>
          <p:spPr>
            <a:xfrm>
              <a:off x="7223351" y="2395603"/>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14" name="文字方塊 113"/>
            <p:cNvSpPr txBox="1"/>
            <p:nvPr/>
          </p:nvSpPr>
          <p:spPr>
            <a:xfrm>
              <a:off x="7190776" y="2452587"/>
              <a:ext cx="557213"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i.3j+3</a:t>
              </a:r>
              <a:endParaRPr lang="zh-TW" altLang="en-US" sz="1200" b="1" baseline="-25000" dirty="0">
                <a:latin typeface="Times New Roman" panose="02020603050405020304" pitchFamily="18" charset="0"/>
                <a:cs typeface="Times New Roman" panose="02020603050405020304" pitchFamily="18" charset="0"/>
              </a:endParaRPr>
            </a:p>
          </p:txBody>
        </p:sp>
        <p:sp>
          <p:nvSpPr>
            <p:cNvPr id="115" name="橢圓 114"/>
            <p:cNvSpPr/>
            <p:nvPr/>
          </p:nvSpPr>
          <p:spPr>
            <a:xfrm>
              <a:off x="7230823" y="2863891"/>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16" name="橢圓 115"/>
            <p:cNvSpPr/>
            <p:nvPr/>
          </p:nvSpPr>
          <p:spPr>
            <a:xfrm>
              <a:off x="8201180" y="2394959"/>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17" name="橢圓 116"/>
            <p:cNvSpPr/>
            <p:nvPr/>
          </p:nvSpPr>
          <p:spPr>
            <a:xfrm>
              <a:off x="8201180" y="2869159"/>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18" name="橢圓 117"/>
            <p:cNvSpPr/>
            <p:nvPr/>
          </p:nvSpPr>
          <p:spPr>
            <a:xfrm>
              <a:off x="5758616" y="560034"/>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119" name="橢圓 118"/>
            <p:cNvSpPr/>
            <p:nvPr/>
          </p:nvSpPr>
          <p:spPr>
            <a:xfrm>
              <a:off x="6266337" y="567846"/>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20" name="橢圓 119"/>
            <p:cNvSpPr/>
            <p:nvPr/>
          </p:nvSpPr>
          <p:spPr>
            <a:xfrm>
              <a:off x="6744822" y="563561"/>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21" name="橢圓 120"/>
            <p:cNvSpPr/>
            <p:nvPr/>
          </p:nvSpPr>
          <p:spPr>
            <a:xfrm>
              <a:off x="5755009" y="1041081"/>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122" name="橢圓 121"/>
            <p:cNvSpPr/>
            <p:nvPr/>
          </p:nvSpPr>
          <p:spPr>
            <a:xfrm>
              <a:off x="6254760" y="1045989"/>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23" name="橢圓 122"/>
            <p:cNvSpPr/>
            <p:nvPr/>
          </p:nvSpPr>
          <p:spPr>
            <a:xfrm>
              <a:off x="6743878" y="1062970"/>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24" name="橢圓 123"/>
            <p:cNvSpPr/>
            <p:nvPr/>
          </p:nvSpPr>
          <p:spPr>
            <a:xfrm>
              <a:off x="7233798" y="558378"/>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125" name="橢圓 124"/>
            <p:cNvSpPr/>
            <p:nvPr/>
          </p:nvSpPr>
          <p:spPr>
            <a:xfrm>
              <a:off x="7722916" y="573919"/>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26" name="橢圓 125"/>
            <p:cNvSpPr/>
            <p:nvPr/>
          </p:nvSpPr>
          <p:spPr>
            <a:xfrm>
              <a:off x="8229865" y="573069"/>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27" name="橢圓 126"/>
            <p:cNvSpPr/>
            <p:nvPr/>
          </p:nvSpPr>
          <p:spPr>
            <a:xfrm>
              <a:off x="7224138" y="1051714"/>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128" name="橢圓 127"/>
            <p:cNvSpPr/>
            <p:nvPr/>
          </p:nvSpPr>
          <p:spPr>
            <a:xfrm>
              <a:off x="7723889" y="1056622"/>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29" name="橢圓 128"/>
            <p:cNvSpPr/>
            <p:nvPr/>
          </p:nvSpPr>
          <p:spPr>
            <a:xfrm>
              <a:off x="8209572" y="1052337"/>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30" name="文字方塊 129"/>
            <p:cNvSpPr txBox="1"/>
            <p:nvPr/>
          </p:nvSpPr>
          <p:spPr>
            <a:xfrm>
              <a:off x="5741113" y="620838"/>
              <a:ext cx="471487" cy="276999"/>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31" name="文字方塊 130"/>
            <p:cNvSpPr txBox="1"/>
            <p:nvPr/>
          </p:nvSpPr>
          <p:spPr>
            <a:xfrm>
              <a:off x="6217808" y="610102"/>
              <a:ext cx="528061" cy="276999"/>
            </a:xfrm>
            <a:prstGeom prst="rect">
              <a:avLst/>
            </a:prstGeom>
            <a:noFill/>
          </p:spPr>
          <p:txBody>
            <a:bodyPr wrap="square" rtlCol="0">
              <a:spAutoFit/>
            </a:bodyPr>
            <a:lstStyle/>
            <a:p>
              <a:pPr algn="ctr"/>
              <a:r>
                <a:rPr lang="en-US" altLang="zh-TW" sz="1200" b="1" dirty="0" err="1" smtClean="0">
                  <a:latin typeface="Times New Roman" panose="02020603050405020304" pitchFamily="18" charset="0"/>
                  <a:cs typeface="Times New Roman" panose="02020603050405020304" pitchFamily="18" charset="0"/>
                </a:rPr>
                <a:t>G</a:t>
              </a:r>
              <a:r>
                <a:rPr lang="en-US" altLang="zh-TW" sz="1200" b="1" baseline="-25000" dirty="0" err="1" smtClean="0">
                  <a:latin typeface="Times New Roman" panose="02020603050405020304" pitchFamily="18" charset="0"/>
                  <a:cs typeface="Times New Roman" panose="02020603050405020304" pitchFamily="18" charset="0"/>
                </a:rPr>
                <a:t>i,j</a:t>
              </a:r>
              <a:endParaRPr lang="zh-TW" altLang="en-US" sz="1200" b="1" baseline="-25000" dirty="0">
                <a:latin typeface="Times New Roman" panose="02020603050405020304" pitchFamily="18" charset="0"/>
                <a:cs typeface="Times New Roman" panose="02020603050405020304" pitchFamily="18" charset="0"/>
              </a:endParaRPr>
            </a:p>
          </p:txBody>
        </p:sp>
        <p:sp>
          <p:nvSpPr>
            <p:cNvPr id="132" name="文字方塊 131"/>
            <p:cNvSpPr txBox="1"/>
            <p:nvPr/>
          </p:nvSpPr>
          <p:spPr>
            <a:xfrm>
              <a:off x="6723062" y="619150"/>
              <a:ext cx="471487" cy="276999"/>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33" name="文字方塊 132"/>
            <p:cNvSpPr txBox="1"/>
            <p:nvPr/>
          </p:nvSpPr>
          <p:spPr>
            <a:xfrm>
              <a:off x="7183244" y="611462"/>
              <a:ext cx="535077"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34" name="文字方塊 133"/>
            <p:cNvSpPr txBox="1"/>
            <p:nvPr/>
          </p:nvSpPr>
          <p:spPr>
            <a:xfrm>
              <a:off x="7668448" y="609946"/>
              <a:ext cx="557213" cy="27699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35" name="文字方塊 134"/>
            <p:cNvSpPr txBox="1"/>
            <p:nvPr/>
          </p:nvSpPr>
          <p:spPr>
            <a:xfrm>
              <a:off x="8173463" y="620768"/>
              <a:ext cx="552854"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36" name="文字方塊 135"/>
            <p:cNvSpPr txBox="1"/>
            <p:nvPr/>
          </p:nvSpPr>
          <p:spPr>
            <a:xfrm>
              <a:off x="5688920" y="1074946"/>
              <a:ext cx="557949"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37" name="文字方塊 136"/>
            <p:cNvSpPr txBox="1"/>
            <p:nvPr/>
          </p:nvSpPr>
          <p:spPr>
            <a:xfrm>
              <a:off x="6201175" y="1078010"/>
              <a:ext cx="574921" cy="27699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a:t>
              </a:r>
              <a:endParaRPr lang="zh-TW" altLang="en-US" sz="1200" b="1" baseline="-25000" dirty="0">
                <a:latin typeface="Times New Roman" panose="02020603050405020304" pitchFamily="18" charset="0"/>
                <a:cs typeface="Times New Roman" panose="02020603050405020304" pitchFamily="18" charset="0"/>
              </a:endParaRPr>
            </a:p>
          </p:txBody>
        </p:sp>
        <p:sp>
          <p:nvSpPr>
            <p:cNvPr id="138" name="文字方塊 137"/>
            <p:cNvSpPr txBox="1"/>
            <p:nvPr/>
          </p:nvSpPr>
          <p:spPr>
            <a:xfrm>
              <a:off x="6701718" y="1113862"/>
              <a:ext cx="549482"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39" name="文字方塊 138"/>
            <p:cNvSpPr txBox="1"/>
            <p:nvPr/>
          </p:nvSpPr>
          <p:spPr>
            <a:xfrm>
              <a:off x="7172235" y="1093446"/>
              <a:ext cx="604188" cy="276999"/>
            </a:xfrm>
            <a:prstGeom prst="rect">
              <a:avLst/>
            </a:prstGeom>
            <a:noFill/>
          </p:spPr>
          <p:txBody>
            <a:bodyPr wrap="square" rtlCol="0">
              <a:spAutoFit/>
            </a:bodyPr>
            <a:lstStyle/>
            <a:p>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40" name="文字方塊 139"/>
            <p:cNvSpPr txBox="1"/>
            <p:nvPr/>
          </p:nvSpPr>
          <p:spPr>
            <a:xfrm>
              <a:off x="7644789" y="1113239"/>
              <a:ext cx="610072"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41" name="文字方塊 140"/>
            <p:cNvSpPr txBox="1"/>
            <p:nvPr/>
          </p:nvSpPr>
          <p:spPr>
            <a:xfrm>
              <a:off x="8155968" y="1101918"/>
              <a:ext cx="590119" cy="276999"/>
            </a:xfrm>
            <a:prstGeom prst="rect">
              <a:avLst/>
            </a:prstGeom>
            <a:noFill/>
          </p:spPr>
          <p:txBody>
            <a:bodyPr wrap="square" rtlCol="0">
              <a:spAutoFit/>
            </a:bodyPr>
            <a:lstStyle/>
            <a:p>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42" name="文字方塊 141"/>
            <p:cNvSpPr txBox="1"/>
            <p:nvPr/>
          </p:nvSpPr>
          <p:spPr>
            <a:xfrm>
              <a:off x="8171586" y="2429354"/>
              <a:ext cx="557213"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i.3j+5</a:t>
              </a:r>
              <a:endParaRPr lang="zh-TW" altLang="en-US" sz="1200" b="1" baseline="-25000" dirty="0">
                <a:latin typeface="Times New Roman" panose="02020603050405020304" pitchFamily="18" charset="0"/>
                <a:cs typeface="Times New Roman" panose="02020603050405020304" pitchFamily="18" charset="0"/>
              </a:endParaRPr>
            </a:p>
          </p:txBody>
        </p:sp>
        <p:sp>
          <p:nvSpPr>
            <p:cNvPr id="143" name="文字方塊 142"/>
            <p:cNvSpPr txBox="1"/>
            <p:nvPr/>
          </p:nvSpPr>
          <p:spPr>
            <a:xfrm>
              <a:off x="5673849" y="2907345"/>
              <a:ext cx="542925"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i+1,3j</a:t>
              </a:r>
              <a:endParaRPr lang="zh-TW" altLang="en-US" sz="1200" b="1" baseline="-25000" dirty="0">
                <a:latin typeface="Times New Roman" panose="02020603050405020304" pitchFamily="18" charset="0"/>
                <a:cs typeface="Times New Roman" panose="02020603050405020304" pitchFamily="18" charset="0"/>
              </a:endParaRPr>
            </a:p>
          </p:txBody>
        </p:sp>
        <p:sp>
          <p:nvSpPr>
            <p:cNvPr id="144" name="文字方塊 143"/>
            <p:cNvSpPr txBox="1"/>
            <p:nvPr/>
          </p:nvSpPr>
          <p:spPr>
            <a:xfrm>
              <a:off x="6617142" y="2922224"/>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i+1,3j+2</a:t>
              </a:r>
              <a:endParaRPr lang="zh-TW" altLang="en-US" sz="1100" b="1" baseline="-25000" dirty="0">
                <a:latin typeface="Times New Roman" panose="02020603050405020304" pitchFamily="18" charset="0"/>
                <a:cs typeface="Times New Roman" panose="02020603050405020304" pitchFamily="18" charset="0"/>
              </a:endParaRPr>
            </a:p>
          </p:txBody>
        </p:sp>
        <p:sp>
          <p:nvSpPr>
            <p:cNvPr id="145" name="文字方塊 144"/>
            <p:cNvSpPr txBox="1"/>
            <p:nvPr/>
          </p:nvSpPr>
          <p:spPr>
            <a:xfrm>
              <a:off x="7587268" y="2929607"/>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i+1,3j+4</a:t>
              </a:r>
              <a:endParaRPr lang="zh-TW" altLang="en-US" sz="1100" b="1" baseline="-25000" dirty="0">
                <a:latin typeface="Times New Roman" panose="02020603050405020304" pitchFamily="18" charset="0"/>
                <a:cs typeface="Times New Roman" panose="02020603050405020304" pitchFamily="18" charset="0"/>
              </a:endParaRPr>
            </a:p>
          </p:txBody>
        </p:sp>
        <p:sp>
          <p:nvSpPr>
            <p:cNvPr id="146" name="文字方塊 145"/>
            <p:cNvSpPr txBox="1"/>
            <p:nvPr/>
          </p:nvSpPr>
          <p:spPr>
            <a:xfrm>
              <a:off x="6164726" y="2912900"/>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47" name="文字方塊 146"/>
            <p:cNvSpPr txBox="1"/>
            <p:nvPr/>
          </p:nvSpPr>
          <p:spPr>
            <a:xfrm>
              <a:off x="7146125" y="2920216"/>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i+1,3j+3</a:t>
              </a:r>
              <a:endParaRPr lang="zh-TW" altLang="en-US" sz="1100" b="1" baseline="-25000" dirty="0">
                <a:latin typeface="Times New Roman" panose="02020603050405020304" pitchFamily="18" charset="0"/>
                <a:cs typeface="Times New Roman" panose="02020603050405020304" pitchFamily="18" charset="0"/>
              </a:endParaRPr>
            </a:p>
          </p:txBody>
        </p:sp>
        <p:sp>
          <p:nvSpPr>
            <p:cNvPr id="148" name="文字方塊 147"/>
            <p:cNvSpPr txBox="1"/>
            <p:nvPr/>
          </p:nvSpPr>
          <p:spPr>
            <a:xfrm>
              <a:off x="8091324" y="2936641"/>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i+1,3j+5</a:t>
              </a:r>
              <a:endParaRPr lang="zh-TW" altLang="en-US" sz="1100" b="1" baseline="-25000" dirty="0">
                <a:latin typeface="Times New Roman" panose="02020603050405020304" pitchFamily="18" charset="0"/>
                <a:cs typeface="Times New Roman" panose="02020603050405020304" pitchFamily="18" charset="0"/>
              </a:endParaRPr>
            </a:p>
          </p:txBody>
        </p:sp>
        <p:sp>
          <p:nvSpPr>
            <p:cNvPr id="149" name="左大括弧 148"/>
            <p:cNvSpPr/>
            <p:nvPr/>
          </p:nvSpPr>
          <p:spPr>
            <a:xfrm rot="16200000">
              <a:off x="7300537" y="2229052"/>
              <a:ext cx="269252" cy="3636502"/>
            </a:xfrm>
            <a:prstGeom prst="leftBrace">
              <a:avLst>
                <a:gd name="adj1" fmla="val 0"/>
                <a:gd name="adj2" fmla="val 49096"/>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sz="1400">
                <a:latin typeface="Times New Roman" panose="02020603050405020304" pitchFamily="18" charset="0"/>
                <a:cs typeface="Times New Roman" panose="02020603050405020304" pitchFamily="18" charset="0"/>
              </a:endParaRPr>
            </a:p>
          </p:txBody>
        </p:sp>
        <p:sp>
          <p:nvSpPr>
            <p:cNvPr id="150" name="矩形 149"/>
            <p:cNvSpPr/>
            <p:nvPr/>
          </p:nvSpPr>
          <p:spPr>
            <a:xfrm>
              <a:off x="5616912" y="3632058"/>
              <a:ext cx="3779055" cy="307777"/>
            </a:xfrm>
            <a:prstGeom prst="rect">
              <a:avLst/>
            </a:prstGeom>
          </p:spPr>
          <p:txBody>
            <a:bodyPr wrap="square">
              <a:spAutoFit/>
            </a:bodyPr>
            <a:lstStyle/>
            <a:p>
              <a:pPr algn="ctr"/>
              <a:r>
                <a:rPr lang="en-US" altLang="zh-TW" sz="1400" dirty="0" err="1">
                  <a:latin typeface="Times New Roman" panose="02020603050405020304" pitchFamily="18" charset="0"/>
                  <a:cs typeface="Times New Roman" panose="02020603050405020304" pitchFamily="18" charset="0"/>
                </a:rPr>
                <a:t>i</a:t>
              </a:r>
              <a:r>
                <a:rPr lang="en-US" altLang="zh-TW" sz="1400" dirty="0">
                  <a:latin typeface="Times New Roman" panose="02020603050405020304" pitchFamily="18" charset="0"/>
                  <a:cs typeface="Times New Roman" panose="02020603050405020304" pitchFamily="18" charset="0"/>
                </a:rPr>
                <a:t> = </a:t>
              </a:r>
              <a:r>
                <a:rPr lang="en-CA" altLang="zh-TW" sz="1400" dirty="0">
                  <a:latin typeface="Times New Roman" panose="02020603050405020304" pitchFamily="18" charset="0"/>
                  <a:cs typeface="Times New Roman" panose="02020603050405020304" pitchFamily="18" charset="0"/>
                </a:rPr>
                <a:t>0, 2, 4</a:t>
              </a:r>
              <a:r>
                <a:rPr lang="zh-TW" altLang="zh-TW" sz="1400" dirty="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a:t>
              </a:r>
              <a:r>
                <a:rPr lang="en-CA" altLang="zh-TW" sz="1400" dirty="0" smtClean="0">
                  <a:latin typeface="Times New Roman" panose="02020603050405020304" pitchFamily="18" charset="0"/>
                  <a:cs typeface="Times New Roman" panose="02020603050405020304" pitchFamily="18" charset="0"/>
                </a:rPr>
                <a:t>(H-2) and j </a:t>
              </a:r>
              <a:r>
                <a:rPr lang="en-CA" altLang="zh-TW" sz="1400" dirty="0">
                  <a:latin typeface="Times New Roman" panose="02020603050405020304" pitchFamily="18" charset="0"/>
                  <a:cs typeface="Times New Roman" panose="02020603050405020304" pitchFamily="18" charset="0"/>
                </a:rPr>
                <a:t>= 0, 2, 4</a:t>
              </a:r>
              <a:r>
                <a:rPr lang="zh-TW" altLang="zh-TW" sz="1400" dirty="0">
                  <a:latin typeface="Times New Roman" panose="02020603050405020304" pitchFamily="18" charset="0"/>
                  <a:cs typeface="Times New Roman" panose="02020603050405020304" pitchFamily="18" charset="0"/>
                </a:rPr>
                <a:t>…</a:t>
              </a:r>
              <a:r>
                <a:rPr lang="en-CA" altLang="zh-TW" sz="1400" dirty="0" smtClean="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a:t>
              </a:r>
              <a:r>
                <a:rPr lang="en-CA" altLang="zh-TW" sz="1400" dirty="0" smtClean="0">
                  <a:latin typeface="Times New Roman" panose="02020603050405020304" pitchFamily="18" charset="0"/>
                  <a:cs typeface="Times New Roman" panose="02020603050405020304" pitchFamily="18" charset="0"/>
                </a:rPr>
                <a:t>(W</a:t>
              </a:r>
              <a:r>
                <a:rPr lang="en-CA" altLang="zh-TW" sz="1400" baseline="-25000" dirty="0" smtClean="0">
                  <a:latin typeface="Times New Roman" panose="02020603050405020304" pitchFamily="18" charset="0"/>
                  <a:cs typeface="Times New Roman" panose="02020603050405020304" pitchFamily="18" charset="0"/>
                </a:rPr>
                <a:t>HD</a:t>
              </a:r>
              <a:r>
                <a:rPr lang="en-CA" altLang="zh-TW" sz="1400" dirty="0" smtClean="0">
                  <a:latin typeface="Times New Roman" panose="02020603050405020304" pitchFamily="18" charset="0"/>
                  <a:cs typeface="Times New Roman" panose="02020603050405020304" pitchFamily="18" charset="0"/>
                </a:rPr>
                <a:t>-2</a:t>
              </a:r>
              <a:r>
                <a:rPr lang="en-CA" altLang="zh-TW" sz="1400" dirty="0">
                  <a:latin typeface="Times New Roman" panose="02020603050405020304" pitchFamily="18" charset="0"/>
                  <a:cs typeface="Times New Roman" panose="02020603050405020304" pitchFamily="18" charset="0"/>
                </a:rPr>
                <a:t>)</a:t>
              </a:r>
              <a:r>
                <a:rPr lang="en-CA" altLang="zh-TW" sz="1400" dirty="0" smtClean="0">
                  <a:latin typeface="Times New Roman" panose="02020603050405020304" pitchFamily="18" charset="0"/>
                  <a:cs typeface="Times New Roman" panose="02020603050405020304" pitchFamily="18" charset="0"/>
                </a:rPr>
                <a:t> </a:t>
              </a:r>
              <a:endParaRPr lang="zh-TW" altLang="en-US" sz="1400" dirty="0">
                <a:latin typeface="Times New Roman" panose="02020603050405020304" pitchFamily="18" charset="0"/>
                <a:cs typeface="Times New Roman" panose="02020603050405020304" pitchFamily="18" charset="0"/>
              </a:endParaRPr>
            </a:p>
          </p:txBody>
        </p:sp>
        <p:cxnSp>
          <p:nvCxnSpPr>
            <p:cNvPr id="151" name="直線接點 150"/>
            <p:cNvCxnSpPr/>
            <p:nvPr/>
          </p:nvCxnSpPr>
          <p:spPr>
            <a:xfrm flipH="1" flipV="1">
              <a:off x="5616912" y="2554676"/>
              <a:ext cx="110350" cy="1317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2" name="直線接點 151"/>
            <p:cNvCxnSpPr/>
            <p:nvPr/>
          </p:nvCxnSpPr>
          <p:spPr>
            <a:xfrm flipH="1" flipV="1">
              <a:off x="5618992" y="731352"/>
              <a:ext cx="2" cy="183650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3" name="直線單箭頭接點 152"/>
            <p:cNvCxnSpPr/>
            <p:nvPr/>
          </p:nvCxnSpPr>
          <p:spPr>
            <a:xfrm rot="5400000" flipV="1">
              <a:off x="5695156" y="664898"/>
              <a:ext cx="0" cy="152329"/>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nvGrpSpPr>
            <p:cNvPr id="154" name="群組 153"/>
            <p:cNvGrpSpPr/>
            <p:nvPr/>
          </p:nvGrpSpPr>
          <p:grpSpPr>
            <a:xfrm rot="5400000" flipV="1">
              <a:off x="5862191" y="2912086"/>
              <a:ext cx="211405" cy="985836"/>
              <a:chOff x="5098803" y="54322"/>
              <a:chExt cx="216025" cy="985836"/>
            </a:xfrm>
          </p:grpSpPr>
          <p:cxnSp>
            <p:nvCxnSpPr>
              <p:cNvPr id="173" name="直線接點 172"/>
              <p:cNvCxnSpPr/>
              <p:nvPr/>
            </p:nvCxnSpPr>
            <p:spPr>
              <a:xfrm>
                <a:off x="5098803" y="1040158"/>
                <a:ext cx="216025"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4" name="直線接點 173"/>
              <p:cNvCxnSpPr/>
              <p:nvPr/>
            </p:nvCxnSpPr>
            <p:spPr>
              <a:xfrm flipV="1">
                <a:off x="5314828" y="54322"/>
                <a:ext cx="0" cy="98583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cxnSp>
          <p:nvCxnSpPr>
            <p:cNvPr id="155" name="直線接點 154"/>
            <p:cNvCxnSpPr/>
            <p:nvPr/>
          </p:nvCxnSpPr>
          <p:spPr>
            <a:xfrm rot="5400000" flipH="1" flipV="1">
              <a:off x="4383617" y="2419348"/>
              <a:ext cx="2182717"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6" name="直線單箭頭接點 155"/>
            <p:cNvCxnSpPr/>
            <p:nvPr/>
          </p:nvCxnSpPr>
          <p:spPr>
            <a:xfrm rot="5400000" flipV="1">
              <a:off x="5626184" y="1154640"/>
              <a:ext cx="1" cy="302418"/>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57" name="直線接點 156"/>
            <p:cNvCxnSpPr>
              <a:stCxn id="107" idx="0"/>
            </p:cNvCxnSpPr>
            <p:nvPr/>
          </p:nvCxnSpPr>
          <p:spPr>
            <a:xfrm flipV="1">
              <a:off x="7924000" y="1848157"/>
              <a:ext cx="14023" cy="546142"/>
            </a:xfrm>
            <a:prstGeom prst="line">
              <a:avLst/>
            </a:prstGeom>
            <a:ln>
              <a:solidFill>
                <a:schemeClr val="tx1"/>
              </a:solidFill>
              <a:prstDash val="dash"/>
              <a:headEnd type="arrow"/>
            </a:ln>
          </p:spPr>
          <p:style>
            <a:lnRef idx="1">
              <a:schemeClr val="accent1"/>
            </a:lnRef>
            <a:fillRef idx="0">
              <a:schemeClr val="accent1"/>
            </a:fillRef>
            <a:effectRef idx="0">
              <a:schemeClr val="accent1"/>
            </a:effectRef>
            <a:fontRef idx="minor">
              <a:schemeClr val="tx1"/>
            </a:fontRef>
          </p:style>
        </p:cxnSp>
        <p:cxnSp>
          <p:nvCxnSpPr>
            <p:cNvPr id="158" name="直線接點 157"/>
            <p:cNvCxnSpPr/>
            <p:nvPr/>
          </p:nvCxnSpPr>
          <p:spPr>
            <a:xfrm>
              <a:off x="7976009" y="1848157"/>
              <a:ext cx="989372" cy="41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9" name="直線接點 158"/>
            <p:cNvCxnSpPr/>
            <p:nvPr/>
          </p:nvCxnSpPr>
          <p:spPr>
            <a:xfrm rot="16200000">
              <a:off x="8394304" y="1277495"/>
              <a:ext cx="1142152"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0" name="直線單箭頭接點 159"/>
            <p:cNvCxnSpPr/>
            <p:nvPr/>
          </p:nvCxnSpPr>
          <p:spPr>
            <a:xfrm rot="16200000" flipH="1" flipV="1">
              <a:off x="8802622" y="552221"/>
              <a:ext cx="12585" cy="312931"/>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61" name="直線接點 160"/>
            <p:cNvCxnSpPr/>
            <p:nvPr/>
          </p:nvCxnSpPr>
          <p:spPr>
            <a:xfrm rot="16200000">
              <a:off x="8718735" y="2977792"/>
              <a:ext cx="5207" cy="196524"/>
            </a:xfrm>
            <a:prstGeom prst="line">
              <a:avLst/>
            </a:prstGeom>
            <a:ln>
              <a:solidFill>
                <a:schemeClr val="tx1"/>
              </a:solidFill>
              <a:prstDash val="dash"/>
              <a:headEnd type="arrow"/>
            </a:ln>
          </p:spPr>
          <p:style>
            <a:lnRef idx="1">
              <a:schemeClr val="accent1"/>
            </a:lnRef>
            <a:fillRef idx="0">
              <a:schemeClr val="accent1"/>
            </a:fillRef>
            <a:effectRef idx="0">
              <a:schemeClr val="accent1"/>
            </a:effectRef>
            <a:fontRef idx="minor">
              <a:schemeClr val="tx1"/>
            </a:fontRef>
          </p:style>
        </p:cxnSp>
        <p:cxnSp>
          <p:nvCxnSpPr>
            <p:cNvPr id="162" name="直線接點 161"/>
            <p:cNvCxnSpPr/>
            <p:nvPr/>
          </p:nvCxnSpPr>
          <p:spPr>
            <a:xfrm flipH="1" flipV="1">
              <a:off x="8857587" y="1282675"/>
              <a:ext cx="1" cy="180676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3" name="直線單箭頭接點 162"/>
            <p:cNvCxnSpPr/>
            <p:nvPr/>
          </p:nvCxnSpPr>
          <p:spPr>
            <a:xfrm rot="16200000" flipH="1" flipV="1">
              <a:off x="8759054" y="1184141"/>
              <a:ext cx="5179" cy="191888"/>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164" name="矩形 163"/>
            <p:cNvSpPr/>
            <p:nvPr/>
          </p:nvSpPr>
          <p:spPr>
            <a:xfrm rot="5400000">
              <a:off x="7728686" y="65124"/>
              <a:ext cx="426839" cy="1415940"/>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65" name="矩形 164"/>
            <p:cNvSpPr/>
            <p:nvPr/>
          </p:nvSpPr>
          <p:spPr>
            <a:xfrm rot="5400000">
              <a:off x="6237733" y="535576"/>
              <a:ext cx="438956" cy="1415940"/>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66" name="矩形 165"/>
            <p:cNvSpPr/>
            <p:nvPr/>
          </p:nvSpPr>
          <p:spPr>
            <a:xfrm rot="5400000">
              <a:off x="7731740" y="538044"/>
              <a:ext cx="426839" cy="1415940"/>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cxnSp>
          <p:nvCxnSpPr>
            <p:cNvPr id="167" name="直線單箭頭接點 166"/>
            <p:cNvCxnSpPr/>
            <p:nvPr/>
          </p:nvCxnSpPr>
          <p:spPr>
            <a:xfrm>
              <a:off x="6626361" y="949320"/>
              <a:ext cx="106772" cy="185122"/>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8" name="直線單箭頭接點 167"/>
            <p:cNvCxnSpPr/>
            <p:nvPr/>
          </p:nvCxnSpPr>
          <p:spPr>
            <a:xfrm flipH="1">
              <a:off x="7587268" y="2835523"/>
              <a:ext cx="81970" cy="109041"/>
            </a:xfrm>
            <a:prstGeom prst="straightConnector1">
              <a:avLst/>
            </a:prstGeom>
            <a:ln>
              <a:solidFill>
                <a:srgbClr val="3333FF"/>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69" name="直線單箭頭接點 168"/>
            <p:cNvCxnSpPr/>
            <p:nvPr/>
          </p:nvCxnSpPr>
          <p:spPr>
            <a:xfrm>
              <a:off x="7146559" y="886945"/>
              <a:ext cx="53386" cy="121434"/>
            </a:xfrm>
            <a:prstGeom prst="straightConnector1">
              <a:avLst/>
            </a:prstGeom>
            <a:ln>
              <a:solidFill>
                <a:srgbClr val="3333FF"/>
              </a:solidFill>
              <a:prstDash val="dash"/>
              <a:headEnd type="arrow" w="sm" len="sm"/>
              <a:tailEnd type="none" w="med" len="med"/>
            </a:ln>
          </p:spPr>
          <p:style>
            <a:lnRef idx="1">
              <a:schemeClr val="accent1"/>
            </a:lnRef>
            <a:fillRef idx="0">
              <a:schemeClr val="accent1"/>
            </a:fillRef>
            <a:effectRef idx="0">
              <a:schemeClr val="accent1"/>
            </a:effectRef>
            <a:fontRef idx="minor">
              <a:schemeClr val="tx1"/>
            </a:fontRef>
          </p:style>
        </p:cxnSp>
        <p:cxnSp>
          <p:nvCxnSpPr>
            <p:cNvPr id="170" name="直線單箭頭接點 169"/>
            <p:cNvCxnSpPr/>
            <p:nvPr/>
          </p:nvCxnSpPr>
          <p:spPr>
            <a:xfrm flipV="1">
              <a:off x="7093173" y="2357038"/>
              <a:ext cx="109252" cy="145556"/>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1" name="直線單箭頭接點 170"/>
            <p:cNvCxnSpPr/>
            <p:nvPr/>
          </p:nvCxnSpPr>
          <p:spPr>
            <a:xfrm flipH="1">
              <a:off x="6714658" y="1864117"/>
              <a:ext cx="954580" cy="18244"/>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2" name="直線單箭頭接點 171"/>
            <p:cNvCxnSpPr/>
            <p:nvPr/>
          </p:nvCxnSpPr>
          <p:spPr>
            <a:xfrm flipV="1">
              <a:off x="7669237" y="1854522"/>
              <a:ext cx="0" cy="954208"/>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8112902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6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6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24" name="矩形 23"/>
          <p:cNvSpPr/>
          <p:nvPr/>
        </p:nvSpPr>
        <p:spPr>
          <a:xfrm>
            <a:off x="899592" y="179929"/>
            <a:ext cx="6257803" cy="584775"/>
          </a:xfrm>
          <a:prstGeom prst="rect">
            <a:avLst/>
          </a:prstGeom>
        </p:spPr>
        <p:txBody>
          <a:bodyPr wrap="none">
            <a:spAutoFit/>
          </a:bodyPr>
          <a:lstStyle/>
          <a:p>
            <a:r>
              <a:rPr lang="en-CA" altLang="zh-TW" sz="3200" b="1" dirty="0" err="1" smtClean="0">
                <a:latin typeface="Calibri" panose="020F0502020204030204" pitchFamily="34" charset="0"/>
                <a:cs typeface="Calibri" panose="020F0502020204030204" pitchFamily="34" charset="0"/>
              </a:rPr>
              <a:t>chroma_usage</a:t>
            </a:r>
            <a:r>
              <a:rPr lang="en-CA" altLang="zh-TW" sz="3200" b="1" dirty="0" smtClean="0">
                <a:latin typeface="Calibri" panose="020F0502020204030204" pitchFamily="34" charset="0"/>
                <a:cs typeface="Calibri" panose="020F0502020204030204" pitchFamily="34" charset="0"/>
              </a:rPr>
              <a:t> = 2 </a:t>
            </a:r>
            <a:r>
              <a:rPr lang="en-CA" altLang="zh-TW" sz="2400" b="1" dirty="0" smtClean="0">
                <a:solidFill>
                  <a:srgbClr val="3333FF"/>
                </a:solidFill>
                <a:latin typeface="Calibri" panose="020F0502020204030204" pitchFamily="34" charset="0"/>
                <a:cs typeface="Calibri" panose="020F0502020204030204" pitchFamily="34" charset="0"/>
              </a:rPr>
              <a:t>(Coding </a:t>
            </a:r>
            <a:r>
              <a:rPr lang="en-CA" altLang="zh-TW" sz="2400" b="1" dirty="0" smtClean="0">
                <a:solidFill>
                  <a:srgbClr val="3333FF"/>
                </a:solidFill>
                <a:latin typeface="Calibri" panose="020F0502020204030204" pitchFamily="34" charset="0"/>
                <a:cs typeface="Calibri" panose="020F0502020204030204" pitchFamily="34" charset="0"/>
              </a:rPr>
              <a:t>in </a:t>
            </a:r>
            <a:r>
              <a:rPr lang="en-CA" altLang="zh-TW" sz="2400" b="1" dirty="0" err="1" smtClean="0">
                <a:solidFill>
                  <a:srgbClr val="3333FF"/>
                </a:solidFill>
                <a:latin typeface="Calibri" panose="020F0502020204030204" pitchFamily="34" charset="0"/>
                <a:cs typeface="Calibri" panose="020F0502020204030204" pitchFamily="34" charset="0"/>
              </a:rPr>
              <a:t>YCbCr</a:t>
            </a:r>
            <a:r>
              <a:rPr lang="en-CA" altLang="zh-TW" sz="2400" b="1" dirty="0" smtClean="0">
                <a:solidFill>
                  <a:srgbClr val="3333FF"/>
                </a:solidFill>
                <a:latin typeface="Calibri" panose="020F0502020204030204" pitchFamily="34" charset="0"/>
                <a:cs typeface="Calibri" panose="020F0502020204030204" pitchFamily="34" charset="0"/>
              </a:rPr>
              <a:t> 4:2:</a:t>
            </a:r>
            <a:r>
              <a:rPr lang="en-US" altLang="zh-TW" sz="2400" b="1" dirty="0" smtClean="0">
                <a:solidFill>
                  <a:srgbClr val="3333FF"/>
                </a:solidFill>
                <a:latin typeface="Calibri" panose="020F0502020204030204" pitchFamily="34" charset="0"/>
                <a:cs typeface="Calibri" panose="020F0502020204030204" pitchFamily="34" charset="0"/>
              </a:rPr>
              <a:t>2)</a:t>
            </a:r>
            <a:endParaRPr lang="zh-TW" altLang="en-US" sz="2400" dirty="0">
              <a:solidFill>
                <a:srgbClr val="3333FF"/>
              </a:solidFill>
              <a:latin typeface="Calibri" panose="020F0502020204030204" pitchFamily="34" charset="0"/>
              <a:cs typeface="Calibri" panose="020F0502020204030204" pitchFamily="34" charset="0"/>
            </a:endParaRPr>
          </a:p>
        </p:txBody>
      </p:sp>
      <p:sp>
        <p:nvSpPr>
          <p:cNvPr id="175" name="文字方塊 174"/>
          <p:cNvSpPr txBox="1"/>
          <p:nvPr/>
        </p:nvSpPr>
        <p:spPr>
          <a:xfrm>
            <a:off x="152639" y="1028406"/>
            <a:ext cx="8856984" cy="1200329"/>
          </a:xfrm>
          <a:prstGeom prst="rect">
            <a:avLst/>
          </a:prstGeom>
          <a:noFill/>
        </p:spPr>
        <p:txBody>
          <a:bodyPr wrap="square" rtlCol="0">
            <a:spAutoFit/>
          </a:bodyPr>
          <a:lstStyle/>
          <a:p>
            <a:r>
              <a:rPr lang="en-US" altLang="zh-TW" dirty="0" smtClean="0"/>
              <a:t>For each 4 color pixels, the video coding system operated with </a:t>
            </a:r>
            <a:r>
              <a:rPr lang="en-US" altLang="zh-TW" dirty="0" err="1" smtClean="0"/>
              <a:t>chroma</a:t>
            </a:r>
            <a:r>
              <a:rPr lang="en-US" altLang="zh-TW" dirty="0" smtClean="0"/>
              <a:t> </a:t>
            </a:r>
            <a:r>
              <a:rPr lang="en-US" altLang="zh-TW" dirty="0" err="1" smtClean="0"/>
              <a:t>YCbCr</a:t>
            </a:r>
            <a:r>
              <a:rPr lang="en-US" altLang="zh-TW" dirty="0" smtClean="0"/>
              <a:t> 4:2:2 format, the </a:t>
            </a:r>
            <a:r>
              <a:rPr lang="en-US" altLang="zh-TW" dirty="0" err="1" smtClean="0"/>
              <a:t>chroma</a:t>
            </a:r>
            <a:r>
              <a:rPr lang="en-US" altLang="zh-TW" dirty="0" smtClean="0"/>
              <a:t> components </a:t>
            </a:r>
            <a:r>
              <a:rPr lang="en-US" altLang="zh-TW" dirty="0" err="1" smtClean="0"/>
              <a:t>Cb</a:t>
            </a:r>
            <a:r>
              <a:rPr lang="en-US" altLang="zh-TW" dirty="0" smtClean="0"/>
              <a:t> and Cr will perform subsampling in the encoder and </a:t>
            </a:r>
            <a:r>
              <a:rPr lang="en-US" altLang="zh-TW" dirty="0" err="1" smtClean="0"/>
              <a:t>upsampling</a:t>
            </a:r>
            <a:r>
              <a:rPr lang="en-US" altLang="zh-TW" dirty="0" smtClean="0"/>
              <a:t> in decoder, we can directly adjusted </a:t>
            </a:r>
            <a:r>
              <a:rPr lang="en-US" altLang="zh-TW" dirty="0" err="1" smtClean="0"/>
              <a:t>chroma</a:t>
            </a:r>
            <a:r>
              <a:rPr lang="en-US" altLang="zh-TW" dirty="0" smtClean="0"/>
              <a:t> component back to the original ones if the </a:t>
            </a:r>
            <a:r>
              <a:rPr lang="en-US" altLang="zh-TW" dirty="0" err="1" smtClean="0"/>
              <a:t>depacking</a:t>
            </a:r>
            <a:r>
              <a:rPr lang="en-US" altLang="zh-TW" dirty="0" smtClean="0"/>
              <a:t> can be </a:t>
            </a:r>
            <a:r>
              <a:rPr lang="en-US" altLang="zh-TW" b="1" dirty="0" smtClean="0">
                <a:solidFill>
                  <a:srgbClr val="3333FF"/>
                </a:solidFill>
              </a:rPr>
              <a:t>performed in </a:t>
            </a:r>
            <a:r>
              <a:rPr lang="en-US" altLang="zh-TW" b="1" dirty="0" err="1" smtClean="0">
                <a:solidFill>
                  <a:srgbClr val="3333FF"/>
                </a:solidFill>
              </a:rPr>
              <a:t>YCbCr</a:t>
            </a:r>
            <a:r>
              <a:rPr lang="en-US" altLang="zh-TW" b="1" dirty="0" smtClean="0">
                <a:solidFill>
                  <a:srgbClr val="3333FF"/>
                </a:solidFill>
              </a:rPr>
              <a:t> color space</a:t>
            </a:r>
            <a:r>
              <a:rPr lang="en-US" altLang="zh-TW" dirty="0" smtClean="0"/>
              <a:t>.</a:t>
            </a:r>
            <a:endParaRPr lang="zh-TW" altLang="en-US" dirty="0"/>
          </a:p>
        </p:txBody>
      </p:sp>
      <p:sp>
        <p:nvSpPr>
          <p:cNvPr id="177" name="矩形 176"/>
          <p:cNvSpPr/>
          <p:nvPr/>
        </p:nvSpPr>
        <p:spPr>
          <a:xfrm>
            <a:off x="4532021" y="2359020"/>
            <a:ext cx="4000419" cy="4094316"/>
          </a:xfrm>
          <a:prstGeom prst="rect">
            <a:avLst/>
          </a:prstGeom>
          <a:solidFill>
            <a:schemeClr val="tx1">
              <a:lumMod val="10000"/>
              <a:lumOff val="90000"/>
            </a:schemeClr>
          </a:solidFill>
          <a:ln w="952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78" name="矩形 177"/>
          <p:cNvSpPr/>
          <p:nvPr/>
        </p:nvSpPr>
        <p:spPr>
          <a:xfrm>
            <a:off x="732983" y="4041887"/>
            <a:ext cx="1224515" cy="11830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79" name="文字方塊 178"/>
          <p:cNvSpPr txBox="1"/>
          <p:nvPr/>
        </p:nvSpPr>
        <p:spPr>
          <a:xfrm>
            <a:off x="822354" y="4171832"/>
            <a:ext cx="1046247" cy="830997"/>
          </a:xfrm>
          <a:prstGeom prst="rect">
            <a:avLst/>
          </a:prstGeom>
          <a:noFill/>
        </p:spPr>
        <p:txBody>
          <a:bodyPr wrap="none" rtlCol="0">
            <a:spAutoFit/>
          </a:bodyPr>
          <a:lstStyle/>
          <a:p>
            <a:pPr algn="ctr"/>
            <a:r>
              <a:rPr lang="en-US" altLang="zh-TW" sz="1600" dirty="0" smtClean="0">
                <a:latin typeface="Times New Roman" panose="02020603050405020304" pitchFamily="18" charset="0"/>
                <a:cs typeface="Times New Roman" panose="02020603050405020304" pitchFamily="18" charset="0"/>
              </a:rPr>
              <a:t>Color </a:t>
            </a:r>
          </a:p>
          <a:p>
            <a:pPr algn="ctr"/>
            <a:r>
              <a:rPr lang="en-US" altLang="zh-TW" sz="1600" dirty="0" smtClean="0">
                <a:latin typeface="Times New Roman" panose="02020603050405020304" pitchFamily="18" charset="0"/>
                <a:cs typeface="Times New Roman" panose="02020603050405020304" pitchFamily="18" charset="0"/>
              </a:rPr>
              <a:t>Space </a:t>
            </a:r>
          </a:p>
          <a:p>
            <a:pPr algn="ctr"/>
            <a:r>
              <a:rPr lang="en-US" altLang="zh-TW" sz="1600" dirty="0" smtClean="0">
                <a:latin typeface="Times New Roman" panose="02020603050405020304" pitchFamily="18" charset="0"/>
                <a:cs typeface="Times New Roman" panose="02020603050405020304" pitchFamily="18" charset="0"/>
              </a:rPr>
              <a:t>Transform</a:t>
            </a:r>
            <a:endParaRPr lang="zh-TW" altLang="en-US" sz="1600" dirty="0">
              <a:latin typeface="Times New Roman" panose="02020603050405020304" pitchFamily="18" charset="0"/>
              <a:cs typeface="Times New Roman" panose="02020603050405020304" pitchFamily="18" charset="0"/>
            </a:endParaRPr>
          </a:p>
        </p:txBody>
      </p:sp>
      <p:grpSp>
        <p:nvGrpSpPr>
          <p:cNvPr id="180" name="群組 179"/>
          <p:cNvGrpSpPr/>
          <p:nvPr/>
        </p:nvGrpSpPr>
        <p:grpSpPr>
          <a:xfrm>
            <a:off x="117941" y="3825489"/>
            <a:ext cx="615041" cy="1234467"/>
            <a:chOff x="179512" y="2829127"/>
            <a:chExt cx="791600" cy="1368152"/>
          </a:xfrm>
        </p:grpSpPr>
        <p:cxnSp>
          <p:nvCxnSpPr>
            <p:cNvPr id="226" name="直線單箭頭接點 225"/>
            <p:cNvCxnSpPr/>
            <p:nvPr/>
          </p:nvCxnSpPr>
          <p:spPr>
            <a:xfrm>
              <a:off x="179512" y="3218784"/>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27" name="文字方塊 226"/>
            <p:cNvSpPr txBox="1"/>
            <p:nvPr/>
          </p:nvSpPr>
          <p:spPr>
            <a:xfrm>
              <a:off x="181049" y="2829127"/>
              <a:ext cx="555406" cy="375217"/>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R</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228" name="直線單箭頭接點 227"/>
            <p:cNvCxnSpPr/>
            <p:nvPr/>
          </p:nvCxnSpPr>
          <p:spPr>
            <a:xfrm>
              <a:off x="179512" y="3693223"/>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29" name="文字方塊 228"/>
            <p:cNvSpPr txBox="1"/>
            <p:nvPr/>
          </p:nvSpPr>
          <p:spPr>
            <a:xfrm>
              <a:off x="179928" y="3333183"/>
              <a:ext cx="569850" cy="375217"/>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G</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230" name="直線單箭頭接點 229"/>
            <p:cNvCxnSpPr/>
            <p:nvPr/>
          </p:nvCxnSpPr>
          <p:spPr>
            <a:xfrm>
              <a:off x="179512" y="4197279"/>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31" name="文字方塊 230"/>
            <p:cNvSpPr txBox="1"/>
            <p:nvPr/>
          </p:nvSpPr>
          <p:spPr>
            <a:xfrm>
              <a:off x="181049" y="3797169"/>
              <a:ext cx="555406" cy="375217"/>
            </a:xfrm>
            <a:prstGeom prst="rect">
              <a:avLst/>
            </a:prstGeom>
            <a:noFill/>
          </p:spPr>
          <p:txBody>
            <a:bodyPr wrap="none" rtlCol="0">
              <a:spAutoFit/>
            </a:bodyPr>
            <a:lstStyle/>
            <a:p>
              <a:pPr algn="ctr"/>
              <a:r>
                <a:rPr lang="en-US" altLang="zh-TW" sz="1600" dirty="0" err="1">
                  <a:latin typeface="Times New Roman" panose="02020603050405020304" pitchFamily="18" charset="0"/>
                  <a:cs typeface="Times New Roman" panose="02020603050405020304" pitchFamily="18" charset="0"/>
                </a:rPr>
                <a:t>B</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grpSp>
      <p:sp>
        <p:nvSpPr>
          <p:cNvPr id="181" name="矩形 180"/>
          <p:cNvSpPr/>
          <p:nvPr/>
        </p:nvSpPr>
        <p:spPr>
          <a:xfrm>
            <a:off x="2635240" y="4003466"/>
            <a:ext cx="1275848" cy="122148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82" name="文字方塊 181"/>
          <p:cNvSpPr txBox="1"/>
          <p:nvPr/>
        </p:nvSpPr>
        <p:spPr>
          <a:xfrm>
            <a:off x="2869664" y="4221088"/>
            <a:ext cx="790601" cy="830997"/>
          </a:xfrm>
          <a:prstGeom prst="rect">
            <a:avLst/>
          </a:prstGeom>
          <a:noFill/>
        </p:spPr>
        <p:txBody>
          <a:bodyPr wrap="none" rtlCol="0">
            <a:spAutoFit/>
          </a:bodyPr>
          <a:lstStyle/>
          <a:p>
            <a:pPr algn="ctr"/>
            <a:r>
              <a:rPr lang="en-US" altLang="zh-TW" sz="1600" dirty="0" smtClean="0">
                <a:latin typeface="Times New Roman" panose="02020603050405020304" pitchFamily="18" charset="0"/>
                <a:cs typeface="Times New Roman" panose="02020603050405020304" pitchFamily="18" charset="0"/>
              </a:rPr>
              <a:t>Video</a:t>
            </a:r>
          </a:p>
          <a:p>
            <a:pPr algn="ctr"/>
            <a:r>
              <a:rPr lang="en-US" altLang="zh-TW" sz="1600" dirty="0" smtClean="0">
                <a:latin typeface="Times New Roman" panose="02020603050405020304" pitchFamily="18" charset="0"/>
                <a:cs typeface="Times New Roman" panose="02020603050405020304" pitchFamily="18" charset="0"/>
              </a:rPr>
              <a:t>Coding</a:t>
            </a:r>
          </a:p>
          <a:p>
            <a:pPr algn="ctr"/>
            <a:r>
              <a:rPr lang="en-US" altLang="zh-TW" sz="1600" dirty="0" smtClean="0">
                <a:latin typeface="Times New Roman" panose="02020603050405020304" pitchFamily="18" charset="0"/>
                <a:cs typeface="Times New Roman" panose="02020603050405020304" pitchFamily="18" charset="0"/>
              </a:rPr>
              <a:t>System</a:t>
            </a:r>
            <a:endParaRPr lang="zh-TW" altLang="en-US" sz="1600" dirty="0">
              <a:latin typeface="Times New Roman" panose="02020603050405020304" pitchFamily="18" charset="0"/>
              <a:cs typeface="Times New Roman" panose="02020603050405020304" pitchFamily="18" charset="0"/>
            </a:endParaRPr>
          </a:p>
        </p:txBody>
      </p:sp>
      <p:grpSp>
        <p:nvGrpSpPr>
          <p:cNvPr id="183" name="群組 182"/>
          <p:cNvGrpSpPr/>
          <p:nvPr/>
        </p:nvGrpSpPr>
        <p:grpSpPr>
          <a:xfrm>
            <a:off x="1952955" y="3851686"/>
            <a:ext cx="701882" cy="1248161"/>
            <a:chOff x="2218144" y="2858160"/>
            <a:chExt cx="828622" cy="1383329"/>
          </a:xfrm>
        </p:grpSpPr>
        <p:cxnSp>
          <p:nvCxnSpPr>
            <p:cNvPr id="220" name="直線單箭頭接點 219"/>
            <p:cNvCxnSpPr/>
            <p:nvPr/>
          </p:nvCxnSpPr>
          <p:spPr>
            <a:xfrm>
              <a:off x="2255166" y="3218784"/>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21" name="文字方塊 220"/>
            <p:cNvSpPr txBox="1"/>
            <p:nvPr/>
          </p:nvSpPr>
          <p:spPr>
            <a:xfrm>
              <a:off x="2307508" y="2858160"/>
              <a:ext cx="509298" cy="375217"/>
            </a:xfrm>
            <a:prstGeom prst="rect">
              <a:avLst/>
            </a:prstGeom>
            <a:noFill/>
          </p:spPr>
          <p:txBody>
            <a:bodyPr wrap="none" rtlCol="0">
              <a:spAutoFit/>
            </a:bodyPr>
            <a:lstStyle/>
            <a:p>
              <a:pPr algn="ctr"/>
              <a:r>
                <a:rPr lang="en-US" altLang="zh-TW" sz="1600" dirty="0" err="1">
                  <a:latin typeface="Times New Roman" panose="02020603050405020304" pitchFamily="18" charset="0"/>
                  <a:cs typeface="Times New Roman" panose="02020603050405020304" pitchFamily="18" charset="0"/>
                </a:rPr>
                <a:t>Y</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222" name="直線單箭頭接點 221"/>
            <p:cNvCxnSpPr/>
            <p:nvPr/>
          </p:nvCxnSpPr>
          <p:spPr>
            <a:xfrm>
              <a:off x="2255166" y="3693223"/>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23" name="文字方塊 222"/>
            <p:cNvSpPr txBox="1"/>
            <p:nvPr/>
          </p:nvSpPr>
          <p:spPr>
            <a:xfrm>
              <a:off x="2218144" y="3362216"/>
              <a:ext cx="630568" cy="375217"/>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Cb</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224" name="直線單箭頭接點 223"/>
            <p:cNvCxnSpPr/>
            <p:nvPr/>
          </p:nvCxnSpPr>
          <p:spPr>
            <a:xfrm>
              <a:off x="2255166" y="4197279"/>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25" name="文字方塊 224"/>
            <p:cNvSpPr txBox="1"/>
            <p:nvPr/>
          </p:nvSpPr>
          <p:spPr>
            <a:xfrm>
              <a:off x="2219714" y="3866272"/>
              <a:ext cx="590825" cy="375217"/>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Cr</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grpSp>
      <p:sp>
        <p:nvSpPr>
          <p:cNvPr id="184" name="矩形 183"/>
          <p:cNvSpPr/>
          <p:nvPr/>
        </p:nvSpPr>
        <p:spPr>
          <a:xfrm>
            <a:off x="4684724" y="4054694"/>
            <a:ext cx="1313461" cy="1170257"/>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85" name="文字方塊 184"/>
          <p:cNvSpPr txBox="1"/>
          <p:nvPr/>
        </p:nvSpPr>
        <p:spPr>
          <a:xfrm>
            <a:off x="4758447" y="4221088"/>
            <a:ext cx="1144865" cy="830997"/>
          </a:xfrm>
          <a:prstGeom prst="rect">
            <a:avLst/>
          </a:prstGeom>
          <a:noFill/>
        </p:spPr>
        <p:txBody>
          <a:bodyPr wrap="none" rtlCol="0">
            <a:spAutoFit/>
          </a:bodyPr>
          <a:lstStyle/>
          <a:p>
            <a:pPr algn="ctr"/>
            <a:r>
              <a:rPr lang="en-US" altLang="zh-TW" sz="1600" dirty="0" smtClean="0">
                <a:latin typeface="Times New Roman" panose="02020603050405020304" pitchFamily="18" charset="0"/>
                <a:cs typeface="Times New Roman" panose="02020603050405020304" pitchFamily="18" charset="0"/>
              </a:rPr>
              <a:t>Adjustment</a:t>
            </a:r>
          </a:p>
          <a:p>
            <a:pPr algn="ctr"/>
            <a:r>
              <a:rPr lang="en-US" altLang="zh-TW" sz="1600" dirty="0" smtClean="0">
                <a:latin typeface="Times New Roman" panose="02020603050405020304" pitchFamily="18" charset="0"/>
                <a:cs typeface="Times New Roman" panose="02020603050405020304" pitchFamily="18" charset="0"/>
              </a:rPr>
              <a:t>Chroma</a:t>
            </a:r>
          </a:p>
          <a:p>
            <a:pPr algn="ctr"/>
            <a:r>
              <a:rPr lang="en-US" altLang="zh-TW" sz="1600" dirty="0" smtClean="0">
                <a:latin typeface="Times New Roman" panose="02020603050405020304" pitchFamily="18" charset="0"/>
                <a:cs typeface="Times New Roman" panose="02020603050405020304" pitchFamily="18" charset="0"/>
              </a:rPr>
              <a:t>Component</a:t>
            </a:r>
            <a:endParaRPr lang="zh-TW" altLang="en-US" sz="1600" dirty="0">
              <a:latin typeface="Times New Roman" panose="02020603050405020304" pitchFamily="18" charset="0"/>
              <a:cs typeface="Times New Roman" panose="02020603050405020304" pitchFamily="18" charset="0"/>
            </a:endParaRPr>
          </a:p>
        </p:txBody>
      </p:sp>
      <p:cxnSp>
        <p:nvCxnSpPr>
          <p:cNvPr id="189" name="直線單箭頭接點 188"/>
          <p:cNvCxnSpPr/>
          <p:nvPr/>
        </p:nvCxnSpPr>
        <p:spPr>
          <a:xfrm flipV="1">
            <a:off x="2277265" y="5102920"/>
            <a:ext cx="0" cy="324860"/>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nvGrpSpPr>
          <p:cNvPr id="190" name="群組 189"/>
          <p:cNvGrpSpPr/>
          <p:nvPr/>
        </p:nvGrpSpPr>
        <p:grpSpPr>
          <a:xfrm>
            <a:off x="6010630" y="3861048"/>
            <a:ext cx="722198" cy="1566731"/>
            <a:chOff x="6312962" y="2868537"/>
            <a:chExt cx="791600" cy="1736398"/>
          </a:xfrm>
        </p:grpSpPr>
        <p:cxnSp>
          <p:nvCxnSpPr>
            <p:cNvPr id="213" name="直線單箭頭接點 212"/>
            <p:cNvCxnSpPr/>
            <p:nvPr/>
          </p:nvCxnSpPr>
          <p:spPr>
            <a:xfrm>
              <a:off x="6312962" y="3234462"/>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14" name="文字方塊 213"/>
            <p:cNvSpPr txBox="1"/>
            <p:nvPr/>
          </p:nvSpPr>
          <p:spPr>
            <a:xfrm>
              <a:off x="6426403" y="2868537"/>
              <a:ext cx="472857" cy="375217"/>
            </a:xfrm>
            <a:prstGeom prst="rect">
              <a:avLst/>
            </a:prstGeom>
            <a:noFill/>
          </p:spPr>
          <p:txBody>
            <a:bodyPr wrap="none" rtlCol="0">
              <a:spAutoFit/>
            </a:bodyPr>
            <a:lstStyle/>
            <a:p>
              <a:pPr algn="ctr"/>
              <a:r>
                <a:rPr lang="en-US" altLang="zh-TW" sz="1600" dirty="0" err="1">
                  <a:latin typeface="Times New Roman" panose="02020603050405020304" pitchFamily="18" charset="0"/>
                  <a:cs typeface="Times New Roman" panose="02020603050405020304" pitchFamily="18" charset="0"/>
                </a:rPr>
                <a:t>Y</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215" name="直線單箭頭接點 214"/>
            <p:cNvCxnSpPr/>
            <p:nvPr/>
          </p:nvCxnSpPr>
          <p:spPr>
            <a:xfrm>
              <a:off x="6312962" y="3708901"/>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16" name="文字方塊 215"/>
            <p:cNvSpPr txBox="1"/>
            <p:nvPr/>
          </p:nvSpPr>
          <p:spPr>
            <a:xfrm>
              <a:off x="6395458" y="3362216"/>
              <a:ext cx="585449" cy="375217"/>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Cb</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217" name="直線單箭頭接點 216"/>
            <p:cNvCxnSpPr/>
            <p:nvPr/>
          </p:nvCxnSpPr>
          <p:spPr>
            <a:xfrm>
              <a:off x="6312962" y="4212957"/>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18" name="文字方塊 217"/>
            <p:cNvSpPr txBox="1"/>
            <p:nvPr/>
          </p:nvSpPr>
          <p:spPr>
            <a:xfrm>
              <a:off x="6392266" y="3866272"/>
              <a:ext cx="548550" cy="375217"/>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Cr</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219" name="直線單箭頭接點 218"/>
            <p:cNvCxnSpPr/>
            <p:nvPr/>
          </p:nvCxnSpPr>
          <p:spPr>
            <a:xfrm flipV="1">
              <a:off x="6718653" y="4244895"/>
              <a:ext cx="0" cy="360040"/>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grpSp>
        <p:nvGrpSpPr>
          <p:cNvPr id="191" name="群組 190"/>
          <p:cNvGrpSpPr/>
          <p:nvPr/>
        </p:nvGrpSpPr>
        <p:grpSpPr>
          <a:xfrm>
            <a:off x="3899795" y="3851686"/>
            <a:ext cx="811645" cy="1576094"/>
            <a:chOff x="4217950" y="2858160"/>
            <a:chExt cx="826803" cy="1746775"/>
          </a:xfrm>
        </p:grpSpPr>
        <p:cxnSp>
          <p:nvCxnSpPr>
            <p:cNvPr id="206" name="直線單箭頭接點 205"/>
            <p:cNvCxnSpPr/>
            <p:nvPr/>
          </p:nvCxnSpPr>
          <p:spPr>
            <a:xfrm>
              <a:off x="4253153" y="3234462"/>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07" name="文字方塊 206"/>
            <p:cNvSpPr txBox="1"/>
            <p:nvPr/>
          </p:nvSpPr>
          <p:spPr>
            <a:xfrm>
              <a:off x="4246627" y="2858160"/>
              <a:ext cx="439457" cy="375217"/>
            </a:xfrm>
            <a:prstGeom prst="rect">
              <a:avLst/>
            </a:prstGeom>
            <a:noFill/>
          </p:spPr>
          <p:txBody>
            <a:bodyPr wrap="none" rtlCol="0">
              <a:spAutoFit/>
            </a:bodyPr>
            <a:lstStyle/>
            <a:p>
              <a:pPr algn="ctr"/>
              <a:r>
                <a:rPr lang="en-US" altLang="zh-TW" sz="1600" dirty="0" err="1">
                  <a:solidFill>
                    <a:srgbClr val="3333FF"/>
                  </a:solidFill>
                  <a:latin typeface="Times New Roman" panose="02020603050405020304" pitchFamily="18" charset="0"/>
                  <a:cs typeface="Times New Roman" panose="02020603050405020304" pitchFamily="18" charset="0"/>
                </a:rPr>
                <a:t>Y</a:t>
              </a:r>
              <a:r>
                <a:rPr lang="en-US" altLang="zh-TW" sz="1600" baseline="-25000" dirty="0" err="1" smtClean="0">
                  <a:solidFill>
                    <a:srgbClr val="3333FF"/>
                  </a:solidFill>
                  <a:latin typeface="Times New Roman" panose="02020603050405020304" pitchFamily="18" charset="0"/>
                  <a:cs typeface="Times New Roman" panose="02020603050405020304" pitchFamily="18" charset="0"/>
                </a:rPr>
                <a:t>i,j</a:t>
              </a:r>
              <a:endParaRPr lang="zh-TW" altLang="en-US" sz="1600" dirty="0">
                <a:solidFill>
                  <a:srgbClr val="3333FF"/>
                </a:solidFill>
                <a:latin typeface="Times New Roman" panose="02020603050405020304" pitchFamily="18" charset="0"/>
                <a:cs typeface="Times New Roman" panose="02020603050405020304" pitchFamily="18" charset="0"/>
              </a:endParaRPr>
            </a:p>
          </p:txBody>
        </p:sp>
        <p:cxnSp>
          <p:nvCxnSpPr>
            <p:cNvPr id="208" name="直線單箭頭接點 207"/>
            <p:cNvCxnSpPr/>
            <p:nvPr/>
          </p:nvCxnSpPr>
          <p:spPr>
            <a:xfrm>
              <a:off x="4253153" y="3708901"/>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09" name="文字方塊 208"/>
            <p:cNvSpPr txBox="1"/>
            <p:nvPr/>
          </p:nvSpPr>
          <p:spPr>
            <a:xfrm>
              <a:off x="4217950" y="3362216"/>
              <a:ext cx="614312" cy="375217"/>
            </a:xfrm>
            <a:prstGeom prst="rect">
              <a:avLst/>
            </a:prstGeom>
            <a:noFill/>
          </p:spPr>
          <p:txBody>
            <a:bodyPr wrap="none" rtlCol="0">
              <a:spAutoFit/>
            </a:bodyPr>
            <a:lstStyle/>
            <a:p>
              <a:pPr algn="ctr"/>
              <a:r>
                <a:rPr lang="en-US" altLang="zh-TW" sz="1600" dirty="0" err="1" smtClean="0">
                  <a:solidFill>
                    <a:srgbClr val="3333FF"/>
                  </a:solidFill>
                  <a:latin typeface="Times New Roman" panose="02020603050405020304" pitchFamily="18" charset="0"/>
                  <a:cs typeface="Times New Roman" panose="02020603050405020304" pitchFamily="18" charset="0"/>
                </a:rPr>
                <a:t>Cb’</a:t>
              </a:r>
              <a:r>
                <a:rPr lang="en-US" altLang="zh-TW" sz="1600" baseline="-25000" dirty="0" err="1" smtClean="0">
                  <a:solidFill>
                    <a:srgbClr val="3333FF"/>
                  </a:solidFill>
                  <a:latin typeface="Times New Roman" panose="02020603050405020304" pitchFamily="18" charset="0"/>
                  <a:cs typeface="Times New Roman" panose="02020603050405020304" pitchFamily="18" charset="0"/>
                </a:rPr>
                <a:t>i,j</a:t>
              </a:r>
              <a:endParaRPr lang="zh-TW" altLang="en-US" sz="1600" dirty="0">
                <a:solidFill>
                  <a:srgbClr val="3333FF"/>
                </a:solidFill>
                <a:latin typeface="Times New Roman" panose="02020603050405020304" pitchFamily="18" charset="0"/>
                <a:cs typeface="Times New Roman" panose="02020603050405020304" pitchFamily="18" charset="0"/>
              </a:endParaRPr>
            </a:p>
          </p:txBody>
        </p:sp>
        <p:cxnSp>
          <p:nvCxnSpPr>
            <p:cNvPr id="210" name="直線單箭頭接點 209"/>
            <p:cNvCxnSpPr/>
            <p:nvPr/>
          </p:nvCxnSpPr>
          <p:spPr>
            <a:xfrm>
              <a:off x="4253153" y="4212957"/>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11" name="文字方塊 210"/>
            <p:cNvSpPr txBox="1"/>
            <p:nvPr/>
          </p:nvSpPr>
          <p:spPr>
            <a:xfrm>
              <a:off x="4234428" y="3866272"/>
              <a:ext cx="587793" cy="375217"/>
            </a:xfrm>
            <a:prstGeom prst="rect">
              <a:avLst/>
            </a:prstGeom>
            <a:noFill/>
          </p:spPr>
          <p:txBody>
            <a:bodyPr wrap="none" rtlCol="0">
              <a:spAutoFit/>
            </a:bodyPr>
            <a:lstStyle/>
            <a:p>
              <a:pPr algn="ctr"/>
              <a:r>
                <a:rPr lang="en-US" altLang="zh-TW" sz="1600" dirty="0" err="1" smtClean="0">
                  <a:solidFill>
                    <a:srgbClr val="3333FF"/>
                  </a:solidFill>
                  <a:latin typeface="Times New Roman" panose="02020603050405020304" pitchFamily="18" charset="0"/>
                  <a:cs typeface="Times New Roman" panose="02020603050405020304" pitchFamily="18" charset="0"/>
                </a:rPr>
                <a:t>Cr’</a:t>
              </a:r>
              <a:r>
                <a:rPr lang="en-US" altLang="zh-TW" sz="1600" baseline="-25000" dirty="0" err="1" smtClean="0">
                  <a:solidFill>
                    <a:srgbClr val="3333FF"/>
                  </a:solidFill>
                  <a:latin typeface="Times New Roman" panose="02020603050405020304" pitchFamily="18" charset="0"/>
                  <a:cs typeface="Times New Roman" panose="02020603050405020304" pitchFamily="18" charset="0"/>
                </a:rPr>
                <a:t>i,j</a:t>
              </a:r>
              <a:endParaRPr lang="zh-TW" altLang="en-US" sz="1600" dirty="0">
                <a:solidFill>
                  <a:srgbClr val="3333FF"/>
                </a:solidFill>
                <a:latin typeface="Times New Roman" panose="02020603050405020304" pitchFamily="18" charset="0"/>
                <a:cs typeface="Times New Roman" panose="02020603050405020304" pitchFamily="18" charset="0"/>
              </a:endParaRPr>
            </a:p>
          </p:txBody>
        </p:sp>
        <p:cxnSp>
          <p:nvCxnSpPr>
            <p:cNvPr id="212" name="直線單箭頭接點 211"/>
            <p:cNvCxnSpPr/>
            <p:nvPr/>
          </p:nvCxnSpPr>
          <p:spPr>
            <a:xfrm flipV="1">
              <a:off x="4471013" y="4244895"/>
              <a:ext cx="0" cy="360040"/>
            </a:xfrm>
            <a:prstGeom prst="straightConnector1">
              <a:avLst/>
            </a:prstGeom>
            <a:ln>
              <a:solidFill>
                <a:srgbClr val="3333FF"/>
              </a:solidFill>
              <a:prstDash val="dash"/>
              <a:tailEnd type="arrow"/>
            </a:ln>
          </p:spPr>
          <p:style>
            <a:lnRef idx="1">
              <a:schemeClr val="accent1"/>
            </a:lnRef>
            <a:fillRef idx="0">
              <a:schemeClr val="accent1"/>
            </a:fillRef>
            <a:effectRef idx="0">
              <a:schemeClr val="accent1"/>
            </a:effectRef>
            <a:fontRef idx="minor">
              <a:schemeClr val="tx1"/>
            </a:fontRef>
          </p:style>
        </p:cxnSp>
      </p:grpSp>
      <p:sp>
        <p:nvSpPr>
          <p:cNvPr id="192" name="文字方塊 191"/>
          <p:cNvSpPr txBox="1"/>
          <p:nvPr/>
        </p:nvSpPr>
        <p:spPr>
          <a:xfrm>
            <a:off x="4510250" y="2348880"/>
            <a:ext cx="2149982" cy="1569660"/>
          </a:xfrm>
          <a:prstGeom prst="rect">
            <a:avLst/>
          </a:prstGeom>
          <a:noFill/>
        </p:spPr>
        <p:txBody>
          <a:bodyPr wrap="square" rtlCol="0">
            <a:spAutoFit/>
          </a:bodyPr>
          <a:lstStyle/>
          <a:p>
            <a:r>
              <a:rPr lang="en-CA" altLang="zh-TW" sz="1200" dirty="0" smtClean="0">
                <a:latin typeface="Times New Roman" panose="02020603050405020304" pitchFamily="18" charset="0"/>
                <a:cs typeface="Times New Roman" panose="02020603050405020304" pitchFamily="18" charset="0"/>
              </a:rPr>
              <a:t>For direct subsampling:</a:t>
            </a:r>
          </a:p>
          <a:p>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Cb</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Cb’</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Cb’</a:t>
            </a:r>
            <a:r>
              <a:rPr lang="en-CA" altLang="zh-TW" sz="1200" baseline="-25000" dirty="0">
                <a:latin typeface="Times New Roman" panose="02020603050405020304" pitchFamily="18" charset="0"/>
                <a:cs typeface="Times New Roman" panose="02020603050405020304" pitchFamily="18" charset="0"/>
              </a:rPr>
              <a:t>i+1,j</a:t>
            </a:r>
            <a:r>
              <a:rPr lang="en-CA" altLang="zh-TW" sz="1200" dirty="0">
                <a:latin typeface="Times New Roman" panose="02020603050405020304" pitchFamily="18" charset="0"/>
                <a:cs typeface="Times New Roman" panose="02020603050405020304" pitchFamily="18" charset="0"/>
              </a:rPr>
              <a:t> = Cb</a:t>
            </a:r>
            <a:r>
              <a:rPr lang="en-CA" altLang="zh-TW" sz="1200" baseline="-25000" dirty="0">
                <a:latin typeface="Times New Roman" panose="02020603050405020304" pitchFamily="18" charset="0"/>
                <a:cs typeface="Times New Roman" panose="02020603050405020304" pitchFamily="18" charset="0"/>
              </a:rPr>
              <a:t>i+1,j</a:t>
            </a:r>
            <a:r>
              <a:rPr lang="en-CA" altLang="zh-TW" sz="1200" dirty="0">
                <a:latin typeface="Times New Roman" panose="02020603050405020304" pitchFamily="18" charset="0"/>
                <a:cs typeface="Times New Roman" panose="02020603050405020304" pitchFamily="18" charset="0"/>
              </a:rPr>
              <a:t>, </a:t>
            </a:r>
            <a:endParaRPr lang="en-CA" altLang="zh-TW" sz="1200" dirty="0" smtClean="0">
              <a:latin typeface="Times New Roman" panose="02020603050405020304" pitchFamily="18" charset="0"/>
              <a:cs typeface="Times New Roman" panose="02020603050405020304" pitchFamily="18" charset="0"/>
            </a:endParaRPr>
          </a:p>
          <a:p>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Cr</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Cr’</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Cr’</a:t>
            </a:r>
            <a:r>
              <a:rPr lang="en-CA" altLang="zh-TW" sz="1200" baseline="-25000" dirty="0">
                <a:latin typeface="Times New Roman" panose="02020603050405020304" pitchFamily="18" charset="0"/>
                <a:cs typeface="Times New Roman" panose="02020603050405020304" pitchFamily="18" charset="0"/>
              </a:rPr>
              <a:t>i+1,j</a:t>
            </a:r>
            <a:r>
              <a:rPr lang="en-CA" altLang="zh-TW" sz="1200" dirty="0">
                <a:latin typeface="Times New Roman" panose="02020603050405020304" pitchFamily="18" charset="0"/>
                <a:cs typeface="Times New Roman" panose="02020603050405020304" pitchFamily="18" charset="0"/>
              </a:rPr>
              <a:t> = Cr</a:t>
            </a:r>
            <a:r>
              <a:rPr lang="en-CA" altLang="zh-TW" sz="1200" baseline="-25000" dirty="0">
                <a:latin typeface="Times New Roman" panose="02020603050405020304" pitchFamily="18" charset="0"/>
                <a:cs typeface="Times New Roman" panose="02020603050405020304" pitchFamily="18" charset="0"/>
              </a:rPr>
              <a:t>i+1,j</a:t>
            </a:r>
            <a:endParaRPr lang="en-CA" altLang="zh-TW" sz="1200" dirty="0">
              <a:latin typeface="Times New Roman" panose="02020603050405020304" pitchFamily="18" charset="0"/>
              <a:cs typeface="Times New Roman" panose="02020603050405020304" pitchFamily="18" charset="0"/>
            </a:endParaRPr>
          </a:p>
          <a:p>
            <a:r>
              <a:rPr lang="en-CA" altLang="zh-TW" sz="1200" dirty="0" smtClean="0">
                <a:latin typeface="Times New Roman" panose="02020603050405020304" pitchFamily="18" charset="0"/>
                <a:cs typeface="Times New Roman" panose="02020603050405020304" pitchFamily="18" charset="0"/>
              </a:rPr>
              <a:t>For average subsampling</a:t>
            </a:r>
            <a:r>
              <a:rPr lang="zh-TW" altLang="en-US" sz="1200" dirty="0" smtClean="0">
                <a:latin typeface="Times New Roman" panose="02020603050405020304" pitchFamily="18" charset="0"/>
                <a:cs typeface="Times New Roman" panose="02020603050405020304" pitchFamily="18" charset="0"/>
              </a:rPr>
              <a:t>：</a:t>
            </a:r>
            <a:endParaRPr lang="en-US" altLang="zh-TW" sz="1200" dirty="0" smtClean="0">
              <a:latin typeface="Times New Roman" panose="02020603050405020304" pitchFamily="18" charset="0"/>
              <a:cs typeface="Times New Roman" panose="02020603050405020304" pitchFamily="18" charset="0"/>
            </a:endParaRPr>
          </a:p>
          <a:p>
            <a:r>
              <a:rPr lang="en-US" altLang="zh-TW" sz="1200" dirty="0">
                <a:latin typeface="Times New Roman" panose="02020603050405020304" pitchFamily="18" charset="0"/>
                <a:cs typeface="Times New Roman" panose="02020603050405020304" pitchFamily="18" charset="0"/>
              </a:rPr>
              <a:t> </a:t>
            </a:r>
            <a:r>
              <a:rPr lang="en-US" altLang="zh-TW" sz="1200" dirty="0" smtClean="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Cb</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2</a:t>
            </a:r>
            <a:r>
              <a:rPr lang="en-CA" altLang="zh-TW" sz="1200" dirty="0" smtClean="0">
                <a:latin typeface="Times New Roman" panose="02020603050405020304" pitchFamily="18" charset="0"/>
                <a:cs typeface="Times New Roman" panose="02020603050405020304" pitchFamily="18" charset="0"/>
              </a:rPr>
              <a:t>Cb’</a:t>
            </a:r>
            <a:r>
              <a:rPr lang="en-CA" altLang="zh-TW" sz="1200" baseline="-25000" dirty="0" smtClean="0">
                <a:latin typeface="Times New Roman" panose="02020603050405020304" pitchFamily="18" charset="0"/>
                <a:cs typeface="Times New Roman" panose="02020603050405020304" pitchFamily="18" charset="0"/>
              </a:rPr>
              <a:t>i,j</a:t>
            </a:r>
            <a:r>
              <a:rPr lang="en-CA" altLang="zh-TW" sz="1200" dirty="0" smtClean="0">
                <a:latin typeface="Symbol" panose="05050102010706020507" pitchFamily="18" charset="2"/>
                <a:cs typeface="Times New Roman" panose="02020603050405020304" pitchFamily="18" charset="0"/>
              </a:rPr>
              <a:t>-</a:t>
            </a:r>
            <a:r>
              <a:rPr lang="en-CA" altLang="zh-TW" sz="1200" dirty="0" smtClean="0">
                <a:latin typeface="Times New Roman" panose="02020603050405020304" pitchFamily="18" charset="0"/>
                <a:cs typeface="Times New Roman" panose="02020603050405020304" pitchFamily="18" charset="0"/>
              </a:rPr>
              <a:t>128</a:t>
            </a:r>
            <a:r>
              <a:rPr lang="en-CA" altLang="zh-TW" sz="1200" dirty="0">
                <a:latin typeface="Times New Roman" panose="02020603050405020304" pitchFamily="18" charset="0"/>
                <a:cs typeface="Times New Roman" panose="02020603050405020304" pitchFamily="18" charset="0"/>
              </a:rPr>
              <a:t>, </a:t>
            </a:r>
            <a:endParaRPr lang="en-CA" altLang="zh-TW" sz="1200" dirty="0" smtClean="0">
              <a:latin typeface="Times New Roman" panose="02020603050405020304" pitchFamily="18" charset="0"/>
              <a:cs typeface="Times New Roman" panose="02020603050405020304" pitchFamily="18" charset="0"/>
            </a:endParaRPr>
          </a:p>
          <a:p>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 Cb</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2Cb’</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Symbol" panose="05050102010706020507" pitchFamily="18" charset="2"/>
                <a:cs typeface="Times New Roman" panose="02020603050405020304" pitchFamily="18" charset="0"/>
              </a:rPr>
              <a:t>-</a:t>
            </a:r>
            <a:r>
              <a:rPr lang="en-CA" altLang="zh-TW" sz="1200" dirty="0" smtClean="0">
                <a:latin typeface="Times New Roman" panose="02020603050405020304" pitchFamily="18" charset="0"/>
                <a:cs typeface="Times New Roman" panose="02020603050405020304" pitchFamily="18" charset="0"/>
              </a:rPr>
              <a:t>128</a:t>
            </a:r>
            <a:r>
              <a:rPr lang="en-CA" altLang="zh-TW" sz="1200" dirty="0">
                <a:latin typeface="Times New Roman" panose="02020603050405020304" pitchFamily="18" charset="0"/>
                <a:cs typeface="Times New Roman" panose="02020603050405020304" pitchFamily="18" charset="0"/>
              </a:rPr>
              <a:t>, </a:t>
            </a:r>
            <a:endParaRPr lang="en-CA" altLang="zh-TW" sz="1200" dirty="0" smtClean="0">
              <a:latin typeface="Times New Roman" panose="02020603050405020304" pitchFamily="18" charset="0"/>
              <a:cs typeface="Times New Roman" panose="02020603050405020304" pitchFamily="18" charset="0"/>
            </a:endParaRPr>
          </a:p>
          <a:p>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Cr</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2</a:t>
            </a:r>
            <a:r>
              <a:rPr lang="en-CA" altLang="zh-TW" sz="1200" dirty="0" smtClean="0">
                <a:latin typeface="Times New Roman" panose="02020603050405020304" pitchFamily="18" charset="0"/>
                <a:cs typeface="Times New Roman" panose="02020603050405020304" pitchFamily="18" charset="0"/>
              </a:rPr>
              <a:t>Cr’</a:t>
            </a:r>
            <a:r>
              <a:rPr lang="en-CA" altLang="zh-TW" sz="1200" baseline="-25000" dirty="0"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smtClean="0">
                <a:latin typeface="Symbol" panose="05050102010706020507" pitchFamily="18" charset="2"/>
                <a:cs typeface="Times New Roman" panose="02020603050405020304" pitchFamily="18" charset="0"/>
              </a:rPr>
              <a:t>-</a:t>
            </a:r>
            <a:r>
              <a:rPr lang="en-CA" altLang="zh-TW" sz="1200" dirty="0" smtClean="0">
                <a:latin typeface="Times New Roman" panose="02020603050405020304" pitchFamily="18" charset="0"/>
                <a:cs typeface="Times New Roman" panose="02020603050405020304" pitchFamily="18" charset="0"/>
              </a:rPr>
              <a:t>128, </a:t>
            </a:r>
          </a:p>
          <a:p>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 Cr</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2Cr’</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Symbol" panose="05050102010706020507" pitchFamily="18" charset="2"/>
                <a:cs typeface="Times New Roman" panose="02020603050405020304" pitchFamily="18" charset="0"/>
              </a:rPr>
              <a:t>-</a:t>
            </a:r>
            <a:r>
              <a:rPr lang="en-CA" altLang="zh-TW" sz="1200" dirty="0" smtClean="0">
                <a:latin typeface="Times New Roman" panose="02020603050405020304" pitchFamily="18" charset="0"/>
                <a:cs typeface="Times New Roman" panose="02020603050405020304" pitchFamily="18" charset="0"/>
              </a:rPr>
              <a:t>128</a:t>
            </a:r>
            <a:endParaRPr lang="zh-TW" altLang="en-US" sz="1200" dirty="0">
              <a:latin typeface="Times New Roman" panose="02020603050405020304" pitchFamily="18" charset="0"/>
              <a:cs typeface="Times New Roman" panose="02020603050405020304" pitchFamily="18" charset="0"/>
            </a:endParaRPr>
          </a:p>
        </p:txBody>
      </p:sp>
      <p:cxnSp>
        <p:nvCxnSpPr>
          <p:cNvPr id="193" name="直線單箭頭接點 192"/>
          <p:cNvCxnSpPr/>
          <p:nvPr/>
        </p:nvCxnSpPr>
        <p:spPr>
          <a:xfrm flipH="1">
            <a:off x="5269532" y="3770995"/>
            <a:ext cx="15130" cy="283699"/>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95" name="直線單箭頭接點 194"/>
          <p:cNvCxnSpPr>
            <a:endCxn id="181" idx="0"/>
          </p:cNvCxnSpPr>
          <p:nvPr/>
        </p:nvCxnSpPr>
        <p:spPr>
          <a:xfrm flipH="1">
            <a:off x="3273164" y="3782000"/>
            <a:ext cx="6800" cy="221466"/>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196" name="矩形 195"/>
          <p:cNvSpPr/>
          <p:nvPr/>
        </p:nvSpPr>
        <p:spPr>
          <a:xfrm>
            <a:off x="6758291" y="4060179"/>
            <a:ext cx="1224515" cy="1164772"/>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97" name="文字方塊 196"/>
          <p:cNvSpPr txBox="1"/>
          <p:nvPr/>
        </p:nvSpPr>
        <p:spPr>
          <a:xfrm>
            <a:off x="6882855" y="4098999"/>
            <a:ext cx="1046248" cy="1027974"/>
          </a:xfrm>
          <a:prstGeom prst="rect">
            <a:avLst/>
          </a:prstGeom>
          <a:noFill/>
        </p:spPr>
        <p:txBody>
          <a:bodyPr wrap="none" rtlCol="0">
            <a:spAutoFit/>
          </a:bodyPr>
          <a:lstStyle/>
          <a:p>
            <a:pPr algn="ctr">
              <a:lnSpc>
                <a:spcPct val="95000"/>
              </a:lnSpc>
            </a:pPr>
            <a:r>
              <a:rPr lang="en-US" altLang="zh-TW" sz="1600" dirty="0" smtClean="0">
                <a:latin typeface="Times New Roman" panose="02020603050405020304" pitchFamily="18" charset="0"/>
                <a:cs typeface="Times New Roman" panose="02020603050405020304" pitchFamily="18" charset="0"/>
              </a:rPr>
              <a:t>Inverse</a:t>
            </a:r>
          </a:p>
          <a:p>
            <a:pPr algn="ctr">
              <a:lnSpc>
                <a:spcPct val="95000"/>
              </a:lnSpc>
            </a:pPr>
            <a:r>
              <a:rPr lang="en-US" altLang="zh-TW" sz="1600" dirty="0" smtClean="0">
                <a:latin typeface="Times New Roman" panose="02020603050405020304" pitchFamily="18" charset="0"/>
                <a:cs typeface="Times New Roman" panose="02020603050405020304" pitchFamily="18" charset="0"/>
              </a:rPr>
              <a:t>Color </a:t>
            </a:r>
          </a:p>
          <a:p>
            <a:pPr algn="ctr">
              <a:lnSpc>
                <a:spcPct val="95000"/>
              </a:lnSpc>
            </a:pPr>
            <a:r>
              <a:rPr lang="en-US" altLang="zh-TW" sz="1600" dirty="0" smtClean="0">
                <a:latin typeface="Times New Roman" panose="02020603050405020304" pitchFamily="18" charset="0"/>
                <a:cs typeface="Times New Roman" panose="02020603050405020304" pitchFamily="18" charset="0"/>
              </a:rPr>
              <a:t>Space </a:t>
            </a:r>
          </a:p>
          <a:p>
            <a:pPr algn="ctr">
              <a:lnSpc>
                <a:spcPct val="95000"/>
              </a:lnSpc>
            </a:pPr>
            <a:r>
              <a:rPr lang="en-US" altLang="zh-TW" sz="1600" dirty="0" smtClean="0">
                <a:latin typeface="Times New Roman" panose="02020603050405020304" pitchFamily="18" charset="0"/>
                <a:cs typeface="Times New Roman" panose="02020603050405020304" pitchFamily="18" charset="0"/>
              </a:rPr>
              <a:t>Transform</a:t>
            </a:r>
            <a:endParaRPr lang="zh-TW" altLang="en-US" sz="1600" dirty="0">
              <a:latin typeface="Times New Roman" panose="02020603050405020304" pitchFamily="18" charset="0"/>
              <a:cs typeface="Times New Roman" panose="02020603050405020304" pitchFamily="18" charset="0"/>
            </a:endParaRPr>
          </a:p>
        </p:txBody>
      </p:sp>
      <p:grpSp>
        <p:nvGrpSpPr>
          <p:cNvPr id="198" name="群組 197"/>
          <p:cNvGrpSpPr/>
          <p:nvPr/>
        </p:nvGrpSpPr>
        <p:grpSpPr>
          <a:xfrm>
            <a:off x="7966885" y="3860070"/>
            <a:ext cx="771904" cy="1211241"/>
            <a:chOff x="7524328" y="574421"/>
            <a:chExt cx="791600" cy="1342411"/>
          </a:xfrm>
        </p:grpSpPr>
        <p:cxnSp>
          <p:nvCxnSpPr>
            <p:cNvPr id="200" name="直線單箭頭接點 199"/>
            <p:cNvCxnSpPr/>
            <p:nvPr/>
          </p:nvCxnSpPr>
          <p:spPr>
            <a:xfrm>
              <a:off x="7524328" y="938337"/>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01" name="文字方塊 200"/>
            <p:cNvSpPr txBox="1"/>
            <p:nvPr/>
          </p:nvSpPr>
          <p:spPr>
            <a:xfrm>
              <a:off x="7624719" y="574421"/>
              <a:ext cx="442539" cy="375217"/>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R</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202" name="直線單箭頭接點 201"/>
            <p:cNvCxnSpPr/>
            <p:nvPr/>
          </p:nvCxnSpPr>
          <p:spPr>
            <a:xfrm>
              <a:off x="7524328" y="1412776"/>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03" name="文字方塊 202"/>
            <p:cNvSpPr txBox="1"/>
            <p:nvPr/>
          </p:nvSpPr>
          <p:spPr>
            <a:xfrm>
              <a:off x="7625067" y="1052736"/>
              <a:ext cx="454046" cy="375217"/>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G</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204" name="直線單箭頭接點 203"/>
            <p:cNvCxnSpPr/>
            <p:nvPr/>
          </p:nvCxnSpPr>
          <p:spPr>
            <a:xfrm>
              <a:off x="7524328" y="1916832"/>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05" name="文字方塊 204"/>
            <p:cNvSpPr txBox="1"/>
            <p:nvPr/>
          </p:nvSpPr>
          <p:spPr>
            <a:xfrm>
              <a:off x="7624719" y="1516722"/>
              <a:ext cx="442539" cy="375217"/>
            </a:xfrm>
            <a:prstGeom prst="rect">
              <a:avLst/>
            </a:prstGeom>
            <a:noFill/>
          </p:spPr>
          <p:txBody>
            <a:bodyPr wrap="none" rtlCol="0">
              <a:spAutoFit/>
            </a:bodyPr>
            <a:lstStyle/>
            <a:p>
              <a:pPr algn="ctr"/>
              <a:r>
                <a:rPr lang="en-US" altLang="zh-TW" sz="1600" dirty="0" err="1">
                  <a:latin typeface="Times New Roman" panose="02020603050405020304" pitchFamily="18" charset="0"/>
                  <a:cs typeface="Times New Roman" panose="02020603050405020304" pitchFamily="18" charset="0"/>
                </a:rPr>
                <a:t>B</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grpSp>
      <p:sp>
        <p:nvSpPr>
          <p:cNvPr id="199" name="文字方塊 198"/>
          <p:cNvSpPr txBox="1"/>
          <p:nvPr/>
        </p:nvSpPr>
        <p:spPr>
          <a:xfrm>
            <a:off x="7504595" y="5661248"/>
            <a:ext cx="1027845" cy="830997"/>
          </a:xfrm>
          <a:prstGeom prst="rect">
            <a:avLst/>
          </a:prstGeom>
          <a:noFill/>
        </p:spPr>
        <p:txBody>
          <a:bodyPr wrap="none" rtlCol="0">
            <a:spAutoFit/>
          </a:bodyPr>
          <a:lstStyle/>
          <a:p>
            <a:pPr algn="r"/>
            <a:r>
              <a:rPr lang="en-US" altLang="zh-TW" sz="1600" b="1" dirty="0" smtClean="0">
                <a:latin typeface="Times New Roman" panose="02020603050405020304" pitchFamily="18" charset="0"/>
                <a:cs typeface="Times New Roman" panose="02020603050405020304" pitchFamily="18" charset="0"/>
              </a:rPr>
              <a:t>Colored </a:t>
            </a:r>
          </a:p>
          <a:p>
            <a:pPr algn="r"/>
            <a:r>
              <a:rPr lang="en-US" altLang="zh-TW" sz="1600" b="1" dirty="0" smtClean="0">
                <a:latin typeface="Times New Roman" panose="02020603050405020304" pitchFamily="18" charset="0"/>
                <a:cs typeface="Times New Roman" panose="02020603050405020304" pitchFamily="18" charset="0"/>
              </a:rPr>
              <a:t>Depth </a:t>
            </a:r>
          </a:p>
          <a:p>
            <a:pPr algn="r"/>
            <a:r>
              <a:rPr lang="en-US" altLang="zh-TW" sz="1600" b="1" dirty="0" err="1" smtClean="0">
                <a:latin typeface="Times New Roman" panose="02020603050405020304" pitchFamily="18" charset="0"/>
                <a:cs typeface="Times New Roman" panose="02020603050405020304" pitchFamily="18" charset="0"/>
              </a:rPr>
              <a:t>Depacker</a:t>
            </a:r>
            <a:endParaRPr lang="zh-TW" altLang="en-US" sz="1600" b="1" dirty="0">
              <a:latin typeface="Times New Roman" panose="02020603050405020304" pitchFamily="18" charset="0"/>
              <a:cs typeface="Times New Roman" panose="02020603050405020304" pitchFamily="18" charset="0"/>
            </a:endParaRPr>
          </a:p>
        </p:txBody>
      </p:sp>
      <p:sp>
        <p:nvSpPr>
          <p:cNvPr id="64" name="文字方塊 63"/>
          <p:cNvSpPr txBox="1"/>
          <p:nvPr/>
        </p:nvSpPr>
        <p:spPr>
          <a:xfrm>
            <a:off x="1489144" y="5478323"/>
            <a:ext cx="1498680" cy="830997"/>
          </a:xfrm>
          <a:prstGeom prst="rect">
            <a:avLst/>
          </a:prstGeom>
          <a:noFill/>
        </p:spPr>
        <p:txBody>
          <a:bodyPr wrap="none" rtlCol="0">
            <a:spAutoFit/>
          </a:bodyPr>
          <a:lstStyle/>
          <a:p>
            <a:r>
              <a:rPr lang="en-CA" altLang="zh-TW" sz="1200" dirty="0">
                <a:latin typeface="Times New Roman" panose="02020603050405020304" pitchFamily="18" charset="0"/>
                <a:cs typeface="Times New Roman" panose="02020603050405020304" pitchFamily="18" charset="0"/>
              </a:rPr>
              <a:t>{</a:t>
            </a:r>
            <a:r>
              <a:rPr lang="en-CA" altLang="zh-TW" sz="1200" dirty="0" err="1">
                <a:latin typeface="Times New Roman" panose="02020603050405020304" pitchFamily="18" charset="0"/>
                <a:cs typeface="Times New Roman" panose="02020603050405020304" pitchFamily="18" charset="0"/>
              </a:rPr>
              <a:t>Y</a:t>
            </a:r>
            <a:r>
              <a:rPr lang="en-CA" altLang="zh-TW" sz="1200" baseline="-25000" dirty="0" err="1">
                <a:latin typeface="Times New Roman" panose="02020603050405020304" pitchFamily="18" charset="0"/>
                <a:cs typeface="Times New Roman" panose="02020603050405020304" pitchFamily="18" charset="0"/>
              </a:rPr>
              <a:t>i,j</a:t>
            </a:r>
            <a:r>
              <a:rPr lang="en-CA" altLang="zh-TW" sz="1200" dirty="0">
                <a:latin typeface="Times New Roman" panose="02020603050405020304" pitchFamily="18" charset="0"/>
                <a:cs typeface="Times New Roman" panose="02020603050405020304" pitchFamily="18" charset="0"/>
              </a:rPr>
              <a:t>, </a:t>
            </a:r>
            <a:r>
              <a:rPr lang="en-CA" altLang="zh-TW" sz="1200" dirty="0" err="1">
                <a:latin typeface="Times New Roman" panose="02020603050405020304" pitchFamily="18" charset="0"/>
                <a:cs typeface="Times New Roman" panose="02020603050405020304" pitchFamily="18" charset="0"/>
              </a:rPr>
              <a:t>Cb</a:t>
            </a:r>
            <a:r>
              <a:rPr lang="en-CA" altLang="zh-TW" sz="1200" baseline="-25000" dirty="0" err="1">
                <a:latin typeface="Times New Roman" panose="02020603050405020304" pitchFamily="18" charset="0"/>
                <a:cs typeface="Times New Roman" panose="02020603050405020304" pitchFamily="18" charset="0"/>
              </a:rPr>
              <a:t>i,j</a:t>
            </a:r>
            <a:r>
              <a:rPr lang="en-CA" altLang="zh-TW" sz="1200" dirty="0">
                <a:latin typeface="Times New Roman" panose="02020603050405020304" pitchFamily="18" charset="0"/>
                <a:cs typeface="Times New Roman" panose="02020603050405020304" pitchFamily="18" charset="0"/>
              </a:rPr>
              <a:t>, </a:t>
            </a:r>
            <a:r>
              <a:rPr lang="en-CA" altLang="zh-TW" sz="1200" dirty="0" err="1">
                <a:latin typeface="Times New Roman" panose="02020603050405020304" pitchFamily="18" charset="0"/>
                <a:cs typeface="Times New Roman" panose="02020603050405020304" pitchFamily="18" charset="0"/>
              </a:rPr>
              <a:t>Cr</a:t>
            </a:r>
            <a:r>
              <a:rPr lang="en-CA" altLang="zh-TW" sz="1200" baseline="-25000" dirty="0" err="1">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a:t>
            </a:r>
          </a:p>
          <a:p>
            <a:r>
              <a:rPr lang="en-CA" altLang="zh-TW" sz="1200" dirty="0" smtClean="0">
                <a:latin typeface="Times New Roman" panose="02020603050405020304" pitchFamily="18" charset="0"/>
                <a:cs typeface="Times New Roman" panose="02020603050405020304" pitchFamily="18" charset="0"/>
              </a:rPr>
              <a:t>{</a:t>
            </a:r>
            <a:r>
              <a:rPr lang="en-CA" altLang="zh-TW" sz="1200" dirty="0">
                <a:latin typeface="Times New Roman" panose="02020603050405020304" pitchFamily="18" charset="0"/>
                <a:cs typeface="Times New Roman" panose="02020603050405020304" pitchFamily="18" charset="0"/>
              </a:rPr>
              <a:t>Y</a:t>
            </a:r>
            <a:r>
              <a:rPr lang="en-CA" altLang="zh-TW" sz="1200" baseline="-25000" dirty="0">
                <a:latin typeface="Times New Roman" panose="02020603050405020304" pitchFamily="18" charset="0"/>
                <a:cs typeface="Times New Roman" panose="02020603050405020304" pitchFamily="18" charset="0"/>
              </a:rPr>
              <a:t>i,j+1</a:t>
            </a:r>
            <a:r>
              <a:rPr lang="en-CA" altLang="zh-TW" sz="1200" dirty="0">
                <a:latin typeface="Times New Roman" panose="02020603050405020304" pitchFamily="18" charset="0"/>
                <a:cs typeface="Times New Roman" panose="02020603050405020304" pitchFamily="18" charset="0"/>
              </a:rPr>
              <a:t>, 128, 128</a:t>
            </a:r>
            <a:r>
              <a:rPr lang="en-CA" altLang="zh-TW" sz="1200" dirty="0" smtClean="0">
                <a:latin typeface="Times New Roman" panose="02020603050405020304" pitchFamily="18" charset="0"/>
                <a:cs typeface="Times New Roman" panose="02020603050405020304" pitchFamily="18" charset="0"/>
              </a:rPr>
              <a:t>}</a:t>
            </a:r>
          </a:p>
          <a:p>
            <a:r>
              <a:rPr lang="en-CA" altLang="zh-TW" sz="1200" dirty="0" smtClean="0">
                <a:latin typeface="Times New Roman" panose="02020603050405020304" pitchFamily="18" charset="0"/>
                <a:cs typeface="Times New Roman" panose="02020603050405020304" pitchFamily="18" charset="0"/>
              </a:rPr>
              <a:t>{</a:t>
            </a:r>
            <a:r>
              <a:rPr lang="en-CA" altLang="zh-TW" sz="1200" dirty="0" smtClean="0">
                <a:latin typeface="Times New Roman" panose="02020603050405020304" pitchFamily="18" charset="0"/>
                <a:cs typeface="Times New Roman" panose="02020603050405020304" pitchFamily="18" charset="0"/>
              </a:rPr>
              <a:t>Y</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Cb</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Cr</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a:t>
            </a:r>
            <a:endParaRPr lang="en-CA" altLang="zh-TW" sz="1200" dirty="0" smtClean="0">
              <a:latin typeface="Times New Roman" panose="02020603050405020304" pitchFamily="18" charset="0"/>
              <a:cs typeface="Times New Roman" panose="02020603050405020304" pitchFamily="18" charset="0"/>
            </a:endParaRPr>
          </a:p>
          <a:p>
            <a:r>
              <a:rPr lang="en-CA" altLang="zh-TW" sz="1200" dirty="0" smtClean="0">
                <a:latin typeface="Times New Roman" panose="02020603050405020304" pitchFamily="18" charset="0"/>
                <a:cs typeface="Times New Roman" panose="02020603050405020304" pitchFamily="18" charset="0"/>
              </a:rPr>
              <a:t>{Y</a:t>
            </a:r>
            <a:r>
              <a:rPr lang="en-CA" altLang="zh-TW" sz="1200" baseline="-25000" dirty="0" smtClean="0">
                <a:latin typeface="Times New Roman" panose="02020603050405020304" pitchFamily="18" charset="0"/>
                <a:cs typeface="Times New Roman" panose="02020603050405020304" pitchFamily="18" charset="0"/>
              </a:rPr>
              <a:t>i+1,j+1</a:t>
            </a:r>
            <a:r>
              <a:rPr lang="en-CA" altLang="zh-TW" sz="1200" dirty="0">
                <a:latin typeface="Times New Roman" panose="02020603050405020304" pitchFamily="18" charset="0"/>
                <a:cs typeface="Times New Roman" panose="02020603050405020304" pitchFamily="18" charset="0"/>
              </a:rPr>
              <a:t>, 128, 128}</a:t>
            </a:r>
            <a:endParaRPr lang="zh-TW" altLang="en-US" sz="1200" dirty="0">
              <a:latin typeface="Times New Roman" panose="02020603050405020304" pitchFamily="18" charset="0"/>
              <a:cs typeface="Times New Roman" panose="02020603050405020304" pitchFamily="18" charset="0"/>
            </a:endParaRPr>
          </a:p>
        </p:txBody>
      </p:sp>
      <p:sp>
        <p:nvSpPr>
          <p:cNvPr id="65" name="文字方塊 64"/>
          <p:cNvSpPr txBox="1"/>
          <p:nvPr/>
        </p:nvSpPr>
        <p:spPr>
          <a:xfrm>
            <a:off x="3072041" y="5550331"/>
            <a:ext cx="1715983" cy="830997"/>
          </a:xfrm>
          <a:prstGeom prst="rect">
            <a:avLst/>
          </a:prstGeom>
          <a:noFill/>
        </p:spPr>
        <p:txBody>
          <a:bodyPr wrap="none" rtlCol="0">
            <a:spAutoFit/>
          </a:bodyPr>
          <a:lstStyle/>
          <a:p>
            <a:r>
              <a:rPr lang="en-CA" altLang="zh-TW" sz="1200" dirty="0">
                <a:solidFill>
                  <a:srgbClr val="3333FF"/>
                </a:solidFill>
                <a:latin typeface="Times New Roman" panose="02020603050405020304" pitchFamily="18" charset="0"/>
                <a:cs typeface="Times New Roman" panose="02020603050405020304" pitchFamily="18" charset="0"/>
              </a:rPr>
              <a:t>{</a:t>
            </a:r>
            <a:r>
              <a:rPr lang="en-CA" altLang="zh-TW" sz="1200" dirty="0" err="1">
                <a:solidFill>
                  <a:srgbClr val="3333FF"/>
                </a:solidFill>
                <a:latin typeface="Times New Roman" panose="02020603050405020304" pitchFamily="18" charset="0"/>
                <a:cs typeface="Times New Roman" panose="02020603050405020304" pitchFamily="18" charset="0"/>
              </a:rPr>
              <a:t>Y</a:t>
            </a:r>
            <a:r>
              <a:rPr lang="en-CA" altLang="zh-TW" sz="1200" baseline="-25000" dirty="0" err="1">
                <a:solidFill>
                  <a:srgbClr val="3333FF"/>
                </a:solidFill>
                <a:latin typeface="Times New Roman" panose="02020603050405020304" pitchFamily="18" charset="0"/>
                <a:cs typeface="Times New Roman" panose="02020603050405020304" pitchFamily="18" charset="0"/>
              </a:rPr>
              <a:t>i,j</a:t>
            </a:r>
            <a:r>
              <a:rPr lang="en-CA" altLang="zh-TW" sz="1200" dirty="0">
                <a:solidFill>
                  <a:srgbClr val="3333FF"/>
                </a:solidFill>
                <a:latin typeface="Times New Roman" panose="02020603050405020304" pitchFamily="18" charset="0"/>
                <a:cs typeface="Times New Roman" panose="02020603050405020304" pitchFamily="18" charset="0"/>
              </a:rPr>
              <a:t>, </a:t>
            </a:r>
            <a:r>
              <a:rPr lang="en-CA" altLang="zh-TW" sz="1200" dirty="0" err="1" smtClean="0">
                <a:solidFill>
                  <a:srgbClr val="3333FF"/>
                </a:solidFill>
                <a:latin typeface="Times New Roman" panose="02020603050405020304" pitchFamily="18" charset="0"/>
                <a:cs typeface="Times New Roman" panose="02020603050405020304" pitchFamily="18" charset="0"/>
              </a:rPr>
              <a:t>Cb’</a:t>
            </a:r>
            <a:r>
              <a:rPr lang="en-CA" altLang="zh-TW" sz="12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200" dirty="0">
                <a:solidFill>
                  <a:srgbClr val="3333FF"/>
                </a:solidFill>
                <a:latin typeface="Times New Roman" panose="02020603050405020304" pitchFamily="18" charset="0"/>
                <a:cs typeface="Times New Roman" panose="02020603050405020304" pitchFamily="18" charset="0"/>
              </a:rPr>
              <a:t>, </a:t>
            </a:r>
            <a:r>
              <a:rPr lang="en-CA" altLang="zh-TW" sz="1200" dirty="0" err="1" smtClean="0">
                <a:solidFill>
                  <a:srgbClr val="3333FF"/>
                </a:solidFill>
                <a:latin typeface="Times New Roman" panose="02020603050405020304" pitchFamily="18" charset="0"/>
                <a:cs typeface="Times New Roman" panose="02020603050405020304" pitchFamily="18" charset="0"/>
              </a:rPr>
              <a:t>Cr’</a:t>
            </a:r>
            <a:r>
              <a:rPr lang="en-CA" altLang="zh-TW" sz="12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200" dirty="0" smtClean="0">
                <a:solidFill>
                  <a:srgbClr val="3333FF"/>
                </a:solidFill>
                <a:latin typeface="Times New Roman" panose="02020603050405020304" pitchFamily="18" charset="0"/>
                <a:cs typeface="Times New Roman" panose="02020603050405020304" pitchFamily="18" charset="0"/>
              </a:rPr>
              <a:t>}</a:t>
            </a:r>
          </a:p>
          <a:p>
            <a:r>
              <a:rPr lang="en-CA" altLang="zh-TW" sz="1200" dirty="0" smtClean="0">
                <a:solidFill>
                  <a:srgbClr val="3333FF"/>
                </a:solidFill>
                <a:latin typeface="Times New Roman" panose="02020603050405020304" pitchFamily="18" charset="0"/>
                <a:cs typeface="Times New Roman" panose="02020603050405020304" pitchFamily="18" charset="0"/>
              </a:rPr>
              <a:t>{</a:t>
            </a:r>
            <a:r>
              <a:rPr lang="en-CA" altLang="zh-TW" sz="1200" dirty="0">
                <a:solidFill>
                  <a:srgbClr val="3333FF"/>
                </a:solidFill>
                <a:latin typeface="Times New Roman" panose="02020603050405020304" pitchFamily="18" charset="0"/>
                <a:cs typeface="Times New Roman" panose="02020603050405020304" pitchFamily="18" charset="0"/>
              </a:rPr>
              <a:t>Y</a:t>
            </a:r>
            <a:r>
              <a:rPr lang="en-CA" altLang="zh-TW" sz="1200" baseline="-25000" dirty="0">
                <a:solidFill>
                  <a:srgbClr val="3333FF"/>
                </a:solidFill>
                <a:latin typeface="Times New Roman" panose="02020603050405020304" pitchFamily="18" charset="0"/>
                <a:cs typeface="Times New Roman" panose="02020603050405020304" pitchFamily="18" charset="0"/>
              </a:rPr>
              <a:t>i,j+1</a:t>
            </a:r>
            <a:r>
              <a:rPr lang="en-CA" altLang="zh-TW" sz="1200" dirty="0">
                <a:solidFill>
                  <a:srgbClr val="3333FF"/>
                </a:solidFill>
                <a:latin typeface="Times New Roman" panose="02020603050405020304" pitchFamily="18" charset="0"/>
                <a:cs typeface="Times New Roman" panose="02020603050405020304" pitchFamily="18" charset="0"/>
              </a:rPr>
              <a:t>, </a:t>
            </a:r>
            <a:r>
              <a:rPr lang="en-CA" altLang="zh-TW" sz="1200" dirty="0" err="1" smtClean="0">
                <a:solidFill>
                  <a:srgbClr val="3333FF"/>
                </a:solidFill>
                <a:latin typeface="Times New Roman" panose="02020603050405020304" pitchFamily="18" charset="0"/>
                <a:cs typeface="Times New Roman" panose="02020603050405020304" pitchFamily="18" charset="0"/>
              </a:rPr>
              <a:t>Cb’</a:t>
            </a:r>
            <a:r>
              <a:rPr lang="en-CA" altLang="zh-TW" sz="12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200" dirty="0" smtClean="0">
                <a:solidFill>
                  <a:srgbClr val="3333FF"/>
                </a:solidFill>
                <a:latin typeface="Times New Roman" panose="02020603050405020304" pitchFamily="18" charset="0"/>
                <a:cs typeface="Times New Roman" panose="02020603050405020304" pitchFamily="18" charset="0"/>
              </a:rPr>
              <a:t>, </a:t>
            </a:r>
            <a:r>
              <a:rPr lang="en-CA" altLang="zh-TW" sz="1200" dirty="0" err="1" smtClean="0">
                <a:solidFill>
                  <a:srgbClr val="3333FF"/>
                </a:solidFill>
                <a:latin typeface="Times New Roman" panose="02020603050405020304" pitchFamily="18" charset="0"/>
                <a:cs typeface="Times New Roman" panose="02020603050405020304" pitchFamily="18" charset="0"/>
              </a:rPr>
              <a:t>Cr’</a:t>
            </a:r>
            <a:r>
              <a:rPr lang="en-CA" altLang="zh-TW" sz="1200" baseline="-25000" dirty="0" err="1" smtClean="0">
                <a:solidFill>
                  <a:srgbClr val="3333FF"/>
                </a:solidFill>
                <a:latin typeface="Times New Roman" panose="02020603050405020304" pitchFamily="18" charset="0"/>
                <a:cs typeface="Times New Roman" panose="02020603050405020304" pitchFamily="18" charset="0"/>
              </a:rPr>
              <a:t>i,j</a:t>
            </a:r>
            <a:endParaRPr lang="en-CA" altLang="zh-TW" sz="1200" dirty="0" smtClean="0">
              <a:solidFill>
                <a:srgbClr val="3333FF"/>
              </a:solidFill>
              <a:latin typeface="Times New Roman" panose="02020603050405020304" pitchFamily="18" charset="0"/>
              <a:cs typeface="Times New Roman" panose="02020603050405020304" pitchFamily="18" charset="0"/>
            </a:endParaRPr>
          </a:p>
          <a:p>
            <a:r>
              <a:rPr lang="en-CA" altLang="zh-TW" sz="1200" dirty="0" smtClean="0">
                <a:solidFill>
                  <a:srgbClr val="3333FF"/>
                </a:solidFill>
                <a:latin typeface="Times New Roman" panose="02020603050405020304" pitchFamily="18" charset="0"/>
                <a:cs typeface="Times New Roman" panose="02020603050405020304" pitchFamily="18" charset="0"/>
              </a:rPr>
              <a:t>{</a:t>
            </a:r>
            <a:r>
              <a:rPr lang="en-CA" altLang="zh-TW" sz="1200" dirty="0">
                <a:solidFill>
                  <a:srgbClr val="3333FF"/>
                </a:solidFill>
                <a:latin typeface="Times New Roman" panose="02020603050405020304" pitchFamily="18" charset="0"/>
                <a:cs typeface="Times New Roman" panose="02020603050405020304" pitchFamily="18" charset="0"/>
              </a:rPr>
              <a:t>Y</a:t>
            </a:r>
            <a:r>
              <a:rPr lang="en-CA" altLang="zh-TW" sz="1200" baseline="-25000" dirty="0">
                <a:solidFill>
                  <a:srgbClr val="3333FF"/>
                </a:solidFill>
                <a:latin typeface="Times New Roman" panose="02020603050405020304" pitchFamily="18" charset="0"/>
                <a:cs typeface="Times New Roman" panose="02020603050405020304" pitchFamily="18" charset="0"/>
              </a:rPr>
              <a:t>i+1,j</a:t>
            </a:r>
            <a:r>
              <a:rPr lang="en-CA" altLang="zh-TW" sz="1200" dirty="0">
                <a:solidFill>
                  <a:srgbClr val="3333FF"/>
                </a:solidFill>
                <a:latin typeface="Times New Roman" panose="02020603050405020304" pitchFamily="18" charset="0"/>
                <a:cs typeface="Times New Roman" panose="02020603050405020304" pitchFamily="18" charset="0"/>
              </a:rPr>
              <a:t>, </a:t>
            </a:r>
            <a:r>
              <a:rPr lang="en-CA" altLang="zh-TW" sz="1200" dirty="0" smtClean="0">
                <a:solidFill>
                  <a:srgbClr val="3333FF"/>
                </a:solidFill>
                <a:latin typeface="Times New Roman" panose="02020603050405020304" pitchFamily="18" charset="0"/>
                <a:cs typeface="Times New Roman" panose="02020603050405020304" pitchFamily="18" charset="0"/>
              </a:rPr>
              <a:t>Cb’</a:t>
            </a:r>
            <a:r>
              <a:rPr lang="en-CA" altLang="zh-TW" sz="1200" baseline="-25000" dirty="0" smtClean="0">
                <a:solidFill>
                  <a:srgbClr val="3333FF"/>
                </a:solidFill>
                <a:latin typeface="Times New Roman" panose="02020603050405020304" pitchFamily="18" charset="0"/>
                <a:cs typeface="Times New Roman" panose="02020603050405020304" pitchFamily="18" charset="0"/>
              </a:rPr>
              <a:t>i+1,j</a:t>
            </a:r>
            <a:r>
              <a:rPr lang="en-CA" altLang="zh-TW" sz="1200" dirty="0" smtClean="0">
                <a:solidFill>
                  <a:srgbClr val="3333FF"/>
                </a:solidFill>
                <a:latin typeface="Times New Roman" panose="02020603050405020304" pitchFamily="18" charset="0"/>
                <a:cs typeface="Times New Roman" panose="02020603050405020304" pitchFamily="18" charset="0"/>
              </a:rPr>
              <a:t>, </a:t>
            </a:r>
            <a:r>
              <a:rPr lang="en-CA" altLang="zh-TW" sz="1200" dirty="0" smtClean="0">
                <a:solidFill>
                  <a:srgbClr val="3333FF"/>
                </a:solidFill>
                <a:latin typeface="Times New Roman" panose="02020603050405020304" pitchFamily="18" charset="0"/>
                <a:cs typeface="Times New Roman" panose="02020603050405020304" pitchFamily="18" charset="0"/>
              </a:rPr>
              <a:t>Cr’</a:t>
            </a:r>
            <a:r>
              <a:rPr lang="en-CA" altLang="zh-TW" sz="1200" baseline="-25000" dirty="0" smtClean="0">
                <a:solidFill>
                  <a:srgbClr val="3333FF"/>
                </a:solidFill>
                <a:latin typeface="Times New Roman" panose="02020603050405020304" pitchFamily="18" charset="0"/>
                <a:cs typeface="Times New Roman" panose="02020603050405020304" pitchFamily="18" charset="0"/>
              </a:rPr>
              <a:t>i+1,j</a:t>
            </a:r>
            <a:r>
              <a:rPr lang="en-CA" altLang="zh-TW" sz="1200" dirty="0" smtClean="0">
                <a:solidFill>
                  <a:srgbClr val="3333FF"/>
                </a:solidFill>
                <a:latin typeface="Times New Roman" panose="02020603050405020304" pitchFamily="18" charset="0"/>
                <a:cs typeface="Times New Roman" panose="02020603050405020304" pitchFamily="18" charset="0"/>
              </a:rPr>
              <a:t>}</a:t>
            </a:r>
          </a:p>
          <a:p>
            <a:r>
              <a:rPr lang="en-CA" altLang="zh-TW" sz="1200" dirty="0" smtClean="0">
                <a:solidFill>
                  <a:srgbClr val="3333FF"/>
                </a:solidFill>
                <a:latin typeface="Times New Roman" panose="02020603050405020304" pitchFamily="18" charset="0"/>
                <a:cs typeface="Times New Roman" panose="02020603050405020304" pitchFamily="18" charset="0"/>
              </a:rPr>
              <a:t>{Y</a:t>
            </a:r>
            <a:r>
              <a:rPr lang="en-CA" altLang="zh-TW" sz="1200" baseline="-25000" dirty="0" smtClean="0">
                <a:solidFill>
                  <a:srgbClr val="3333FF"/>
                </a:solidFill>
                <a:latin typeface="Times New Roman" panose="02020603050405020304" pitchFamily="18" charset="0"/>
                <a:cs typeface="Times New Roman" panose="02020603050405020304" pitchFamily="18" charset="0"/>
              </a:rPr>
              <a:t>i+1,j+1</a:t>
            </a:r>
            <a:r>
              <a:rPr lang="en-CA" altLang="zh-TW" sz="1200" dirty="0">
                <a:solidFill>
                  <a:srgbClr val="3333FF"/>
                </a:solidFill>
                <a:latin typeface="Times New Roman" panose="02020603050405020304" pitchFamily="18" charset="0"/>
                <a:cs typeface="Times New Roman" panose="02020603050405020304" pitchFamily="18" charset="0"/>
              </a:rPr>
              <a:t>, </a:t>
            </a:r>
            <a:r>
              <a:rPr lang="en-CA" altLang="zh-TW" sz="1200" dirty="0" smtClean="0">
                <a:solidFill>
                  <a:srgbClr val="3333FF"/>
                </a:solidFill>
                <a:latin typeface="Times New Roman" panose="02020603050405020304" pitchFamily="18" charset="0"/>
                <a:cs typeface="Times New Roman" panose="02020603050405020304" pitchFamily="18" charset="0"/>
              </a:rPr>
              <a:t>Cb’</a:t>
            </a:r>
            <a:r>
              <a:rPr lang="en-CA" altLang="zh-TW" sz="1200" baseline="-25000" dirty="0" smtClean="0">
                <a:solidFill>
                  <a:srgbClr val="3333FF"/>
                </a:solidFill>
                <a:latin typeface="Times New Roman" panose="02020603050405020304" pitchFamily="18" charset="0"/>
                <a:cs typeface="Times New Roman" panose="02020603050405020304" pitchFamily="18" charset="0"/>
              </a:rPr>
              <a:t>i+1,j</a:t>
            </a:r>
            <a:r>
              <a:rPr lang="en-CA" altLang="zh-TW" sz="1200" dirty="0" smtClean="0">
                <a:solidFill>
                  <a:srgbClr val="3333FF"/>
                </a:solidFill>
                <a:latin typeface="Times New Roman" panose="02020603050405020304" pitchFamily="18" charset="0"/>
                <a:cs typeface="Times New Roman" panose="02020603050405020304" pitchFamily="18" charset="0"/>
              </a:rPr>
              <a:t>, </a:t>
            </a:r>
            <a:r>
              <a:rPr lang="en-CA" altLang="zh-TW" sz="1200" dirty="0" smtClean="0">
                <a:solidFill>
                  <a:srgbClr val="3333FF"/>
                </a:solidFill>
                <a:latin typeface="Times New Roman" panose="02020603050405020304" pitchFamily="18" charset="0"/>
                <a:cs typeface="Times New Roman" panose="02020603050405020304" pitchFamily="18" charset="0"/>
              </a:rPr>
              <a:t>Cr’</a:t>
            </a:r>
            <a:r>
              <a:rPr lang="en-CA" altLang="zh-TW" sz="1200" baseline="-25000" dirty="0" smtClean="0">
                <a:solidFill>
                  <a:srgbClr val="3333FF"/>
                </a:solidFill>
                <a:latin typeface="Times New Roman" panose="02020603050405020304" pitchFamily="18" charset="0"/>
                <a:cs typeface="Times New Roman" panose="02020603050405020304" pitchFamily="18" charset="0"/>
              </a:rPr>
              <a:t>i+1,j</a:t>
            </a:r>
            <a:r>
              <a:rPr lang="en-CA" altLang="zh-TW" sz="1200" dirty="0" smtClean="0">
                <a:solidFill>
                  <a:srgbClr val="3333FF"/>
                </a:solidFill>
                <a:latin typeface="Times New Roman" panose="02020603050405020304" pitchFamily="18" charset="0"/>
                <a:cs typeface="Times New Roman" panose="02020603050405020304" pitchFamily="18" charset="0"/>
              </a:rPr>
              <a:t>}</a:t>
            </a:r>
            <a:endParaRPr lang="zh-TW" altLang="en-US" sz="1200" dirty="0">
              <a:solidFill>
                <a:srgbClr val="3333FF"/>
              </a:solidFill>
              <a:latin typeface="Times New Roman" panose="02020603050405020304" pitchFamily="18" charset="0"/>
              <a:cs typeface="Times New Roman" panose="02020603050405020304" pitchFamily="18" charset="0"/>
            </a:endParaRPr>
          </a:p>
        </p:txBody>
      </p:sp>
      <p:sp>
        <p:nvSpPr>
          <p:cNvPr id="66" name="文字方塊 65"/>
          <p:cNvSpPr txBox="1"/>
          <p:nvPr/>
        </p:nvSpPr>
        <p:spPr>
          <a:xfrm>
            <a:off x="2483768" y="2276872"/>
            <a:ext cx="2129118" cy="1569660"/>
          </a:xfrm>
          <a:prstGeom prst="rect">
            <a:avLst/>
          </a:prstGeom>
          <a:noFill/>
        </p:spPr>
        <p:txBody>
          <a:bodyPr wrap="square" rtlCol="0">
            <a:spAutoFit/>
          </a:bodyPr>
          <a:lstStyle/>
          <a:p>
            <a:r>
              <a:rPr lang="en-CA" altLang="zh-TW" sz="1200" b="1" dirty="0" smtClean="0">
                <a:latin typeface="Times New Roman" panose="02020603050405020304" pitchFamily="18" charset="0"/>
                <a:cs typeface="Times New Roman" panose="02020603050405020304" pitchFamily="18" charset="0"/>
              </a:rPr>
              <a:t>Direct </a:t>
            </a:r>
            <a:r>
              <a:rPr lang="en-CA" altLang="zh-TW" sz="1200" b="1" dirty="0" smtClean="0">
                <a:latin typeface="Times New Roman" panose="02020603050405020304" pitchFamily="18" charset="0"/>
                <a:cs typeface="Times New Roman" panose="02020603050405020304" pitchFamily="18" charset="0"/>
              </a:rPr>
              <a:t>subsampling :</a:t>
            </a:r>
            <a:endParaRPr lang="en-CA" altLang="zh-TW" sz="1200" b="1" dirty="0" smtClean="0">
              <a:latin typeface="Times New Roman" panose="02020603050405020304" pitchFamily="18" charset="0"/>
              <a:cs typeface="Times New Roman" panose="02020603050405020304" pitchFamily="18" charset="0"/>
            </a:endParaRPr>
          </a:p>
          <a:p>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Cb’</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Cb</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Cb’</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Cb</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a:latin typeface="Times New Roman" panose="02020603050405020304" pitchFamily="18" charset="0"/>
                <a:cs typeface="Times New Roman" panose="02020603050405020304" pitchFamily="18" charset="0"/>
              </a:rPr>
              <a:t>, </a:t>
            </a:r>
            <a:endParaRPr lang="en-CA" altLang="zh-TW" sz="1200" dirty="0" smtClean="0">
              <a:latin typeface="Times New Roman" panose="02020603050405020304" pitchFamily="18" charset="0"/>
              <a:cs typeface="Times New Roman" panose="02020603050405020304" pitchFamily="18" charset="0"/>
            </a:endParaRPr>
          </a:p>
          <a:p>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Cr’</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Cr</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Cr’</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Cr</a:t>
            </a:r>
            <a:r>
              <a:rPr lang="en-CA" altLang="zh-TW" sz="1200" baseline="-25000" dirty="0" smtClean="0">
                <a:latin typeface="Times New Roman" panose="02020603050405020304" pitchFamily="18" charset="0"/>
                <a:cs typeface="Times New Roman" panose="02020603050405020304" pitchFamily="18" charset="0"/>
              </a:rPr>
              <a:t>i+1,j</a:t>
            </a:r>
            <a:endParaRPr lang="en-CA" altLang="zh-TW" sz="1200" dirty="0">
              <a:latin typeface="Times New Roman" panose="02020603050405020304" pitchFamily="18" charset="0"/>
              <a:cs typeface="Times New Roman" panose="02020603050405020304" pitchFamily="18" charset="0"/>
            </a:endParaRPr>
          </a:p>
          <a:p>
            <a:r>
              <a:rPr lang="en-CA" altLang="zh-TW" sz="1200" b="1" dirty="0" smtClean="0">
                <a:latin typeface="Times New Roman" panose="02020603050405020304" pitchFamily="18" charset="0"/>
                <a:cs typeface="Times New Roman" panose="02020603050405020304" pitchFamily="18" charset="0"/>
              </a:rPr>
              <a:t>Average subsampling</a:t>
            </a:r>
            <a:r>
              <a:rPr lang="zh-TW" altLang="en-US" sz="1200" b="1" dirty="0" smtClean="0">
                <a:latin typeface="Times New Roman" panose="02020603050405020304" pitchFamily="18" charset="0"/>
                <a:cs typeface="Times New Roman" panose="02020603050405020304" pitchFamily="18" charset="0"/>
              </a:rPr>
              <a:t>：</a:t>
            </a:r>
            <a:endParaRPr lang="en-US" altLang="zh-TW" sz="1200" b="1" dirty="0" smtClean="0">
              <a:latin typeface="Times New Roman" panose="02020603050405020304" pitchFamily="18" charset="0"/>
              <a:cs typeface="Times New Roman" panose="02020603050405020304" pitchFamily="18" charset="0"/>
            </a:endParaRPr>
          </a:p>
          <a:p>
            <a:r>
              <a:rPr lang="en-US" altLang="zh-TW" sz="1200" dirty="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Cb’</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Cb’</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Symbol" panose="05050102010706020507" pitchFamily="18" charset="2"/>
                <a:cs typeface="Times New Roman" panose="02020603050405020304" pitchFamily="18" charset="0"/>
              </a:rPr>
              <a:t>/2-</a:t>
            </a:r>
            <a:r>
              <a:rPr lang="en-CA" altLang="zh-TW" sz="1200" dirty="0" smtClean="0">
                <a:latin typeface="Symbol" panose="05050102010706020507" pitchFamily="18" charset="2"/>
                <a:cs typeface="Times New Roman" panose="02020603050405020304" pitchFamily="18" charset="0"/>
              </a:rPr>
              <a:t>64, </a:t>
            </a:r>
          </a:p>
          <a:p>
            <a:r>
              <a:rPr lang="en-CA" altLang="zh-TW" sz="1200" dirty="0">
                <a:latin typeface="Symbol" panose="05050102010706020507" pitchFamily="18" charset="2"/>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Cb’</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Cb’</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Symbol" panose="05050102010706020507" pitchFamily="18" charset="2"/>
                <a:cs typeface="Times New Roman" panose="02020603050405020304" pitchFamily="18" charset="0"/>
              </a:rPr>
              <a:t>/2-64</a:t>
            </a:r>
            <a:endParaRPr lang="en-CA" altLang="zh-TW" sz="1200" dirty="0" smtClean="0">
              <a:latin typeface="Times New Roman" panose="02020603050405020304" pitchFamily="18" charset="0"/>
              <a:cs typeface="Times New Roman" panose="02020603050405020304" pitchFamily="18" charset="0"/>
            </a:endParaRPr>
          </a:p>
          <a:p>
            <a:r>
              <a:rPr lang="en-CA" altLang="zh-TW" sz="1200" dirty="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Cr’</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Cr’</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/2</a:t>
            </a:r>
            <a:r>
              <a:rPr lang="en-CA" altLang="zh-TW" sz="1200" dirty="0" smtClean="0">
                <a:latin typeface="Symbol" panose="05050102010706020507" pitchFamily="18" charset="2"/>
                <a:cs typeface="Times New Roman" panose="02020603050405020304" pitchFamily="18" charset="0"/>
              </a:rPr>
              <a:t>-</a:t>
            </a:r>
            <a:r>
              <a:rPr lang="en-CA" altLang="zh-TW" sz="1200" dirty="0" smtClean="0">
                <a:latin typeface="Times New Roman" panose="02020603050405020304" pitchFamily="18" charset="0"/>
                <a:cs typeface="Times New Roman" panose="02020603050405020304" pitchFamily="18" charset="0"/>
              </a:rPr>
              <a:t>64</a:t>
            </a:r>
            <a:r>
              <a:rPr lang="en-CA" altLang="zh-TW" sz="1200" dirty="0">
                <a:latin typeface="Times New Roman" panose="02020603050405020304" pitchFamily="18" charset="0"/>
                <a:cs typeface="Times New Roman" panose="02020603050405020304" pitchFamily="18" charset="0"/>
              </a:rPr>
              <a:t>, </a:t>
            </a:r>
            <a:endParaRPr lang="en-CA" altLang="zh-TW" sz="1200" dirty="0" smtClean="0">
              <a:latin typeface="Times New Roman" panose="02020603050405020304" pitchFamily="18" charset="0"/>
              <a:cs typeface="Times New Roman" panose="02020603050405020304" pitchFamily="18" charset="0"/>
            </a:endParaRPr>
          </a:p>
          <a:p>
            <a:r>
              <a:rPr lang="en-CA" altLang="zh-TW" sz="1200" dirty="0" smtClean="0">
                <a:latin typeface="Times New Roman" panose="02020603050405020304" pitchFamily="18" charset="0"/>
                <a:cs typeface="Times New Roman" panose="02020603050405020304" pitchFamily="18" charset="0"/>
              </a:rPr>
              <a:t>Cr’</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Cr’</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/2</a:t>
            </a:r>
            <a:r>
              <a:rPr lang="en-CA" altLang="zh-TW" sz="1200" dirty="0" smtClean="0">
                <a:latin typeface="Symbol" panose="05050102010706020507" pitchFamily="18" charset="2"/>
                <a:cs typeface="Times New Roman" panose="02020603050405020304" pitchFamily="18" charset="0"/>
              </a:rPr>
              <a:t>-</a:t>
            </a:r>
            <a:r>
              <a:rPr lang="en-CA" altLang="zh-TW" sz="1200" dirty="0" smtClean="0">
                <a:latin typeface="Times New Roman" panose="02020603050405020304" pitchFamily="18" charset="0"/>
                <a:cs typeface="Times New Roman" panose="02020603050405020304" pitchFamily="18" charset="0"/>
              </a:rPr>
              <a:t>64</a:t>
            </a:r>
            <a:endParaRPr lang="zh-TW" altLang="en-US" sz="1200" dirty="0">
              <a:latin typeface="Times New Roman" panose="02020603050405020304" pitchFamily="18" charset="0"/>
              <a:cs typeface="Times New Roman" panose="02020603050405020304" pitchFamily="18" charset="0"/>
            </a:endParaRPr>
          </a:p>
        </p:txBody>
      </p:sp>
      <p:sp>
        <p:nvSpPr>
          <p:cNvPr id="67" name="文字方塊 66"/>
          <p:cNvSpPr txBox="1"/>
          <p:nvPr/>
        </p:nvSpPr>
        <p:spPr>
          <a:xfrm>
            <a:off x="5665608" y="5478323"/>
            <a:ext cx="1498680" cy="830997"/>
          </a:xfrm>
          <a:prstGeom prst="rect">
            <a:avLst/>
          </a:prstGeom>
          <a:noFill/>
        </p:spPr>
        <p:txBody>
          <a:bodyPr wrap="none" rtlCol="0">
            <a:spAutoFit/>
          </a:bodyPr>
          <a:lstStyle/>
          <a:p>
            <a:r>
              <a:rPr lang="en-CA" altLang="zh-TW" sz="1200" dirty="0">
                <a:latin typeface="Times New Roman" panose="02020603050405020304" pitchFamily="18" charset="0"/>
                <a:cs typeface="Times New Roman" panose="02020603050405020304" pitchFamily="18" charset="0"/>
              </a:rPr>
              <a:t>{</a:t>
            </a:r>
            <a:r>
              <a:rPr lang="en-CA" altLang="zh-TW" sz="1200" dirty="0" err="1">
                <a:latin typeface="Times New Roman" panose="02020603050405020304" pitchFamily="18" charset="0"/>
                <a:cs typeface="Times New Roman" panose="02020603050405020304" pitchFamily="18" charset="0"/>
              </a:rPr>
              <a:t>Y</a:t>
            </a:r>
            <a:r>
              <a:rPr lang="en-CA" altLang="zh-TW" sz="1200" baseline="-25000" dirty="0" err="1">
                <a:latin typeface="Times New Roman" panose="02020603050405020304" pitchFamily="18" charset="0"/>
                <a:cs typeface="Times New Roman" panose="02020603050405020304" pitchFamily="18" charset="0"/>
              </a:rPr>
              <a:t>i,j</a:t>
            </a:r>
            <a:r>
              <a:rPr lang="en-CA" altLang="zh-TW" sz="1200" dirty="0">
                <a:latin typeface="Times New Roman" panose="02020603050405020304" pitchFamily="18" charset="0"/>
                <a:cs typeface="Times New Roman" panose="02020603050405020304" pitchFamily="18" charset="0"/>
              </a:rPr>
              <a:t>, </a:t>
            </a:r>
            <a:r>
              <a:rPr lang="en-CA" altLang="zh-TW" sz="1200" dirty="0" err="1">
                <a:latin typeface="Times New Roman" panose="02020603050405020304" pitchFamily="18" charset="0"/>
                <a:cs typeface="Times New Roman" panose="02020603050405020304" pitchFamily="18" charset="0"/>
              </a:rPr>
              <a:t>Cb</a:t>
            </a:r>
            <a:r>
              <a:rPr lang="en-CA" altLang="zh-TW" sz="1200" baseline="-25000" dirty="0" err="1">
                <a:latin typeface="Times New Roman" panose="02020603050405020304" pitchFamily="18" charset="0"/>
                <a:cs typeface="Times New Roman" panose="02020603050405020304" pitchFamily="18" charset="0"/>
              </a:rPr>
              <a:t>i,j</a:t>
            </a:r>
            <a:r>
              <a:rPr lang="en-CA" altLang="zh-TW" sz="1200" dirty="0">
                <a:latin typeface="Times New Roman" panose="02020603050405020304" pitchFamily="18" charset="0"/>
                <a:cs typeface="Times New Roman" panose="02020603050405020304" pitchFamily="18" charset="0"/>
              </a:rPr>
              <a:t>, </a:t>
            </a:r>
            <a:r>
              <a:rPr lang="en-CA" altLang="zh-TW" sz="1200" dirty="0" err="1">
                <a:latin typeface="Times New Roman" panose="02020603050405020304" pitchFamily="18" charset="0"/>
                <a:cs typeface="Times New Roman" panose="02020603050405020304" pitchFamily="18" charset="0"/>
              </a:rPr>
              <a:t>Cr</a:t>
            </a:r>
            <a:r>
              <a:rPr lang="en-CA" altLang="zh-TW" sz="1200" baseline="-25000" dirty="0" err="1">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a:t>
            </a:r>
          </a:p>
          <a:p>
            <a:r>
              <a:rPr lang="en-CA" altLang="zh-TW" sz="1200" dirty="0" smtClean="0">
                <a:latin typeface="Times New Roman" panose="02020603050405020304" pitchFamily="18" charset="0"/>
                <a:cs typeface="Times New Roman" panose="02020603050405020304" pitchFamily="18" charset="0"/>
              </a:rPr>
              <a:t>{</a:t>
            </a:r>
            <a:r>
              <a:rPr lang="en-CA" altLang="zh-TW" sz="1200" dirty="0">
                <a:latin typeface="Times New Roman" panose="02020603050405020304" pitchFamily="18" charset="0"/>
                <a:cs typeface="Times New Roman" panose="02020603050405020304" pitchFamily="18" charset="0"/>
              </a:rPr>
              <a:t>Y</a:t>
            </a:r>
            <a:r>
              <a:rPr lang="en-CA" altLang="zh-TW" sz="1200" baseline="-25000" dirty="0">
                <a:latin typeface="Times New Roman" panose="02020603050405020304" pitchFamily="18" charset="0"/>
                <a:cs typeface="Times New Roman" panose="02020603050405020304" pitchFamily="18" charset="0"/>
              </a:rPr>
              <a:t>i,j+1</a:t>
            </a:r>
            <a:r>
              <a:rPr lang="en-CA" altLang="zh-TW" sz="1200" dirty="0">
                <a:latin typeface="Times New Roman" panose="02020603050405020304" pitchFamily="18" charset="0"/>
                <a:cs typeface="Times New Roman" panose="02020603050405020304" pitchFamily="18" charset="0"/>
              </a:rPr>
              <a:t>, 128, 128</a:t>
            </a:r>
            <a:r>
              <a:rPr lang="en-CA" altLang="zh-TW" sz="1200" dirty="0" smtClean="0">
                <a:latin typeface="Times New Roman" panose="02020603050405020304" pitchFamily="18" charset="0"/>
                <a:cs typeface="Times New Roman" panose="02020603050405020304" pitchFamily="18" charset="0"/>
              </a:rPr>
              <a:t>}</a:t>
            </a:r>
          </a:p>
          <a:p>
            <a:r>
              <a:rPr lang="en-CA" altLang="zh-TW" sz="1200" dirty="0" smtClean="0">
                <a:latin typeface="Times New Roman" panose="02020603050405020304" pitchFamily="18" charset="0"/>
                <a:cs typeface="Times New Roman" panose="02020603050405020304" pitchFamily="18" charset="0"/>
              </a:rPr>
              <a:t>{</a:t>
            </a:r>
            <a:r>
              <a:rPr lang="en-CA" altLang="zh-TW" sz="1200" dirty="0" smtClean="0">
                <a:latin typeface="Times New Roman" panose="02020603050405020304" pitchFamily="18" charset="0"/>
                <a:cs typeface="Times New Roman" panose="02020603050405020304" pitchFamily="18" charset="0"/>
              </a:rPr>
              <a:t>Y</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Cb</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Cr</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a:t>
            </a:r>
            <a:endParaRPr lang="en-CA" altLang="zh-TW" sz="1200" dirty="0" smtClean="0">
              <a:latin typeface="Times New Roman" panose="02020603050405020304" pitchFamily="18" charset="0"/>
              <a:cs typeface="Times New Roman" panose="02020603050405020304" pitchFamily="18" charset="0"/>
            </a:endParaRPr>
          </a:p>
          <a:p>
            <a:r>
              <a:rPr lang="en-CA" altLang="zh-TW" sz="1200" dirty="0" smtClean="0">
                <a:latin typeface="Times New Roman" panose="02020603050405020304" pitchFamily="18" charset="0"/>
                <a:cs typeface="Times New Roman" panose="02020603050405020304" pitchFamily="18" charset="0"/>
              </a:rPr>
              <a:t>{Y</a:t>
            </a:r>
            <a:r>
              <a:rPr lang="en-CA" altLang="zh-TW" sz="1200" baseline="-25000" dirty="0" smtClean="0">
                <a:latin typeface="Times New Roman" panose="02020603050405020304" pitchFamily="18" charset="0"/>
                <a:cs typeface="Times New Roman" panose="02020603050405020304" pitchFamily="18" charset="0"/>
              </a:rPr>
              <a:t>i+1,j+1</a:t>
            </a:r>
            <a:r>
              <a:rPr lang="en-CA" altLang="zh-TW" sz="1200" dirty="0">
                <a:latin typeface="Times New Roman" panose="02020603050405020304" pitchFamily="18" charset="0"/>
                <a:cs typeface="Times New Roman" panose="02020603050405020304" pitchFamily="18" charset="0"/>
              </a:rPr>
              <a:t>, 128, 128}</a:t>
            </a:r>
            <a:endParaRPr lang="zh-TW" altLang="en-US"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2302264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4572000" y="2300742"/>
            <a:ext cx="3980863" cy="4051355"/>
          </a:xfrm>
          <a:prstGeom prst="rect">
            <a:avLst/>
          </a:prstGeom>
          <a:solidFill>
            <a:schemeClr val="tx1">
              <a:lumMod val="10000"/>
              <a:lumOff val="90000"/>
            </a:schemeClr>
          </a:solidFill>
          <a:ln w="952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4" name="矩形 13"/>
          <p:cNvSpPr/>
          <p:nvPr/>
        </p:nvSpPr>
        <p:spPr>
          <a:xfrm>
            <a:off x="395536" y="2300743"/>
            <a:ext cx="4090204" cy="4045770"/>
          </a:xfrm>
          <a:prstGeom prst="rect">
            <a:avLst/>
          </a:prstGeom>
          <a:solidFill>
            <a:schemeClr val="accent2">
              <a:lumMod val="20000"/>
              <a:lumOff val="80000"/>
            </a:schemeClr>
          </a:solidFill>
          <a:ln w="952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5" name="文字方塊 14"/>
          <p:cNvSpPr txBox="1"/>
          <p:nvPr/>
        </p:nvSpPr>
        <p:spPr>
          <a:xfrm>
            <a:off x="1028808" y="5339391"/>
            <a:ext cx="1498680" cy="830997"/>
          </a:xfrm>
          <a:prstGeom prst="rect">
            <a:avLst/>
          </a:prstGeom>
          <a:noFill/>
        </p:spPr>
        <p:txBody>
          <a:bodyPr wrap="none" rtlCol="0">
            <a:spAutoFit/>
          </a:bodyPr>
          <a:lstStyle/>
          <a:p>
            <a:r>
              <a:rPr lang="en-CA" altLang="zh-TW" sz="1200" dirty="0">
                <a:latin typeface="Times New Roman" panose="02020603050405020304" pitchFamily="18" charset="0"/>
                <a:cs typeface="Times New Roman" panose="02020603050405020304" pitchFamily="18" charset="0"/>
              </a:rPr>
              <a:t>{</a:t>
            </a:r>
            <a:r>
              <a:rPr lang="en-CA" altLang="zh-TW" sz="1200" dirty="0" err="1">
                <a:latin typeface="Times New Roman" panose="02020603050405020304" pitchFamily="18" charset="0"/>
                <a:cs typeface="Times New Roman" panose="02020603050405020304" pitchFamily="18" charset="0"/>
              </a:rPr>
              <a:t>Y</a:t>
            </a:r>
            <a:r>
              <a:rPr lang="en-CA" altLang="zh-TW" sz="1200" baseline="-25000" dirty="0" err="1">
                <a:latin typeface="Times New Roman" panose="02020603050405020304" pitchFamily="18" charset="0"/>
                <a:cs typeface="Times New Roman" panose="02020603050405020304" pitchFamily="18" charset="0"/>
              </a:rPr>
              <a:t>i,j</a:t>
            </a:r>
            <a:r>
              <a:rPr lang="en-CA" altLang="zh-TW" sz="1200" dirty="0">
                <a:latin typeface="Times New Roman" panose="02020603050405020304" pitchFamily="18" charset="0"/>
                <a:cs typeface="Times New Roman" panose="02020603050405020304" pitchFamily="18" charset="0"/>
              </a:rPr>
              <a:t>, </a:t>
            </a:r>
            <a:r>
              <a:rPr lang="en-CA" altLang="zh-TW" sz="1200" dirty="0" err="1">
                <a:latin typeface="Times New Roman" panose="02020603050405020304" pitchFamily="18" charset="0"/>
                <a:cs typeface="Times New Roman" panose="02020603050405020304" pitchFamily="18" charset="0"/>
              </a:rPr>
              <a:t>Cb</a:t>
            </a:r>
            <a:r>
              <a:rPr lang="en-CA" altLang="zh-TW" sz="1200" baseline="-25000" dirty="0" err="1">
                <a:latin typeface="Times New Roman" panose="02020603050405020304" pitchFamily="18" charset="0"/>
                <a:cs typeface="Times New Roman" panose="02020603050405020304" pitchFamily="18" charset="0"/>
              </a:rPr>
              <a:t>i,j</a:t>
            </a:r>
            <a:r>
              <a:rPr lang="en-CA" altLang="zh-TW" sz="1200" dirty="0">
                <a:latin typeface="Times New Roman" panose="02020603050405020304" pitchFamily="18" charset="0"/>
                <a:cs typeface="Times New Roman" panose="02020603050405020304" pitchFamily="18" charset="0"/>
              </a:rPr>
              <a:t>, </a:t>
            </a:r>
            <a:r>
              <a:rPr lang="en-CA" altLang="zh-TW" sz="1200" dirty="0" err="1">
                <a:latin typeface="Times New Roman" panose="02020603050405020304" pitchFamily="18" charset="0"/>
                <a:cs typeface="Times New Roman" panose="02020603050405020304" pitchFamily="18" charset="0"/>
              </a:rPr>
              <a:t>Cr</a:t>
            </a:r>
            <a:r>
              <a:rPr lang="en-CA" altLang="zh-TW" sz="1200" baseline="-25000" dirty="0" err="1">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a:t>
            </a:r>
          </a:p>
          <a:p>
            <a:r>
              <a:rPr lang="en-CA" altLang="zh-TW" sz="1200" dirty="0" smtClean="0">
                <a:latin typeface="Times New Roman" panose="02020603050405020304" pitchFamily="18" charset="0"/>
                <a:cs typeface="Times New Roman" panose="02020603050405020304" pitchFamily="18" charset="0"/>
              </a:rPr>
              <a:t>{</a:t>
            </a:r>
            <a:r>
              <a:rPr lang="en-CA" altLang="zh-TW" sz="1200" dirty="0">
                <a:latin typeface="Times New Roman" panose="02020603050405020304" pitchFamily="18" charset="0"/>
                <a:cs typeface="Times New Roman" panose="02020603050405020304" pitchFamily="18" charset="0"/>
              </a:rPr>
              <a:t>Y</a:t>
            </a:r>
            <a:r>
              <a:rPr lang="en-CA" altLang="zh-TW" sz="1200" baseline="-25000" dirty="0">
                <a:latin typeface="Times New Roman" panose="02020603050405020304" pitchFamily="18" charset="0"/>
                <a:cs typeface="Times New Roman" panose="02020603050405020304" pitchFamily="18" charset="0"/>
              </a:rPr>
              <a:t>i,j+1</a:t>
            </a:r>
            <a:r>
              <a:rPr lang="en-CA" altLang="zh-TW" sz="1200" dirty="0">
                <a:latin typeface="Times New Roman" panose="02020603050405020304" pitchFamily="18" charset="0"/>
                <a:cs typeface="Times New Roman" panose="02020603050405020304" pitchFamily="18" charset="0"/>
              </a:rPr>
              <a:t>, 128, 128</a:t>
            </a:r>
            <a:r>
              <a:rPr lang="en-CA" altLang="zh-TW" sz="1200" dirty="0" smtClean="0">
                <a:latin typeface="Times New Roman" panose="02020603050405020304" pitchFamily="18" charset="0"/>
                <a:cs typeface="Times New Roman" panose="02020603050405020304" pitchFamily="18" charset="0"/>
              </a:rPr>
              <a:t>}</a:t>
            </a:r>
          </a:p>
          <a:p>
            <a:r>
              <a:rPr lang="en-CA" altLang="zh-TW" sz="1200" dirty="0" smtClean="0">
                <a:latin typeface="Times New Roman" panose="02020603050405020304" pitchFamily="18" charset="0"/>
                <a:cs typeface="Times New Roman" panose="02020603050405020304" pitchFamily="18" charset="0"/>
              </a:rPr>
              <a:t>{</a:t>
            </a:r>
            <a:r>
              <a:rPr lang="en-CA" altLang="zh-TW" sz="1200" dirty="0" smtClean="0">
                <a:latin typeface="Times New Roman" panose="02020603050405020304" pitchFamily="18" charset="0"/>
                <a:cs typeface="Times New Roman" panose="02020603050405020304" pitchFamily="18" charset="0"/>
              </a:rPr>
              <a:t>Y</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Cb</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Cr</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a:t>
            </a:r>
            <a:endParaRPr lang="en-CA" altLang="zh-TW" sz="1200" dirty="0" smtClean="0">
              <a:latin typeface="Times New Roman" panose="02020603050405020304" pitchFamily="18" charset="0"/>
              <a:cs typeface="Times New Roman" panose="02020603050405020304" pitchFamily="18" charset="0"/>
            </a:endParaRPr>
          </a:p>
          <a:p>
            <a:r>
              <a:rPr lang="en-CA" altLang="zh-TW" sz="1200" dirty="0" smtClean="0">
                <a:latin typeface="Times New Roman" panose="02020603050405020304" pitchFamily="18" charset="0"/>
                <a:cs typeface="Times New Roman" panose="02020603050405020304" pitchFamily="18" charset="0"/>
              </a:rPr>
              <a:t>{Y</a:t>
            </a:r>
            <a:r>
              <a:rPr lang="en-CA" altLang="zh-TW" sz="1200" baseline="-25000" dirty="0" smtClean="0">
                <a:latin typeface="Times New Roman" panose="02020603050405020304" pitchFamily="18" charset="0"/>
                <a:cs typeface="Times New Roman" panose="02020603050405020304" pitchFamily="18" charset="0"/>
              </a:rPr>
              <a:t>i+1,j+1</a:t>
            </a:r>
            <a:r>
              <a:rPr lang="en-CA" altLang="zh-TW" sz="1200" dirty="0">
                <a:latin typeface="Times New Roman" panose="02020603050405020304" pitchFamily="18" charset="0"/>
                <a:cs typeface="Times New Roman" panose="02020603050405020304" pitchFamily="18" charset="0"/>
              </a:rPr>
              <a:t>, 128, 128}</a:t>
            </a:r>
            <a:endParaRPr lang="zh-TW" altLang="en-US" sz="1200" dirty="0">
              <a:latin typeface="Times New Roman" panose="02020603050405020304" pitchFamily="18" charset="0"/>
              <a:cs typeface="Times New Roman" panose="02020603050405020304" pitchFamily="18" charset="0"/>
            </a:endParaRPr>
          </a:p>
        </p:txBody>
      </p:sp>
      <p:sp>
        <p:nvSpPr>
          <p:cNvPr id="17" name="文字方塊 16"/>
          <p:cNvSpPr txBox="1"/>
          <p:nvPr/>
        </p:nvSpPr>
        <p:spPr>
          <a:xfrm>
            <a:off x="2483768" y="5339391"/>
            <a:ext cx="1715983" cy="830997"/>
          </a:xfrm>
          <a:prstGeom prst="rect">
            <a:avLst/>
          </a:prstGeom>
          <a:noFill/>
        </p:spPr>
        <p:txBody>
          <a:bodyPr wrap="none" rtlCol="0">
            <a:spAutoFit/>
          </a:bodyPr>
          <a:lstStyle/>
          <a:p>
            <a:r>
              <a:rPr lang="en-CA" altLang="zh-TW" sz="1200" dirty="0">
                <a:solidFill>
                  <a:srgbClr val="3333FF"/>
                </a:solidFill>
                <a:latin typeface="Times New Roman" panose="02020603050405020304" pitchFamily="18" charset="0"/>
                <a:cs typeface="Times New Roman" panose="02020603050405020304" pitchFamily="18" charset="0"/>
              </a:rPr>
              <a:t>{</a:t>
            </a:r>
            <a:r>
              <a:rPr lang="en-CA" altLang="zh-TW" sz="1200" dirty="0" err="1">
                <a:solidFill>
                  <a:srgbClr val="3333FF"/>
                </a:solidFill>
                <a:latin typeface="Times New Roman" panose="02020603050405020304" pitchFamily="18" charset="0"/>
                <a:cs typeface="Times New Roman" panose="02020603050405020304" pitchFamily="18" charset="0"/>
              </a:rPr>
              <a:t>Y</a:t>
            </a:r>
            <a:r>
              <a:rPr lang="en-CA" altLang="zh-TW" sz="1200" baseline="-25000" dirty="0" err="1">
                <a:solidFill>
                  <a:srgbClr val="3333FF"/>
                </a:solidFill>
                <a:latin typeface="Times New Roman" panose="02020603050405020304" pitchFamily="18" charset="0"/>
                <a:cs typeface="Times New Roman" panose="02020603050405020304" pitchFamily="18" charset="0"/>
              </a:rPr>
              <a:t>i,j</a:t>
            </a:r>
            <a:r>
              <a:rPr lang="en-CA" altLang="zh-TW" sz="1200" dirty="0">
                <a:solidFill>
                  <a:srgbClr val="3333FF"/>
                </a:solidFill>
                <a:latin typeface="Times New Roman" panose="02020603050405020304" pitchFamily="18" charset="0"/>
                <a:cs typeface="Times New Roman" panose="02020603050405020304" pitchFamily="18" charset="0"/>
              </a:rPr>
              <a:t>, </a:t>
            </a:r>
            <a:r>
              <a:rPr lang="en-CA" altLang="zh-TW" sz="1200" dirty="0" err="1" smtClean="0">
                <a:solidFill>
                  <a:srgbClr val="3333FF"/>
                </a:solidFill>
                <a:latin typeface="Times New Roman" panose="02020603050405020304" pitchFamily="18" charset="0"/>
                <a:cs typeface="Times New Roman" panose="02020603050405020304" pitchFamily="18" charset="0"/>
              </a:rPr>
              <a:t>Cb’</a:t>
            </a:r>
            <a:r>
              <a:rPr lang="en-CA" altLang="zh-TW" sz="12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200" dirty="0">
                <a:solidFill>
                  <a:srgbClr val="3333FF"/>
                </a:solidFill>
                <a:latin typeface="Times New Roman" panose="02020603050405020304" pitchFamily="18" charset="0"/>
                <a:cs typeface="Times New Roman" panose="02020603050405020304" pitchFamily="18" charset="0"/>
              </a:rPr>
              <a:t>, </a:t>
            </a:r>
            <a:r>
              <a:rPr lang="en-CA" altLang="zh-TW" sz="1200" dirty="0" err="1" smtClean="0">
                <a:solidFill>
                  <a:srgbClr val="3333FF"/>
                </a:solidFill>
                <a:latin typeface="Times New Roman" panose="02020603050405020304" pitchFamily="18" charset="0"/>
                <a:cs typeface="Times New Roman" panose="02020603050405020304" pitchFamily="18" charset="0"/>
              </a:rPr>
              <a:t>Cr’</a:t>
            </a:r>
            <a:r>
              <a:rPr lang="en-CA" altLang="zh-TW" sz="12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200" dirty="0" smtClean="0">
                <a:solidFill>
                  <a:srgbClr val="3333FF"/>
                </a:solidFill>
                <a:latin typeface="Times New Roman" panose="02020603050405020304" pitchFamily="18" charset="0"/>
                <a:cs typeface="Times New Roman" panose="02020603050405020304" pitchFamily="18" charset="0"/>
              </a:rPr>
              <a:t>}</a:t>
            </a:r>
          </a:p>
          <a:p>
            <a:r>
              <a:rPr lang="en-CA" altLang="zh-TW" sz="1200" dirty="0" smtClean="0">
                <a:solidFill>
                  <a:srgbClr val="3333FF"/>
                </a:solidFill>
                <a:latin typeface="Times New Roman" panose="02020603050405020304" pitchFamily="18" charset="0"/>
                <a:cs typeface="Times New Roman" panose="02020603050405020304" pitchFamily="18" charset="0"/>
              </a:rPr>
              <a:t>{</a:t>
            </a:r>
            <a:r>
              <a:rPr lang="en-CA" altLang="zh-TW" sz="1200" dirty="0">
                <a:solidFill>
                  <a:srgbClr val="3333FF"/>
                </a:solidFill>
                <a:latin typeface="Times New Roman" panose="02020603050405020304" pitchFamily="18" charset="0"/>
                <a:cs typeface="Times New Roman" panose="02020603050405020304" pitchFamily="18" charset="0"/>
              </a:rPr>
              <a:t>Y</a:t>
            </a:r>
            <a:r>
              <a:rPr lang="en-CA" altLang="zh-TW" sz="1200" baseline="-25000" dirty="0">
                <a:solidFill>
                  <a:srgbClr val="3333FF"/>
                </a:solidFill>
                <a:latin typeface="Times New Roman" panose="02020603050405020304" pitchFamily="18" charset="0"/>
                <a:cs typeface="Times New Roman" panose="02020603050405020304" pitchFamily="18" charset="0"/>
              </a:rPr>
              <a:t>i,j+1</a:t>
            </a:r>
            <a:r>
              <a:rPr lang="en-CA" altLang="zh-TW" sz="1200" dirty="0">
                <a:solidFill>
                  <a:srgbClr val="3333FF"/>
                </a:solidFill>
                <a:latin typeface="Times New Roman" panose="02020603050405020304" pitchFamily="18" charset="0"/>
                <a:cs typeface="Times New Roman" panose="02020603050405020304" pitchFamily="18" charset="0"/>
              </a:rPr>
              <a:t>, </a:t>
            </a:r>
            <a:r>
              <a:rPr lang="en-CA" altLang="zh-TW" sz="1200" dirty="0" err="1" smtClean="0">
                <a:solidFill>
                  <a:srgbClr val="3333FF"/>
                </a:solidFill>
                <a:latin typeface="Times New Roman" panose="02020603050405020304" pitchFamily="18" charset="0"/>
                <a:cs typeface="Times New Roman" panose="02020603050405020304" pitchFamily="18" charset="0"/>
              </a:rPr>
              <a:t>Cb’</a:t>
            </a:r>
            <a:r>
              <a:rPr lang="en-CA" altLang="zh-TW" sz="12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200" dirty="0" smtClean="0">
                <a:solidFill>
                  <a:srgbClr val="3333FF"/>
                </a:solidFill>
                <a:latin typeface="Times New Roman" panose="02020603050405020304" pitchFamily="18" charset="0"/>
                <a:cs typeface="Times New Roman" panose="02020603050405020304" pitchFamily="18" charset="0"/>
              </a:rPr>
              <a:t>, </a:t>
            </a:r>
            <a:r>
              <a:rPr lang="en-CA" altLang="zh-TW" sz="1200" dirty="0" err="1" smtClean="0">
                <a:solidFill>
                  <a:srgbClr val="3333FF"/>
                </a:solidFill>
                <a:latin typeface="Times New Roman" panose="02020603050405020304" pitchFamily="18" charset="0"/>
                <a:cs typeface="Times New Roman" panose="02020603050405020304" pitchFamily="18" charset="0"/>
              </a:rPr>
              <a:t>Cr’</a:t>
            </a:r>
            <a:r>
              <a:rPr lang="en-CA" altLang="zh-TW" sz="1200" baseline="-25000" dirty="0" err="1" smtClean="0">
                <a:solidFill>
                  <a:srgbClr val="3333FF"/>
                </a:solidFill>
                <a:latin typeface="Times New Roman" panose="02020603050405020304" pitchFamily="18" charset="0"/>
                <a:cs typeface="Times New Roman" panose="02020603050405020304" pitchFamily="18" charset="0"/>
              </a:rPr>
              <a:t>i,j</a:t>
            </a:r>
            <a:endParaRPr lang="en-CA" altLang="zh-TW" sz="1200" dirty="0" smtClean="0">
              <a:solidFill>
                <a:srgbClr val="3333FF"/>
              </a:solidFill>
              <a:latin typeface="Times New Roman" panose="02020603050405020304" pitchFamily="18" charset="0"/>
              <a:cs typeface="Times New Roman" panose="02020603050405020304" pitchFamily="18" charset="0"/>
            </a:endParaRPr>
          </a:p>
          <a:p>
            <a:r>
              <a:rPr lang="en-CA" altLang="zh-TW" sz="1200" dirty="0" smtClean="0">
                <a:solidFill>
                  <a:srgbClr val="3333FF"/>
                </a:solidFill>
                <a:latin typeface="Times New Roman" panose="02020603050405020304" pitchFamily="18" charset="0"/>
                <a:cs typeface="Times New Roman" panose="02020603050405020304" pitchFamily="18" charset="0"/>
              </a:rPr>
              <a:t>{</a:t>
            </a:r>
            <a:r>
              <a:rPr lang="en-CA" altLang="zh-TW" sz="1200" dirty="0">
                <a:solidFill>
                  <a:srgbClr val="3333FF"/>
                </a:solidFill>
                <a:latin typeface="Times New Roman" panose="02020603050405020304" pitchFamily="18" charset="0"/>
                <a:cs typeface="Times New Roman" panose="02020603050405020304" pitchFamily="18" charset="0"/>
              </a:rPr>
              <a:t>Y</a:t>
            </a:r>
            <a:r>
              <a:rPr lang="en-CA" altLang="zh-TW" sz="1200" baseline="-25000" dirty="0">
                <a:solidFill>
                  <a:srgbClr val="3333FF"/>
                </a:solidFill>
                <a:latin typeface="Times New Roman" panose="02020603050405020304" pitchFamily="18" charset="0"/>
                <a:cs typeface="Times New Roman" panose="02020603050405020304" pitchFamily="18" charset="0"/>
              </a:rPr>
              <a:t>i+1,j</a:t>
            </a:r>
            <a:r>
              <a:rPr lang="en-CA" altLang="zh-TW" sz="1200" dirty="0">
                <a:solidFill>
                  <a:srgbClr val="3333FF"/>
                </a:solidFill>
                <a:latin typeface="Times New Roman" panose="02020603050405020304" pitchFamily="18" charset="0"/>
                <a:cs typeface="Times New Roman" panose="02020603050405020304" pitchFamily="18" charset="0"/>
              </a:rPr>
              <a:t>, </a:t>
            </a:r>
            <a:r>
              <a:rPr lang="en-CA" altLang="zh-TW" sz="1200" dirty="0" smtClean="0">
                <a:solidFill>
                  <a:srgbClr val="3333FF"/>
                </a:solidFill>
                <a:latin typeface="Times New Roman" panose="02020603050405020304" pitchFamily="18" charset="0"/>
                <a:cs typeface="Times New Roman" panose="02020603050405020304" pitchFamily="18" charset="0"/>
              </a:rPr>
              <a:t>Cb’</a:t>
            </a:r>
            <a:r>
              <a:rPr lang="en-CA" altLang="zh-TW" sz="1200" baseline="-25000" dirty="0" smtClean="0">
                <a:solidFill>
                  <a:srgbClr val="3333FF"/>
                </a:solidFill>
                <a:latin typeface="Times New Roman" panose="02020603050405020304" pitchFamily="18" charset="0"/>
                <a:cs typeface="Times New Roman" panose="02020603050405020304" pitchFamily="18" charset="0"/>
              </a:rPr>
              <a:t>i+1,j</a:t>
            </a:r>
            <a:r>
              <a:rPr lang="en-CA" altLang="zh-TW" sz="1200" dirty="0" smtClean="0">
                <a:solidFill>
                  <a:srgbClr val="3333FF"/>
                </a:solidFill>
                <a:latin typeface="Times New Roman" panose="02020603050405020304" pitchFamily="18" charset="0"/>
                <a:cs typeface="Times New Roman" panose="02020603050405020304" pitchFamily="18" charset="0"/>
              </a:rPr>
              <a:t>, </a:t>
            </a:r>
            <a:r>
              <a:rPr lang="en-CA" altLang="zh-TW" sz="1200" dirty="0" smtClean="0">
                <a:solidFill>
                  <a:srgbClr val="3333FF"/>
                </a:solidFill>
                <a:latin typeface="Times New Roman" panose="02020603050405020304" pitchFamily="18" charset="0"/>
                <a:cs typeface="Times New Roman" panose="02020603050405020304" pitchFamily="18" charset="0"/>
              </a:rPr>
              <a:t>Cr’</a:t>
            </a:r>
            <a:r>
              <a:rPr lang="en-CA" altLang="zh-TW" sz="1200" baseline="-25000" dirty="0" smtClean="0">
                <a:solidFill>
                  <a:srgbClr val="3333FF"/>
                </a:solidFill>
                <a:latin typeface="Times New Roman" panose="02020603050405020304" pitchFamily="18" charset="0"/>
                <a:cs typeface="Times New Roman" panose="02020603050405020304" pitchFamily="18" charset="0"/>
              </a:rPr>
              <a:t>i+1,j</a:t>
            </a:r>
            <a:r>
              <a:rPr lang="en-CA" altLang="zh-TW" sz="1200" dirty="0" smtClean="0">
                <a:solidFill>
                  <a:srgbClr val="3333FF"/>
                </a:solidFill>
                <a:latin typeface="Times New Roman" panose="02020603050405020304" pitchFamily="18" charset="0"/>
                <a:cs typeface="Times New Roman" panose="02020603050405020304" pitchFamily="18" charset="0"/>
              </a:rPr>
              <a:t>}</a:t>
            </a:r>
          </a:p>
          <a:p>
            <a:r>
              <a:rPr lang="en-CA" altLang="zh-TW" sz="1200" dirty="0" smtClean="0">
                <a:solidFill>
                  <a:srgbClr val="3333FF"/>
                </a:solidFill>
                <a:latin typeface="Times New Roman" panose="02020603050405020304" pitchFamily="18" charset="0"/>
                <a:cs typeface="Times New Roman" panose="02020603050405020304" pitchFamily="18" charset="0"/>
              </a:rPr>
              <a:t>{Y</a:t>
            </a:r>
            <a:r>
              <a:rPr lang="en-CA" altLang="zh-TW" sz="1200" baseline="-25000" dirty="0" smtClean="0">
                <a:solidFill>
                  <a:srgbClr val="3333FF"/>
                </a:solidFill>
                <a:latin typeface="Times New Roman" panose="02020603050405020304" pitchFamily="18" charset="0"/>
                <a:cs typeface="Times New Roman" panose="02020603050405020304" pitchFamily="18" charset="0"/>
              </a:rPr>
              <a:t>i+1,j+1</a:t>
            </a:r>
            <a:r>
              <a:rPr lang="en-CA" altLang="zh-TW" sz="1200" dirty="0">
                <a:solidFill>
                  <a:srgbClr val="3333FF"/>
                </a:solidFill>
                <a:latin typeface="Times New Roman" panose="02020603050405020304" pitchFamily="18" charset="0"/>
                <a:cs typeface="Times New Roman" panose="02020603050405020304" pitchFamily="18" charset="0"/>
              </a:rPr>
              <a:t>, </a:t>
            </a:r>
            <a:r>
              <a:rPr lang="en-CA" altLang="zh-TW" sz="1200" dirty="0" smtClean="0">
                <a:solidFill>
                  <a:srgbClr val="3333FF"/>
                </a:solidFill>
                <a:latin typeface="Times New Roman" panose="02020603050405020304" pitchFamily="18" charset="0"/>
                <a:cs typeface="Times New Roman" panose="02020603050405020304" pitchFamily="18" charset="0"/>
              </a:rPr>
              <a:t>Cb’</a:t>
            </a:r>
            <a:r>
              <a:rPr lang="en-CA" altLang="zh-TW" sz="1200" baseline="-25000" dirty="0" smtClean="0">
                <a:solidFill>
                  <a:srgbClr val="3333FF"/>
                </a:solidFill>
                <a:latin typeface="Times New Roman" panose="02020603050405020304" pitchFamily="18" charset="0"/>
                <a:cs typeface="Times New Roman" panose="02020603050405020304" pitchFamily="18" charset="0"/>
              </a:rPr>
              <a:t>i+1,j</a:t>
            </a:r>
            <a:r>
              <a:rPr lang="en-CA" altLang="zh-TW" sz="1200" dirty="0" smtClean="0">
                <a:solidFill>
                  <a:srgbClr val="3333FF"/>
                </a:solidFill>
                <a:latin typeface="Times New Roman" panose="02020603050405020304" pitchFamily="18" charset="0"/>
                <a:cs typeface="Times New Roman" panose="02020603050405020304" pitchFamily="18" charset="0"/>
              </a:rPr>
              <a:t>, </a:t>
            </a:r>
            <a:r>
              <a:rPr lang="en-CA" altLang="zh-TW" sz="1200" dirty="0" smtClean="0">
                <a:solidFill>
                  <a:srgbClr val="3333FF"/>
                </a:solidFill>
                <a:latin typeface="Times New Roman" panose="02020603050405020304" pitchFamily="18" charset="0"/>
                <a:cs typeface="Times New Roman" panose="02020603050405020304" pitchFamily="18" charset="0"/>
              </a:rPr>
              <a:t>Cr’</a:t>
            </a:r>
            <a:r>
              <a:rPr lang="en-CA" altLang="zh-TW" sz="1200" baseline="-25000" dirty="0" smtClean="0">
                <a:solidFill>
                  <a:srgbClr val="3333FF"/>
                </a:solidFill>
                <a:latin typeface="Times New Roman" panose="02020603050405020304" pitchFamily="18" charset="0"/>
                <a:cs typeface="Times New Roman" panose="02020603050405020304" pitchFamily="18" charset="0"/>
              </a:rPr>
              <a:t>i+1,j</a:t>
            </a:r>
            <a:r>
              <a:rPr lang="en-CA" altLang="zh-TW" sz="1200" dirty="0" smtClean="0">
                <a:solidFill>
                  <a:srgbClr val="3333FF"/>
                </a:solidFill>
                <a:latin typeface="Times New Roman" panose="02020603050405020304" pitchFamily="18" charset="0"/>
                <a:cs typeface="Times New Roman" panose="02020603050405020304" pitchFamily="18" charset="0"/>
              </a:rPr>
              <a:t>}</a:t>
            </a:r>
            <a:endParaRPr lang="zh-TW" altLang="en-US" sz="1200" dirty="0">
              <a:solidFill>
                <a:srgbClr val="3333FF"/>
              </a:solidFill>
              <a:latin typeface="Times New Roman" panose="02020603050405020304" pitchFamily="18" charset="0"/>
              <a:cs typeface="Times New Roman" panose="02020603050405020304" pitchFamily="18" charset="0"/>
            </a:endParaRPr>
          </a:p>
        </p:txBody>
      </p:sp>
      <p:sp>
        <p:nvSpPr>
          <p:cNvPr id="19" name="文字方塊 18"/>
          <p:cNvSpPr txBox="1"/>
          <p:nvPr/>
        </p:nvSpPr>
        <p:spPr>
          <a:xfrm>
            <a:off x="1459139" y="2276871"/>
            <a:ext cx="2968845" cy="1569660"/>
          </a:xfrm>
          <a:prstGeom prst="rect">
            <a:avLst/>
          </a:prstGeom>
          <a:noFill/>
        </p:spPr>
        <p:txBody>
          <a:bodyPr wrap="square" rtlCol="0">
            <a:spAutoFit/>
          </a:bodyPr>
          <a:lstStyle/>
          <a:p>
            <a:r>
              <a:rPr lang="en-CA" altLang="zh-TW" sz="1200" dirty="0" smtClean="0">
                <a:latin typeface="Times New Roman" panose="02020603050405020304" pitchFamily="18" charset="0"/>
                <a:cs typeface="Times New Roman" panose="02020603050405020304" pitchFamily="18" charset="0"/>
              </a:rPr>
              <a:t>Direct subsampling:</a:t>
            </a:r>
          </a:p>
          <a:p>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Cb’</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Cb</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Cb’</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Cb</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a:latin typeface="Times New Roman" panose="02020603050405020304" pitchFamily="18" charset="0"/>
                <a:cs typeface="Times New Roman" panose="02020603050405020304" pitchFamily="18" charset="0"/>
              </a:rPr>
              <a:t>, </a:t>
            </a:r>
            <a:endParaRPr lang="en-CA" altLang="zh-TW" sz="1200" dirty="0" smtClean="0">
              <a:latin typeface="Times New Roman" panose="02020603050405020304" pitchFamily="18" charset="0"/>
              <a:cs typeface="Times New Roman" panose="02020603050405020304" pitchFamily="18" charset="0"/>
            </a:endParaRPr>
          </a:p>
          <a:p>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Cr’</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Cr</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Cr’</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Cr</a:t>
            </a:r>
            <a:r>
              <a:rPr lang="en-CA" altLang="zh-TW" sz="1200" baseline="-25000" dirty="0" smtClean="0">
                <a:latin typeface="Times New Roman" panose="02020603050405020304" pitchFamily="18" charset="0"/>
                <a:cs typeface="Times New Roman" panose="02020603050405020304" pitchFamily="18" charset="0"/>
              </a:rPr>
              <a:t>i+1,j</a:t>
            </a:r>
            <a:endParaRPr lang="en-CA" altLang="zh-TW" sz="1200" dirty="0">
              <a:latin typeface="Times New Roman" panose="02020603050405020304" pitchFamily="18" charset="0"/>
              <a:cs typeface="Times New Roman" panose="02020603050405020304" pitchFamily="18" charset="0"/>
            </a:endParaRPr>
          </a:p>
          <a:p>
            <a:r>
              <a:rPr lang="en-CA" altLang="zh-TW" sz="1200" dirty="0" smtClean="0">
                <a:latin typeface="Times New Roman" panose="02020603050405020304" pitchFamily="18" charset="0"/>
                <a:cs typeface="Times New Roman" panose="02020603050405020304" pitchFamily="18" charset="0"/>
              </a:rPr>
              <a:t>Average subsampling</a:t>
            </a:r>
            <a:r>
              <a:rPr lang="zh-TW" altLang="en-US" sz="1200" dirty="0" smtClean="0">
                <a:latin typeface="Times New Roman" panose="02020603050405020304" pitchFamily="18" charset="0"/>
                <a:cs typeface="Times New Roman" panose="02020603050405020304" pitchFamily="18" charset="0"/>
              </a:rPr>
              <a:t>：</a:t>
            </a:r>
            <a:endParaRPr lang="en-US" altLang="zh-TW" sz="1200" dirty="0" smtClean="0">
              <a:latin typeface="Times New Roman" panose="02020603050405020304" pitchFamily="18" charset="0"/>
              <a:cs typeface="Times New Roman" panose="02020603050405020304" pitchFamily="18" charset="0"/>
            </a:endParaRPr>
          </a:p>
          <a:p>
            <a:r>
              <a:rPr lang="en-US" altLang="zh-TW" sz="1200" dirty="0">
                <a:latin typeface="Times New Roman" panose="02020603050405020304" pitchFamily="18" charset="0"/>
                <a:cs typeface="Times New Roman" panose="02020603050405020304" pitchFamily="18" charset="0"/>
              </a:rPr>
              <a:t> </a:t>
            </a:r>
            <a:r>
              <a:rPr lang="en-US" altLang="zh-TW" sz="1200" dirty="0" smtClean="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Cb’</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Cb’</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Symbol" panose="05050102010706020507" pitchFamily="18" charset="2"/>
                <a:cs typeface="Times New Roman" panose="02020603050405020304" pitchFamily="18" charset="0"/>
              </a:rPr>
              <a:t>/2-</a:t>
            </a:r>
            <a:r>
              <a:rPr lang="en-CA" altLang="zh-TW" sz="1200" dirty="0" smtClean="0">
                <a:latin typeface="Symbol" panose="05050102010706020507" pitchFamily="18" charset="2"/>
                <a:cs typeface="Times New Roman" panose="02020603050405020304" pitchFamily="18" charset="0"/>
              </a:rPr>
              <a:t>64, </a:t>
            </a:r>
          </a:p>
          <a:p>
            <a:r>
              <a:rPr lang="en-CA" altLang="zh-TW" sz="1200" dirty="0">
                <a:latin typeface="Symbol" panose="05050102010706020507" pitchFamily="18" charset="2"/>
                <a:cs typeface="Times New Roman" panose="02020603050405020304" pitchFamily="18" charset="0"/>
              </a:rPr>
              <a:t> </a:t>
            </a:r>
            <a:r>
              <a:rPr lang="en-CA" altLang="zh-TW" sz="1200" dirty="0" smtClean="0">
                <a:latin typeface="Symbol" panose="05050102010706020507" pitchFamily="18" charset="2"/>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Cb’</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Cb’</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Symbol" panose="05050102010706020507" pitchFamily="18" charset="2"/>
                <a:cs typeface="Times New Roman" panose="02020603050405020304" pitchFamily="18" charset="0"/>
              </a:rPr>
              <a:t>/2-64</a:t>
            </a:r>
            <a:endParaRPr lang="en-CA" altLang="zh-TW" sz="1200" dirty="0" smtClean="0">
              <a:latin typeface="Times New Roman" panose="02020603050405020304" pitchFamily="18" charset="0"/>
              <a:cs typeface="Times New Roman" panose="02020603050405020304" pitchFamily="18" charset="0"/>
            </a:endParaRPr>
          </a:p>
          <a:p>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Cr’</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Cr’</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/2</a:t>
            </a:r>
            <a:r>
              <a:rPr lang="en-CA" altLang="zh-TW" sz="1200" dirty="0" smtClean="0">
                <a:latin typeface="Symbol" panose="05050102010706020507" pitchFamily="18" charset="2"/>
                <a:cs typeface="Times New Roman" panose="02020603050405020304" pitchFamily="18" charset="0"/>
              </a:rPr>
              <a:t>-</a:t>
            </a:r>
            <a:r>
              <a:rPr lang="en-CA" altLang="zh-TW" sz="1200" dirty="0" smtClean="0">
                <a:latin typeface="Times New Roman" panose="02020603050405020304" pitchFamily="18" charset="0"/>
                <a:cs typeface="Times New Roman" panose="02020603050405020304" pitchFamily="18" charset="0"/>
              </a:rPr>
              <a:t>64</a:t>
            </a:r>
            <a:r>
              <a:rPr lang="en-CA" altLang="zh-TW" sz="1200" dirty="0">
                <a:latin typeface="Times New Roman" panose="02020603050405020304" pitchFamily="18" charset="0"/>
                <a:cs typeface="Times New Roman" panose="02020603050405020304" pitchFamily="18" charset="0"/>
              </a:rPr>
              <a:t>, </a:t>
            </a:r>
            <a:endParaRPr lang="en-CA" altLang="zh-TW" sz="1200" dirty="0" smtClean="0">
              <a:latin typeface="Times New Roman" panose="02020603050405020304" pitchFamily="18" charset="0"/>
              <a:cs typeface="Times New Roman" panose="02020603050405020304" pitchFamily="18" charset="0"/>
            </a:endParaRPr>
          </a:p>
          <a:p>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 Cr’</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Cr’</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/2</a:t>
            </a:r>
            <a:r>
              <a:rPr lang="en-CA" altLang="zh-TW" sz="1200" dirty="0" smtClean="0">
                <a:latin typeface="Symbol" panose="05050102010706020507" pitchFamily="18" charset="2"/>
                <a:cs typeface="Times New Roman" panose="02020603050405020304" pitchFamily="18" charset="0"/>
              </a:rPr>
              <a:t>-</a:t>
            </a:r>
            <a:r>
              <a:rPr lang="en-CA" altLang="zh-TW" sz="1200" dirty="0" smtClean="0">
                <a:latin typeface="Times New Roman" panose="02020603050405020304" pitchFamily="18" charset="0"/>
                <a:cs typeface="Times New Roman" panose="02020603050405020304" pitchFamily="18" charset="0"/>
              </a:rPr>
              <a:t>64</a:t>
            </a:r>
            <a:endParaRPr lang="zh-TW" altLang="en-US" sz="1200" dirty="0">
              <a:latin typeface="Times New Roman" panose="02020603050405020304" pitchFamily="18" charset="0"/>
              <a:cs typeface="Times New Roman" panose="02020603050405020304" pitchFamily="18" charset="0"/>
            </a:endParaRPr>
          </a:p>
        </p:txBody>
      </p:sp>
      <p:sp>
        <p:nvSpPr>
          <p:cNvPr id="20" name="矩形 19"/>
          <p:cNvSpPr/>
          <p:nvPr/>
        </p:nvSpPr>
        <p:spPr>
          <a:xfrm>
            <a:off x="1899309" y="4080210"/>
            <a:ext cx="902285" cy="1091671"/>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600"/>
          </a:p>
        </p:txBody>
      </p:sp>
      <p:sp>
        <p:nvSpPr>
          <p:cNvPr id="21" name="文字方塊 20"/>
          <p:cNvSpPr txBox="1"/>
          <p:nvPr/>
        </p:nvSpPr>
        <p:spPr>
          <a:xfrm>
            <a:off x="1956357" y="4230685"/>
            <a:ext cx="790601" cy="830997"/>
          </a:xfrm>
          <a:prstGeom prst="rect">
            <a:avLst/>
          </a:prstGeom>
          <a:noFill/>
        </p:spPr>
        <p:txBody>
          <a:bodyPr wrap="none" rtlCol="0">
            <a:spAutoFit/>
          </a:bodyPr>
          <a:lstStyle/>
          <a:p>
            <a:pPr algn="ctr"/>
            <a:r>
              <a:rPr lang="en-US" altLang="zh-TW" sz="1600" dirty="0" smtClean="0">
                <a:latin typeface="Times New Roman" panose="02020603050405020304" pitchFamily="18" charset="0"/>
                <a:cs typeface="Times New Roman" panose="02020603050405020304" pitchFamily="18" charset="0"/>
              </a:rPr>
              <a:t>Video</a:t>
            </a:r>
          </a:p>
          <a:p>
            <a:pPr algn="ctr"/>
            <a:r>
              <a:rPr lang="en-US" altLang="zh-TW" sz="1600" dirty="0" smtClean="0">
                <a:latin typeface="Times New Roman" panose="02020603050405020304" pitchFamily="18" charset="0"/>
                <a:cs typeface="Times New Roman" panose="02020603050405020304" pitchFamily="18" charset="0"/>
              </a:rPr>
              <a:t>Coding</a:t>
            </a:r>
          </a:p>
          <a:p>
            <a:pPr algn="ctr"/>
            <a:r>
              <a:rPr lang="en-US" altLang="zh-TW" sz="1600" dirty="0" smtClean="0">
                <a:latin typeface="Times New Roman" panose="02020603050405020304" pitchFamily="18" charset="0"/>
                <a:cs typeface="Times New Roman" panose="02020603050405020304" pitchFamily="18" charset="0"/>
              </a:rPr>
              <a:t>System</a:t>
            </a:r>
            <a:endParaRPr lang="zh-TW" altLang="en-US" sz="1600" dirty="0">
              <a:latin typeface="Times New Roman" panose="02020603050405020304" pitchFamily="18" charset="0"/>
              <a:cs typeface="Times New Roman" panose="02020603050405020304" pitchFamily="18" charset="0"/>
            </a:endParaRPr>
          </a:p>
        </p:txBody>
      </p:sp>
      <p:sp>
        <p:nvSpPr>
          <p:cNvPr id="22" name="矩形 21"/>
          <p:cNvSpPr/>
          <p:nvPr/>
        </p:nvSpPr>
        <p:spPr>
          <a:xfrm>
            <a:off x="6053049" y="4080208"/>
            <a:ext cx="1047438" cy="1112482"/>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600"/>
          </a:p>
        </p:txBody>
      </p:sp>
      <p:sp>
        <p:nvSpPr>
          <p:cNvPr id="23" name="文字方塊 22"/>
          <p:cNvSpPr txBox="1"/>
          <p:nvPr/>
        </p:nvSpPr>
        <p:spPr>
          <a:xfrm>
            <a:off x="5980080" y="4222027"/>
            <a:ext cx="1144865" cy="830997"/>
          </a:xfrm>
          <a:prstGeom prst="rect">
            <a:avLst/>
          </a:prstGeom>
          <a:noFill/>
        </p:spPr>
        <p:txBody>
          <a:bodyPr wrap="none" rtlCol="0">
            <a:spAutoFit/>
          </a:bodyPr>
          <a:lstStyle/>
          <a:p>
            <a:pPr algn="ctr"/>
            <a:r>
              <a:rPr lang="en-US" altLang="zh-TW" sz="1600" dirty="0" smtClean="0">
                <a:latin typeface="Times New Roman" panose="02020603050405020304" pitchFamily="18" charset="0"/>
                <a:cs typeface="Times New Roman" panose="02020603050405020304" pitchFamily="18" charset="0"/>
              </a:rPr>
              <a:t>Adjustment</a:t>
            </a:r>
          </a:p>
          <a:p>
            <a:pPr algn="ctr"/>
            <a:r>
              <a:rPr lang="en-US" altLang="zh-TW" sz="1600" dirty="0" smtClean="0">
                <a:latin typeface="Times New Roman" panose="02020603050405020304" pitchFamily="18" charset="0"/>
                <a:cs typeface="Times New Roman" panose="02020603050405020304" pitchFamily="18" charset="0"/>
              </a:rPr>
              <a:t>Chroma</a:t>
            </a:r>
          </a:p>
          <a:p>
            <a:pPr algn="ctr"/>
            <a:r>
              <a:rPr lang="en-US" altLang="zh-TW" sz="1600" dirty="0" smtClean="0">
                <a:latin typeface="Times New Roman" panose="02020603050405020304" pitchFamily="18" charset="0"/>
                <a:cs typeface="Times New Roman" panose="02020603050405020304" pitchFamily="18" charset="0"/>
              </a:rPr>
              <a:t>Component</a:t>
            </a:r>
            <a:endParaRPr lang="zh-TW" altLang="en-US" sz="1600" dirty="0">
              <a:latin typeface="Times New Roman" panose="02020603050405020304" pitchFamily="18" charset="0"/>
              <a:cs typeface="Times New Roman" panose="02020603050405020304" pitchFamily="18" charset="0"/>
            </a:endParaRPr>
          </a:p>
        </p:txBody>
      </p:sp>
      <p:grpSp>
        <p:nvGrpSpPr>
          <p:cNvPr id="25" name="群組 24"/>
          <p:cNvGrpSpPr/>
          <p:nvPr/>
        </p:nvGrpSpPr>
        <p:grpSpPr>
          <a:xfrm>
            <a:off x="7130765" y="4225162"/>
            <a:ext cx="305127" cy="1197985"/>
            <a:chOff x="6312962" y="3234462"/>
            <a:chExt cx="791600" cy="1370473"/>
          </a:xfrm>
        </p:grpSpPr>
        <p:cxnSp>
          <p:nvCxnSpPr>
            <p:cNvPr id="79" name="直線單箭頭接點 78"/>
            <p:cNvCxnSpPr/>
            <p:nvPr/>
          </p:nvCxnSpPr>
          <p:spPr>
            <a:xfrm>
              <a:off x="6312962" y="3234462"/>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80" name="直線單箭頭接點 79"/>
            <p:cNvCxnSpPr/>
            <p:nvPr/>
          </p:nvCxnSpPr>
          <p:spPr>
            <a:xfrm>
              <a:off x="6312962" y="3708901"/>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81" name="直線單箭頭接點 80"/>
            <p:cNvCxnSpPr/>
            <p:nvPr/>
          </p:nvCxnSpPr>
          <p:spPr>
            <a:xfrm>
              <a:off x="6312962" y="4212957"/>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82" name="直線單箭頭接點 81"/>
            <p:cNvCxnSpPr/>
            <p:nvPr/>
          </p:nvCxnSpPr>
          <p:spPr>
            <a:xfrm flipV="1">
              <a:off x="6573192" y="4244895"/>
              <a:ext cx="0" cy="360040"/>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grpSp>
        <p:nvGrpSpPr>
          <p:cNvPr id="26" name="群組 25"/>
          <p:cNvGrpSpPr/>
          <p:nvPr/>
        </p:nvGrpSpPr>
        <p:grpSpPr>
          <a:xfrm>
            <a:off x="2812186" y="4225162"/>
            <a:ext cx="295161" cy="1197985"/>
            <a:chOff x="4253153" y="3234462"/>
            <a:chExt cx="791600" cy="1370473"/>
          </a:xfrm>
        </p:grpSpPr>
        <p:cxnSp>
          <p:nvCxnSpPr>
            <p:cNvPr id="75" name="直線單箭頭接點 74"/>
            <p:cNvCxnSpPr/>
            <p:nvPr/>
          </p:nvCxnSpPr>
          <p:spPr>
            <a:xfrm>
              <a:off x="4253153" y="3234462"/>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76" name="直線單箭頭接點 75"/>
            <p:cNvCxnSpPr/>
            <p:nvPr/>
          </p:nvCxnSpPr>
          <p:spPr>
            <a:xfrm>
              <a:off x="4253153" y="3708901"/>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77" name="直線單箭頭接點 76"/>
            <p:cNvCxnSpPr/>
            <p:nvPr/>
          </p:nvCxnSpPr>
          <p:spPr>
            <a:xfrm>
              <a:off x="4253153" y="4212957"/>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78" name="直線單箭頭接點 77"/>
            <p:cNvCxnSpPr/>
            <p:nvPr/>
          </p:nvCxnSpPr>
          <p:spPr>
            <a:xfrm flipV="1">
              <a:off x="4448591" y="4244895"/>
              <a:ext cx="0" cy="360040"/>
            </a:xfrm>
            <a:prstGeom prst="straightConnector1">
              <a:avLst/>
            </a:prstGeom>
            <a:ln>
              <a:solidFill>
                <a:srgbClr val="3333FF"/>
              </a:solidFill>
              <a:prstDash val="dash"/>
              <a:tailEnd type="arrow"/>
            </a:ln>
          </p:spPr>
          <p:style>
            <a:lnRef idx="1">
              <a:schemeClr val="accent1"/>
            </a:lnRef>
            <a:fillRef idx="0">
              <a:schemeClr val="accent1"/>
            </a:fillRef>
            <a:effectRef idx="0">
              <a:schemeClr val="accent1"/>
            </a:effectRef>
            <a:fontRef idx="minor">
              <a:schemeClr val="tx1"/>
            </a:fontRef>
          </p:style>
        </p:cxnSp>
      </p:grpSp>
      <p:cxnSp>
        <p:nvCxnSpPr>
          <p:cNvPr id="27" name="直線單箭頭接點 26"/>
          <p:cNvCxnSpPr/>
          <p:nvPr/>
        </p:nvCxnSpPr>
        <p:spPr>
          <a:xfrm flipH="1">
            <a:off x="6564311" y="3923128"/>
            <a:ext cx="366" cy="157363"/>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nvGrpSpPr>
          <p:cNvPr id="28" name="群組 27"/>
          <p:cNvGrpSpPr/>
          <p:nvPr/>
        </p:nvGrpSpPr>
        <p:grpSpPr>
          <a:xfrm>
            <a:off x="21630" y="3870843"/>
            <a:ext cx="2299701" cy="1552304"/>
            <a:chOff x="195542" y="2829127"/>
            <a:chExt cx="2429648" cy="1775808"/>
          </a:xfrm>
        </p:grpSpPr>
        <p:sp>
          <p:nvSpPr>
            <p:cNvPr id="59" name="矩形 58"/>
            <p:cNvSpPr/>
            <p:nvPr/>
          </p:nvSpPr>
          <p:spPr>
            <a:xfrm>
              <a:off x="793316" y="3100318"/>
              <a:ext cx="1093175" cy="1265308"/>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nvGrpSpPr>
            <p:cNvPr id="60" name="群組 59"/>
            <p:cNvGrpSpPr/>
            <p:nvPr/>
          </p:nvGrpSpPr>
          <p:grpSpPr>
            <a:xfrm>
              <a:off x="195542" y="2829127"/>
              <a:ext cx="1976806" cy="1368152"/>
              <a:chOff x="195542" y="2829127"/>
              <a:chExt cx="1976806" cy="1368152"/>
            </a:xfrm>
          </p:grpSpPr>
          <p:sp>
            <p:nvSpPr>
              <p:cNvPr id="63" name="文字方塊 62"/>
              <p:cNvSpPr txBox="1"/>
              <p:nvPr/>
            </p:nvSpPr>
            <p:spPr>
              <a:xfrm>
                <a:off x="787431" y="3212976"/>
                <a:ext cx="1105367" cy="950646"/>
              </a:xfrm>
              <a:prstGeom prst="rect">
                <a:avLst/>
              </a:prstGeom>
              <a:noFill/>
            </p:spPr>
            <p:txBody>
              <a:bodyPr wrap="none" rtlCol="0">
                <a:spAutoFit/>
              </a:bodyPr>
              <a:lstStyle/>
              <a:p>
                <a:pPr algn="ctr"/>
                <a:r>
                  <a:rPr lang="en-US" altLang="zh-TW" sz="1600" dirty="0" smtClean="0">
                    <a:latin typeface="Times New Roman" panose="02020603050405020304" pitchFamily="18" charset="0"/>
                    <a:cs typeface="Times New Roman" panose="02020603050405020304" pitchFamily="18" charset="0"/>
                  </a:rPr>
                  <a:t>Color </a:t>
                </a:r>
              </a:p>
              <a:p>
                <a:pPr algn="ctr"/>
                <a:r>
                  <a:rPr lang="en-US" altLang="zh-TW" sz="1600" dirty="0" smtClean="0">
                    <a:latin typeface="Times New Roman" panose="02020603050405020304" pitchFamily="18" charset="0"/>
                    <a:cs typeface="Times New Roman" panose="02020603050405020304" pitchFamily="18" charset="0"/>
                  </a:rPr>
                  <a:t>Space </a:t>
                </a:r>
              </a:p>
              <a:p>
                <a:pPr algn="ctr"/>
                <a:r>
                  <a:rPr lang="en-US" altLang="zh-TW" sz="1600" dirty="0" smtClean="0">
                    <a:latin typeface="Times New Roman" panose="02020603050405020304" pitchFamily="18" charset="0"/>
                    <a:cs typeface="Times New Roman" panose="02020603050405020304" pitchFamily="18" charset="0"/>
                  </a:rPr>
                  <a:t>Transform</a:t>
                </a:r>
                <a:endParaRPr lang="zh-TW" altLang="en-US" sz="1600" dirty="0">
                  <a:latin typeface="Times New Roman" panose="02020603050405020304" pitchFamily="18" charset="0"/>
                  <a:cs typeface="Times New Roman" panose="02020603050405020304" pitchFamily="18" charset="0"/>
                </a:endParaRPr>
              </a:p>
            </p:txBody>
          </p:sp>
          <p:grpSp>
            <p:nvGrpSpPr>
              <p:cNvPr id="64" name="群組 63"/>
              <p:cNvGrpSpPr/>
              <p:nvPr/>
            </p:nvGrpSpPr>
            <p:grpSpPr>
              <a:xfrm>
                <a:off x="195542" y="2829127"/>
                <a:ext cx="597773" cy="1368152"/>
                <a:chOff x="109301" y="2829127"/>
                <a:chExt cx="861811" cy="1368152"/>
              </a:xfrm>
            </p:grpSpPr>
            <p:cxnSp>
              <p:nvCxnSpPr>
                <p:cNvPr id="69" name="直線單箭頭接點 68"/>
                <p:cNvCxnSpPr/>
                <p:nvPr/>
              </p:nvCxnSpPr>
              <p:spPr>
                <a:xfrm>
                  <a:off x="179512" y="3218784"/>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70" name="文字方塊 69"/>
                <p:cNvSpPr txBox="1"/>
                <p:nvPr/>
              </p:nvSpPr>
              <p:spPr>
                <a:xfrm>
                  <a:off x="109301" y="2829127"/>
                  <a:ext cx="581464" cy="369332"/>
                </a:xfrm>
                <a:prstGeom prst="rect">
                  <a:avLst/>
                </a:prstGeom>
                <a:noFill/>
              </p:spPr>
              <p:txBody>
                <a:bodyPr wrap="none" rtlCol="0">
                  <a:spAutoFit/>
                </a:bodyPr>
                <a:lstStyle/>
                <a:p>
                  <a:pPr algn="ctr"/>
                  <a:r>
                    <a:rPr lang="en-US" altLang="zh-TW" dirty="0" err="1" smtClean="0">
                      <a:latin typeface="Times New Roman" panose="02020603050405020304" pitchFamily="18" charset="0"/>
                      <a:cs typeface="Times New Roman" panose="02020603050405020304" pitchFamily="18" charset="0"/>
                    </a:rPr>
                    <a:t>R</a:t>
                  </a:r>
                  <a:r>
                    <a:rPr lang="en-US" altLang="zh-TW" baseline="-25000" dirty="0" err="1" smtClean="0">
                      <a:latin typeface="Times New Roman" panose="02020603050405020304" pitchFamily="18" charset="0"/>
                      <a:cs typeface="Times New Roman" panose="02020603050405020304" pitchFamily="18" charset="0"/>
                    </a:rPr>
                    <a:t>i,j</a:t>
                  </a:r>
                  <a:endParaRPr lang="zh-TW" altLang="en-US" dirty="0">
                    <a:latin typeface="Times New Roman" panose="02020603050405020304" pitchFamily="18" charset="0"/>
                    <a:cs typeface="Times New Roman" panose="02020603050405020304" pitchFamily="18" charset="0"/>
                  </a:endParaRPr>
                </a:p>
              </p:txBody>
            </p:sp>
            <p:cxnSp>
              <p:nvCxnSpPr>
                <p:cNvPr id="71" name="直線單箭頭接點 70"/>
                <p:cNvCxnSpPr/>
                <p:nvPr/>
              </p:nvCxnSpPr>
              <p:spPr>
                <a:xfrm>
                  <a:off x="179512" y="3693223"/>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72" name="文字方塊 71"/>
                <p:cNvSpPr txBox="1"/>
                <p:nvPr/>
              </p:nvSpPr>
              <p:spPr>
                <a:xfrm>
                  <a:off x="110307" y="3333183"/>
                  <a:ext cx="597549" cy="369332"/>
                </a:xfrm>
                <a:prstGeom prst="rect">
                  <a:avLst/>
                </a:prstGeom>
                <a:noFill/>
              </p:spPr>
              <p:txBody>
                <a:bodyPr wrap="none" rtlCol="0">
                  <a:spAutoFit/>
                </a:bodyPr>
                <a:lstStyle/>
                <a:p>
                  <a:pPr algn="ctr"/>
                  <a:r>
                    <a:rPr lang="en-US" altLang="zh-TW" dirty="0" err="1" smtClean="0">
                      <a:latin typeface="Times New Roman" panose="02020603050405020304" pitchFamily="18" charset="0"/>
                      <a:cs typeface="Times New Roman" panose="02020603050405020304" pitchFamily="18" charset="0"/>
                    </a:rPr>
                    <a:t>G</a:t>
                  </a:r>
                  <a:r>
                    <a:rPr lang="en-US" altLang="zh-TW" baseline="-25000" dirty="0" err="1" smtClean="0">
                      <a:latin typeface="Times New Roman" panose="02020603050405020304" pitchFamily="18" charset="0"/>
                      <a:cs typeface="Times New Roman" panose="02020603050405020304" pitchFamily="18" charset="0"/>
                    </a:rPr>
                    <a:t>i,j</a:t>
                  </a:r>
                  <a:endParaRPr lang="zh-TW" altLang="en-US" dirty="0">
                    <a:latin typeface="Times New Roman" panose="02020603050405020304" pitchFamily="18" charset="0"/>
                    <a:cs typeface="Times New Roman" panose="02020603050405020304" pitchFamily="18" charset="0"/>
                  </a:endParaRPr>
                </a:p>
              </p:txBody>
            </p:sp>
            <p:cxnSp>
              <p:nvCxnSpPr>
                <p:cNvPr id="73" name="直線單箭頭接點 72"/>
                <p:cNvCxnSpPr/>
                <p:nvPr/>
              </p:nvCxnSpPr>
              <p:spPr>
                <a:xfrm>
                  <a:off x="179512" y="4197279"/>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74" name="文字方塊 73"/>
                <p:cNvSpPr txBox="1"/>
                <p:nvPr/>
              </p:nvSpPr>
              <p:spPr>
                <a:xfrm>
                  <a:off x="109301" y="3797169"/>
                  <a:ext cx="581464" cy="369332"/>
                </a:xfrm>
                <a:prstGeom prst="rect">
                  <a:avLst/>
                </a:prstGeom>
                <a:noFill/>
              </p:spPr>
              <p:txBody>
                <a:bodyPr wrap="none" rtlCol="0">
                  <a:spAutoFit/>
                </a:bodyPr>
                <a:lstStyle/>
                <a:p>
                  <a:pPr algn="ctr"/>
                  <a:r>
                    <a:rPr lang="en-US" altLang="zh-TW" dirty="0" err="1">
                      <a:latin typeface="Times New Roman" panose="02020603050405020304" pitchFamily="18" charset="0"/>
                      <a:cs typeface="Times New Roman" panose="02020603050405020304" pitchFamily="18" charset="0"/>
                    </a:rPr>
                    <a:t>B</a:t>
                  </a:r>
                  <a:r>
                    <a:rPr lang="en-US" altLang="zh-TW" baseline="-25000" dirty="0" err="1" smtClean="0">
                      <a:latin typeface="Times New Roman" panose="02020603050405020304" pitchFamily="18" charset="0"/>
                      <a:cs typeface="Times New Roman" panose="02020603050405020304" pitchFamily="18" charset="0"/>
                    </a:rPr>
                    <a:t>i,j</a:t>
                  </a:r>
                  <a:endParaRPr lang="zh-TW" altLang="en-US" dirty="0">
                    <a:latin typeface="Times New Roman" panose="02020603050405020304" pitchFamily="18" charset="0"/>
                    <a:cs typeface="Times New Roman" panose="02020603050405020304" pitchFamily="18" charset="0"/>
                  </a:endParaRPr>
                </a:p>
              </p:txBody>
            </p:sp>
          </p:grpSp>
          <p:grpSp>
            <p:nvGrpSpPr>
              <p:cNvPr id="65" name="群組 64"/>
              <p:cNvGrpSpPr/>
              <p:nvPr/>
            </p:nvGrpSpPr>
            <p:grpSpPr>
              <a:xfrm>
                <a:off x="1873047" y="3218784"/>
                <a:ext cx="299301" cy="978495"/>
                <a:chOff x="2255166" y="3218784"/>
                <a:chExt cx="791600" cy="978495"/>
              </a:xfrm>
            </p:grpSpPr>
            <p:cxnSp>
              <p:nvCxnSpPr>
                <p:cNvPr id="66" name="直線單箭頭接點 65"/>
                <p:cNvCxnSpPr/>
                <p:nvPr/>
              </p:nvCxnSpPr>
              <p:spPr>
                <a:xfrm>
                  <a:off x="2255166" y="3218784"/>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67" name="直線單箭頭接點 66"/>
                <p:cNvCxnSpPr/>
                <p:nvPr/>
              </p:nvCxnSpPr>
              <p:spPr>
                <a:xfrm>
                  <a:off x="2255166" y="3693223"/>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68" name="直線單箭頭接點 67"/>
                <p:cNvCxnSpPr/>
                <p:nvPr/>
              </p:nvCxnSpPr>
              <p:spPr>
                <a:xfrm>
                  <a:off x="2255166" y="4197279"/>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grpSp>
        </p:grpSp>
        <p:cxnSp>
          <p:nvCxnSpPr>
            <p:cNvPr id="61" name="直線單箭頭接點 60"/>
            <p:cNvCxnSpPr/>
            <p:nvPr/>
          </p:nvCxnSpPr>
          <p:spPr>
            <a:xfrm flipV="1">
              <a:off x="1998340" y="4244895"/>
              <a:ext cx="0" cy="360040"/>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62" name="直線單箭頭接點 61"/>
            <p:cNvCxnSpPr/>
            <p:nvPr/>
          </p:nvCxnSpPr>
          <p:spPr>
            <a:xfrm flipH="1">
              <a:off x="2624803" y="2888940"/>
              <a:ext cx="387" cy="180020"/>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sp>
        <p:nvSpPr>
          <p:cNvPr id="29" name="矩形 28"/>
          <p:cNvSpPr/>
          <p:nvPr/>
        </p:nvSpPr>
        <p:spPr>
          <a:xfrm>
            <a:off x="3088554" y="4080208"/>
            <a:ext cx="951989" cy="1091673"/>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600"/>
          </a:p>
        </p:txBody>
      </p:sp>
      <p:sp>
        <p:nvSpPr>
          <p:cNvPr id="30" name="文字方塊 29"/>
          <p:cNvSpPr txBox="1"/>
          <p:nvPr/>
        </p:nvSpPr>
        <p:spPr>
          <a:xfrm>
            <a:off x="3026544" y="4122625"/>
            <a:ext cx="1046248" cy="978729"/>
          </a:xfrm>
          <a:prstGeom prst="rect">
            <a:avLst/>
          </a:prstGeom>
          <a:noFill/>
        </p:spPr>
        <p:txBody>
          <a:bodyPr wrap="none" rtlCol="0">
            <a:spAutoFit/>
          </a:bodyPr>
          <a:lstStyle/>
          <a:p>
            <a:pPr algn="ctr">
              <a:lnSpc>
                <a:spcPct val="90000"/>
              </a:lnSpc>
            </a:pPr>
            <a:r>
              <a:rPr lang="en-US" altLang="zh-TW" sz="1600" dirty="0" smtClean="0">
                <a:latin typeface="Times New Roman" panose="02020603050405020304" pitchFamily="18" charset="0"/>
                <a:cs typeface="Times New Roman" panose="02020603050405020304" pitchFamily="18" charset="0"/>
              </a:rPr>
              <a:t>Inverse</a:t>
            </a:r>
          </a:p>
          <a:p>
            <a:pPr algn="ctr">
              <a:lnSpc>
                <a:spcPct val="90000"/>
              </a:lnSpc>
            </a:pPr>
            <a:r>
              <a:rPr lang="en-US" altLang="zh-TW" sz="1600" dirty="0" smtClean="0">
                <a:latin typeface="Times New Roman" panose="02020603050405020304" pitchFamily="18" charset="0"/>
                <a:cs typeface="Times New Roman" panose="02020603050405020304" pitchFamily="18" charset="0"/>
              </a:rPr>
              <a:t>Color </a:t>
            </a:r>
          </a:p>
          <a:p>
            <a:pPr algn="ctr">
              <a:lnSpc>
                <a:spcPct val="90000"/>
              </a:lnSpc>
            </a:pPr>
            <a:r>
              <a:rPr lang="en-US" altLang="zh-TW" sz="1600" dirty="0" smtClean="0">
                <a:latin typeface="Times New Roman" panose="02020603050405020304" pitchFamily="18" charset="0"/>
                <a:cs typeface="Times New Roman" panose="02020603050405020304" pitchFamily="18" charset="0"/>
              </a:rPr>
              <a:t>Space </a:t>
            </a:r>
          </a:p>
          <a:p>
            <a:pPr algn="ctr">
              <a:lnSpc>
                <a:spcPct val="90000"/>
              </a:lnSpc>
            </a:pPr>
            <a:r>
              <a:rPr lang="en-US" altLang="zh-TW" sz="1600" dirty="0" smtClean="0">
                <a:latin typeface="Times New Roman" panose="02020603050405020304" pitchFamily="18" charset="0"/>
                <a:cs typeface="Times New Roman" panose="02020603050405020304" pitchFamily="18" charset="0"/>
              </a:rPr>
              <a:t>Transform</a:t>
            </a:r>
            <a:endParaRPr lang="zh-TW" altLang="en-US" sz="1600" dirty="0">
              <a:latin typeface="Times New Roman" panose="02020603050405020304" pitchFamily="18" charset="0"/>
              <a:cs typeface="Times New Roman" panose="02020603050405020304" pitchFamily="18" charset="0"/>
            </a:endParaRPr>
          </a:p>
        </p:txBody>
      </p:sp>
      <p:grpSp>
        <p:nvGrpSpPr>
          <p:cNvPr id="31" name="群組 30"/>
          <p:cNvGrpSpPr/>
          <p:nvPr/>
        </p:nvGrpSpPr>
        <p:grpSpPr>
          <a:xfrm>
            <a:off x="4036070" y="3946478"/>
            <a:ext cx="719968" cy="1219785"/>
            <a:chOff x="7519384" y="574420"/>
            <a:chExt cx="796544" cy="1395411"/>
          </a:xfrm>
        </p:grpSpPr>
        <p:cxnSp>
          <p:nvCxnSpPr>
            <p:cNvPr id="53" name="直線單箭頭接點 52"/>
            <p:cNvCxnSpPr/>
            <p:nvPr/>
          </p:nvCxnSpPr>
          <p:spPr>
            <a:xfrm>
              <a:off x="7524328" y="938337"/>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54" name="文字方塊 53"/>
            <p:cNvSpPr txBox="1"/>
            <p:nvPr/>
          </p:nvSpPr>
          <p:spPr>
            <a:xfrm>
              <a:off x="7519384" y="574420"/>
              <a:ext cx="553686" cy="387299"/>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R’</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55" name="直線單箭頭接點 54"/>
            <p:cNvCxnSpPr/>
            <p:nvPr/>
          </p:nvCxnSpPr>
          <p:spPr>
            <a:xfrm>
              <a:off x="7524328" y="1412776"/>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56" name="文字方塊 55"/>
            <p:cNvSpPr txBox="1"/>
            <p:nvPr/>
          </p:nvSpPr>
          <p:spPr>
            <a:xfrm>
              <a:off x="7521754" y="1078477"/>
              <a:ext cx="566101" cy="387299"/>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G’</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57" name="直線單箭頭接點 56"/>
            <p:cNvCxnSpPr/>
            <p:nvPr/>
          </p:nvCxnSpPr>
          <p:spPr>
            <a:xfrm>
              <a:off x="7524328" y="1916832"/>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58" name="文字方塊 57"/>
            <p:cNvSpPr txBox="1"/>
            <p:nvPr/>
          </p:nvSpPr>
          <p:spPr>
            <a:xfrm>
              <a:off x="7519385" y="1582532"/>
              <a:ext cx="553686" cy="387299"/>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B’</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grpSp>
      <p:sp>
        <p:nvSpPr>
          <p:cNvPr id="32" name="文字方塊 31"/>
          <p:cNvSpPr txBox="1"/>
          <p:nvPr/>
        </p:nvSpPr>
        <p:spPr>
          <a:xfrm>
            <a:off x="1301435" y="6346512"/>
            <a:ext cx="2790621" cy="322848"/>
          </a:xfrm>
          <a:prstGeom prst="rect">
            <a:avLst/>
          </a:prstGeom>
          <a:noFill/>
        </p:spPr>
        <p:txBody>
          <a:bodyPr wrap="none" rtlCol="0">
            <a:spAutoFit/>
          </a:bodyPr>
          <a:lstStyle/>
          <a:p>
            <a:r>
              <a:rPr lang="en-US" altLang="zh-TW" b="1" dirty="0" smtClean="0">
                <a:latin typeface="Times New Roman" panose="02020603050405020304" pitchFamily="18" charset="0"/>
                <a:cs typeface="Times New Roman" panose="02020603050405020304" pitchFamily="18" charset="0"/>
              </a:rPr>
              <a:t>Video Encoder and Decoder</a:t>
            </a:r>
            <a:endParaRPr lang="zh-TW" altLang="en-US" b="1" dirty="0">
              <a:latin typeface="Times New Roman" panose="02020603050405020304" pitchFamily="18" charset="0"/>
              <a:cs typeface="Times New Roman" panose="02020603050405020304" pitchFamily="18" charset="0"/>
            </a:endParaRPr>
          </a:p>
        </p:txBody>
      </p:sp>
      <p:grpSp>
        <p:nvGrpSpPr>
          <p:cNvPr id="33" name="群組 32"/>
          <p:cNvGrpSpPr/>
          <p:nvPr/>
        </p:nvGrpSpPr>
        <p:grpSpPr>
          <a:xfrm>
            <a:off x="4740877" y="4080209"/>
            <a:ext cx="1305276" cy="1385073"/>
            <a:chOff x="793316" y="3020437"/>
            <a:chExt cx="1379032" cy="1584498"/>
          </a:xfrm>
        </p:grpSpPr>
        <p:sp>
          <p:nvSpPr>
            <p:cNvPr id="45" name="矩形 44"/>
            <p:cNvSpPr/>
            <p:nvPr/>
          </p:nvSpPr>
          <p:spPr>
            <a:xfrm>
              <a:off x="793316" y="3020437"/>
              <a:ext cx="1093175" cy="1296988"/>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nvGrpSpPr>
            <p:cNvPr id="46" name="群組 45"/>
            <p:cNvGrpSpPr/>
            <p:nvPr/>
          </p:nvGrpSpPr>
          <p:grpSpPr>
            <a:xfrm>
              <a:off x="795128" y="3182674"/>
              <a:ext cx="1377220" cy="1014605"/>
              <a:chOff x="795128" y="3182674"/>
              <a:chExt cx="1377220" cy="1014605"/>
            </a:xfrm>
          </p:grpSpPr>
          <p:sp>
            <p:nvSpPr>
              <p:cNvPr id="48" name="文字方塊 47"/>
              <p:cNvSpPr txBox="1"/>
              <p:nvPr/>
            </p:nvSpPr>
            <p:spPr>
              <a:xfrm>
                <a:off x="795128" y="3182674"/>
                <a:ext cx="1105367" cy="950645"/>
              </a:xfrm>
              <a:prstGeom prst="rect">
                <a:avLst/>
              </a:prstGeom>
              <a:noFill/>
            </p:spPr>
            <p:txBody>
              <a:bodyPr wrap="none" rtlCol="0">
                <a:spAutoFit/>
              </a:bodyPr>
              <a:lstStyle/>
              <a:p>
                <a:pPr algn="ctr"/>
                <a:r>
                  <a:rPr lang="en-US" altLang="zh-TW" sz="1600" dirty="0" smtClean="0">
                    <a:latin typeface="Times New Roman" panose="02020603050405020304" pitchFamily="18" charset="0"/>
                    <a:cs typeface="Times New Roman" panose="02020603050405020304" pitchFamily="18" charset="0"/>
                  </a:rPr>
                  <a:t>Color </a:t>
                </a:r>
              </a:p>
              <a:p>
                <a:pPr algn="ctr"/>
                <a:r>
                  <a:rPr lang="en-US" altLang="zh-TW" sz="1600" dirty="0" smtClean="0">
                    <a:latin typeface="Times New Roman" panose="02020603050405020304" pitchFamily="18" charset="0"/>
                    <a:cs typeface="Times New Roman" panose="02020603050405020304" pitchFamily="18" charset="0"/>
                  </a:rPr>
                  <a:t>Space </a:t>
                </a:r>
              </a:p>
              <a:p>
                <a:pPr algn="ctr"/>
                <a:r>
                  <a:rPr lang="en-US" altLang="zh-TW" sz="1600" dirty="0" smtClean="0">
                    <a:latin typeface="Times New Roman" panose="02020603050405020304" pitchFamily="18" charset="0"/>
                    <a:cs typeface="Times New Roman" panose="02020603050405020304" pitchFamily="18" charset="0"/>
                  </a:rPr>
                  <a:t>Transform</a:t>
                </a:r>
                <a:endParaRPr lang="zh-TW" altLang="en-US" sz="1600" dirty="0">
                  <a:latin typeface="Times New Roman" panose="02020603050405020304" pitchFamily="18" charset="0"/>
                  <a:cs typeface="Times New Roman" panose="02020603050405020304" pitchFamily="18" charset="0"/>
                </a:endParaRPr>
              </a:p>
            </p:txBody>
          </p:sp>
          <p:grpSp>
            <p:nvGrpSpPr>
              <p:cNvPr id="49" name="群組 48"/>
              <p:cNvGrpSpPr/>
              <p:nvPr/>
            </p:nvGrpSpPr>
            <p:grpSpPr>
              <a:xfrm>
                <a:off x="1873047" y="3218784"/>
                <a:ext cx="299301" cy="978495"/>
                <a:chOff x="2255166" y="3218784"/>
                <a:chExt cx="791600" cy="978495"/>
              </a:xfrm>
            </p:grpSpPr>
            <p:cxnSp>
              <p:nvCxnSpPr>
                <p:cNvPr id="50" name="直線單箭頭接點 49"/>
                <p:cNvCxnSpPr/>
                <p:nvPr/>
              </p:nvCxnSpPr>
              <p:spPr>
                <a:xfrm>
                  <a:off x="2255166" y="3218784"/>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51" name="直線單箭頭接點 50"/>
                <p:cNvCxnSpPr/>
                <p:nvPr/>
              </p:nvCxnSpPr>
              <p:spPr>
                <a:xfrm>
                  <a:off x="2255166" y="3693223"/>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52" name="直線單箭頭接點 51"/>
                <p:cNvCxnSpPr/>
                <p:nvPr/>
              </p:nvCxnSpPr>
              <p:spPr>
                <a:xfrm>
                  <a:off x="2255166" y="4197279"/>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grpSp>
        </p:grpSp>
        <p:cxnSp>
          <p:nvCxnSpPr>
            <p:cNvPr id="47" name="直線單箭頭接點 46"/>
            <p:cNvCxnSpPr/>
            <p:nvPr/>
          </p:nvCxnSpPr>
          <p:spPr>
            <a:xfrm flipV="1">
              <a:off x="1998340" y="4244895"/>
              <a:ext cx="0" cy="360040"/>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sp>
        <p:nvSpPr>
          <p:cNvPr id="35" name="矩形 34"/>
          <p:cNvSpPr/>
          <p:nvPr/>
        </p:nvSpPr>
        <p:spPr>
          <a:xfrm>
            <a:off x="7435891" y="4107902"/>
            <a:ext cx="951989" cy="1105600"/>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600"/>
          </a:p>
        </p:txBody>
      </p:sp>
      <p:sp>
        <p:nvSpPr>
          <p:cNvPr id="36" name="文字方塊 35"/>
          <p:cNvSpPr txBox="1"/>
          <p:nvPr/>
        </p:nvSpPr>
        <p:spPr>
          <a:xfrm>
            <a:off x="7392650" y="4143435"/>
            <a:ext cx="1046248" cy="978729"/>
          </a:xfrm>
          <a:prstGeom prst="rect">
            <a:avLst/>
          </a:prstGeom>
          <a:noFill/>
        </p:spPr>
        <p:txBody>
          <a:bodyPr wrap="none" rtlCol="0">
            <a:spAutoFit/>
          </a:bodyPr>
          <a:lstStyle/>
          <a:p>
            <a:pPr algn="ctr">
              <a:lnSpc>
                <a:spcPct val="90000"/>
              </a:lnSpc>
            </a:pPr>
            <a:r>
              <a:rPr lang="en-US" altLang="zh-TW" sz="1600" dirty="0" smtClean="0">
                <a:latin typeface="Times New Roman" panose="02020603050405020304" pitchFamily="18" charset="0"/>
                <a:cs typeface="Times New Roman" panose="02020603050405020304" pitchFamily="18" charset="0"/>
              </a:rPr>
              <a:t>Inverse</a:t>
            </a:r>
          </a:p>
          <a:p>
            <a:pPr algn="ctr">
              <a:lnSpc>
                <a:spcPct val="90000"/>
              </a:lnSpc>
            </a:pPr>
            <a:r>
              <a:rPr lang="en-US" altLang="zh-TW" sz="1600" dirty="0" smtClean="0">
                <a:latin typeface="Times New Roman" panose="02020603050405020304" pitchFamily="18" charset="0"/>
                <a:cs typeface="Times New Roman" panose="02020603050405020304" pitchFamily="18" charset="0"/>
              </a:rPr>
              <a:t>Color </a:t>
            </a:r>
          </a:p>
          <a:p>
            <a:pPr algn="ctr">
              <a:lnSpc>
                <a:spcPct val="90000"/>
              </a:lnSpc>
            </a:pPr>
            <a:r>
              <a:rPr lang="en-US" altLang="zh-TW" sz="1600" dirty="0" smtClean="0">
                <a:latin typeface="Times New Roman" panose="02020603050405020304" pitchFamily="18" charset="0"/>
                <a:cs typeface="Times New Roman" panose="02020603050405020304" pitchFamily="18" charset="0"/>
              </a:rPr>
              <a:t>Space </a:t>
            </a:r>
          </a:p>
          <a:p>
            <a:pPr algn="ctr">
              <a:lnSpc>
                <a:spcPct val="90000"/>
              </a:lnSpc>
            </a:pPr>
            <a:r>
              <a:rPr lang="en-US" altLang="zh-TW" sz="1600" dirty="0" smtClean="0">
                <a:latin typeface="Times New Roman" panose="02020603050405020304" pitchFamily="18" charset="0"/>
                <a:cs typeface="Times New Roman" panose="02020603050405020304" pitchFamily="18" charset="0"/>
              </a:rPr>
              <a:t>Transform</a:t>
            </a:r>
            <a:endParaRPr lang="zh-TW" altLang="en-US" sz="1600" dirty="0">
              <a:latin typeface="Times New Roman" panose="02020603050405020304" pitchFamily="18" charset="0"/>
              <a:cs typeface="Times New Roman" panose="02020603050405020304" pitchFamily="18" charset="0"/>
            </a:endParaRPr>
          </a:p>
        </p:txBody>
      </p:sp>
      <p:grpSp>
        <p:nvGrpSpPr>
          <p:cNvPr id="37" name="群組 36"/>
          <p:cNvGrpSpPr/>
          <p:nvPr/>
        </p:nvGrpSpPr>
        <p:grpSpPr>
          <a:xfrm>
            <a:off x="8404909" y="3914156"/>
            <a:ext cx="674548" cy="1189162"/>
            <a:chOff x="7524328" y="574421"/>
            <a:chExt cx="791600" cy="1360379"/>
          </a:xfrm>
        </p:grpSpPr>
        <p:cxnSp>
          <p:nvCxnSpPr>
            <p:cNvPr id="39" name="直線單箭頭接點 38"/>
            <p:cNvCxnSpPr/>
            <p:nvPr/>
          </p:nvCxnSpPr>
          <p:spPr>
            <a:xfrm>
              <a:off x="7524328" y="938337"/>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40" name="文字方塊 39"/>
            <p:cNvSpPr txBox="1"/>
            <p:nvPr/>
          </p:nvSpPr>
          <p:spPr>
            <a:xfrm>
              <a:off x="7679413" y="574421"/>
              <a:ext cx="455631" cy="387300"/>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R</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41" name="直線單箭頭接點 40"/>
            <p:cNvCxnSpPr/>
            <p:nvPr/>
          </p:nvCxnSpPr>
          <p:spPr>
            <a:xfrm>
              <a:off x="7524328" y="1412776"/>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42" name="文字方塊 41"/>
            <p:cNvSpPr txBox="1"/>
            <p:nvPr/>
          </p:nvSpPr>
          <p:spPr>
            <a:xfrm>
              <a:off x="7692496" y="1052736"/>
              <a:ext cx="467479" cy="387300"/>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G</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43" name="直線單箭頭接點 42"/>
            <p:cNvCxnSpPr/>
            <p:nvPr/>
          </p:nvCxnSpPr>
          <p:spPr>
            <a:xfrm>
              <a:off x="7524328" y="1916832"/>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44" name="文字方塊 43"/>
            <p:cNvSpPr txBox="1"/>
            <p:nvPr/>
          </p:nvSpPr>
          <p:spPr>
            <a:xfrm>
              <a:off x="7706997" y="1547500"/>
              <a:ext cx="455631" cy="387300"/>
            </a:xfrm>
            <a:prstGeom prst="rect">
              <a:avLst/>
            </a:prstGeom>
            <a:noFill/>
          </p:spPr>
          <p:txBody>
            <a:bodyPr wrap="none" rtlCol="0">
              <a:spAutoFit/>
            </a:bodyPr>
            <a:lstStyle/>
            <a:p>
              <a:pPr algn="ctr"/>
              <a:r>
                <a:rPr lang="en-US" altLang="zh-TW" sz="1600" dirty="0" err="1">
                  <a:latin typeface="Times New Roman" panose="02020603050405020304" pitchFamily="18" charset="0"/>
                  <a:cs typeface="Times New Roman" panose="02020603050405020304" pitchFamily="18" charset="0"/>
                </a:rPr>
                <a:t>B</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grpSp>
      <p:sp>
        <p:nvSpPr>
          <p:cNvPr id="38" name="文字方塊 37"/>
          <p:cNvSpPr txBox="1"/>
          <p:nvPr/>
        </p:nvSpPr>
        <p:spPr>
          <a:xfrm>
            <a:off x="5611328" y="6346512"/>
            <a:ext cx="2282883" cy="322848"/>
          </a:xfrm>
          <a:prstGeom prst="rect">
            <a:avLst/>
          </a:prstGeom>
          <a:noFill/>
        </p:spPr>
        <p:txBody>
          <a:bodyPr wrap="none" rtlCol="0">
            <a:spAutoFit/>
          </a:bodyPr>
          <a:lstStyle/>
          <a:p>
            <a:r>
              <a:rPr lang="en-US" altLang="zh-TW" b="1" dirty="0" smtClean="0">
                <a:latin typeface="Times New Roman" panose="02020603050405020304" pitchFamily="18" charset="0"/>
                <a:cs typeface="Times New Roman" panose="02020603050405020304" pitchFamily="18" charset="0"/>
              </a:rPr>
              <a:t>Color Depth </a:t>
            </a:r>
            <a:r>
              <a:rPr lang="en-US" altLang="zh-TW" b="1" dirty="0" err="1" smtClean="0">
                <a:latin typeface="Times New Roman" panose="02020603050405020304" pitchFamily="18" charset="0"/>
                <a:cs typeface="Times New Roman" panose="02020603050405020304" pitchFamily="18" charset="0"/>
              </a:rPr>
              <a:t>Depacker</a:t>
            </a:r>
            <a:endParaRPr lang="zh-TW" altLang="en-US" b="1" dirty="0">
              <a:latin typeface="Times New Roman" panose="02020603050405020304" pitchFamily="18" charset="0"/>
              <a:cs typeface="Times New Roman" panose="02020603050405020304" pitchFamily="18" charset="0"/>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6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6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24" name="矩形 23"/>
          <p:cNvSpPr/>
          <p:nvPr/>
        </p:nvSpPr>
        <p:spPr>
          <a:xfrm>
            <a:off x="899592" y="179929"/>
            <a:ext cx="6350778" cy="584775"/>
          </a:xfrm>
          <a:prstGeom prst="rect">
            <a:avLst/>
          </a:prstGeom>
        </p:spPr>
        <p:txBody>
          <a:bodyPr wrap="none">
            <a:spAutoFit/>
          </a:bodyPr>
          <a:lstStyle/>
          <a:p>
            <a:r>
              <a:rPr lang="en-CA" altLang="zh-TW" sz="3200" b="1" dirty="0" err="1" smtClean="0">
                <a:latin typeface="Calibri" panose="020F0502020204030204" pitchFamily="34" charset="0"/>
                <a:cs typeface="Calibri" panose="020F0502020204030204" pitchFamily="34" charset="0"/>
              </a:rPr>
              <a:t>chroma_usage</a:t>
            </a:r>
            <a:r>
              <a:rPr lang="en-CA" altLang="zh-TW" sz="3200" b="1" dirty="0" smtClean="0">
                <a:latin typeface="Calibri" panose="020F0502020204030204" pitchFamily="34" charset="0"/>
                <a:cs typeface="Calibri" panose="020F0502020204030204" pitchFamily="34" charset="0"/>
              </a:rPr>
              <a:t> = </a:t>
            </a:r>
            <a:r>
              <a:rPr lang="en-CA" altLang="zh-TW" sz="3200" b="1" dirty="0" smtClean="0">
                <a:latin typeface="Calibri" panose="020F0502020204030204" pitchFamily="34" charset="0"/>
                <a:cs typeface="Calibri" panose="020F0502020204030204" pitchFamily="34" charset="0"/>
              </a:rPr>
              <a:t>2  </a:t>
            </a:r>
            <a:r>
              <a:rPr lang="en-CA" altLang="zh-TW" sz="2400" b="1" dirty="0" smtClean="0">
                <a:solidFill>
                  <a:srgbClr val="3333FF"/>
                </a:solidFill>
                <a:latin typeface="Calibri" panose="020F0502020204030204" pitchFamily="34" charset="0"/>
                <a:cs typeface="Calibri" panose="020F0502020204030204" pitchFamily="34" charset="0"/>
              </a:rPr>
              <a:t>(Coding </a:t>
            </a:r>
            <a:r>
              <a:rPr lang="en-CA" altLang="zh-TW" sz="2400" b="1" dirty="0" smtClean="0">
                <a:solidFill>
                  <a:srgbClr val="3333FF"/>
                </a:solidFill>
                <a:latin typeface="Calibri" panose="020F0502020204030204" pitchFamily="34" charset="0"/>
                <a:cs typeface="Calibri" panose="020F0502020204030204" pitchFamily="34" charset="0"/>
              </a:rPr>
              <a:t>in </a:t>
            </a:r>
            <a:r>
              <a:rPr lang="en-CA" altLang="zh-TW" sz="2400" b="1" dirty="0" err="1" smtClean="0">
                <a:solidFill>
                  <a:srgbClr val="3333FF"/>
                </a:solidFill>
                <a:latin typeface="Calibri" panose="020F0502020204030204" pitchFamily="34" charset="0"/>
                <a:cs typeface="Calibri" panose="020F0502020204030204" pitchFamily="34" charset="0"/>
              </a:rPr>
              <a:t>YCbCr</a:t>
            </a:r>
            <a:r>
              <a:rPr lang="en-CA" altLang="zh-TW" sz="2400" b="1" dirty="0" smtClean="0">
                <a:solidFill>
                  <a:srgbClr val="3333FF"/>
                </a:solidFill>
                <a:latin typeface="Calibri" panose="020F0502020204030204" pitchFamily="34" charset="0"/>
                <a:cs typeface="Calibri" panose="020F0502020204030204" pitchFamily="34" charset="0"/>
              </a:rPr>
              <a:t> </a:t>
            </a:r>
            <a:r>
              <a:rPr lang="en-CA" altLang="zh-TW" sz="2400" b="1" dirty="0" smtClean="0">
                <a:solidFill>
                  <a:srgbClr val="3333FF"/>
                </a:solidFill>
                <a:latin typeface="Calibri" panose="020F0502020204030204" pitchFamily="34" charset="0"/>
                <a:cs typeface="Calibri" panose="020F0502020204030204" pitchFamily="34" charset="0"/>
              </a:rPr>
              <a:t>4:2:</a:t>
            </a:r>
            <a:r>
              <a:rPr lang="en-US" altLang="zh-TW" sz="2400" b="1" dirty="0" smtClean="0">
                <a:solidFill>
                  <a:srgbClr val="3333FF"/>
                </a:solidFill>
                <a:latin typeface="Calibri" panose="020F0502020204030204" pitchFamily="34" charset="0"/>
                <a:cs typeface="Calibri" panose="020F0502020204030204" pitchFamily="34" charset="0"/>
              </a:rPr>
              <a:t>2)</a:t>
            </a:r>
            <a:endParaRPr lang="zh-TW" altLang="en-US" sz="2400" dirty="0">
              <a:solidFill>
                <a:srgbClr val="3333FF"/>
              </a:solidFill>
              <a:latin typeface="Calibri" panose="020F0502020204030204" pitchFamily="34" charset="0"/>
              <a:cs typeface="Calibri" panose="020F0502020204030204" pitchFamily="34" charset="0"/>
            </a:endParaRPr>
          </a:p>
        </p:txBody>
      </p:sp>
      <p:sp>
        <p:nvSpPr>
          <p:cNvPr id="175" name="文字方塊 174"/>
          <p:cNvSpPr txBox="1"/>
          <p:nvPr/>
        </p:nvSpPr>
        <p:spPr>
          <a:xfrm>
            <a:off x="152639" y="1028406"/>
            <a:ext cx="8856984" cy="1200329"/>
          </a:xfrm>
          <a:prstGeom prst="rect">
            <a:avLst/>
          </a:prstGeom>
          <a:noFill/>
        </p:spPr>
        <p:txBody>
          <a:bodyPr wrap="square" rtlCol="0">
            <a:spAutoFit/>
          </a:bodyPr>
          <a:lstStyle/>
          <a:p>
            <a:r>
              <a:rPr lang="en-US" altLang="zh-TW" dirty="0" smtClean="0"/>
              <a:t>For each 4 color pixels, the video coding system operated with </a:t>
            </a:r>
            <a:r>
              <a:rPr lang="en-US" altLang="zh-TW" dirty="0" err="1" smtClean="0"/>
              <a:t>chroma</a:t>
            </a:r>
            <a:r>
              <a:rPr lang="en-US" altLang="zh-TW" dirty="0" smtClean="0"/>
              <a:t> </a:t>
            </a:r>
            <a:r>
              <a:rPr lang="en-US" altLang="zh-TW" dirty="0" err="1" smtClean="0"/>
              <a:t>YCbCr</a:t>
            </a:r>
            <a:r>
              <a:rPr lang="en-US" altLang="zh-TW" dirty="0" smtClean="0"/>
              <a:t> 4:2:0 format, the </a:t>
            </a:r>
            <a:r>
              <a:rPr lang="en-US" altLang="zh-TW" dirty="0" err="1" smtClean="0"/>
              <a:t>chroma</a:t>
            </a:r>
            <a:r>
              <a:rPr lang="en-US" altLang="zh-TW" dirty="0" smtClean="0"/>
              <a:t> components </a:t>
            </a:r>
            <a:r>
              <a:rPr lang="en-US" altLang="zh-TW" dirty="0" err="1" smtClean="0"/>
              <a:t>Cb</a:t>
            </a:r>
            <a:r>
              <a:rPr lang="en-US" altLang="zh-TW" dirty="0" smtClean="0"/>
              <a:t> and Cr will perform subsampling in the encoder and </a:t>
            </a:r>
            <a:r>
              <a:rPr lang="en-US" altLang="zh-TW" dirty="0" err="1" smtClean="0"/>
              <a:t>upsampling</a:t>
            </a:r>
            <a:r>
              <a:rPr lang="en-US" altLang="zh-TW" dirty="0" smtClean="0"/>
              <a:t> in the decoder, we can directly adjusted </a:t>
            </a:r>
            <a:r>
              <a:rPr lang="en-US" altLang="zh-TW" dirty="0" err="1" smtClean="0"/>
              <a:t>chroma</a:t>
            </a:r>
            <a:r>
              <a:rPr lang="en-US" altLang="zh-TW" dirty="0" smtClean="0"/>
              <a:t> component back to the original ones if the </a:t>
            </a:r>
            <a:r>
              <a:rPr lang="en-US" altLang="zh-TW" dirty="0" err="1" smtClean="0"/>
              <a:t>depacking</a:t>
            </a:r>
            <a:r>
              <a:rPr lang="en-US" altLang="zh-TW" dirty="0" smtClean="0"/>
              <a:t> can be only performed in RGB color space.</a:t>
            </a:r>
            <a:endParaRPr lang="zh-TW" altLang="en-US" dirty="0"/>
          </a:p>
        </p:txBody>
      </p:sp>
      <p:sp>
        <p:nvSpPr>
          <p:cNvPr id="9" name="橢圓 8"/>
          <p:cNvSpPr/>
          <p:nvPr/>
        </p:nvSpPr>
        <p:spPr bwMode="auto">
          <a:xfrm>
            <a:off x="4427984" y="2996951"/>
            <a:ext cx="1440160" cy="3456384"/>
          </a:xfrm>
          <a:prstGeom prst="ellipse">
            <a:avLst/>
          </a:prstGeom>
          <a:no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83" name="文字方塊 82"/>
          <p:cNvSpPr txBox="1"/>
          <p:nvPr/>
        </p:nvSpPr>
        <p:spPr>
          <a:xfrm>
            <a:off x="6673720" y="5373215"/>
            <a:ext cx="1498680" cy="830997"/>
          </a:xfrm>
          <a:prstGeom prst="rect">
            <a:avLst/>
          </a:prstGeom>
          <a:noFill/>
        </p:spPr>
        <p:txBody>
          <a:bodyPr wrap="none" rtlCol="0">
            <a:spAutoFit/>
          </a:bodyPr>
          <a:lstStyle/>
          <a:p>
            <a:r>
              <a:rPr lang="en-CA" altLang="zh-TW" sz="1200" dirty="0">
                <a:latin typeface="Times New Roman" panose="02020603050405020304" pitchFamily="18" charset="0"/>
                <a:cs typeface="Times New Roman" panose="02020603050405020304" pitchFamily="18" charset="0"/>
              </a:rPr>
              <a:t>{</a:t>
            </a:r>
            <a:r>
              <a:rPr lang="en-CA" altLang="zh-TW" sz="1200" dirty="0" err="1">
                <a:latin typeface="Times New Roman" panose="02020603050405020304" pitchFamily="18" charset="0"/>
                <a:cs typeface="Times New Roman" panose="02020603050405020304" pitchFamily="18" charset="0"/>
              </a:rPr>
              <a:t>Y</a:t>
            </a:r>
            <a:r>
              <a:rPr lang="en-CA" altLang="zh-TW" sz="1200" baseline="-25000" dirty="0" err="1">
                <a:latin typeface="Times New Roman" panose="02020603050405020304" pitchFamily="18" charset="0"/>
                <a:cs typeface="Times New Roman" panose="02020603050405020304" pitchFamily="18" charset="0"/>
              </a:rPr>
              <a:t>i,j</a:t>
            </a:r>
            <a:r>
              <a:rPr lang="en-CA" altLang="zh-TW" sz="1200" dirty="0">
                <a:latin typeface="Times New Roman" panose="02020603050405020304" pitchFamily="18" charset="0"/>
                <a:cs typeface="Times New Roman" panose="02020603050405020304" pitchFamily="18" charset="0"/>
              </a:rPr>
              <a:t>, </a:t>
            </a:r>
            <a:r>
              <a:rPr lang="en-CA" altLang="zh-TW" sz="1200" dirty="0" err="1">
                <a:latin typeface="Times New Roman" panose="02020603050405020304" pitchFamily="18" charset="0"/>
                <a:cs typeface="Times New Roman" panose="02020603050405020304" pitchFamily="18" charset="0"/>
              </a:rPr>
              <a:t>Cb</a:t>
            </a:r>
            <a:r>
              <a:rPr lang="en-CA" altLang="zh-TW" sz="1200" baseline="-25000" dirty="0" err="1">
                <a:latin typeface="Times New Roman" panose="02020603050405020304" pitchFamily="18" charset="0"/>
                <a:cs typeface="Times New Roman" panose="02020603050405020304" pitchFamily="18" charset="0"/>
              </a:rPr>
              <a:t>i,j</a:t>
            </a:r>
            <a:r>
              <a:rPr lang="en-CA" altLang="zh-TW" sz="1200" dirty="0">
                <a:latin typeface="Times New Roman" panose="02020603050405020304" pitchFamily="18" charset="0"/>
                <a:cs typeface="Times New Roman" panose="02020603050405020304" pitchFamily="18" charset="0"/>
              </a:rPr>
              <a:t>, </a:t>
            </a:r>
            <a:r>
              <a:rPr lang="en-CA" altLang="zh-TW" sz="1200" dirty="0" err="1">
                <a:latin typeface="Times New Roman" panose="02020603050405020304" pitchFamily="18" charset="0"/>
                <a:cs typeface="Times New Roman" panose="02020603050405020304" pitchFamily="18" charset="0"/>
              </a:rPr>
              <a:t>Cr</a:t>
            </a:r>
            <a:r>
              <a:rPr lang="en-CA" altLang="zh-TW" sz="1200" baseline="-25000" dirty="0" err="1">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a:t>
            </a:r>
          </a:p>
          <a:p>
            <a:r>
              <a:rPr lang="en-CA" altLang="zh-TW" sz="1200" dirty="0" smtClean="0">
                <a:latin typeface="Times New Roman" panose="02020603050405020304" pitchFamily="18" charset="0"/>
                <a:cs typeface="Times New Roman" panose="02020603050405020304" pitchFamily="18" charset="0"/>
              </a:rPr>
              <a:t>{</a:t>
            </a:r>
            <a:r>
              <a:rPr lang="en-CA" altLang="zh-TW" sz="1200" dirty="0">
                <a:latin typeface="Times New Roman" panose="02020603050405020304" pitchFamily="18" charset="0"/>
                <a:cs typeface="Times New Roman" panose="02020603050405020304" pitchFamily="18" charset="0"/>
              </a:rPr>
              <a:t>Y</a:t>
            </a:r>
            <a:r>
              <a:rPr lang="en-CA" altLang="zh-TW" sz="1200" baseline="-25000" dirty="0">
                <a:latin typeface="Times New Roman" panose="02020603050405020304" pitchFamily="18" charset="0"/>
                <a:cs typeface="Times New Roman" panose="02020603050405020304" pitchFamily="18" charset="0"/>
              </a:rPr>
              <a:t>i,j+1</a:t>
            </a:r>
            <a:r>
              <a:rPr lang="en-CA" altLang="zh-TW" sz="1200" dirty="0">
                <a:latin typeface="Times New Roman" panose="02020603050405020304" pitchFamily="18" charset="0"/>
                <a:cs typeface="Times New Roman" panose="02020603050405020304" pitchFamily="18" charset="0"/>
              </a:rPr>
              <a:t>, 128, 128</a:t>
            </a:r>
            <a:r>
              <a:rPr lang="en-CA" altLang="zh-TW" sz="1200" dirty="0" smtClean="0">
                <a:latin typeface="Times New Roman" panose="02020603050405020304" pitchFamily="18" charset="0"/>
                <a:cs typeface="Times New Roman" panose="02020603050405020304" pitchFamily="18" charset="0"/>
              </a:rPr>
              <a:t>}</a:t>
            </a:r>
          </a:p>
          <a:p>
            <a:r>
              <a:rPr lang="en-CA" altLang="zh-TW" sz="1200" dirty="0" smtClean="0">
                <a:latin typeface="Times New Roman" panose="02020603050405020304" pitchFamily="18" charset="0"/>
                <a:cs typeface="Times New Roman" panose="02020603050405020304" pitchFamily="18" charset="0"/>
              </a:rPr>
              <a:t>{</a:t>
            </a:r>
            <a:r>
              <a:rPr lang="en-CA" altLang="zh-TW" sz="1200" dirty="0" smtClean="0">
                <a:latin typeface="Times New Roman" panose="02020603050405020304" pitchFamily="18" charset="0"/>
                <a:cs typeface="Times New Roman" panose="02020603050405020304" pitchFamily="18" charset="0"/>
              </a:rPr>
              <a:t>Y</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Cb</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Cr</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a:t>
            </a:r>
            <a:endParaRPr lang="en-CA" altLang="zh-TW" sz="1200" dirty="0" smtClean="0">
              <a:latin typeface="Times New Roman" panose="02020603050405020304" pitchFamily="18" charset="0"/>
              <a:cs typeface="Times New Roman" panose="02020603050405020304" pitchFamily="18" charset="0"/>
            </a:endParaRPr>
          </a:p>
          <a:p>
            <a:r>
              <a:rPr lang="en-CA" altLang="zh-TW" sz="1200" dirty="0" smtClean="0">
                <a:latin typeface="Times New Roman" panose="02020603050405020304" pitchFamily="18" charset="0"/>
                <a:cs typeface="Times New Roman" panose="02020603050405020304" pitchFamily="18" charset="0"/>
              </a:rPr>
              <a:t>{Y</a:t>
            </a:r>
            <a:r>
              <a:rPr lang="en-CA" altLang="zh-TW" sz="1200" baseline="-25000" dirty="0" smtClean="0">
                <a:latin typeface="Times New Roman" panose="02020603050405020304" pitchFamily="18" charset="0"/>
                <a:cs typeface="Times New Roman" panose="02020603050405020304" pitchFamily="18" charset="0"/>
              </a:rPr>
              <a:t>i+1,j+1</a:t>
            </a:r>
            <a:r>
              <a:rPr lang="en-CA" altLang="zh-TW" sz="1200" dirty="0">
                <a:latin typeface="Times New Roman" panose="02020603050405020304" pitchFamily="18" charset="0"/>
                <a:cs typeface="Times New Roman" panose="02020603050405020304" pitchFamily="18" charset="0"/>
              </a:rPr>
              <a:t>, 128, 128}</a:t>
            </a:r>
            <a:endParaRPr lang="zh-TW" altLang="en-US" sz="1200" dirty="0">
              <a:latin typeface="Times New Roman" panose="02020603050405020304" pitchFamily="18" charset="0"/>
              <a:cs typeface="Times New Roman" panose="02020603050405020304" pitchFamily="18" charset="0"/>
            </a:endParaRPr>
          </a:p>
        </p:txBody>
      </p:sp>
      <p:sp>
        <p:nvSpPr>
          <p:cNvPr id="84" name="文字方塊 83"/>
          <p:cNvSpPr txBox="1"/>
          <p:nvPr/>
        </p:nvSpPr>
        <p:spPr>
          <a:xfrm>
            <a:off x="5076056" y="5406314"/>
            <a:ext cx="1715983" cy="830997"/>
          </a:xfrm>
          <a:prstGeom prst="rect">
            <a:avLst/>
          </a:prstGeom>
          <a:noFill/>
        </p:spPr>
        <p:txBody>
          <a:bodyPr wrap="none" rtlCol="0">
            <a:spAutoFit/>
          </a:bodyPr>
          <a:lstStyle/>
          <a:p>
            <a:r>
              <a:rPr lang="en-CA" altLang="zh-TW" sz="1200" dirty="0">
                <a:solidFill>
                  <a:srgbClr val="3333FF"/>
                </a:solidFill>
                <a:latin typeface="Times New Roman" panose="02020603050405020304" pitchFamily="18" charset="0"/>
                <a:cs typeface="Times New Roman" panose="02020603050405020304" pitchFamily="18" charset="0"/>
              </a:rPr>
              <a:t>{</a:t>
            </a:r>
            <a:r>
              <a:rPr lang="en-CA" altLang="zh-TW" sz="1200" dirty="0" err="1">
                <a:solidFill>
                  <a:srgbClr val="3333FF"/>
                </a:solidFill>
                <a:latin typeface="Times New Roman" panose="02020603050405020304" pitchFamily="18" charset="0"/>
                <a:cs typeface="Times New Roman" panose="02020603050405020304" pitchFamily="18" charset="0"/>
              </a:rPr>
              <a:t>Y</a:t>
            </a:r>
            <a:r>
              <a:rPr lang="en-CA" altLang="zh-TW" sz="1200" baseline="-25000" dirty="0" err="1">
                <a:solidFill>
                  <a:srgbClr val="3333FF"/>
                </a:solidFill>
                <a:latin typeface="Times New Roman" panose="02020603050405020304" pitchFamily="18" charset="0"/>
                <a:cs typeface="Times New Roman" panose="02020603050405020304" pitchFamily="18" charset="0"/>
              </a:rPr>
              <a:t>i,j</a:t>
            </a:r>
            <a:r>
              <a:rPr lang="en-CA" altLang="zh-TW" sz="1200" dirty="0">
                <a:solidFill>
                  <a:srgbClr val="3333FF"/>
                </a:solidFill>
                <a:latin typeface="Times New Roman" panose="02020603050405020304" pitchFamily="18" charset="0"/>
                <a:cs typeface="Times New Roman" panose="02020603050405020304" pitchFamily="18" charset="0"/>
              </a:rPr>
              <a:t>, </a:t>
            </a:r>
            <a:r>
              <a:rPr lang="en-CA" altLang="zh-TW" sz="1200" dirty="0" err="1" smtClean="0">
                <a:solidFill>
                  <a:srgbClr val="3333FF"/>
                </a:solidFill>
                <a:latin typeface="Times New Roman" panose="02020603050405020304" pitchFamily="18" charset="0"/>
                <a:cs typeface="Times New Roman" panose="02020603050405020304" pitchFamily="18" charset="0"/>
              </a:rPr>
              <a:t>Cb’</a:t>
            </a:r>
            <a:r>
              <a:rPr lang="en-CA" altLang="zh-TW" sz="12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200" dirty="0">
                <a:solidFill>
                  <a:srgbClr val="3333FF"/>
                </a:solidFill>
                <a:latin typeface="Times New Roman" panose="02020603050405020304" pitchFamily="18" charset="0"/>
                <a:cs typeface="Times New Roman" panose="02020603050405020304" pitchFamily="18" charset="0"/>
              </a:rPr>
              <a:t>, </a:t>
            </a:r>
            <a:r>
              <a:rPr lang="en-CA" altLang="zh-TW" sz="1200" dirty="0" err="1" smtClean="0">
                <a:solidFill>
                  <a:srgbClr val="3333FF"/>
                </a:solidFill>
                <a:latin typeface="Times New Roman" panose="02020603050405020304" pitchFamily="18" charset="0"/>
                <a:cs typeface="Times New Roman" panose="02020603050405020304" pitchFamily="18" charset="0"/>
              </a:rPr>
              <a:t>Cr’</a:t>
            </a:r>
            <a:r>
              <a:rPr lang="en-CA" altLang="zh-TW" sz="12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200" dirty="0" smtClean="0">
                <a:solidFill>
                  <a:srgbClr val="3333FF"/>
                </a:solidFill>
                <a:latin typeface="Times New Roman" panose="02020603050405020304" pitchFamily="18" charset="0"/>
                <a:cs typeface="Times New Roman" panose="02020603050405020304" pitchFamily="18" charset="0"/>
              </a:rPr>
              <a:t>}</a:t>
            </a:r>
          </a:p>
          <a:p>
            <a:r>
              <a:rPr lang="en-CA" altLang="zh-TW" sz="1200" dirty="0" smtClean="0">
                <a:solidFill>
                  <a:srgbClr val="3333FF"/>
                </a:solidFill>
                <a:latin typeface="Times New Roman" panose="02020603050405020304" pitchFamily="18" charset="0"/>
                <a:cs typeface="Times New Roman" panose="02020603050405020304" pitchFamily="18" charset="0"/>
              </a:rPr>
              <a:t>{</a:t>
            </a:r>
            <a:r>
              <a:rPr lang="en-CA" altLang="zh-TW" sz="1200" dirty="0">
                <a:solidFill>
                  <a:srgbClr val="3333FF"/>
                </a:solidFill>
                <a:latin typeface="Times New Roman" panose="02020603050405020304" pitchFamily="18" charset="0"/>
                <a:cs typeface="Times New Roman" panose="02020603050405020304" pitchFamily="18" charset="0"/>
              </a:rPr>
              <a:t>Y</a:t>
            </a:r>
            <a:r>
              <a:rPr lang="en-CA" altLang="zh-TW" sz="1200" baseline="-25000" dirty="0">
                <a:solidFill>
                  <a:srgbClr val="3333FF"/>
                </a:solidFill>
                <a:latin typeface="Times New Roman" panose="02020603050405020304" pitchFamily="18" charset="0"/>
                <a:cs typeface="Times New Roman" panose="02020603050405020304" pitchFamily="18" charset="0"/>
              </a:rPr>
              <a:t>i,j+1</a:t>
            </a:r>
            <a:r>
              <a:rPr lang="en-CA" altLang="zh-TW" sz="1200" dirty="0">
                <a:solidFill>
                  <a:srgbClr val="3333FF"/>
                </a:solidFill>
                <a:latin typeface="Times New Roman" panose="02020603050405020304" pitchFamily="18" charset="0"/>
                <a:cs typeface="Times New Roman" panose="02020603050405020304" pitchFamily="18" charset="0"/>
              </a:rPr>
              <a:t>, </a:t>
            </a:r>
            <a:r>
              <a:rPr lang="en-CA" altLang="zh-TW" sz="1200" dirty="0" err="1" smtClean="0">
                <a:solidFill>
                  <a:srgbClr val="3333FF"/>
                </a:solidFill>
                <a:latin typeface="Times New Roman" panose="02020603050405020304" pitchFamily="18" charset="0"/>
                <a:cs typeface="Times New Roman" panose="02020603050405020304" pitchFamily="18" charset="0"/>
              </a:rPr>
              <a:t>Cb’</a:t>
            </a:r>
            <a:r>
              <a:rPr lang="en-CA" altLang="zh-TW" sz="12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200" dirty="0" smtClean="0">
                <a:solidFill>
                  <a:srgbClr val="3333FF"/>
                </a:solidFill>
                <a:latin typeface="Times New Roman" panose="02020603050405020304" pitchFamily="18" charset="0"/>
                <a:cs typeface="Times New Roman" panose="02020603050405020304" pitchFamily="18" charset="0"/>
              </a:rPr>
              <a:t>, </a:t>
            </a:r>
            <a:r>
              <a:rPr lang="en-CA" altLang="zh-TW" sz="1200" dirty="0" err="1" smtClean="0">
                <a:solidFill>
                  <a:srgbClr val="3333FF"/>
                </a:solidFill>
                <a:latin typeface="Times New Roman" panose="02020603050405020304" pitchFamily="18" charset="0"/>
                <a:cs typeface="Times New Roman" panose="02020603050405020304" pitchFamily="18" charset="0"/>
              </a:rPr>
              <a:t>Cr’</a:t>
            </a:r>
            <a:r>
              <a:rPr lang="en-CA" altLang="zh-TW" sz="1200" baseline="-25000" dirty="0" err="1" smtClean="0">
                <a:solidFill>
                  <a:srgbClr val="3333FF"/>
                </a:solidFill>
                <a:latin typeface="Times New Roman" panose="02020603050405020304" pitchFamily="18" charset="0"/>
                <a:cs typeface="Times New Roman" panose="02020603050405020304" pitchFamily="18" charset="0"/>
              </a:rPr>
              <a:t>i,j</a:t>
            </a:r>
            <a:endParaRPr lang="en-CA" altLang="zh-TW" sz="1200" dirty="0" smtClean="0">
              <a:solidFill>
                <a:srgbClr val="3333FF"/>
              </a:solidFill>
              <a:latin typeface="Times New Roman" panose="02020603050405020304" pitchFamily="18" charset="0"/>
              <a:cs typeface="Times New Roman" panose="02020603050405020304" pitchFamily="18" charset="0"/>
            </a:endParaRPr>
          </a:p>
          <a:p>
            <a:r>
              <a:rPr lang="en-CA" altLang="zh-TW" sz="1200" dirty="0" smtClean="0">
                <a:solidFill>
                  <a:srgbClr val="3333FF"/>
                </a:solidFill>
                <a:latin typeface="Times New Roman" panose="02020603050405020304" pitchFamily="18" charset="0"/>
                <a:cs typeface="Times New Roman" panose="02020603050405020304" pitchFamily="18" charset="0"/>
              </a:rPr>
              <a:t>{</a:t>
            </a:r>
            <a:r>
              <a:rPr lang="en-CA" altLang="zh-TW" sz="1200" dirty="0">
                <a:solidFill>
                  <a:srgbClr val="3333FF"/>
                </a:solidFill>
                <a:latin typeface="Times New Roman" panose="02020603050405020304" pitchFamily="18" charset="0"/>
                <a:cs typeface="Times New Roman" panose="02020603050405020304" pitchFamily="18" charset="0"/>
              </a:rPr>
              <a:t>Y</a:t>
            </a:r>
            <a:r>
              <a:rPr lang="en-CA" altLang="zh-TW" sz="1200" baseline="-25000" dirty="0">
                <a:solidFill>
                  <a:srgbClr val="3333FF"/>
                </a:solidFill>
                <a:latin typeface="Times New Roman" panose="02020603050405020304" pitchFamily="18" charset="0"/>
                <a:cs typeface="Times New Roman" panose="02020603050405020304" pitchFamily="18" charset="0"/>
              </a:rPr>
              <a:t>i+1,j</a:t>
            </a:r>
            <a:r>
              <a:rPr lang="en-CA" altLang="zh-TW" sz="1200" dirty="0">
                <a:solidFill>
                  <a:srgbClr val="3333FF"/>
                </a:solidFill>
                <a:latin typeface="Times New Roman" panose="02020603050405020304" pitchFamily="18" charset="0"/>
                <a:cs typeface="Times New Roman" panose="02020603050405020304" pitchFamily="18" charset="0"/>
              </a:rPr>
              <a:t>, </a:t>
            </a:r>
            <a:r>
              <a:rPr lang="en-CA" altLang="zh-TW" sz="1200" dirty="0" smtClean="0">
                <a:solidFill>
                  <a:srgbClr val="3333FF"/>
                </a:solidFill>
                <a:latin typeface="Times New Roman" panose="02020603050405020304" pitchFamily="18" charset="0"/>
                <a:cs typeface="Times New Roman" panose="02020603050405020304" pitchFamily="18" charset="0"/>
              </a:rPr>
              <a:t>Cb’</a:t>
            </a:r>
            <a:r>
              <a:rPr lang="en-CA" altLang="zh-TW" sz="1200" baseline="-25000" dirty="0" smtClean="0">
                <a:solidFill>
                  <a:srgbClr val="3333FF"/>
                </a:solidFill>
                <a:latin typeface="Times New Roman" panose="02020603050405020304" pitchFamily="18" charset="0"/>
                <a:cs typeface="Times New Roman" panose="02020603050405020304" pitchFamily="18" charset="0"/>
              </a:rPr>
              <a:t>i+1,j</a:t>
            </a:r>
            <a:r>
              <a:rPr lang="en-CA" altLang="zh-TW" sz="1200" dirty="0" smtClean="0">
                <a:solidFill>
                  <a:srgbClr val="3333FF"/>
                </a:solidFill>
                <a:latin typeface="Times New Roman" panose="02020603050405020304" pitchFamily="18" charset="0"/>
                <a:cs typeface="Times New Roman" panose="02020603050405020304" pitchFamily="18" charset="0"/>
              </a:rPr>
              <a:t>, </a:t>
            </a:r>
            <a:r>
              <a:rPr lang="en-CA" altLang="zh-TW" sz="1200" dirty="0" smtClean="0">
                <a:solidFill>
                  <a:srgbClr val="3333FF"/>
                </a:solidFill>
                <a:latin typeface="Times New Roman" panose="02020603050405020304" pitchFamily="18" charset="0"/>
                <a:cs typeface="Times New Roman" panose="02020603050405020304" pitchFamily="18" charset="0"/>
              </a:rPr>
              <a:t>Cr’</a:t>
            </a:r>
            <a:r>
              <a:rPr lang="en-CA" altLang="zh-TW" sz="1200" baseline="-25000" dirty="0" smtClean="0">
                <a:solidFill>
                  <a:srgbClr val="3333FF"/>
                </a:solidFill>
                <a:latin typeface="Times New Roman" panose="02020603050405020304" pitchFamily="18" charset="0"/>
                <a:cs typeface="Times New Roman" panose="02020603050405020304" pitchFamily="18" charset="0"/>
              </a:rPr>
              <a:t>i+1,j</a:t>
            </a:r>
            <a:r>
              <a:rPr lang="en-CA" altLang="zh-TW" sz="1200" dirty="0" smtClean="0">
                <a:solidFill>
                  <a:srgbClr val="3333FF"/>
                </a:solidFill>
                <a:latin typeface="Times New Roman" panose="02020603050405020304" pitchFamily="18" charset="0"/>
                <a:cs typeface="Times New Roman" panose="02020603050405020304" pitchFamily="18" charset="0"/>
              </a:rPr>
              <a:t>}</a:t>
            </a:r>
          </a:p>
          <a:p>
            <a:r>
              <a:rPr lang="en-CA" altLang="zh-TW" sz="1200" dirty="0" smtClean="0">
                <a:solidFill>
                  <a:srgbClr val="3333FF"/>
                </a:solidFill>
                <a:latin typeface="Times New Roman" panose="02020603050405020304" pitchFamily="18" charset="0"/>
                <a:cs typeface="Times New Roman" panose="02020603050405020304" pitchFamily="18" charset="0"/>
              </a:rPr>
              <a:t>{Y</a:t>
            </a:r>
            <a:r>
              <a:rPr lang="en-CA" altLang="zh-TW" sz="1200" baseline="-25000" dirty="0" smtClean="0">
                <a:solidFill>
                  <a:srgbClr val="3333FF"/>
                </a:solidFill>
                <a:latin typeface="Times New Roman" panose="02020603050405020304" pitchFamily="18" charset="0"/>
                <a:cs typeface="Times New Roman" panose="02020603050405020304" pitchFamily="18" charset="0"/>
              </a:rPr>
              <a:t>i+1,j+1</a:t>
            </a:r>
            <a:r>
              <a:rPr lang="en-CA" altLang="zh-TW" sz="1200" dirty="0">
                <a:solidFill>
                  <a:srgbClr val="3333FF"/>
                </a:solidFill>
                <a:latin typeface="Times New Roman" panose="02020603050405020304" pitchFamily="18" charset="0"/>
                <a:cs typeface="Times New Roman" panose="02020603050405020304" pitchFamily="18" charset="0"/>
              </a:rPr>
              <a:t>, </a:t>
            </a:r>
            <a:r>
              <a:rPr lang="en-CA" altLang="zh-TW" sz="1200" dirty="0" smtClean="0">
                <a:solidFill>
                  <a:srgbClr val="3333FF"/>
                </a:solidFill>
                <a:latin typeface="Times New Roman" panose="02020603050405020304" pitchFamily="18" charset="0"/>
                <a:cs typeface="Times New Roman" panose="02020603050405020304" pitchFamily="18" charset="0"/>
              </a:rPr>
              <a:t>Cb’</a:t>
            </a:r>
            <a:r>
              <a:rPr lang="en-CA" altLang="zh-TW" sz="1200" baseline="-25000" dirty="0" smtClean="0">
                <a:solidFill>
                  <a:srgbClr val="3333FF"/>
                </a:solidFill>
                <a:latin typeface="Times New Roman" panose="02020603050405020304" pitchFamily="18" charset="0"/>
                <a:cs typeface="Times New Roman" panose="02020603050405020304" pitchFamily="18" charset="0"/>
              </a:rPr>
              <a:t>i+1,j</a:t>
            </a:r>
            <a:r>
              <a:rPr lang="en-CA" altLang="zh-TW" sz="1200" dirty="0" smtClean="0">
                <a:solidFill>
                  <a:srgbClr val="3333FF"/>
                </a:solidFill>
                <a:latin typeface="Times New Roman" panose="02020603050405020304" pitchFamily="18" charset="0"/>
                <a:cs typeface="Times New Roman" panose="02020603050405020304" pitchFamily="18" charset="0"/>
              </a:rPr>
              <a:t>, </a:t>
            </a:r>
            <a:r>
              <a:rPr lang="en-CA" altLang="zh-TW" sz="1200" dirty="0" smtClean="0">
                <a:solidFill>
                  <a:srgbClr val="3333FF"/>
                </a:solidFill>
                <a:latin typeface="Times New Roman" panose="02020603050405020304" pitchFamily="18" charset="0"/>
                <a:cs typeface="Times New Roman" panose="02020603050405020304" pitchFamily="18" charset="0"/>
              </a:rPr>
              <a:t>Cr’</a:t>
            </a:r>
            <a:r>
              <a:rPr lang="en-CA" altLang="zh-TW" sz="1200" baseline="-25000" dirty="0" smtClean="0">
                <a:solidFill>
                  <a:srgbClr val="3333FF"/>
                </a:solidFill>
                <a:latin typeface="Times New Roman" panose="02020603050405020304" pitchFamily="18" charset="0"/>
                <a:cs typeface="Times New Roman" panose="02020603050405020304" pitchFamily="18" charset="0"/>
              </a:rPr>
              <a:t>i+1,j</a:t>
            </a:r>
            <a:r>
              <a:rPr lang="en-CA" altLang="zh-TW" sz="1200" dirty="0" smtClean="0">
                <a:solidFill>
                  <a:srgbClr val="3333FF"/>
                </a:solidFill>
                <a:latin typeface="Times New Roman" panose="02020603050405020304" pitchFamily="18" charset="0"/>
                <a:cs typeface="Times New Roman" panose="02020603050405020304" pitchFamily="18" charset="0"/>
              </a:rPr>
              <a:t>}</a:t>
            </a:r>
            <a:endParaRPr lang="zh-TW" altLang="en-US" sz="1200" dirty="0">
              <a:solidFill>
                <a:srgbClr val="3333FF"/>
              </a:solidFill>
              <a:latin typeface="Times New Roman" panose="02020603050405020304" pitchFamily="18" charset="0"/>
              <a:cs typeface="Times New Roman" panose="02020603050405020304" pitchFamily="18" charset="0"/>
            </a:endParaRPr>
          </a:p>
        </p:txBody>
      </p:sp>
      <p:sp>
        <p:nvSpPr>
          <p:cNvPr id="85" name="文字方塊 84"/>
          <p:cNvSpPr txBox="1"/>
          <p:nvPr/>
        </p:nvSpPr>
        <p:spPr>
          <a:xfrm>
            <a:off x="5806394" y="2276871"/>
            <a:ext cx="2149982" cy="1569660"/>
          </a:xfrm>
          <a:prstGeom prst="rect">
            <a:avLst/>
          </a:prstGeom>
          <a:noFill/>
        </p:spPr>
        <p:txBody>
          <a:bodyPr wrap="square" rtlCol="0">
            <a:spAutoFit/>
          </a:bodyPr>
          <a:lstStyle/>
          <a:p>
            <a:r>
              <a:rPr lang="en-CA" altLang="zh-TW" sz="1200" dirty="0" smtClean="0">
                <a:latin typeface="Times New Roman" panose="02020603050405020304" pitchFamily="18" charset="0"/>
                <a:cs typeface="Times New Roman" panose="02020603050405020304" pitchFamily="18" charset="0"/>
              </a:rPr>
              <a:t>For direct subsampling:</a:t>
            </a:r>
          </a:p>
          <a:p>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Cb</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Cb’</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Cb’</a:t>
            </a:r>
            <a:r>
              <a:rPr lang="en-CA" altLang="zh-TW" sz="1200" baseline="-25000" dirty="0">
                <a:latin typeface="Times New Roman" panose="02020603050405020304" pitchFamily="18" charset="0"/>
                <a:cs typeface="Times New Roman" panose="02020603050405020304" pitchFamily="18" charset="0"/>
              </a:rPr>
              <a:t>i+1,j</a:t>
            </a:r>
            <a:r>
              <a:rPr lang="en-CA" altLang="zh-TW" sz="1200" dirty="0">
                <a:latin typeface="Times New Roman" panose="02020603050405020304" pitchFamily="18" charset="0"/>
                <a:cs typeface="Times New Roman" panose="02020603050405020304" pitchFamily="18" charset="0"/>
              </a:rPr>
              <a:t> = Cb</a:t>
            </a:r>
            <a:r>
              <a:rPr lang="en-CA" altLang="zh-TW" sz="1200" baseline="-25000" dirty="0">
                <a:latin typeface="Times New Roman" panose="02020603050405020304" pitchFamily="18" charset="0"/>
                <a:cs typeface="Times New Roman" panose="02020603050405020304" pitchFamily="18" charset="0"/>
              </a:rPr>
              <a:t>i+1,j</a:t>
            </a:r>
            <a:r>
              <a:rPr lang="en-CA" altLang="zh-TW" sz="1200" dirty="0">
                <a:latin typeface="Times New Roman" panose="02020603050405020304" pitchFamily="18" charset="0"/>
                <a:cs typeface="Times New Roman" panose="02020603050405020304" pitchFamily="18" charset="0"/>
              </a:rPr>
              <a:t>, </a:t>
            </a:r>
            <a:endParaRPr lang="en-CA" altLang="zh-TW" sz="1200" dirty="0" smtClean="0">
              <a:latin typeface="Times New Roman" panose="02020603050405020304" pitchFamily="18" charset="0"/>
              <a:cs typeface="Times New Roman" panose="02020603050405020304" pitchFamily="18" charset="0"/>
            </a:endParaRPr>
          </a:p>
          <a:p>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Cr</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Cr’</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Cr’</a:t>
            </a:r>
            <a:r>
              <a:rPr lang="en-CA" altLang="zh-TW" sz="1200" baseline="-25000" dirty="0">
                <a:latin typeface="Times New Roman" panose="02020603050405020304" pitchFamily="18" charset="0"/>
                <a:cs typeface="Times New Roman" panose="02020603050405020304" pitchFamily="18" charset="0"/>
              </a:rPr>
              <a:t>i+1,j</a:t>
            </a:r>
            <a:r>
              <a:rPr lang="en-CA" altLang="zh-TW" sz="1200" dirty="0">
                <a:latin typeface="Times New Roman" panose="02020603050405020304" pitchFamily="18" charset="0"/>
                <a:cs typeface="Times New Roman" panose="02020603050405020304" pitchFamily="18" charset="0"/>
              </a:rPr>
              <a:t> = Cr</a:t>
            </a:r>
            <a:r>
              <a:rPr lang="en-CA" altLang="zh-TW" sz="1200" baseline="-25000" dirty="0">
                <a:latin typeface="Times New Roman" panose="02020603050405020304" pitchFamily="18" charset="0"/>
                <a:cs typeface="Times New Roman" panose="02020603050405020304" pitchFamily="18" charset="0"/>
              </a:rPr>
              <a:t>i+1,j</a:t>
            </a:r>
            <a:endParaRPr lang="en-CA" altLang="zh-TW" sz="1200" dirty="0">
              <a:latin typeface="Times New Roman" panose="02020603050405020304" pitchFamily="18" charset="0"/>
              <a:cs typeface="Times New Roman" panose="02020603050405020304" pitchFamily="18" charset="0"/>
            </a:endParaRPr>
          </a:p>
          <a:p>
            <a:r>
              <a:rPr lang="en-CA" altLang="zh-TW" sz="1200" dirty="0" smtClean="0">
                <a:latin typeface="Times New Roman" panose="02020603050405020304" pitchFamily="18" charset="0"/>
                <a:cs typeface="Times New Roman" panose="02020603050405020304" pitchFamily="18" charset="0"/>
              </a:rPr>
              <a:t>For average subsampling</a:t>
            </a:r>
            <a:r>
              <a:rPr lang="zh-TW" altLang="en-US" sz="1200" dirty="0" smtClean="0">
                <a:latin typeface="Times New Roman" panose="02020603050405020304" pitchFamily="18" charset="0"/>
                <a:cs typeface="Times New Roman" panose="02020603050405020304" pitchFamily="18" charset="0"/>
              </a:rPr>
              <a:t>：</a:t>
            </a:r>
            <a:endParaRPr lang="en-US" altLang="zh-TW" sz="1200" dirty="0" smtClean="0">
              <a:latin typeface="Times New Roman" panose="02020603050405020304" pitchFamily="18" charset="0"/>
              <a:cs typeface="Times New Roman" panose="02020603050405020304" pitchFamily="18" charset="0"/>
            </a:endParaRPr>
          </a:p>
          <a:p>
            <a:r>
              <a:rPr lang="en-US" altLang="zh-TW" sz="1200" dirty="0">
                <a:latin typeface="Times New Roman" panose="02020603050405020304" pitchFamily="18" charset="0"/>
                <a:cs typeface="Times New Roman" panose="02020603050405020304" pitchFamily="18" charset="0"/>
              </a:rPr>
              <a:t> </a:t>
            </a:r>
            <a:r>
              <a:rPr lang="en-US" altLang="zh-TW" sz="1200" dirty="0" smtClean="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Cb</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2</a:t>
            </a:r>
            <a:r>
              <a:rPr lang="en-CA" altLang="zh-TW" sz="1200" dirty="0" smtClean="0">
                <a:latin typeface="Times New Roman" panose="02020603050405020304" pitchFamily="18" charset="0"/>
                <a:cs typeface="Times New Roman" panose="02020603050405020304" pitchFamily="18" charset="0"/>
              </a:rPr>
              <a:t>Cb’</a:t>
            </a:r>
            <a:r>
              <a:rPr lang="en-CA" altLang="zh-TW" sz="1200" baseline="-25000" dirty="0" smtClean="0">
                <a:latin typeface="Times New Roman" panose="02020603050405020304" pitchFamily="18" charset="0"/>
                <a:cs typeface="Times New Roman" panose="02020603050405020304" pitchFamily="18" charset="0"/>
              </a:rPr>
              <a:t>i,j</a:t>
            </a:r>
            <a:r>
              <a:rPr lang="en-CA" altLang="zh-TW" sz="1200" dirty="0" smtClean="0">
                <a:latin typeface="Symbol" panose="05050102010706020507" pitchFamily="18" charset="2"/>
                <a:cs typeface="Times New Roman" panose="02020603050405020304" pitchFamily="18" charset="0"/>
              </a:rPr>
              <a:t>-</a:t>
            </a:r>
            <a:r>
              <a:rPr lang="en-CA" altLang="zh-TW" sz="1200" dirty="0" smtClean="0">
                <a:latin typeface="Times New Roman" panose="02020603050405020304" pitchFamily="18" charset="0"/>
                <a:cs typeface="Times New Roman" panose="02020603050405020304" pitchFamily="18" charset="0"/>
              </a:rPr>
              <a:t>128</a:t>
            </a:r>
            <a:r>
              <a:rPr lang="en-CA" altLang="zh-TW" sz="1200" dirty="0">
                <a:latin typeface="Times New Roman" panose="02020603050405020304" pitchFamily="18" charset="0"/>
                <a:cs typeface="Times New Roman" panose="02020603050405020304" pitchFamily="18" charset="0"/>
              </a:rPr>
              <a:t>, </a:t>
            </a:r>
            <a:endParaRPr lang="en-CA" altLang="zh-TW" sz="1200" dirty="0" smtClean="0">
              <a:latin typeface="Times New Roman" panose="02020603050405020304" pitchFamily="18" charset="0"/>
              <a:cs typeface="Times New Roman" panose="02020603050405020304" pitchFamily="18" charset="0"/>
            </a:endParaRPr>
          </a:p>
          <a:p>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 Cb</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2Cb’</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Symbol" panose="05050102010706020507" pitchFamily="18" charset="2"/>
                <a:cs typeface="Times New Roman" panose="02020603050405020304" pitchFamily="18" charset="0"/>
              </a:rPr>
              <a:t>-</a:t>
            </a:r>
            <a:r>
              <a:rPr lang="en-CA" altLang="zh-TW" sz="1200" dirty="0" smtClean="0">
                <a:latin typeface="Times New Roman" panose="02020603050405020304" pitchFamily="18" charset="0"/>
                <a:cs typeface="Times New Roman" panose="02020603050405020304" pitchFamily="18" charset="0"/>
              </a:rPr>
              <a:t>128</a:t>
            </a:r>
            <a:r>
              <a:rPr lang="en-CA" altLang="zh-TW" sz="1200" dirty="0">
                <a:latin typeface="Times New Roman" panose="02020603050405020304" pitchFamily="18" charset="0"/>
                <a:cs typeface="Times New Roman" panose="02020603050405020304" pitchFamily="18" charset="0"/>
              </a:rPr>
              <a:t>, </a:t>
            </a:r>
            <a:endParaRPr lang="en-CA" altLang="zh-TW" sz="1200" dirty="0" smtClean="0">
              <a:latin typeface="Times New Roman" panose="02020603050405020304" pitchFamily="18" charset="0"/>
              <a:cs typeface="Times New Roman" panose="02020603050405020304" pitchFamily="18" charset="0"/>
            </a:endParaRPr>
          </a:p>
          <a:p>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Cr</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2</a:t>
            </a:r>
            <a:r>
              <a:rPr lang="en-CA" altLang="zh-TW" sz="1200" dirty="0" smtClean="0">
                <a:latin typeface="Times New Roman" panose="02020603050405020304" pitchFamily="18" charset="0"/>
                <a:cs typeface="Times New Roman" panose="02020603050405020304" pitchFamily="18" charset="0"/>
              </a:rPr>
              <a:t>Cr’</a:t>
            </a:r>
            <a:r>
              <a:rPr lang="en-CA" altLang="zh-TW" sz="1200" baseline="-25000" dirty="0"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smtClean="0">
                <a:latin typeface="Symbol" panose="05050102010706020507" pitchFamily="18" charset="2"/>
                <a:cs typeface="Times New Roman" panose="02020603050405020304" pitchFamily="18" charset="0"/>
              </a:rPr>
              <a:t>-</a:t>
            </a:r>
            <a:r>
              <a:rPr lang="en-CA" altLang="zh-TW" sz="1200" dirty="0" smtClean="0">
                <a:latin typeface="Times New Roman" panose="02020603050405020304" pitchFamily="18" charset="0"/>
                <a:cs typeface="Times New Roman" panose="02020603050405020304" pitchFamily="18" charset="0"/>
              </a:rPr>
              <a:t>128, </a:t>
            </a:r>
          </a:p>
          <a:p>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 Cr</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2Cr’</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Symbol" panose="05050102010706020507" pitchFamily="18" charset="2"/>
                <a:cs typeface="Times New Roman" panose="02020603050405020304" pitchFamily="18" charset="0"/>
              </a:rPr>
              <a:t>-</a:t>
            </a:r>
            <a:r>
              <a:rPr lang="en-CA" altLang="zh-TW" sz="1200" dirty="0" smtClean="0">
                <a:latin typeface="Times New Roman" panose="02020603050405020304" pitchFamily="18" charset="0"/>
                <a:cs typeface="Times New Roman" panose="02020603050405020304" pitchFamily="18" charset="0"/>
              </a:rPr>
              <a:t>128</a:t>
            </a:r>
            <a:endParaRPr lang="zh-TW" altLang="en-US"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506457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971600" y="3284984"/>
            <a:ext cx="7310200" cy="1121296"/>
          </a:xfrm>
        </p:spPr>
        <p:txBody>
          <a:bodyPr>
            <a:noAutofit/>
          </a:bodyPr>
          <a:lstStyle/>
          <a:p>
            <a:pPr marL="355600" indent="-355600">
              <a:spcBef>
                <a:spcPts val="1200"/>
              </a:spcBef>
            </a:pPr>
            <a:r>
              <a:rPr lang="en-US" altLang="zh-TW" sz="3600" dirty="0">
                <a:latin typeface="Calibri" pitchFamily="34" charset="0"/>
              </a:rPr>
              <a:t>Centralized Texture-Depth Packing </a:t>
            </a:r>
            <a:r>
              <a:rPr lang="en-US" altLang="zh-TW" sz="3600" dirty="0" smtClean="0">
                <a:latin typeface="Calibri" pitchFamily="34" charset="0"/>
              </a:rPr>
              <a:t>SEI </a:t>
            </a:r>
            <a:r>
              <a:rPr lang="en-US" altLang="zh-TW" sz="3600" dirty="0">
                <a:latin typeface="Calibri" pitchFamily="34" charset="0"/>
              </a:rPr>
              <a:t>Message Syntax</a:t>
            </a:r>
            <a:endParaRPr lang="en-US" altLang="zh-TW" sz="3600" dirty="0" smtClean="0">
              <a:latin typeface="Calibri" pitchFamily="34" charset="0"/>
            </a:endParaRPr>
          </a:p>
        </p:txBody>
      </p:sp>
    </p:spTree>
    <p:extLst>
      <p:ext uri="{BB962C8B-B14F-4D97-AF65-F5344CB8AC3E}">
        <p14:creationId xmlns:p14="http://schemas.microsoft.com/office/powerpoint/2010/main" val="201909786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標題 1"/>
          <p:cNvSpPr>
            <a:spLocks noGrp="1"/>
          </p:cNvSpPr>
          <p:nvPr>
            <p:ph type="title"/>
          </p:nvPr>
        </p:nvSpPr>
        <p:spPr>
          <a:xfrm>
            <a:off x="827584" y="25265"/>
            <a:ext cx="8079581" cy="921347"/>
          </a:xfrm>
        </p:spPr>
        <p:txBody>
          <a:bodyPr>
            <a:normAutofit/>
          </a:bodyPr>
          <a:lstStyle/>
          <a:p>
            <a:pPr algn="ctr"/>
            <a:r>
              <a:rPr lang="en-US" altLang="zh-TW" sz="3200" b="1" dirty="0" smtClean="0">
                <a:latin typeface="Calibri" panose="020F0502020204030204" pitchFamily="34" charset="0"/>
              </a:rPr>
              <a:t>Relation</a:t>
            </a:r>
            <a:r>
              <a:rPr lang="en-US" altLang="zh-TW" sz="3200" dirty="0" smtClean="0">
                <a:latin typeface="Calibri" panose="020F0502020204030204" pitchFamily="34" charset="0"/>
              </a:rPr>
              <a:t>ship of </a:t>
            </a:r>
            <a:r>
              <a:rPr lang="en-US" altLang="zh-TW" sz="3200" dirty="0" err="1" smtClean="0">
                <a:latin typeface="Calibri" panose="020F0502020204030204" pitchFamily="34" charset="0"/>
              </a:rPr>
              <a:t>Depacked</a:t>
            </a:r>
            <a:r>
              <a:rPr lang="en-US" altLang="zh-TW" sz="3200" dirty="0" smtClean="0">
                <a:latin typeface="Calibri" panose="020F0502020204030204" pitchFamily="34" charset="0"/>
              </a:rPr>
              <a:t> </a:t>
            </a:r>
            <a:r>
              <a:rPr lang="en-US" altLang="zh-TW" sz="3200" b="1" dirty="0" smtClean="0">
                <a:latin typeface="Calibri" panose="020F0502020204030204" pitchFamily="34" charset="0"/>
              </a:rPr>
              <a:t>Depth and Texture </a:t>
            </a:r>
            <a:endParaRPr lang="zh-TW" altLang="en-US" sz="2000" dirty="0">
              <a:solidFill>
                <a:srgbClr val="FF0000"/>
              </a:solidFill>
              <a:latin typeface="Calibri" panose="020F0502020204030204" pitchFamily="34" charset="0"/>
            </a:endParaRPr>
          </a:p>
        </p:txBody>
      </p:sp>
      <p:sp>
        <p:nvSpPr>
          <p:cNvPr id="2" name="矩形 1"/>
          <p:cNvSpPr/>
          <p:nvPr/>
        </p:nvSpPr>
        <p:spPr>
          <a:xfrm>
            <a:off x="683568" y="1005814"/>
            <a:ext cx="5843203" cy="461665"/>
          </a:xfrm>
          <a:prstGeom prst="rect">
            <a:avLst/>
          </a:prstGeom>
        </p:spPr>
        <p:txBody>
          <a:bodyPr wrap="none">
            <a:spAutoFit/>
          </a:bodyPr>
          <a:lstStyle/>
          <a:p>
            <a:r>
              <a:rPr lang="en-US" altLang="zh-TW" sz="2400" b="1" dirty="0" err="1">
                <a:solidFill>
                  <a:srgbClr val="FF0000"/>
                </a:solidFill>
                <a:latin typeface="Calibri" panose="020F0502020204030204" pitchFamily="34" charset="0"/>
              </a:rPr>
              <a:t>ctdp_packing_type</a:t>
            </a:r>
            <a:r>
              <a:rPr lang="en-US" altLang="zh-TW" sz="2400" b="1" dirty="0">
                <a:solidFill>
                  <a:srgbClr val="FF0000"/>
                </a:solidFill>
                <a:latin typeface="Calibri" panose="020F0502020204030204" pitchFamily="34" charset="0"/>
              </a:rPr>
              <a:t>=0 and H is divisible to 36</a:t>
            </a:r>
            <a:endParaRPr lang="zh-TW" altLang="en-US" sz="2400" dirty="0"/>
          </a:p>
        </p:txBody>
      </p:sp>
      <p:graphicFrame>
        <p:nvGraphicFramePr>
          <p:cNvPr id="7" name="物件 6"/>
          <p:cNvGraphicFramePr>
            <a:graphicFrameLocks noChangeAspect="1"/>
          </p:cNvGraphicFramePr>
          <p:nvPr>
            <p:extLst>
              <p:ext uri="{D42A27DB-BD31-4B8C-83A1-F6EECF244321}">
                <p14:modId xmlns:p14="http://schemas.microsoft.com/office/powerpoint/2010/main" val="2761812228"/>
              </p:ext>
            </p:extLst>
          </p:nvPr>
        </p:nvGraphicFramePr>
        <p:xfrm>
          <a:off x="575556" y="1340768"/>
          <a:ext cx="7992888" cy="5177841"/>
        </p:xfrm>
        <a:graphic>
          <a:graphicData uri="http://schemas.openxmlformats.org/presentationml/2006/ole">
            <mc:AlternateContent xmlns:mc="http://schemas.openxmlformats.org/markup-compatibility/2006">
              <mc:Choice xmlns:v="urn:schemas-microsoft-com:vml" Requires="v">
                <p:oleObj spid="_x0000_s158788" name="投影片" r:id="rId3" imgW="3649850" imgH="2354653" progId="PowerPoint.Slide.12">
                  <p:embed/>
                </p:oleObj>
              </mc:Choice>
              <mc:Fallback>
                <p:oleObj name="投影片" r:id="rId3" imgW="3649850" imgH="2354653" progId="PowerPoint.Slide.12">
                  <p:embed/>
                  <p:pic>
                    <p:nvPicPr>
                      <p:cNvPr id="0" name="Object 4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5556" y="1340768"/>
                        <a:ext cx="7992888" cy="5177841"/>
                      </a:xfrm>
                      <a:prstGeom prst="rect">
                        <a:avLst/>
                      </a:prstGeom>
                      <a:noFill/>
                    </p:spPr>
                  </p:pic>
                </p:oleObj>
              </mc:Fallback>
            </mc:AlternateContent>
          </a:graphicData>
        </a:graphic>
      </p:graphicFrame>
    </p:spTree>
    <p:extLst>
      <p:ext uri="{BB962C8B-B14F-4D97-AF65-F5344CB8AC3E}">
        <p14:creationId xmlns:p14="http://schemas.microsoft.com/office/powerpoint/2010/main" val="328386162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物件 5"/>
          <p:cNvGraphicFramePr>
            <a:graphicFrameLocks noChangeAspect="1"/>
          </p:cNvGraphicFramePr>
          <p:nvPr>
            <p:extLst>
              <p:ext uri="{D42A27DB-BD31-4B8C-83A1-F6EECF244321}">
                <p14:modId xmlns:p14="http://schemas.microsoft.com/office/powerpoint/2010/main" val="500285957"/>
              </p:ext>
            </p:extLst>
          </p:nvPr>
        </p:nvGraphicFramePr>
        <p:xfrm>
          <a:off x="1619672" y="1158761"/>
          <a:ext cx="5832648" cy="5664473"/>
        </p:xfrm>
        <a:graphic>
          <a:graphicData uri="http://schemas.openxmlformats.org/presentationml/2006/ole">
            <mc:AlternateContent xmlns:mc="http://schemas.openxmlformats.org/markup-compatibility/2006">
              <mc:Choice xmlns:v="urn:schemas-microsoft-com:vml" Requires="v">
                <p:oleObj spid="_x0000_s160836" name="投影片" r:id="rId3" imgW="2449190" imgH="2372981" progId="PowerPoint.Slide.12">
                  <p:embed/>
                </p:oleObj>
              </mc:Choice>
              <mc:Fallback>
                <p:oleObj name="投影片" r:id="rId3" imgW="2449190" imgH="2372981" progId="PowerPoint.Slide.12">
                  <p:embed/>
                  <p:pic>
                    <p:nvPicPr>
                      <p:cNvPr id="0" name="Object 4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9672" y="1158761"/>
                        <a:ext cx="5832648" cy="5664473"/>
                      </a:xfrm>
                      <a:prstGeom prst="rect">
                        <a:avLst/>
                      </a:prstGeom>
                      <a:noFill/>
                    </p:spPr>
                  </p:pic>
                </p:oleObj>
              </mc:Fallback>
            </mc:AlternateContent>
          </a:graphicData>
        </a:graphic>
      </p:graphicFrame>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7" name="標題 1"/>
          <p:cNvSpPr>
            <a:spLocks noGrp="1"/>
          </p:cNvSpPr>
          <p:nvPr>
            <p:ph type="title"/>
          </p:nvPr>
        </p:nvSpPr>
        <p:spPr>
          <a:xfrm>
            <a:off x="755576" y="188640"/>
            <a:ext cx="8079581" cy="921347"/>
          </a:xfrm>
        </p:spPr>
        <p:txBody>
          <a:bodyPr>
            <a:normAutofit/>
          </a:bodyPr>
          <a:lstStyle/>
          <a:p>
            <a:pPr algn="ctr"/>
            <a:r>
              <a:rPr lang="en-US" altLang="zh-TW" sz="3200" b="1" dirty="0" smtClean="0">
                <a:latin typeface="Calibri" panose="020F0502020204030204" pitchFamily="34" charset="0"/>
              </a:rPr>
              <a:t>Relation</a:t>
            </a:r>
            <a:r>
              <a:rPr lang="en-US" altLang="zh-TW" sz="3200" dirty="0" smtClean="0">
                <a:latin typeface="Calibri" panose="020F0502020204030204" pitchFamily="34" charset="0"/>
              </a:rPr>
              <a:t>ship of </a:t>
            </a:r>
            <a:r>
              <a:rPr lang="en-US" altLang="zh-TW" sz="3200" dirty="0" err="1" smtClean="0">
                <a:latin typeface="Calibri" panose="020F0502020204030204" pitchFamily="34" charset="0"/>
              </a:rPr>
              <a:t>Depacked</a:t>
            </a:r>
            <a:r>
              <a:rPr lang="en-US" altLang="zh-TW" sz="3200" dirty="0" smtClean="0">
                <a:latin typeface="Calibri" panose="020F0502020204030204" pitchFamily="34" charset="0"/>
              </a:rPr>
              <a:t> </a:t>
            </a:r>
            <a:r>
              <a:rPr lang="en-US" altLang="zh-TW" sz="3200" b="1" dirty="0" smtClean="0">
                <a:latin typeface="Calibri" panose="020F0502020204030204" pitchFamily="34" charset="0"/>
              </a:rPr>
              <a:t>Depth and Texture </a:t>
            </a:r>
            <a:br>
              <a:rPr lang="en-US" altLang="zh-TW" sz="3200" b="1" dirty="0" smtClean="0">
                <a:latin typeface="Calibri" panose="020F0502020204030204" pitchFamily="34" charset="0"/>
              </a:rPr>
            </a:br>
            <a:endParaRPr lang="zh-TW" altLang="en-US" sz="2000" dirty="0">
              <a:solidFill>
                <a:srgbClr val="FF0000"/>
              </a:solidFill>
              <a:latin typeface="Calibri" panose="020F0502020204030204" pitchFamily="34" charset="0"/>
            </a:endParaRPr>
          </a:p>
        </p:txBody>
      </p:sp>
      <p:sp>
        <p:nvSpPr>
          <p:cNvPr id="2" name="矩形 1"/>
          <p:cNvSpPr/>
          <p:nvPr/>
        </p:nvSpPr>
        <p:spPr>
          <a:xfrm>
            <a:off x="539552" y="882062"/>
            <a:ext cx="7006927" cy="461665"/>
          </a:xfrm>
          <a:prstGeom prst="rect">
            <a:avLst/>
          </a:prstGeom>
        </p:spPr>
        <p:txBody>
          <a:bodyPr wrap="square">
            <a:spAutoFit/>
          </a:bodyPr>
          <a:lstStyle/>
          <a:p>
            <a:pPr lvl="0" algn="ctr" fontAlgn="base">
              <a:spcBef>
                <a:spcPct val="0"/>
              </a:spcBef>
              <a:spcAft>
                <a:spcPct val="0"/>
              </a:spcAft>
            </a:pPr>
            <a:r>
              <a:rPr kumimoji="1" lang="en-US" altLang="zh-TW" sz="2400" b="1" kern="0" dirty="0" err="1">
                <a:solidFill>
                  <a:srgbClr val="FF0000"/>
                </a:solidFill>
                <a:latin typeface="Calibri" panose="020F0502020204030204" pitchFamily="34" charset="0"/>
                <a:ea typeface="微軟正黑體" panose="020B0604030504040204" pitchFamily="34" charset="-120"/>
                <a:cs typeface="+mj-cs"/>
              </a:rPr>
              <a:t>ctdp_packing_type</a:t>
            </a:r>
            <a:r>
              <a:rPr kumimoji="1" lang="en-US" altLang="zh-TW" sz="2400" b="1" kern="0" dirty="0">
                <a:solidFill>
                  <a:srgbClr val="FF0000"/>
                </a:solidFill>
                <a:latin typeface="Calibri" panose="020F0502020204030204" pitchFamily="34" charset="0"/>
                <a:ea typeface="微軟正黑體" panose="020B0604030504040204" pitchFamily="34" charset="-120"/>
                <a:cs typeface="+mj-cs"/>
              </a:rPr>
              <a:t>=1 and W is divisible to 48</a:t>
            </a:r>
            <a:endParaRPr kumimoji="1" lang="zh-TW" altLang="en-US" sz="2400" b="1" kern="0" dirty="0">
              <a:solidFill>
                <a:srgbClr val="FF0000"/>
              </a:solidFill>
              <a:latin typeface="Calibri" panose="020F0502020204030204" pitchFamily="34" charset="0"/>
              <a:ea typeface="微軟正黑體" panose="020B0604030504040204" pitchFamily="34" charset="-120"/>
              <a:cs typeface="+mj-cs"/>
            </a:endParaRPr>
          </a:p>
        </p:txBody>
      </p:sp>
    </p:spTree>
    <p:extLst>
      <p:ext uri="{BB962C8B-B14F-4D97-AF65-F5344CB8AC3E}">
        <p14:creationId xmlns:p14="http://schemas.microsoft.com/office/powerpoint/2010/main" val="393043359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971600" y="3068960"/>
            <a:ext cx="7632848" cy="1193304"/>
          </a:xfrm>
        </p:spPr>
        <p:txBody>
          <a:bodyPr>
            <a:noAutofit/>
          </a:bodyPr>
          <a:lstStyle/>
          <a:p>
            <a:pPr algn="l"/>
            <a:r>
              <a:rPr lang="en-US" altLang="zh-TW" sz="4000" dirty="0" smtClean="0">
                <a:latin typeface="Calibri" pitchFamily="34" charset="0"/>
              </a:rPr>
              <a:t>Depth Parameters Related Syntax </a:t>
            </a:r>
            <a:r>
              <a:rPr lang="en-US" altLang="zh-TW" sz="3200" dirty="0" smtClean="0">
                <a:solidFill>
                  <a:srgbClr val="FFC000"/>
                </a:solidFill>
                <a:latin typeface="Calibri" pitchFamily="34" charset="0"/>
              </a:rPr>
              <a:t>(Transferred from 3D-HEVC) </a:t>
            </a:r>
          </a:p>
        </p:txBody>
      </p:sp>
    </p:spTree>
    <p:extLst>
      <p:ext uri="{BB962C8B-B14F-4D97-AF65-F5344CB8AC3E}">
        <p14:creationId xmlns:p14="http://schemas.microsoft.com/office/powerpoint/2010/main" val="293035895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1"/>
          <p:cNvSpPr>
            <a:spLocks noChangeArrowheads="1"/>
          </p:cNvSpPr>
          <p:nvPr/>
        </p:nvSpPr>
        <p:spPr bwMode="auto">
          <a:xfrm>
            <a:off x="395536" y="1052736"/>
            <a:ext cx="8501974" cy="527836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ts val="6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baseline_dist_flag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 baseline distance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baseline_dist_flag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baseline distance value are present in the syntax structure. </a:t>
            </a:r>
            <a:endParaRPr kumimoji="1" lang="en-US" altLang="zh-TW" sz="1200" b="0" i="0" u="none" strike="noStrike" cap="none" normalizeH="0" baseline="0" dirty="0" smtClean="0">
              <a:ln>
                <a:noFill/>
              </a:ln>
              <a:solidFill>
                <a:schemeClr val="tx1"/>
              </a:solidFill>
              <a:effectLst/>
              <a:ea typeface="Arial Unicode MS" pitchFamily="34" charset="-120"/>
              <a:cs typeface="Arial" pitchFamily="34" charset="0"/>
            </a:endParaRPr>
          </a:p>
          <a:p>
            <a:pPr marL="0" marR="0" lvl="0" indent="0" algn="l" defTabSz="914400" rtl="0" eaLnBrk="0" fontAlgn="base" latinLnBrk="0" hangingPunct="0">
              <a:lnSpc>
                <a:spcPct val="100000"/>
              </a:lnSpc>
              <a:spcBef>
                <a:spcPts val="3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focal_length_flag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a:t>
            </a:r>
            <a:r>
              <a:rPr kumimoji="1" lang="en-US" altLang="zh-TW" sz="2400" b="0"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focal length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focal_length_pixel_flag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focal length value are present in the syntax structure. </a:t>
            </a:r>
            <a:endParaRPr kumimoji="1" lang="en-US" altLang="zh-TW" sz="1200" b="0" i="0" u="none" strike="noStrike" cap="none" normalizeH="0" baseline="0" dirty="0" smtClean="0">
              <a:ln>
                <a:noFill/>
              </a:ln>
              <a:solidFill>
                <a:schemeClr val="tx1"/>
              </a:solidFill>
              <a:effectLst/>
              <a:ea typeface="Arial Unicode MS" pitchFamily="34" charset="-120"/>
              <a:cs typeface="Arial" pitchFamily="34" charset="0"/>
            </a:endParaRPr>
          </a:p>
          <a:p>
            <a:pPr marL="0" marR="0" lvl="0" indent="0" algn="l" defTabSz="914400" rtl="0" eaLnBrk="0" fontAlgn="base" latinLnBrk="0" hangingPunct="0">
              <a:lnSpc>
                <a:spcPct val="100000"/>
              </a:lnSpc>
              <a:spcBef>
                <a:spcPts val="6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z_near_flag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 nearest depth value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z_near_flag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nearest depth value are present in the syntax structure. </a:t>
            </a:r>
            <a:endParaRPr kumimoji="1" lang="en-US" altLang="zh-TW" sz="1200" b="0" i="0" u="none" strike="noStrike" cap="none" normalizeH="0" baseline="0" dirty="0" smtClean="0">
              <a:ln>
                <a:noFill/>
              </a:ln>
              <a:solidFill>
                <a:schemeClr val="tx1"/>
              </a:solidFill>
              <a:effectLst/>
              <a:ea typeface="Arial Unicode MS" pitchFamily="34" charset="-120"/>
              <a:cs typeface="Arial" pitchFamily="34" charset="0"/>
            </a:endParaRPr>
          </a:p>
          <a:p>
            <a:pPr marL="0" marR="0" lvl="0" indent="0" algn="l" defTabSz="914400" rtl="0" eaLnBrk="0" fontAlgn="base" latinLnBrk="0" hangingPunct="0">
              <a:lnSpc>
                <a:spcPct val="100000"/>
              </a:lnSpc>
              <a:spcBef>
                <a:spcPts val="6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z_far_flag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 farthest depth value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z_far_flag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farthest depth value are present in the syntax structure. </a:t>
            </a:r>
            <a:endParaRPr kumimoji="1" lang="en-US" altLang="zh-TW" sz="1200" b="0" i="0" u="none" strike="noStrike" cap="none" normalizeH="0" baseline="0" dirty="0" smtClean="0">
              <a:ln>
                <a:noFill/>
              </a:ln>
              <a:solidFill>
                <a:schemeClr val="tx1"/>
              </a:solidFill>
              <a:effectLst/>
              <a:ea typeface="Arial Unicode MS" pitchFamily="34" charset="-120"/>
              <a:cs typeface="Arial" pitchFamily="34" charset="0"/>
            </a:endParaRPr>
          </a:p>
          <a:p>
            <a:pPr marL="0" marR="0" lvl="0" indent="0" algn="l" defTabSz="914400" rtl="0" eaLnBrk="0" fontAlgn="base" latinLnBrk="0" hangingPunct="0">
              <a:lnSpc>
                <a:spcPct val="100000"/>
              </a:lnSpc>
              <a:spcBef>
                <a:spcPts val="6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d_min_flag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 minimum disparity value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d_min_flag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minimum disparity value are present in the syntax structure. </a:t>
            </a:r>
            <a:endParaRPr kumimoji="1" lang="en-US" altLang="zh-TW" sz="1200" b="0" i="0" u="none" strike="noStrike" cap="none" normalizeH="0" baseline="0" dirty="0" smtClean="0">
              <a:ln>
                <a:noFill/>
              </a:ln>
              <a:solidFill>
                <a:schemeClr val="tx1"/>
              </a:solidFill>
              <a:effectLst/>
              <a:ea typeface="Arial Unicode MS" pitchFamily="34" charset="-120"/>
              <a:cs typeface="Arial" pitchFamily="34" charset="0"/>
            </a:endParaRPr>
          </a:p>
          <a:p>
            <a:pPr marL="0" marR="0" lvl="0" indent="0" algn="l" defTabSz="914400" rtl="0" eaLnBrk="0" fontAlgn="base" latinLnBrk="0" hangingPunct="0">
              <a:lnSpc>
                <a:spcPct val="100000"/>
              </a:lnSpc>
              <a:spcBef>
                <a:spcPts val="6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d_max_flag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 maximum disparity value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d_max_flag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maximum disparity value are present in the syntax structure.</a:t>
            </a:r>
            <a:endParaRPr kumimoji="1" lang="en-US" altLang="zh-TW" sz="3600" b="0" i="0" u="none" strike="noStrike" cap="none" normalizeH="0" baseline="0" dirty="0" smtClean="0">
              <a:ln>
                <a:noFill/>
              </a:ln>
              <a:solidFill>
                <a:schemeClr val="tx1"/>
              </a:solidFill>
              <a:effectLst/>
              <a:ea typeface="Arial Unicode MS" pitchFamily="34" charset="-120"/>
              <a:cs typeface="Arial" pitchFamily="34" charset="0"/>
            </a:endParaRPr>
          </a:p>
        </p:txBody>
      </p:sp>
      <p:sp>
        <p:nvSpPr>
          <p:cNvPr id="3" name="標題 1"/>
          <p:cNvSpPr>
            <a:spLocks noGrp="1"/>
          </p:cNvSpPr>
          <p:nvPr>
            <p:ph type="title"/>
          </p:nvPr>
        </p:nvSpPr>
        <p:spPr>
          <a:xfrm>
            <a:off x="950912" y="-27384"/>
            <a:ext cx="8229600" cy="926976"/>
          </a:xfrm>
        </p:spPr>
        <p:txBody>
          <a:bodyPr>
            <a:normAutofit/>
          </a:bodyPr>
          <a:lstStyle/>
          <a:p>
            <a:pPr>
              <a:spcBef>
                <a:spcPts val="0"/>
              </a:spcBef>
              <a:spcAft>
                <a:spcPts val="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GB" altLang="zh-TW" sz="3200" dirty="0" smtClean="0">
                <a:latin typeface="Calibri" panose="020F0502020204030204" pitchFamily="34" charset="0"/>
              </a:rPr>
              <a:t>Depth Parameter Related Flags</a:t>
            </a:r>
            <a:endParaRPr lang="zh-TW" altLang="zh-TW" sz="3200" dirty="0">
              <a:latin typeface="Calibri" panose="020F0502020204030204" pitchFamily="34" charset="0"/>
            </a:endParaRPr>
          </a:p>
        </p:txBody>
      </p:sp>
    </p:spTree>
    <p:extLst>
      <p:ext uri="{BB962C8B-B14F-4D97-AF65-F5344CB8AC3E}">
        <p14:creationId xmlns:p14="http://schemas.microsoft.com/office/powerpoint/2010/main" val="346340847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950912" y="-27384"/>
            <a:ext cx="8229600" cy="926976"/>
          </a:xfrm>
        </p:spPr>
        <p:txBody>
          <a:bodyPr>
            <a:normAutofit/>
          </a:bodyPr>
          <a:lstStyle/>
          <a:p>
            <a:pPr>
              <a:spcBef>
                <a:spcPts val="0"/>
              </a:spcBef>
              <a:spcAft>
                <a:spcPts val="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GB" altLang="zh-TW" sz="3200" dirty="0" err="1" smtClean="0">
                <a:latin typeface="Calibri" panose="020F0502020204030204" pitchFamily="34" charset="0"/>
              </a:rPr>
              <a:t>depth_representation_type</a:t>
            </a:r>
            <a:endParaRPr lang="zh-TW" altLang="zh-TW" sz="3200" dirty="0">
              <a:latin typeface="Calibri" panose="020F050202020403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2234299414"/>
              </p:ext>
            </p:extLst>
          </p:nvPr>
        </p:nvGraphicFramePr>
        <p:xfrm>
          <a:off x="202319" y="2241186"/>
          <a:ext cx="8388424" cy="3918790"/>
        </p:xfrm>
        <a:graphic>
          <a:graphicData uri="http://schemas.openxmlformats.org/drawingml/2006/table">
            <a:tbl>
              <a:tblPr firstRow="1" firstCol="1" lastRow="1" lastCol="1" bandRow="1" bandCol="1"/>
              <a:tblGrid>
                <a:gridCol w="720080">
                  <a:extLst>
                    <a:ext uri="{9D8B030D-6E8A-4147-A177-3AD203B41FA5}">
                      <a16:colId xmlns="" xmlns:a16="http://schemas.microsoft.com/office/drawing/2014/main" val="20000"/>
                    </a:ext>
                  </a:extLst>
                </a:gridCol>
                <a:gridCol w="7668344">
                  <a:extLst>
                    <a:ext uri="{9D8B030D-6E8A-4147-A177-3AD203B41FA5}">
                      <a16:colId xmlns="" xmlns:a16="http://schemas.microsoft.com/office/drawing/2014/main" val="20001"/>
                    </a:ext>
                  </a:extLst>
                </a:gridCol>
              </a:tblGrid>
              <a:tr h="441911">
                <a:tc>
                  <a:txBody>
                    <a:bodyPr/>
                    <a:lstStyle/>
                    <a:p>
                      <a:pPr algn="ctr" hangingPunct="0">
                        <a:spcBef>
                          <a:spcPts val="680"/>
                        </a:spcBef>
                        <a:spcAft>
                          <a:spcPts val="0"/>
                        </a:spcAft>
                        <a:tabLst>
                          <a:tab pos="504190" algn="l"/>
                          <a:tab pos="756285" algn="l"/>
                          <a:tab pos="1008380" algn="l"/>
                          <a:tab pos="1260475" algn="l"/>
                        </a:tabLst>
                      </a:pPr>
                      <a:r>
                        <a:rPr kumimoji="1" lang="en-GB" sz="1600" b="1" kern="1200" dirty="0">
                          <a:solidFill>
                            <a:schemeClr val="tx1"/>
                          </a:solidFill>
                          <a:latin typeface="Arial" pitchFamily="34" charset="0"/>
                          <a:ea typeface="新細明體" pitchFamily="18" charset="-120"/>
                          <a:cs typeface="+mn-cs"/>
                        </a:rPr>
                        <a:t>Value</a:t>
                      </a:r>
                      <a:endParaRPr kumimoji="1" lang="zh-TW" sz="1600" b="1" kern="1200" dirty="0">
                        <a:solidFill>
                          <a:schemeClr val="tx1"/>
                        </a:solidFill>
                        <a:latin typeface="Arial" pitchFamily="34" charset="0"/>
                        <a:ea typeface="新細明體" pitchFamily="18" charset="-120"/>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504190" algn="l"/>
                          <a:tab pos="756285" algn="l"/>
                          <a:tab pos="1008380" algn="l"/>
                          <a:tab pos="1260475" algn="l"/>
                        </a:tabLst>
                      </a:pPr>
                      <a:r>
                        <a:rPr kumimoji="1" lang="en-GB" sz="1600" b="1" kern="1200" dirty="0">
                          <a:solidFill>
                            <a:schemeClr val="tx1"/>
                          </a:solidFill>
                          <a:latin typeface="Arial" pitchFamily="34" charset="0"/>
                          <a:ea typeface="新細明體" pitchFamily="18" charset="-120"/>
                          <a:cs typeface="+mn-cs"/>
                        </a:rPr>
                        <a:t>Interpretation</a:t>
                      </a:r>
                      <a:endParaRPr kumimoji="1" lang="zh-TW" sz="1600" b="1" kern="1200" dirty="0">
                        <a:solidFill>
                          <a:schemeClr val="tx1"/>
                        </a:solidFill>
                        <a:latin typeface="Arial" pitchFamily="34" charset="0"/>
                        <a:ea typeface="新細明體" pitchFamily="18" charset="-120"/>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792088">
                <a:tc>
                  <a:txBody>
                    <a:bodyPr/>
                    <a:lstStyle/>
                    <a:p>
                      <a:pPr marL="21590" algn="ctr" fontAlgn="auto" hangingPunct="1">
                        <a:spcBef>
                          <a:spcPts val="680"/>
                        </a:spcBef>
                        <a:spcAft>
                          <a:spcPts val="0"/>
                        </a:spcAft>
                        <a:tabLst>
                          <a:tab pos="228600" algn="l"/>
                          <a:tab pos="457200" algn="l"/>
                          <a:tab pos="685800" algn="l"/>
                          <a:tab pos="914400" algn="l"/>
                          <a:tab pos="304800" algn="l"/>
                        </a:tabLst>
                      </a:pPr>
                      <a:endParaRPr lang="en-CA" sz="1200" dirty="0" smtClean="0">
                        <a:effectLst/>
                        <a:latin typeface="+mj-lt"/>
                        <a:ea typeface="新細明體" panose="02020500000000000000" pitchFamily="18" charset="-120"/>
                      </a:endParaRPr>
                    </a:p>
                    <a:p>
                      <a:pPr marL="21590" algn="ctr" fontAlgn="auto" hangingPunct="1">
                        <a:spcBef>
                          <a:spcPts val="680"/>
                        </a:spcBef>
                        <a:spcAft>
                          <a:spcPts val="0"/>
                        </a:spcAft>
                        <a:tabLst>
                          <a:tab pos="228600" algn="l"/>
                          <a:tab pos="457200" algn="l"/>
                          <a:tab pos="685800" algn="l"/>
                          <a:tab pos="914400" algn="l"/>
                          <a:tab pos="304800" algn="l"/>
                        </a:tabLst>
                      </a:pPr>
                      <a:r>
                        <a:rPr lang="en-CA" sz="1200" dirty="0" smtClean="0">
                          <a:effectLst/>
                          <a:latin typeface="+mj-lt"/>
                          <a:ea typeface="新細明體" panose="02020500000000000000" pitchFamily="18" charset="-120"/>
                        </a:rPr>
                        <a:t>0</a:t>
                      </a:r>
                      <a:endParaRPr lang="zh-TW" sz="1200" dirty="0">
                        <a:effectLst/>
                        <a:latin typeface="+mj-lt"/>
                        <a:ea typeface="新細明體" panose="02020500000000000000" pitchFamily="18" charset="-12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21590" fontAlgn="auto" hangingPunct="1">
                        <a:spcBef>
                          <a:spcPts val="680"/>
                        </a:spcBef>
                        <a:spcAft>
                          <a:spcPts val="0"/>
                        </a:spcAft>
                        <a:tabLst>
                          <a:tab pos="228600" algn="l"/>
                          <a:tab pos="457200" algn="l"/>
                          <a:tab pos="685800" algn="l"/>
                          <a:tab pos="914400" algn="l"/>
                          <a:tab pos="304800" algn="l"/>
                        </a:tabLst>
                      </a:pPr>
                      <a:r>
                        <a:rPr lang="en-CA" sz="1200" dirty="0">
                          <a:effectLst/>
                          <a:latin typeface="+mj-lt"/>
                          <a:ea typeface="新細明體" panose="02020500000000000000" pitchFamily="18" charset="-120"/>
                        </a:rPr>
                        <a:t>Each recovered depth value represents an inverse of Z value that is uniformly quantized into the range of 0 to </a:t>
                      </a:r>
                      <a:r>
                        <a:rPr lang="en-CA" sz="1200" dirty="0" err="1">
                          <a:effectLst/>
                          <a:latin typeface="+mj-lt"/>
                          <a:ea typeface="新細明體" panose="02020500000000000000" pitchFamily="18" charset="-120"/>
                        </a:rPr>
                        <a:t>maxVal</a:t>
                      </a:r>
                      <a:r>
                        <a:rPr lang="en-CA" sz="1200" dirty="0">
                          <a:effectLst/>
                          <a:latin typeface="+mj-lt"/>
                          <a:ea typeface="新細明體" panose="02020500000000000000" pitchFamily="18" charset="-120"/>
                        </a:rPr>
                        <a:t>, inclusive. </a:t>
                      </a:r>
                      <a:endParaRPr lang="zh-TW" sz="1200" dirty="0">
                        <a:effectLst/>
                        <a:latin typeface="+mj-lt"/>
                        <a:ea typeface="新細明體" panose="02020500000000000000" pitchFamily="18" charset="-120"/>
                      </a:endParaRPr>
                    </a:p>
                    <a:p>
                      <a:pPr marL="21590" fontAlgn="auto" hangingPunct="1">
                        <a:spcBef>
                          <a:spcPts val="0"/>
                        </a:spcBef>
                        <a:spcAft>
                          <a:spcPts val="0"/>
                        </a:spcAft>
                        <a:tabLst>
                          <a:tab pos="228600" algn="l"/>
                          <a:tab pos="457200" algn="l"/>
                          <a:tab pos="685800" algn="l"/>
                          <a:tab pos="914400" algn="l"/>
                          <a:tab pos="304800" algn="l"/>
                        </a:tabLst>
                      </a:pPr>
                      <a:r>
                        <a:rPr lang="en-CA" sz="1200" dirty="0">
                          <a:effectLst/>
                          <a:latin typeface="+mj-lt"/>
                          <a:ea typeface="新細明體" panose="02020500000000000000" pitchFamily="18" charset="-120"/>
                        </a:rPr>
                        <a:t>When </a:t>
                      </a:r>
                      <a:r>
                        <a:rPr lang="en-CA" sz="1200" dirty="0" err="1">
                          <a:effectLst/>
                          <a:latin typeface="+mj-lt"/>
                          <a:ea typeface="新細明體" panose="02020500000000000000" pitchFamily="18" charset="-120"/>
                        </a:rPr>
                        <a:t>z_far_flag</a:t>
                      </a:r>
                      <a:r>
                        <a:rPr lang="en-CA" sz="1200" dirty="0">
                          <a:effectLst/>
                          <a:latin typeface="+mj-lt"/>
                          <a:ea typeface="新細明體" panose="02020500000000000000" pitchFamily="18" charset="-120"/>
                        </a:rPr>
                        <a:t> is equal to 1, </a:t>
                      </a:r>
                      <a:r>
                        <a:rPr lang="en-CA" sz="1200" dirty="0">
                          <a:solidFill>
                            <a:srgbClr val="3333FF"/>
                          </a:solidFill>
                          <a:effectLst/>
                          <a:latin typeface="+mj-lt"/>
                          <a:ea typeface="新細明體" panose="02020500000000000000" pitchFamily="18" charset="-120"/>
                        </a:rPr>
                        <a:t>the recovered depth value </a:t>
                      </a:r>
                      <a:r>
                        <a:rPr lang="en-CA" sz="1200" dirty="0">
                          <a:effectLst/>
                          <a:latin typeface="+mj-lt"/>
                          <a:ea typeface="新細明體" panose="02020500000000000000" pitchFamily="18" charset="-120"/>
                        </a:rPr>
                        <a:t>equal to 0 represents the inverse of </a:t>
                      </a:r>
                      <a:r>
                        <a:rPr lang="en-CA" sz="1200" dirty="0" err="1">
                          <a:effectLst/>
                          <a:latin typeface="+mj-lt"/>
                          <a:ea typeface="新細明體" panose="02020500000000000000" pitchFamily="18" charset="-120"/>
                        </a:rPr>
                        <a:t>ZFar</a:t>
                      </a:r>
                      <a:r>
                        <a:rPr lang="en-CA" sz="1200" dirty="0">
                          <a:effectLst/>
                          <a:latin typeface="+mj-lt"/>
                          <a:ea typeface="新細明體" panose="02020500000000000000" pitchFamily="18" charset="-120"/>
                        </a:rPr>
                        <a:t> (specified below). When </a:t>
                      </a:r>
                      <a:r>
                        <a:rPr lang="en-CA" sz="1200" dirty="0" err="1">
                          <a:effectLst/>
                          <a:latin typeface="+mj-lt"/>
                          <a:ea typeface="新細明體" panose="02020500000000000000" pitchFamily="18" charset="-120"/>
                        </a:rPr>
                        <a:t>z_near_flag</a:t>
                      </a:r>
                      <a:r>
                        <a:rPr lang="en-CA" sz="1200" dirty="0">
                          <a:effectLst/>
                          <a:latin typeface="+mj-lt"/>
                          <a:ea typeface="新細明體" panose="02020500000000000000" pitchFamily="18" charset="-120"/>
                        </a:rPr>
                        <a:t> is equal to 1, the recovered depth value equal to </a:t>
                      </a:r>
                      <a:r>
                        <a:rPr lang="en-CA" sz="1200" dirty="0" err="1">
                          <a:effectLst/>
                          <a:latin typeface="+mj-lt"/>
                          <a:ea typeface="新細明體" panose="02020500000000000000" pitchFamily="18" charset="-120"/>
                        </a:rPr>
                        <a:t>maxVal</a:t>
                      </a:r>
                      <a:r>
                        <a:rPr lang="en-CA" sz="1200" dirty="0">
                          <a:effectLst/>
                          <a:latin typeface="+mj-lt"/>
                          <a:ea typeface="新細明體" panose="02020500000000000000" pitchFamily="18" charset="-120"/>
                        </a:rPr>
                        <a:t> represents the inverse of </a:t>
                      </a:r>
                      <a:r>
                        <a:rPr lang="en-CA" sz="1200" dirty="0" err="1">
                          <a:effectLst/>
                          <a:latin typeface="+mj-lt"/>
                          <a:ea typeface="新細明體" panose="02020500000000000000" pitchFamily="18" charset="-120"/>
                        </a:rPr>
                        <a:t>ZNear</a:t>
                      </a:r>
                      <a:r>
                        <a:rPr lang="en-CA" sz="1200" dirty="0">
                          <a:effectLst/>
                          <a:latin typeface="+mj-lt"/>
                          <a:ea typeface="新細明體" panose="02020500000000000000" pitchFamily="18" charset="-120"/>
                        </a:rPr>
                        <a:t> (specified below).  </a:t>
                      </a:r>
                      <a:endParaRPr lang="zh-TW" sz="1200" dirty="0">
                        <a:effectLst/>
                        <a:latin typeface="+mj-lt"/>
                        <a:ea typeface="新細明體" panose="02020500000000000000" pitchFamily="18" charset="-12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1"/>
                  </a:ext>
                </a:extLst>
              </a:tr>
              <a:tr h="667037">
                <a:tc>
                  <a:txBody>
                    <a:bodyPr/>
                    <a:lstStyle/>
                    <a:p>
                      <a:pPr marL="21590" algn="ctr" fontAlgn="auto" hangingPunct="1">
                        <a:spcBef>
                          <a:spcPts val="680"/>
                        </a:spcBef>
                        <a:spcAft>
                          <a:spcPts val="0"/>
                        </a:spcAft>
                        <a:tabLst>
                          <a:tab pos="228600" algn="l"/>
                          <a:tab pos="457200" algn="l"/>
                          <a:tab pos="685800" algn="l"/>
                          <a:tab pos="914400" algn="l"/>
                          <a:tab pos="304800" algn="l"/>
                        </a:tabLst>
                      </a:pPr>
                      <a:endParaRPr lang="en-CA" sz="1200" dirty="0" smtClean="0">
                        <a:effectLst/>
                        <a:latin typeface="+mj-lt"/>
                        <a:ea typeface="新細明體" panose="02020500000000000000" pitchFamily="18" charset="-120"/>
                      </a:endParaRPr>
                    </a:p>
                    <a:p>
                      <a:pPr marL="21590" algn="ctr" fontAlgn="auto" hangingPunct="1">
                        <a:spcBef>
                          <a:spcPts val="680"/>
                        </a:spcBef>
                        <a:spcAft>
                          <a:spcPts val="0"/>
                        </a:spcAft>
                        <a:tabLst>
                          <a:tab pos="228600" algn="l"/>
                          <a:tab pos="457200" algn="l"/>
                          <a:tab pos="685800" algn="l"/>
                          <a:tab pos="914400" algn="l"/>
                          <a:tab pos="304800" algn="l"/>
                        </a:tabLst>
                      </a:pPr>
                      <a:r>
                        <a:rPr lang="en-CA" sz="1200" dirty="0" smtClean="0">
                          <a:effectLst/>
                          <a:latin typeface="+mj-lt"/>
                          <a:ea typeface="新細明體" panose="02020500000000000000" pitchFamily="18" charset="-120"/>
                        </a:rPr>
                        <a:t>1</a:t>
                      </a:r>
                      <a:endParaRPr lang="zh-TW" sz="1200" dirty="0">
                        <a:effectLst/>
                        <a:latin typeface="+mj-lt"/>
                        <a:ea typeface="新細明體" panose="02020500000000000000" pitchFamily="18" charset="-12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21590" fontAlgn="auto" hangingPunct="1">
                        <a:spcBef>
                          <a:spcPts val="680"/>
                        </a:spcBef>
                        <a:spcAft>
                          <a:spcPts val="0"/>
                        </a:spcAft>
                        <a:tabLst>
                          <a:tab pos="228600" algn="l"/>
                          <a:tab pos="457200" algn="l"/>
                          <a:tab pos="685800" algn="l"/>
                          <a:tab pos="914400" algn="l"/>
                          <a:tab pos="304800" algn="l"/>
                        </a:tabLst>
                      </a:pPr>
                      <a:r>
                        <a:rPr lang="en-CA" sz="1200" dirty="0">
                          <a:effectLst/>
                          <a:latin typeface="+mj-lt"/>
                          <a:ea typeface="新細明體" panose="02020500000000000000" pitchFamily="18" charset="-120"/>
                        </a:rPr>
                        <a:t>Each </a:t>
                      </a:r>
                      <a:r>
                        <a:rPr lang="en-CA" sz="1200" dirty="0" smtClean="0">
                          <a:solidFill>
                            <a:srgbClr val="3333FF"/>
                          </a:solidFill>
                          <a:effectLst/>
                          <a:latin typeface="+mj-lt"/>
                          <a:ea typeface="新細明體" panose="02020500000000000000" pitchFamily="18" charset="-120"/>
                        </a:rPr>
                        <a:t>recovered </a:t>
                      </a:r>
                      <a:r>
                        <a:rPr lang="en-CA" sz="1200" dirty="0">
                          <a:solidFill>
                            <a:srgbClr val="3333FF"/>
                          </a:solidFill>
                          <a:effectLst/>
                          <a:latin typeface="+mj-lt"/>
                          <a:ea typeface="新細明體" panose="02020500000000000000" pitchFamily="18" charset="-120"/>
                        </a:rPr>
                        <a:t>depth value </a:t>
                      </a:r>
                      <a:r>
                        <a:rPr lang="en-CA" sz="1200" dirty="0" smtClean="0">
                          <a:effectLst/>
                          <a:latin typeface="+mj-lt"/>
                          <a:ea typeface="新細明體" panose="02020500000000000000" pitchFamily="18" charset="-120"/>
                        </a:rPr>
                        <a:t>represents </a:t>
                      </a:r>
                      <a:r>
                        <a:rPr lang="en-CA" sz="1200" dirty="0">
                          <a:effectLst/>
                          <a:latin typeface="+mj-lt"/>
                          <a:ea typeface="新細明體" panose="02020500000000000000" pitchFamily="18" charset="-120"/>
                        </a:rPr>
                        <a:t>disparity that is uniformly quantized into the range of 0 to </a:t>
                      </a:r>
                      <a:r>
                        <a:rPr lang="en-CA" sz="1200" dirty="0" err="1">
                          <a:effectLst/>
                          <a:latin typeface="+mj-lt"/>
                          <a:ea typeface="新細明體" panose="02020500000000000000" pitchFamily="18" charset="-120"/>
                        </a:rPr>
                        <a:t>maxVal</a:t>
                      </a:r>
                      <a:r>
                        <a:rPr lang="en-CA" sz="1200" dirty="0">
                          <a:effectLst/>
                          <a:latin typeface="+mj-lt"/>
                          <a:ea typeface="新細明體" panose="02020500000000000000" pitchFamily="18" charset="-120"/>
                        </a:rPr>
                        <a:t>, inclusive. </a:t>
                      </a:r>
                      <a:endParaRPr lang="zh-TW" sz="1200" dirty="0">
                        <a:effectLst/>
                        <a:latin typeface="+mj-lt"/>
                        <a:ea typeface="新細明體" panose="02020500000000000000" pitchFamily="18" charset="-120"/>
                      </a:endParaRPr>
                    </a:p>
                    <a:p>
                      <a:pPr marL="21590" fontAlgn="auto" hangingPunct="1">
                        <a:spcBef>
                          <a:spcPts val="0"/>
                        </a:spcBef>
                        <a:spcAft>
                          <a:spcPts val="0"/>
                        </a:spcAft>
                        <a:tabLst>
                          <a:tab pos="228600" algn="l"/>
                          <a:tab pos="457200" algn="l"/>
                          <a:tab pos="685800" algn="l"/>
                          <a:tab pos="914400" algn="l"/>
                          <a:tab pos="304800" algn="l"/>
                        </a:tabLst>
                      </a:pPr>
                      <a:r>
                        <a:rPr lang="en-CA" sz="1200" dirty="0">
                          <a:effectLst/>
                          <a:latin typeface="+mj-lt"/>
                          <a:ea typeface="新細明體" panose="02020500000000000000" pitchFamily="18" charset="-120"/>
                        </a:rPr>
                        <a:t>When </a:t>
                      </a:r>
                      <a:r>
                        <a:rPr lang="en-CA" sz="1200" dirty="0" err="1">
                          <a:effectLst/>
                          <a:latin typeface="+mj-lt"/>
                          <a:ea typeface="新細明體" panose="02020500000000000000" pitchFamily="18" charset="-120"/>
                        </a:rPr>
                        <a:t>d_min_flag</a:t>
                      </a:r>
                      <a:r>
                        <a:rPr lang="en-CA" sz="1200" dirty="0">
                          <a:effectLst/>
                          <a:latin typeface="+mj-lt"/>
                          <a:ea typeface="新細明體" panose="02020500000000000000" pitchFamily="18" charset="-120"/>
                        </a:rPr>
                        <a:t> is equal to 1, </a:t>
                      </a:r>
                      <a:r>
                        <a:rPr lang="en-CA" sz="1200" dirty="0">
                          <a:solidFill>
                            <a:srgbClr val="3333FF"/>
                          </a:solidFill>
                          <a:effectLst/>
                          <a:latin typeface="+mj-lt"/>
                          <a:ea typeface="新細明體" panose="02020500000000000000" pitchFamily="18" charset="-120"/>
                        </a:rPr>
                        <a:t>the recovered depth value </a:t>
                      </a:r>
                      <a:r>
                        <a:rPr lang="en-CA" sz="1200" dirty="0">
                          <a:effectLst/>
                          <a:latin typeface="+mj-lt"/>
                          <a:ea typeface="新細明體" panose="02020500000000000000" pitchFamily="18" charset="-120"/>
                        </a:rPr>
                        <a:t>equal to 0 represents </a:t>
                      </a:r>
                      <a:r>
                        <a:rPr lang="en-CA" sz="1200" dirty="0" err="1">
                          <a:effectLst/>
                          <a:latin typeface="+mj-lt"/>
                          <a:ea typeface="新細明體" panose="02020500000000000000" pitchFamily="18" charset="-120"/>
                        </a:rPr>
                        <a:t>DMin</a:t>
                      </a:r>
                      <a:r>
                        <a:rPr lang="en-CA" sz="1200" dirty="0">
                          <a:effectLst/>
                          <a:latin typeface="+mj-lt"/>
                          <a:ea typeface="新細明體" panose="02020500000000000000" pitchFamily="18" charset="-120"/>
                        </a:rPr>
                        <a:t> (specified below). When </a:t>
                      </a:r>
                      <a:r>
                        <a:rPr lang="en-CA" sz="1200" dirty="0" err="1">
                          <a:effectLst/>
                          <a:latin typeface="+mj-lt"/>
                          <a:ea typeface="新細明體" panose="02020500000000000000" pitchFamily="18" charset="-120"/>
                        </a:rPr>
                        <a:t>d_max_flag</a:t>
                      </a:r>
                      <a:r>
                        <a:rPr lang="en-CA" sz="1200" dirty="0">
                          <a:effectLst/>
                          <a:latin typeface="+mj-lt"/>
                          <a:ea typeface="新細明體" panose="02020500000000000000" pitchFamily="18" charset="-120"/>
                        </a:rPr>
                        <a:t> is equal to 1, the recovered depth value equal to </a:t>
                      </a:r>
                      <a:r>
                        <a:rPr lang="en-CA" sz="1200" dirty="0" err="1">
                          <a:effectLst/>
                          <a:latin typeface="+mj-lt"/>
                          <a:ea typeface="新細明體" panose="02020500000000000000" pitchFamily="18" charset="-120"/>
                        </a:rPr>
                        <a:t>maxVal</a:t>
                      </a:r>
                      <a:r>
                        <a:rPr lang="en-CA" sz="1200" dirty="0">
                          <a:effectLst/>
                          <a:latin typeface="+mj-lt"/>
                          <a:ea typeface="新細明體" panose="02020500000000000000" pitchFamily="18" charset="-120"/>
                        </a:rPr>
                        <a:t> represents </a:t>
                      </a:r>
                      <a:r>
                        <a:rPr lang="en-CA" sz="1200" dirty="0" err="1">
                          <a:effectLst/>
                          <a:latin typeface="+mj-lt"/>
                          <a:ea typeface="新細明體" panose="02020500000000000000" pitchFamily="18" charset="-120"/>
                        </a:rPr>
                        <a:t>DMax</a:t>
                      </a:r>
                      <a:r>
                        <a:rPr lang="en-CA" sz="1200" dirty="0">
                          <a:effectLst/>
                          <a:latin typeface="+mj-lt"/>
                          <a:ea typeface="新細明體" panose="02020500000000000000" pitchFamily="18" charset="-120"/>
                        </a:rPr>
                        <a:t> (specified below). </a:t>
                      </a:r>
                      <a:endParaRPr lang="zh-TW" sz="1200" dirty="0">
                        <a:effectLst/>
                        <a:latin typeface="+mj-lt"/>
                        <a:ea typeface="新細明體" panose="02020500000000000000" pitchFamily="18" charset="-12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2"/>
                  </a:ext>
                </a:extLst>
              </a:tr>
              <a:tr h="622453">
                <a:tc>
                  <a:txBody>
                    <a:bodyPr/>
                    <a:lstStyle/>
                    <a:p>
                      <a:pPr marL="21590" algn="ctr" fontAlgn="auto" hangingPunct="1">
                        <a:spcBef>
                          <a:spcPts val="680"/>
                        </a:spcBef>
                        <a:spcAft>
                          <a:spcPts val="0"/>
                        </a:spcAft>
                        <a:tabLst>
                          <a:tab pos="228600" algn="l"/>
                          <a:tab pos="457200" algn="l"/>
                          <a:tab pos="685800" algn="l"/>
                          <a:tab pos="914400" algn="l"/>
                          <a:tab pos="304800" algn="l"/>
                        </a:tabLst>
                      </a:pPr>
                      <a:endParaRPr lang="en-CA" sz="1200" dirty="0" smtClean="0">
                        <a:effectLst/>
                        <a:latin typeface="+mj-lt"/>
                        <a:ea typeface="新細明體" panose="02020500000000000000" pitchFamily="18" charset="-120"/>
                      </a:endParaRPr>
                    </a:p>
                    <a:p>
                      <a:pPr marL="21590" algn="ctr" fontAlgn="auto" hangingPunct="1">
                        <a:spcBef>
                          <a:spcPts val="680"/>
                        </a:spcBef>
                        <a:spcAft>
                          <a:spcPts val="0"/>
                        </a:spcAft>
                        <a:tabLst>
                          <a:tab pos="228600" algn="l"/>
                          <a:tab pos="457200" algn="l"/>
                          <a:tab pos="685800" algn="l"/>
                          <a:tab pos="914400" algn="l"/>
                          <a:tab pos="304800" algn="l"/>
                        </a:tabLst>
                      </a:pPr>
                      <a:r>
                        <a:rPr lang="en-CA" sz="1200" dirty="0" smtClean="0">
                          <a:effectLst/>
                          <a:latin typeface="+mj-lt"/>
                          <a:ea typeface="新細明體" panose="02020500000000000000" pitchFamily="18" charset="-120"/>
                        </a:rPr>
                        <a:t>2</a:t>
                      </a:r>
                      <a:endParaRPr lang="zh-TW" sz="1200" dirty="0">
                        <a:effectLst/>
                        <a:latin typeface="+mj-lt"/>
                        <a:ea typeface="新細明體" panose="02020500000000000000" pitchFamily="18" charset="-12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21590" fontAlgn="auto" hangingPunct="1">
                        <a:spcBef>
                          <a:spcPts val="680"/>
                        </a:spcBef>
                        <a:spcAft>
                          <a:spcPts val="0"/>
                        </a:spcAft>
                        <a:tabLst>
                          <a:tab pos="228600" algn="l"/>
                          <a:tab pos="457200" algn="l"/>
                          <a:tab pos="685800" algn="l"/>
                          <a:tab pos="914400" algn="l"/>
                          <a:tab pos="304800" algn="l"/>
                        </a:tabLst>
                      </a:pPr>
                      <a:r>
                        <a:rPr lang="en-CA" sz="1200" dirty="0">
                          <a:effectLst/>
                          <a:latin typeface="+mj-lt"/>
                          <a:ea typeface="新細明體" panose="02020500000000000000" pitchFamily="18" charset="-120"/>
                        </a:rPr>
                        <a:t>Each </a:t>
                      </a:r>
                      <a:r>
                        <a:rPr lang="en-CA" sz="1200" dirty="0">
                          <a:solidFill>
                            <a:srgbClr val="3333FF"/>
                          </a:solidFill>
                          <a:effectLst/>
                          <a:latin typeface="+mj-lt"/>
                          <a:ea typeface="新細明體" panose="02020500000000000000" pitchFamily="18" charset="-120"/>
                        </a:rPr>
                        <a:t>recovered depth value </a:t>
                      </a:r>
                      <a:r>
                        <a:rPr lang="en-CA" sz="1200" dirty="0">
                          <a:effectLst/>
                          <a:latin typeface="+mj-lt"/>
                          <a:ea typeface="新細明體" panose="02020500000000000000" pitchFamily="18" charset="-120"/>
                        </a:rPr>
                        <a:t>represents a Z value uniformly quantized into the range of 0 to </a:t>
                      </a:r>
                      <a:r>
                        <a:rPr lang="en-CA" sz="1200" dirty="0" err="1">
                          <a:effectLst/>
                          <a:latin typeface="+mj-lt"/>
                          <a:ea typeface="新細明體" panose="02020500000000000000" pitchFamily="18" charset="-120"/>
                        </a:rPr>
                        <a:t>maxVal</a:t>
                      </a:r>
                      <a:r>
                        <a:rPr lang="en-CA" sz="1200" dirty="0">
                          <a:effectLst/>
                          <a:latin typeface="+mj-lt"/>
                          <a:ea typeface="新細明體" panose="02020500000000000000" pitchFamily="18" charset="-120"/>
                        </a:rPr>
                        <a:t>, inclusive. </a:t>
                      </a:r>
                      <a:endParaRPr lang="zh-TW" sz="1200" dirty="0">
                        <a:effectLst/>
                        <a:latin typeface="+mj-lt"/>
                        <a:ea typeface="新細明體" panose="02020500000000000000" pitchFamily="18" charset="-120"/>
                      </a:endParaRPr>
                    </a:p>
                    <a:p>
                      <a:pPr marL="21590" fontAlgn="auto" hangingPunct="1">
                        <a:spcBef>
                          <a:spcPts val="0"/>
                        </a:spcBef>
                        <a:spcAft>
                          <a:spcPts val="0"/>
                        </a:spcAft>
                        <a:tabLst>
                          <a:tab pos="228600" algn="l"/>
                          <a:tab pos="457200" algn="l"/>
                          <a:tab pos="685800" algn="l"/>
                          <a:tab pos="914400" algn="l"/>
                          <a:tab pos="304800" algn="l"/>
                        </a:tabLst>
                      </a:pPr>
                      <a:r>
                        <a:rPr lang="en-CA" sz="1200" dirty="0">
                          <a:effectLst/>
                          <a:latin typeface="+mj-lt"/>
                          <a:ea typeface="新細明體" panose="02020500000000000000" pitchFamily="18" charset="-120"/>
                        </a:rPr>
                        <a:t>When </a:t>
                      </a:r>
                      <a:r>
                        <a:rPr lang="en-CA" sz="1200" dirty="0" err="1">
                          <a:effectLst/>
                          <a:latin typeface="+mj-lt"/>
                          <a:ea typeface="新細明體" panose="02020500000000000000" pitchFamily="18" charset="-120"/>
                        </a:rPr>
                        <a:t>z_far_flag</a:t>
                      </a:r>
                      <a:r>
                        <a:rPr lang="en-CA" sz="1200" dirty="0">
                          <a:effectLst/>
                          <a:latin typeface="+mj-lt"/>
                          <a:ea typeface="新細明體" panose="02020500000000000000" pitchFamily="18" charset="-120"/>
                        </a:rPr>
                        <a:t> is equal to 1, </a:t>
                      </a:r>
                      <a:r>
                        <a:rPr lang="en-CA" sz="1200" dirty="0">
                          <a:solidFill>
                            <a:srgbClr val="3333FF"/>
                          </a:solidFill>
                          <a:effectLst/>
                          <a:latin typeface="+mj-lt"/>
                          <a:ea typeface="新細明體" panose="02020500000000000000" pitchFamily="18" charset="-120"/>
                        </a:rPr>
                        <a:t>the recovered depth value </a:t>
                      </a:r>
                      <a:r>
                        <a:rPr lang="en-CA" sz="1200" dirty="0">
                          <a:effectLst/>
                          <a:latin typeface="+mj-lt"/>
                          <a:ea typeface="新細明體" panose="02020500000000000000" pitchFamily="18" charset="-120"/>
                        </a:rPr>
                        <a:t>equal to 0 corresponds to </a:t>
                      </a:r>
                      <a:r>
                        <a:rPr lang="en-CA" sz="1200" dirty="0" err="1">
                          <a:effectLst/>
                          <a:latin typeface="+mj-lt"/>
                          <a:ea typeface="新細明體" panose="02020500000000000000" pitchFamily="18" charset="-120"/>
                        </a:rPr>
                        <a:t>ZFar</a:t>
                      </a:r>
                      <a:r>
                        <a:rPr lang="en-CA" sz="1200" dirty="0">
                          <a:effectLst/>
                          <a:latin typeface="+mj-lt"/>
                          <a:ea typeface="新細明體" panose="02020500000000000000" pitchFamily="18" charset="-120"/>
                        </a:rPr>
                        <a:t> (specified below). When </a:t>
                      </a:r>
                      <a:r>
                        <a:rPr lang="en-CA" sz="1200" dirty="0" err="1">
                          <a:effectLst/>
                          <a:latin typeface="+mj-lt"/>
                          <a:ea typeface="新細明體" panose="02020500000000000000" pitchFamily="18" charset="-120"/>
                        </a:rPr>
                        <a:t>z_near_flag</a:t>
                      </a:r>
                      <a:r>
                        <a:rPr lang="en-CA" sz="1200" dirty="0">
                          <a:effectLst/>
                          <a:latin typeface="+mj-lt"/>
                          <a:ea typeface="新細明體" panose="02020500000000000000" pitchFamily="18" charset="-120"/>
                        </a:rPr>
                        <a:t> is equal to 1, </a:t>
                      </a:r>
                      <a:r>
                        <a:rPr lang="en-CA" sz="1200" dirty="0">
                          <a:solidFill>
                            <a:srgbClr val="3333FF"/>
                          </a:solidFill>
                          <a:effectLst/>
                          <a:latin typeface="+mj-lt"/>
                          <a:ea typeface="新細明體" panose="02020500000000000000" pitchFamily="18" charset="-120"/>
                        </a:rPr>
                        <a:t>the recovered depth value </a:t>
                      </a:r>
                      <a:r>
                        <a:rPr lang="en-CA" sz="1200" dirty="0">
                          <a:effectLst/>
                          <a:latin typeface="+mj-lt"/>
                          <a:ea typeface="新細明體" panose="02020500000000000000" pitchFamily="18" charset="-120"/>
                        </a:rPr>
                        <a:t>equal to </a:t>
                      </a:r>
                      <a:r>
                        <a:rPr lang="en-CA" sz="1200" dirty="0" err="1">
                          <a:effectLst/>
                          <a:latin typeface="+mj-lt"/>
                          <a:ea typeface="新細明體" panose="02020500000000000000" pitchFamily="18" charset="-120"/>
                        </a:rPr>
                        <a:t>maxVal</a:t>
                      </a:r>
                      <a:r>
                        <a:rPr lang="en-CA" sz="1200" dirty="0">
                          <a:effectLst/>
                          <a:latin typeface="+mj-lt"/>
                          <a:ea typeface="新細明體" panose="02020500000000000000" pitchFamily="18" charset="-120"/>
                        </a:rPr>
                        <a:t> represents </a:t>
                      </a:r>
                      <a:r>
                        <a:rPr lang="en-CA" sz="1200" dirty="0" err="1">
                          <a:effectLst/>
                          <a:latin typeface="+mj-lt"/>
                          <a:ea typeface="新細明體" panose="02020500000000000000" pitchFamily="18" charset="-120"/>
                        </a:rPr>
                        <a:t>ZNear</a:t>
                      </a:r>
                      <a:r>
                        <a:rPr lang="en-CA" sz="1200" dirty="0">
                          <a:effectLst/>
                          <a:latin typeface="+mj-lt"/>
                          <a:ea typeface="新細明體" panose="02020500000000000000" pitchFamily="18" charset="-120"/>
                        </a:rPr>
                        <a:t> (specified below). </a:t>
                      </a:r>
                      <a:endParaRPr lang="zh-TW" sz="1200" dirty="0">
                        <a:effectLst/>
                        <a:latin typeface="+mj-lt"/>
                        <a:ea typeface="新細明體" panose="02020500000000000000" pitchFamily="18" charset="-12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3"/>
                  </a:ext>
                </a:extLst>
              </a:tr>
              <a:tr h="781786">
                <a:tc>
                  <a:txBody>
                    <a:bodyPr/>
                    <a:lstStyle/>
                    <a:p>
                      <a:pPr marL="21590" algn="ctr" fontAlgn="auto" hangingPunct="1">
                        <a:spcBef>
                          <a:spcPts val="680"/>
                        </a:spcBef>
                        <a:spcAft>
                          <a:spcPts val="0"/>
                        </a:spcAft>
                        <a:tabLst>
                          <a:tab pos="228600" algn="l"/>
                          <a:tab pos="457200" algn="l"/>
                          <a:tab pos="685800" algn="l"/>
                          <a:tab pos="914400" algn="l"/>
                          <a:tab pos="304800" algn="l"/>
                        </a:tabLst>
                      </a:pPr>
                      <a:endParaRPr lang="en-CA" sz="1200" dirty="0" smtClean="0">
                        <a:effectLst/>
                        <a:latin typeface="+mj-lt"/>
                        <a:ea typeface="新細明體" panose="02020500000000000000" pitchFamily="18" charset="-120"/>
                      </a:endParaRPr>
                    </a:p>
                    <a:p>
                      <a:pPr marL="21590" algn="ctr" fontAlgn="auto" hangingPunct="1">
                        <a:spcBef>
                          <a:spcPts val="680"/>
                        </a:spcBef>
                        <a:spcAft>
                          <a:spcPts val="0"/>
                        </a:spcAft>
                        <a:tabLst>
                          <a:tab pos="228600" algn="l"/>
                          <a:tab pos="457200" algn="l"/>
                          <a:tab pos="685800" algn="l"/>
                          <a:tab pos="914400" algn="l"/>
                          <a:tab pos="304800" algn="l"/>
                        </a:tabLst>
                      </a:pPr>
                      <a:r>
                        <a:rPr lang="en-CA" sz="1200" dirty="0" smtClean="0">
                          <a:effectLst/>
                          <a:latin typeface="+mj-lt"/>
                          <a:ea typeface="新細明體" panose="02020500000000000000" pitchFamily="18" charset="-120"/>
                        </a:rPr>
                        <a:t>3</a:t>
                      </a:r>
                      <a:endParaRPr lang="zh-TW" sz="1200" dirty="0">
                        <a:effectLst/>
                        <a:latin typeface="+mj-lt"/>
                        <a:ea typeface="新細明體" panose="02020500000000000000" pitchFamily="18" charset="-12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21590" fontAlgn="auto" hangingPunct="1">
                        <a:spcBef>
                          <a:spcPts val="680"/>
                        </a:spcBef>
                        <a:spcAft>
                          <a:spcPts val="0"/>
                        </a:spcAft>
                        <a:tabLst>
                          <a:tab pos="228600" algn="l"/>
                          <a:tab pos="457200" algn="l"/>
                          <a:tab pos="685800" algn="l"/>
                          <a:tab pos="914400" algn="l"/>
                          <a:tab pos="304800" algn="l"/>
                        </a:tabLst>
                      </a:pPr>
                      <a:r>
                        <a:rPr lang="en-CA" sz="1200" dirty="0">
                          <a:effectLst/>
                          <a:latin typeface="+mj-lt"/>
                          <a:ea typeface="新細明體" panose="02020500000000000000" pitchFamily="18" charset="-120"/>
                        </a:rPr>
                        <a:t>Each </a:t>
                      </a:r>
                      <a:r>
                        <a:rPr lang="en-CA" sz="1200" dirty="0">
                          <a:solidFill>
                            <a:srgbClr val="3333FF"/>
                          </a:solidFill>
                          <a:effectLst/>
                          <a:latin typeface="+mj-lt"/>
                          <a:ea typeface="新細明體" panose="02020500000000000000" pitchFamily="18" charset="-120"/>
                        </a:rPr>
                        <a:t>recovered depth value </a:t>
                      </a:r>
                      <a:r>
                        <a:rPr lang="en-CA" sz="1200" dirty="0">
                          <a:effectLst/>
                          <a:latin typeface="+mj-lt"/>
                          <a:ea typeface="新細明體" panose="02020500000000000000" pitchFamily="18" charset="-120"/>
                        </a:rPr>
                        <a:t>represents a nonlinearly mapped disparity, normalized in range from 0 to </a:t>
                      </a:r>
                      <a:r>
                        <a:rPr lang="en-CA" sz="1200" dirty="0" err="1">
                          <a:effectLst/>
                          <a:latin typeface="+mj-lt"/>
                          <a:ea typeface="新細明體" panose="02020500000000000000" pitchFamily="18" charset="-120"/>
                        </a:rPr>
                        <a:t>maxVal</a:t>
                      </a:r>
                      <a:r>
                        <a:rPr lang="en-CA" sz="1200" dirty="0">
                          <a:effectLst/>
                          <a:latin typeface="+mj-lt"/>
                          <a:ea typeface="新細明體" panose="02020500000000000000" pitchFamily="18" charset="-120"/>
                        </a:rPr>
                        <a:t>, as specified by depth_nonlinear_representation_num_minus1 and </a:t>
                      </a:r>
                      <a:r>
                        <a:rPr lang="en-CA" sz="1200" dirty="0" err="1">
                          <a:effectLst/>
                          <a:latin typeface="+mj-lt"/>
                          <a:ea typeface="新細明體" panose="02020500000000000000" pitchFamily="18" charset="-120"/>
                        </a:rPr>
                        <a:t>depth_nonlinear_representation_model</a:t>
                      </a:r>
                      <a:r>
                        <a:rPr lang="en-CA" sz="1200" dirty="0">
                          <a:effectLst/>
                          <a:latin typeface="+mj-lt"/>
                          <a:ea typeface="新細明體" panose="02020500000000000000" pitchFamily="18" charset="-120"/>
                        </a:rPr>
                        <a:t>[</a:t>
                      </a:r>
                      <a:r>
                        <a:rPr lang="en-CA" sz="1200" dirty="0" err="1">
                          <a:effectLst/>
                          <a:latin typeface="+mj-lt"/>
                          <a:ea typeface="新細明體" panose="02020500000000000000" pitchFamily="18" charset="-120"/>
                        </a:rPr>
                        <a:t>i</a:t>
                      </a:r>
                      <a:r>
                        <a:rPr lang="en-CA" sz="1200" dirty="0">
                          <a:effectLst/>
                          <a:latin typeface="+mj-lt"/>
                          <a:ea typeface="新細明體" panose="02020500000000000000" pitchFamily="18" charset="-120"/>
                        </a:rPr>
                        <a:t>].</a:t>
                      </a:r>
                      <a:endParaRPr lang="zh-TW" sz="1200" dirty="0">
                        <a:effectLst/>
                        <a:latin typeface="+mj-lt"/>
                        <a:ea typeface="新細明體" panose="02020500000000000000" pitchFamily="18" charset="-120"/>
                      </a:endParaRPr>
                    </a:p>
                    <a:p>
                      <a:pPr marL="21590" fontAlgn="auto" hangingPunct="1">
                        <a:spcBef>
                          <a:spcPts val="0"/>
                        </a:spcBef>
                        <a:spcAft>
                          <a:spcPts val="0"/>
                        </a:spcAft>
                        <a:tabLst>
                          <a:tab pos="228600" algn="l"/>
                          <a:tab pos="457200" algn="l"/>
                          <a:tab pos="685800" algn="l"/>
                          <a:tab pos="914400" algn="l"/>
                          <a:tab pos="304800" algn="l"/>
                        </a:tabLst>
                      </a:pPr>
                      <a:r>
                        <a:rPr lang="en-CA" sz="1200" dirty="0">
                          <a:effectLst/>
                          <a:latin typeface="+mj-lt"/>
                          <a:ea typeface="新細明體" panose="02020500000000000000" pitchFamily="18" charset="-120"/>
                        </a:rPr>
                        <a:t>When </a:t>
                      </a:r>
                      <a:r>
                        <a:rPr lang="en-CA" sz="1200" dirty="0" err="1">
                          <a:effectLst/>
                          <a:latin typeface="+mj-lt"/>
                          <a:ea typeface="新細明體" panose="02020500000000000000" pitchFamily="18" charset="-120"/>
                        </a:rPr>
                        <a:t>d_min_flag</a:t>
                      </a:r>
                      <a:r>
                        <a:rPr lang="en-CA" sz="1200" dirty="0">
                          <a:effectLst/>
                          <a:latin typeface="+mj-lt"/>
                          <a:ea typeface="新細明體" panose="02020500000000000000" pitchFamily="18" charset="-120"/>
                        </a:rPr>
                        <a:t> is equal to 1</a:t>
                      </a:r>
                      <a:r>
                        <a:rPr lang="en-CA" sz="1200" dirty="0">
                          <a:solidFill>
                            <a:srgbClr val="3333FF"/>
                          </a:solidFill>
                          <a:effectLst/>
                          <a:latin typeface="+mj-lt"/>
                          <a:ea typeface="新細明體" panose="02020500000000000000" pitchFamily="18" charset="-120"/>
                        </a:rPr>
                        <a:t>, the recovered depth value </a:t>
                      </a:r>
                      <a:r>
                        <a:rPr lang="en-CA" sz="1200" dirty="0">
                          <a:effectLst/>
                          <a:latin typeface="+mj-lt"/>
                          <a:ea typeface="新細明體" panose="02020500000000000000" pitchFamily="18" charset="-120"/>
                        </a:rPr>
                        <a:t>equal to 0 represents </a:t>
                      </a:r>
                      <a:r>
                        <a:rPr lang="en-CA" sz="1200" dirty="0" err="1">
                          <a:effectLst/>
                          <a:latin typeface="+mj-lt"/>
                          <a:ea typeface="新細明體" panose="02020500000000000000" pitchFamily="18" charset="-120"/>
                        </a:rPr>
                        <a:t>DMin</a:t>
                      </a:r>
                      <a:r>
                        <a:rPr lang="en-CA" sz="1200" dirty="0">
                          <a:effectLst/>
                          <a:latin typeface="+mj-lt"/>
                          <a:ea typeface="新細明體" panose="02020500000000000000" pitchFamily="18" charset="-120"/>
                        </a:rPr>
                        <a:t> (specified below). When </a:t>
                      </a:r>
                      <a:r>
                        <a:rPr lang="en-CA" sz="1200" dirty="0" err="1">
                          <a:effectLst/>
                          <a:latin typeface="+mj-lt"/>
                          <a:ea typeface="新細明體" panose="02020500000000000000" pitchFamily="18" charset="-120"/>
                        </a:rPr>
                        <a:t>d_max_flag</a:t>
                      </a:r>
                      <a:r>
                        <a:rPr lang="en-CA" sz="1200" dirty="0">
                          <a:effectLst/>
                          <a:latin typeface="+mj-lt"/>
                          <a:ea typeface="新細明體" panose="02020500000000000000" pitchFamily="18" charset="-120"/>
                        </a:rPr>
                        <a:t> is equal to 1</a:t>
                      </a:r>
                      <a:r>
                        <a:rPr lang="en-CA" sz="1200" dirty="0">
                          <a:solidFill>
                            <a:srgbClr val="3333FF"/>
                          </a:solidFill>
                          <a:effectLst/>
                          <a:latin typeface="+mj-lt"/>
                          <a:ea typeface="新細明體" panose="02020500000000000000" pitchFamily="18" charset="-120"/>
                        </a:rPr>
                        <a:t>, the recovered depth value </a:t>
                      </a:r>
                      <a:r>
                        <a:rPr lang="en-CA" sz="1200" dirty="0">
                          <a:effectLst/>
                          <a:latin typeface="+mj-lt"/>
                          <a:ea typeface="新細明體" panose="02020500000000000000" pitchFamily="18" charset="-120"/>
                        </a:rPr>
                        <a:t>equal to </a:t>
                      </a:r>
                      <a:r>
                        <a:rPr lang="en-CA" sz="1200" dirty="0" err="1">
                          <a:effectLst/>
                          <a:latin typeface="+mj-lt"/>
                          <a:ea typeface="新細明體" panose="02020500000000000000" pitchFamily="18" charset="-120"/>
                        </a:rPr>
                        <a:t>maxVal</a:t>
                      </a:r>
                      <a:r>
                        <a:rPr lang="en-CA" sz="1200" dirty="0">
                          <a:effectLst/>
                          <a:latin typeface="+mj-lt"/>
                          <a:ea typeface="新細明體" panose="02020500000000000000" pitchFamily="18" charset="-120"/>
                        </a:rPr>
                        <a:t> represents </a:t>
                      </a:r>
                      <a:r>
                        <a:rPr lang="en-CA" sz="1200" dirty="0" err="1">
                          <a:effectLst/>
                          <a:latin typeface="+mj-lt"/>
                          <a:ea typeface="新細明體" panose="02020500000000000000" pitchFamily="18" charset="-120"/>
                        </a:rPr>
                        <a:t>DMax</a:t>
                      </a:r>
                      <a:r>
                        <a:rPr lang="en-CA" sz="1200" dirty="0">
                          <a:effectLst/>
                          <a:latin typeface="+mj-lt"/>
                          <a:ea typeface="新細明體" panose="02020500000000000000" pitchFamily="18" charset="-120"/>
                        </a:rPr>
                        <a:t> (specified below).  </a:t>
                      </a:r>
                      <a:endParaRPr lang="zh-TW" sz="1200" dirty="0">
                        <a:effectLst/>
                        <a:latin typeface="+mj-lt"/>
                        <a:ea typeface="新細明體" panose="02020500000000000000" pitchFamily="18" charset="-12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4"/>
                  </a:ext>
                </a:extLst>
              </a:tr>
              <a:tr h="311541">
                <a:tc>
                  <a:txBody>
                    <a:bodyPr/>
                    <a:lstStyle/>
                    <a:p>
                      <a:pPr algn="ctr">
                        <a:spcAft>
                          <a:spcPts val="0"/>
                        </a:spcAft>
                      </a:pPr>
                      <a:r>
                        <a:rPr lang="en-US" sz="1400" kern="100" dirty="0">
                          <a:solidFill>
                            <a:srgbClr val="000000"/>
                          </a:solidFill>
                          <a:latin typeface="Arial" pitchFamily="34" charset="0"/>
                          <a:ea typeface="新細明體"/>
                          <a:cs typeface="Arial" pitchFamily="34" charset="0"/>
                        </a:rPr>
                        <a:t>Other values </a:t>
                      </a:r>
                      <a:endParaRPr lang="zh-TW" sz="14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n-US" sz="1200" kern="100" dirty="0">
                          <a:solidFill>
                            <a:srgbClr val="000000"/>
                          </a:solidFill>
                          <a:latin typeface="Arial" pitchFamily="34" charset="0"/>
                          <a:ea typeface="新細明體"/>
                          <a:cs typeface="Arial" pitchFamily="34" charset="0"/>
                        </a:rPr>
                        <a:t>Reserved for future use </a:t>
                      </a:r>
                      <a:endParaRPr lang="zh-TW" sz="12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5"/>
                  </a:ext>
                </a:extLst>
              </a:tr>
            </a:tbl>
          </a:graphicData>
        </a:graphic>
      </p:graphicFrame>
      <p:sp>
        <p:nvSpPr>
          <p:cNvPr id="73729" name="Rectangle 1"/>
          <p:cNvSpPr>
            <a:spLocks noChangeArrowheads="1"/>
          </p:cNvSpPr>
          <p:nvPr/>
        </p:nvSpPr>
        <p:spPr bwMode="auto">
          <a:xfrm>
            <a:off x="216024" y="6165304"/>
            <a:ext cx="8892480"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TW" sz="1400" b="0" i="0" u="none" strike="noStrike" cap="none" normalizeH="0" baseline="0" dirty="0" smtClean="0">
                <a:ln>
                  <a:noFill/>
                </a:ln>
                <a:solidFill>
                  <a:srgbClr val="000000"/>
                </a:solidFill>
                <a:effectLst/>
                <a:cs typeface="Arial" pitchFamily="34" charset="0"/>
              </a:rPr>
              <a:t>The variable </a:t>
            </a:r>
            <a:r>
              <a:rPr kumimoji="1" lang="en-US" altLang="zh-TW" sz="1400" b="0" i="0" u="none" strike="noStrike" cap="none" normalizeH="0" baseline="0" dirty="0" err="1" smtClean="0">
                <a:ln>
                  <a:noFill/>
                </a:ln>
                <a:solidFill>
                  <a:srgbClr val="000000"/>
                </a:solidFill>
                <a:effectLst/>
                <a:cs typeface="Arial" pitchFamily="34" charset="0"/>
              </a:rPr>
              <a:t>maxVal</a:t>
            </a:r>
            <a:r>
              <a:rPr kumimoji="1" lang="en-US" altLang="zh-TW" sz="1400" b="0" i="0" u="none" strike="noStrike" cap="none" normalizeH="0" baseline="0" dirty="0" smtClean="0">
                <a:ln>
                  <a:noFill/>
                </a:ln>
                <a:solidFill>
                  <a:srgbClr val="000000"/>
                </a:solidFill>
                <a:effectLst/>
                <a:cs typeface="Arial" pitchFamily="34" charset="0"/>
              </a:rPr>
              <a:t> is set equal to ( 1 &lt;&lt; ( 8 + bit_depth_luma_minus8 ) ) − 1, where bit_depth_luma_minus8 is the value included in or inferred for the active SPS of the layer with </a:t>
            </a:r>
            <a:r>
              <a:rPr kumimoji="1" lang="en-US" altLang="zh-TW" sz="1400" b="0" i="0" u="none" strike="noStrike" cap="none" normalizeH="0" baseline="0" dirty="0" err="1" smtClean="0">
                <a:ln>
                  <a:noFill/>
                </a:ln>
                <a:solidFill>
                  <a:srgbClr val="000000"/>
                </a:solidFill>
                <a:effectLst/>
                <a:cs typeface="Arial" pitchFamily="34" charset="0"/>
              </a:rPr>
              <a:t>nuh_layer_id</a:t>
            </a:r>
            <a:r>
              <a:rPr kumimoji="1" lang="en-US" altLang="zh-TW" sz="1400" b="0" i="0" u="none" strike="noStrike" cap="none" normalizeH="0" baseline="0" dirty="0" smtClean="0">
                <a:ln>
                  <a:noFill/>
                </a:ln>
                <a:solidFill>
                  <a:srgbClr val="000000"/>
                </a:solidFill>
                <a:effectLst/>
                <a:cs typeface="Arial" pitchFamily="34" charset="0"/>
              </a:rPr>
              <a:t> equal to </a:t>
            </a:r>
            <a:r>
              <a:rPr kumimoji="1" lang="en-US" altLang="zh-TW" sz="1400" b="0" i="0" u="none" strike="noStrike" cap="none" normalizeH="0" baseline="0" dirty="0" err="1" smtClean="0">
                <a:ln>
                  <a:noFill/>
                </a:ln>
                <a:solidFill>
                  <a:srgbClr val="000000"/>
                </a:solidFill>
                <a:effectLst/>
                <a:cs typeface="Arial" pitchFamily="34" charset="0"/>
              </a:rPr>
              <a:t>targetLayerId</a:t>
            </a:r>
            <a:r>
              <a:rPr kumimoji="1" lang="en-US" altLang="zh-TW" sz="1400" b="0" i="0" u="none" strike="noStrike" cap="none" normalizeH="0" baseline="0" dirty="0" smtClean="0">
                <a:ln>
                  <a:noFill/>
                </a:ln>
                <a:solidFill>
                  <a:srgbClr val="000000"/>
                </a:solidFill>
                <a:effectLst/>
                <a:cs typeface="Arial" pitchFamily="34" charset="0"/>
              </a:rPr>
              <a:t>.</a:t>
            </a:r>
            <a:endParaRPr kumimoji="1" lang="en-US" altLang="zh-TW" sz="1400" b="0" i="0" u="none" strike="noStrike" cap="none" normalizeH="0" baseline="0" dirty="0" smtClean="0">
              <a:ln>
                <a:noFill/>
              </a:ln>
              <a:solidFill>
                <a:schemeClr val="tx1"/>
              </a:solidFill>
              <a:effectLst/>
              <a:cs typeface="Arial" pitchFamily="34" charset="0"/>
            </a:endParaRPr>
          </a:p>
        </p:txBody>
      </p:sp>
      <p:sp>
        <p:nvSpPr>
          <p:cNvPr id="5" name="內容版面配置區 2"/>
          <p:cNvSpPr>
            <a:spLocks noGrp="1"/>
          </p:cNvSpPr>
          <p:nvPr>
            <p:ph idx="1"/>
          </p:nvPr>
        </p:nvSpPr>
        <p:spPr>
          <a:xfrm>
            <a:off x="202319" y="948109"/>
            <a:ext cx="8964488" cy="1152128"/>
          </a:xfrm>
        </p:spPr>
        <p:txBody>
          <a:bodyPr/>
          <a:lstStyle/>
          <a:p>
            <a:pPr marL="0" indent="0">
              <a:buNone/>
            </a:pPr>
            <a:r>
              <a:rPr lang="en-US" altLang="zh-TW" sz="1800" dirty="0" err="1" smtClean="0">
                <a:latin typeface="Arial" panose="020B0604020202020204" pitchFamily="34" charset="0"/>
                <a:ea typeface="Arial Unicode MS" panose="020B0604020202020204" pitchFamily="34" charset="-120"/>
                <a:cs typeface="Arial" panose="020B0604020202020204" pitchFamily="34" charset="0"/>
              </a:rPr>
              <a:t>depth_representation_type</a:t>
            </a:r>
            <a:r>
              <a:rPr lang="en-US" altLang="zh-TW" sz="1800" b="0" dirty="0" smtClean="0">
                <a:latin typeface="Arial" panose="020B0604020202020204" pitchFamily="34" charset="0"/>
                <a:ea typeface="Arial Unicode MS" panose="020B0604020202020204" pitchFamily="34" charset="-120"/>
                <a:cs typeface="Arial" panose="020B0604020202020204" pitchFamily="34" charset="0"/>
              </a:rPr>
              <a:t> </a:t>
            </a:r>
            <a:r>
              <a:rPr lang="en-US" altLang="zh-TW" sz="1800" b="0" dirty="0">
                <a:latin typeface="Arial" panose="020B0604020202020204" pitchFamily="34" charset="0"/>
                <a:ea typeface="Arial Unicode MS" panose="020B0604020202020204" pitchFamily="34" charset="-120"/>
                <a:cs typeface="Arial" panose="020B0604020202020204" pitchFamily="34" charset="0"/>
              </a:rPr>
              <a:t>specifies the representation definition of </a:t>
            </a:r>
            <a:r>
              <a:rPr lang="en-US" altLang="zh-TW" sz="1800" dirty="0">
                <a:solidFill>
                  <a:srgbClr val="3333FF"/>
                </a:solidFill>
                <a:latin typeface="Arial" panose="020B0604020202020204" pitchFamily="34" charset="0"/>
                <a:ea typeface="Arial Unicode MS" panose="020B0604020202020204" pitchFamily="34" charset="-120"/>
                <a:cs typeface="Arial" panose="020B0604020202020204" pitchFamily="34" charset="0"/>
              </a:rPr>
              <a:t>the recovered depth values </a:t>
            </a:r>
            <a:r>
              <a:rPr lang="en-US" altLang="zh-TW" sz="1800" b="0" dirty="0">
                <a:latin typeface="Arial" panose="020B0604020202020204" pitchFamily="34" charset="0"/>
                <a:ea typeface="Arial Unicode MS" panose="020B0604020202020204" pitchFamily="34" charset="-120"/>
                <a:cs typeface="Arial" panose="020B0604020202020204" pitchFamily="34" charset="0"/>
              </a:rPr>
              <a:t>as specified in Table D-X3. In Table D-X3, disparity specifies the horizontal displacement between two texture views and Z value specifies the distance from a camera.</a:t>
            </a:r>
            <a:endParaRPr lang="en-US" altLang="zh-TW" sz="1800" b="0" dirty="0" smtClean="0">
              <a:latin typeface="Arial" panose="020B0604020202020204" pitchFamily="34" charset="0"/>
              <a:ea typeface="Arial Unicode MS" panose="020B0604020202020204" pitchFamily="34" charset="-120"/>
              <a:cs typeface="Arial" panose="020B0604020202020204" pitchFamily="34" charset="0"/>
            </a:endParaRPr>
          </a:p>
        </p:txBody>
      </p:sp>
    </p:spTree>
    <p:extLst>
      <p:ext uri="{BB962C8B-B14F-4D97-AF65-F5344CB8AC3E}">
        <p14:creationId xmlns:p14="http://schemas.microsoft.com/office/powerpoint/2010/main" val="403519850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950912" y="-27384"/>
            <a:ext cx="8229600" cy="926976"/>
          </a:xfrm>
        </p:spPr>
        <p:txBody>
          <a:bodyPr>
            <a:normAutofit/>
          </a:bodyPr>
          <a:lstStyle/>
          <a:p>
            <a:pPr>
              <a:spcBef>
                <a:spcPts val="0"/>
              </a:spcBef>
              <a:spcAft>
                <a:spcPts val="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GB" altLang="zh-TW" sz="3200" dirty="0" err="1" smtClean="0">
                <a:latin typeface="Calibri" panose="020F0502020204030204" pitchFamily="34" charset="0"/>
              </a:rPr>
              <a:t>depth_representation_type</a:t>
            </a:r>
            <a:r>
              <a:rPr lang="en-GB" altLang="zh-TW" sz="3200" dirty="0" smtClean="0">
                <a:latin typeface="Calibri" panose="020F0502020204030204" pitchFamily="34" charset="0"/>
              </a:rPr>
              <a:t> versus disparity</a:t>
            </a:r>
            <a:endParaRPr lang="zh-TW" altLang="zh-TW" sz="3200" dirty="0">
              <a:latin typeface="Calibri" panose="020F0502020204030204" pitchFamily="34" charset="0"/>
            </a:endParaRPr>
          </a:p>
        </p:txBody>
      </p:sp>
      <p:sp>
        <p:nvSpPr>
          <p:cNvPr id="5" name="內容版面配置區 2"/>
          <p:cNvSpPr>
            <a:spLocks noGrp="1"/>
          </p:cNvSpPr>
          <p:nvPr>
            <p:ph idx="1"/>
          </p:nvPr>
        </p:nvSpPr>
        <p:spPr>
          <a:xfrm>
            <a:off x="282359" y="1381165"/>
            <a:ext cx="4801729" cy="532116"/>
          </a:xfrm>
        </p:spPr>
        <p:txBody>
          <a:bodyPr/>
          <a:lstStyle/>
          <a:p>
            <a:pPr marL="0" indent="0">
              <a:buNone/>
            </a:pPr>
            <a:r>
              <a:rPr lang="en-US" altLang="zh-TW" sz="1800" dirty="0" err="1" smtClean="0">
                <a:latin typeface="Arial" panose="020B0604020202020204" pitchFamily="34" charset="0"/>
                <a:ea typeface="Arial Unicode MS" panose="020B0604020202020204" pitchFamily="34" charset="-120"/>
                <a:cs typeface="Arial" panose="020B0604020202020204" pitchFamily="34" charset="0"/>
              </a:rPr>
              <a:t>depth_representation_type</a:t>
            </a:r>
            <a:r>
              <a:rPr lang="en-US" altLang="zh-TW" sz="1800" dirty="0" smtClean="0">
                <a:latin typeface="Arial" panose="020B0604020202020204" pitchFamily="34" charset="0"/>
                <a:ea typeface="Arial Unicode MS" panose="020B0604020202020204" pitchFamily="34" charset="-120"/>
                <a:cs typeface="Arial" panose="020B0604020202020204" pitchFamily="34" charset="0"/>
              </a:rPr>
              <a:t> = 1:</a:t>
            </a:r>
          </a:p>
          <a:p>
            <a:pPr marL="0" indent="0">
              <a:buNone/>
            </a:pPr>
            <a:r>
              <a:rPr lang="en-US" altLang="zh-TW" sz="1800" b="0" dirty="0" smtClean="0">
                <a:latin typeface="Arial" panose="020B0604020202020204" pitchFamily="34" charset="0"/>
                <a:ea typeface="Arial Unicode MS" panose="020B0604020202020204" pitchFamily="34" charset="-120"/>
                <a:cs typeface="Arial" panose="020B0604020202020204" pitchFamily="34" charset="0"/>
              </a:rPr>
              <a:t> </a:t>
            </a:r>
            <a:endParaRPr lang="en-US" altLang="zh-TW" sz="1800" b="0" dirty="0">
              <a:latin typeface="Arial" panose="020B0604020202020204" pitchFamily="34" charset="0"/>
              <a:ea typeface="Arial Unicode MS" panose="020B0604020202020204" pitchFamily="34" charset="-120"/>
              <a:cs typeface="Arial" panose="020B0604020202020204" pitchFamily="34" charset="0"/>
            </a:endParaRPr>
          </a:p>
        </p:txBody>
      </p:sp>
      <p:graphicFrame>
        <p:nvGraphicFramePr>
          <p:cNvPr id="12" name="物件 11"/>
          <p:cNvGraphicFramePr>
            <a:graphicFrameLocks noChangeAspect="1"/>
          </p:cNvGraphicFramePr>
          <p:nvPr>
            <p:extLst>
              <p:ext uri="{D42A27DB-BD31-4B8C-83A1-F6EECF244321}">
                <p14:modId xmlns:p14="http://schemas.microsoft.com/office/powerpoint/2010/main" val="775439987"/>
              </p:ext>
            </p:extLst>
          </p:nvPr>
        </p:nvGraphicFramePr>
        <p:xfrm>
          <a:off x="2541676" y="1885221"/>
          <a:ext cx="446148" cy="470935"/>
        </p:xfrm>
        <a:graphic>
          <a:graphicData uri="http://schemas.openxmlformats.org/presentationml/2006/ole">
            <mc:AlternateContent xmlns:mc="http://schemas.openxmlformats.org/markup-compatibility/2006">
              <mc:Choice xmlns:v="urn:schemas-microsoft-com:vml" Requires="v">
                <p:oleObj spid="_x0000_s176172" name="Equation" r:id="rId3" imgW="228600" imgH="241300" progId="Equation.DSMT4">
                  <p:embed/>
                </p:oleObj>
              </mc:Choice>
              <mc:Fallback>
                <p:oleObj name="Equation" r:id="rId3" imgW="228600" imgH="2413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41676" y="1885221"/>
                        <a:ext cx="446148" cy="470935"/>
                      </a:xfrm>
                      <a:prstGeom prst="rect">
                        <a:avLst/>
                      </a:prstGeom>
                      <a:noFill/>
                    </p:spPr>
                  </p:pic>
                </p:oleObj>
              </mc:Fallback>
            </mc:AlternateContent>
          </a:graphicData>
        </a:graphic>
      </p:graphicFrame>
      <p:sp>
        <p:nvSpPr>
          <p:cNvPr id="13" name="Rectangle 9"/>
          <p:cNvSpPr>
            <a:spLocks noChangeArrowheads="1"/>
          </p:cNvSpPr>
          <p:nvPr/>
        </p:nvSpPr>
        <p:spPr bwMode="auto">
          <a:xfrm>
            <a:off x="1835696" y="1907975"/>
            <a:ext cx="712879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1pPr>
            <a:lvl2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2pPr>
            <a:lvl3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3pPr>
            <a:lvl4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4pPr>
            <a:lvl5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5pPr>
            <a:lvl6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6pPr>
            <a:lvl7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7pPr>
            <a:lvl8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8pPr>
            <a:lvl9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9pPr>
          </a:lstStyle>
          <a:p>
            <a:pPr lvl="0"/>
            <a:r>
              <a:rPr lang="en-CA" altLang="zh-TW" sz="2000" dirty="0" err="1">
                <a:latin typeface="Times New Roman" panose="02020603050405020304" pitchFamily="18" charset="0"/>
                <a:ea typeface="新細明體" panose="02020500000000000000" pitchFamily="18" charset="-120"/>
                <a:cs typeface="Times New Roman" panose="02020603050405020304" pitchFamily="18" charset="0"/>
              </a:rPr>
              <a:t>d</a:t>
            </a:r>
            <a:r>
              <a:rPr lang="en-CA" altLang="zh-TW" sz="2000" baseline="-30000" dirty="0" err="1">
                <a:latin typeface="Times New Roman" panose="02020603050405020304" pitchFamily="18" charset="0"/>
                <a:ea typeface="新細明體" panose="02020500000000000000" pitchFamily="18" charset="-120"/>
                <a:cs typeface="Times New Roman" panose="02020603050405020304" pitchFamily="18" charset="0"/>
              </a:rPr>
              <a:t>i,j</a:t>
            </a:r>
            <a:r>
              <a:rPr lang="en-CA" altLang="zh-TW" sz="2000" dirty="0">
                <a:latin typeface="Times New Roman" panose="02020603050405020304" pitchFamily="18" charset="0"/>
                <a:ea typeface="新細明體" panose="02020500000000000000" pitchFamily="18" charset="-120"/>
                <a:cs typeface="Times New Roman" panose="02020603050405020304" pitchFamily="18" charset="0"/>
              </a:rPr>
              <a:t> = </a:t>
            </a:r>
            <a:r>
              <a:rPr lang="en-CA" altLang="zh-TW" sz="2000" dirty="0" smtClean="0">
                <a:latin typeface="Times New Roman" panose="02020603050405020304" pitchFamily="18" charset="0"/>
                <a:ea typeface="新細明體" panose="02020500000000000000" pitchFamily="18" charset="-120"/>
                <a:cs typeface="Times New Roman" panose="02020603050405020304" pitchFamily="18" charset="0"/>
              </a:rPr>
              <a:t>(       </a:t>
            </a:r>
            <a:r>
              <a:rPr kumimoji="0" lang="en-CA" altLang="zh-TW" sz="2000" b="0" i="0" u="none" strike="noStrike" cap="none" normalizeH="0" baseline="0" dirty="0"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 </a:t>
            </a:r>
            <a:r>
              <a:rPr kumimoji="0" lang="en-CA" altLang="zh-TW" sz="2000" b="0" i="0" u="none" strike="noStrike" cap="none" normalizeH="0" baseline="0" dirty="0" err="1"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maxVal</a:t>
            </a:r>
            <a:r>
              <a:rPr kumimoji="0" lang="en-CA" altLang="zh-TW" sz="2000" b="0" i="0" u="none" strike="noStrike" cap="none" normalizeH="0" baseline="0" dirty="0"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 * </a:t>
            </a:r>
            <a:r>
              <a:rPr kumimoji="0" lang="en-CA" altLang="zh-TW" sz="2000" b="0" i="0" u="none" strike="noStrike" cap="none" normalizeH="0" baseline="0" dirty="0" err="1"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DMax</a:t>
            </a:r>
            <a:r>
              <a:rPr kumimoji="0" lang="en-CA" altLang="zh-TW" sz="2000" b="0" i="0" u="none" strike="noStrike" cap="none" normalizeH="0" baseline="0" dirty="0"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 – </a:t>
            </a:r>
            <a:r>
              <a:rPr kumimoji="0" lang="en-CA" altLang="zh-TW" sz="2000" b="0" i="0" u="none" strike="noStrike" cap="none" normalizeH="0" baseline="0" dirty="0" err="1"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DMin</a:t>
            </a:r>
            <a:r>
              <a:rPr kumimoji="0" lang="en-CA" altLang="zh-TW" sz="2000" b="0" i="0" u="none" strike="noStrike" cap="none" normalizeH="0" baseline="0" dirty="0"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 + </a:t>
            </a:r>
            <a:r>
              <a:rPr kumimoji="0" lang="en-CA" altLang="zh-TW" sz="2000" b="0" i="0" u="none" strike="noStrike" cap="none" normalizeH="0" baseline="0" dirty="0" err="1"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DMin</a:t>
            </a:r>
            <a:r>
              <a:rPr kumimoji="0" lang="en-CA" altLang="zh-TW" sz="2000" b="0" i="0" u="none" strike="noStrike" cap="none" normalizeH="0" baseline="0" dirty="0"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                 (D-X71)</a:t>
            </a:r>
            <a:endParaRPr kumimoji="0" lang="en-CA" altLang="zh-TW" sz="2000" b="0" i="0" u="none" strike="noStrike" cap="none" normalizeH="0" baseline="0" dirty="0" smtClean="0">
              <a:ln>
                <a:noFill/>
              </a:ln>
              <a:solidFill>
                <a:schemeClr val="tx1"/>
              </a:solidFill>
              <a:effectLst/>
            </a:endParaRPr>
          </a:p>
        </p:txBody>
      </p:sp>
      <p:sp>
        <p:nvSpPr>
          <p:cNvPr id="15" name="內容版面配置區 2"/>
          <p:cNvSpPr txBox="1">
            <a:spLocks/>
          </p:cNvSpPr>
          <p:nvPr/>
        </p:nvSpPr>
        <p:spPr>
          <a:xfrm>
            <a:off x="274811" y="2505233"/>
            <a:ext cx="4801729" cy="532116"/>
          </a:xfrm>
          <a:prstGeom prst="rect">
            <a:avLst/>
          </a:prstGeom>
        </p:spPr>
        <p:txBody>
          <a:bodyPr/>
          <a:lstStyle>
            <a:lvl1pPr marL="452438" indent="-452438" algn="l" rtl="0" eaLnBrk="1" fontAlgn="base" hangingPunct="1">
              <a:spcBef>
                <a:spcPct val="20000"/>
              </a:spcBef>
              <a:spcAft>
                <a:spcPct val="0"/>
              </a:spcAft>
              <a:buClr>
                <a:srgbClr val="692725"/>
              </a:buClr>
              <a:buFont typeface="Wingdings" pitchFamily="2" charset="2"/>
              <a:buChar char="u"/>
              <a:defRPr kumimoji="1" sz="2400" b="1">
                <a:solidFill>
                  <a:srgbClr val="4C0000"/>
                </a:solidFill>
                <a:latin typeface="微軟正黑體" panose="020B0604030504040204" pitchFamily="34" charset="-120"/>
                <a:ea typeface="微軟正黑體" panose="020B0604030504040204" pitchFamily="34" charset="-120"/>
                <a:cs typeface="+mn-cs"/>
              </a:defRPr>
            </a:lvl1pPr>
            <a:lvl2pPr marL="803275" indent="-354013" algn="l" rtl="0" eaLnBrk="1" fontAlgn="base" hangingPunct="1">
              <a:spcBef>
                <a:spcPts val="1200"/>
              </a:spcBef>
              <a:spcAft>
                <a:spcPct val="0"/>
              </a:spcAft>
              <a:buClr>
                <a:schemeClr val="bg1">
                  <a:lumMod val="10000"/>
                </a:schemeClr>
              </a:buClr>
              <a:buFont typeface="Wingdings" pitchFamily="2" charset="2"/>
              <a:buChar char="ü"/>
              <a:defRPr kumimoji="1" sz="2000">
                <a:solidFill>
                  <a:srgbClr val="8A0000"/>
                </a:solidFill>
                <a:latin typeface="微軟正黑體" panose="020B0604030504040204" pitchFamily="34" charset="-120"/>
                <a:ea typeface="微軟正黑體" panose="020B0604030504040204" pitchFamily="34" charset="-120"/>
              </a:defRPr>
            </a:lvl2pPr>
            <a:lvl3pPr marL="1252538" indent="-269875" algn="l" rtl="0" eaLnBrk="1" fontAlgn="base" hangingPunct="1">
              <a:spcBef>
                <a:spcPts val="1200"/>
              </a:spcBef>
              <a:spcAft>
                <a:spcPct val="0"/>
              </a:spcAft>
              <a:buChar char="•"/>
              <a:defRPr kumimoji="1" sz="1800">
                <a:solidFill>
                  <a:srgbClr val="960000"/>
                </a:solidFill>
                <a:latin typeface="微軟正黑體" panose="020B0604030504040204" pitchFamily="34" charset="-120"/>
                <a:ea typeface="微軟正黑體" panose="020B0604030504040204" pitchFamily="34" charset="-120"/>
              </a:defRPr>
            </a:lvl3pPr>
            <a:lvl4pPr marL="1600200" indent="-228600" algn="l" rtl="0" eaLnBrk="1" fontAlgn="base" hangingPunct="1">
              <a:spcBef>
                <a:spcPct val="20000"/>
              </a:spcBef>
              <a:spcAft>
                <a:spcPct val="0"/>
              </a:spcAft>
              <a:buChar char="–"/>
              <a:defRPr kumimoji="1" sz="1800">
                <a:solidFill>
                  <a:schemeClr val="tx1"/>
                </a:solidFill>
                <a:latin typeface="+mn-lt"/>
                <a:ea typeface="+mn-ea"/>
              </a:defRPr>
            </a:lvl4pPr>
            <a:lvl5pPr marL="2057400" indent="-228600" algn="l" rtl="0" eaLnBrk="1" fontAlgn="base" hangingPunct="1">
              <a:spcBef>
                <a:spcPct val="20000"/>
              </a:spcBef>
              <a:spcAft>
                <a:spcPct val="0"/>
              </a:spcAft>
              <a:buChar char="»"/>
              <a:defRPr kumimoji="1" sz="18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0" indent="0">
              <a:buFont typeface="Wingdings" pitchFamily="2" charset="2"/>
              <a:buNone/>
            </a:pPr>
            <a:r>
              <a:rPr lang="en-US" altLang="zh-TW" sz="1800" kern="0" dirty="0" err="1" smtClean="0">
                <a:latin typeface="Arial" panose="020B0604020202020204" pitchFamily="34" charset="0"/>
                <a:ea typeface="Arial Unicode MS" panose="020B0604020202020204" pitchFamily="34" charset="-120"/>
                <a:cs typeface="Arial" panose="020B0604020202020204" pitchFamily="34" charset="0"/>
              </a:rPr>
              <a:t>depth_representation_type</a:t>
            </a:r>
            <a:r>
              <a:rPr lang="en-US" altLang="zh-TW" sz="1800" kern="0" dirty="0" smtClean="0">
                <a:latin typeface="Arial" panose="020B0604020202020204" pitchFamily="34" charset="0"/>
                <a:ea typeface="Arial Unicode MS" panose="020B0604020202020204" pitchFamily="34" charset="-120"/>
                <a:cs typeface="Arial" panose="020B0604020202020204" pitchFamily="34" charset="0"/>
              </a:rPr>
              <a:t> = 0: </a:t>
            </a:r>
            <a:endParaRPr lang="en-US" altLang="zh-TW" sz="1800" b="0" kern="0" dirty="0">
              <a:latin typeface="Arial" panose="020B0604020202020204" pitchFamily="34" charset="0"/>
              <a:ea typeface="Arial Unicode MS" panose="020B0604020202020204" pitchFamily="34" charset="-120"/>
              <a:cs typeface="Arial" panose="020B0604020202020204" pitchFamily="34" charset="0"/>
            </a:endParaRPr>
          </a:p>
        </p:txBody>
      </p:sp>
      <p:graphicFrame>
        <p:nvGraphicFramePr>
          <p:cNvPr id="16" name="物件 15"/>
          <p:cNvGraphicFramePr>
            <a:graphicFrameLocks noChangeAspect="1"/>
          </p:cNvGraphicFramePr>
          <p:nvPr>
            <p:extLst>
              <p:ext uri="{D42A27DB-BD31-4B8C-83A1-F6EECF244321}">
                <p14:modId xmlns:p14="http://schemas.microsoft.com/office/powerpoint/2010/main" val="574965147"/>
              </p:ext>
            </p:extLst>
          </p:nvPr>
        </p:nvGraphicFramePr>
        <p:xfrm>
          <a:off x="2505787" y="2893333"/>
          <a:ext cx="504110" cy="532116"/>
        </p:xfrm>
        <a:graphic>
          <a:graphicData uri="http://schemas.openxmlformats.org/presentationml/2006/ole">
            <mc:AlternateContent xmlns:mc="http://schemas.openxmlformats.org/markup-compatibility/2006">
              <mc:Choice xmlns:v="urn:schemas-microsoft-com:vml" Requires="v">
                <p:oleObj spid="_x0000_s176173" name="Equation" r:id="rId5" imgW="228600" imgH="241300" progId="Equation.DSMT4">
                  <p:embed/>
                </p:oleObj>
              </mc:Choice>
              <mc:Fallback>
                <p:oleObj name="Equation" r:id="rId5" imgW="228600" imgH="2413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5787" y="2893333"/>
                        <a:ext cx="504110" cy="532116"/>
                      </a:xfrm>
                      <a:prstGeom prst="rect">
                        <a:avLst/>
                      </a:prstGeom>
                      <a:noFill/>
                    </p:spPr>
                  </p:pic>
                </p:oleObj>
              </mc:Fallback>
            </mc:AlternateContent>
          </a:graphicData>
        </a:graphic>
      </p:graphicFrame>
      <p:sp>
        <p:nvSpPr>
          <p:cNvPr id="17" name="Rectangle 13"/>
          <p:cNvSpPr>
            <a:spLocks noChangeArrowheads="1"/>
          </p:cNvSpPr>
          <p:nvPr/>
        </p:nvSpPr>
        <p:spPr bwMode="auto">
          <a:xfrm>
            <a:off x="1259686" y="2965341"/>
            <a:ext cx="770480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1pPr>
            <a:lvl2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2pPr>
            <a:lvl3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3pPr>
            <a:lvl4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4pPr>
            <a:lvl5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5pPr>
            <a:lvl6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6pPr>
            <a:lvl7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7pPr>
            <a:lvl8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8pPr>
            <a:lvl9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9pPr>
          </a:lstStyle>
          <a:p>
            <a:r>
              <a:rPr kumimoji="0" lang="en-US" altLang="zh-TW" sz="2000" b="0" i="0" u="none" strike="noStrike" cap="none" normalizeH="0" baseline="0" dirty="0"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 </a:t>
            </a:r>
            <a:r>
              <a:rPr lang="en-US" altLang="zh-TW" sz="2000" dirty="0" err="1">
                <a:latin typeface="Times New Roman" panose="02020603050405020304" pitchFamily="18" charset="0"/>
                <a:ea typeface="新細明體" panose="02020500000000000000" pitchFamily="18" charset="-120"/>
                <a:cs typeface="Times New Roman" panose="02020603050405020304" pitchFamily="18" charset="0"/>
              </a:rPr>
              <a:t>Z</a:t>
            </a:r>
            <a:r>
              <a:rPr lang="en-US" altLang="zh-TW" sz="2000" baseline="-30000" dirty="0" err="1">
                <a:latin typeface="Times New Roman" panose="02020603050405020304" pitchFamily="18" charset="0"/>
                <a:ea typeface="新細明體" panose="02020500000000000000" pitchFamily="18" charset="-120"/>
                <a:cs typeface="Times New Roman" panose="02020603050405020304" pitchFamily="18" charset="0"/>
              </a:rPr>
              <a:t>i,j</a:t>
            </a:r>
            <a:r>
              <a:rPr lang="en-US" altLang="zh-TW" sz="2000" dirty="0">
                <a:latin typeface="Times New Roman" panose="02020603050405020304" pitchFamily="18" charset="0"/>
                <a:ea typeface="新細明體" panose="02020500000000000000" pitchFamily="18" charset="-120"/>
                <a:cs typeface="Times New Roman" panose="02020603050405020304" pitchFamily="18" charset="0"/>
              </a:rPr>
              <a:t> = 1 / </a:t>
            </a:r>
            <a:r>
              <a:rPr lang="en-US" altLang="zh-TW" sz="2000" dirty="0" smtClean="0">
                <a:latin typeface="Times New Roman" panose="02020603050405020304" pitchFamily="18" charset="0"/>
                <a:ea typeface="新細明體" panose="02020500000000000000" pitchFamily="18" charset="-120"/>
                <a:cs typeface="Times New Roman" panose="02020603050405020304" pitchFamily="18" charset="0"/>
              </a:rPr>
              <a:t>{(        </a:t>
            </a:r>
            <a:r>
              <a:rPr kumimoji="0" lang="en-US" altLang="zh-TW" sz="2000" b="0" i="0" u="none" strike="noStrike" cap="none" normalizeH="0" baseline="0" dirty="0"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 </a:t>
            </a:r>
            <a:r>
              <a:rPr kumimoji="0" lang="en-US" altLang="zh-TW" sz="2000" b="0" i="0" u="none" strike="noStrike" cap="none" normalizeH="0" baseline="0" dirty="0" err="1"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maxVal</a:t>
            </a:r>
            <a:r>
              <a:rPr kumimoji="0" lang="en-US" altLang="zh-TW" sz="2000" b="0" i="0" u="none" strike="noStrike" cap="none" normalizeH="0" baseline="0" dirty="0"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 * (1/</a:t>
            </a:r>
            <a:r>
              <a:rPr kumimoji="0" lang="en-US" altLang="zh-TW" sz="2000" b="0" i="0" u="none" strike="noStrike" cap="none" normalizeH="0" baseline="0" dirty="0" err="1"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ZNear</a:t>
            </a:r>
            <a:r>
              <a:rPr kumimoji="0" lang="en-US" altLang="zh-TW" sz="2000" b="0" i="0" u="none" strike="noStrike" cap="none" normalizeH="0" baseline="0" dirty="0"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 – 1/</a:t>
            </a:r>
            <a:r>
              <a:rPr kumimoji="0" lang="en-US" altLang="zh-TW" sz="2000" b="0" i="0" u="none" strike="noStrike" cap="none" normalizeH="0" baseline="0" dirty="0" err="1"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ZFar</a:t>
            </a:r>
            <a:r>
              <a:rPr kumimoji="0" lang="en-US" altLang="zh-TW" sz="2000" b="0" i="0" u="none" strike="noStrike" cap="none" normalizeH="0" baseline="0" dirty="0"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 – 1/</a:t>
            </a:r>
            <a:r>
              <a:rPr kumimoji="0" lang="en-US" altLang="zh-TW" sz="2000" b="0" i="0" u="none" strike="noStrike" cap="none" normalizeH="0" baseline="0" dirty="0" err="1"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ZFar</a:t>
            </a:r>
            <a:r>
              <a:rPr kumimoji="0" lang="en-US" altLang="zh-TW" sz="2000" b="0" i="0" u="none" strike="noStrike" cap="none" normalizeH="0" baseline="0" dirty="0"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         (D-X72)</a:t>
            </a:r>
            <a:endParaRPr kumimoji="0" lang="en-US" altLang="zh-TW" sz="2000" b="0" i="0" u="none" strike="noStrike" cap="none" normalizeH="0" baseline="0" dirty="0" smtClean="0">
              <a:ln>
                <a:noFill/>
              </a:ln>
              <a:solidFill>
                <a:schemeClr val="tx1"/>
              </a:solidFill>
              <a:effectLst/>
            </a:endParaRPr>
          </a:p>
        </p:txBody>
      </p:sp>
      <p:sp>
        <p:nvSpPr>
          <p:cNvPr id="19" name="內容版面配置區 2"/>
          <p:cNvSpPr txBox="1">
            <a:spLocks/>
          </p:cNvSpPr>
          <p:nvPr/>
        </p:nvSpPr>
        <p:spPr>
          <a:xfrm>
            <a:off x="323528" y="3801377"/>
            <a:ext cx="4801729" cy="532116"/>
          </a:xfrm>
          <a:prstGeom prst="rect">
            <a:avLst/>
          </a:prstGeom>
        </p:spPr>
        <p:txBody>
          <a:bodyPr/>
          <a:lstStyle>
            <a:lvl1pPr marL="452438" indent="-452438" algn="l" rtl="0" eaLnBrk="1" fontAlgn="base" hangingPunct="1">
              <a:spcBef>
                <a:spcPct val="20000"/>
              </a:spcBef>
              <a:spcAft>
                <a:spcPct val="0"/>
              </a:spcAft>
              <a:buClr>
                <a:srgbClr val="692725"/>
              </a:buClr>
              <a:buFont typeface="Wingdings" pitchFamily="2" charset="2"/>
              <a:buChar char="u"/>
              <a:defRPr kumimoji="1" sz="2400" b="1">
                <a:solidFill>
                  <a:srgbClr val="4C0000"/>
                </a:solidFill>
                <a:latin typeface="微軟正黑體" panose="020B0604030504040204" pitchFamily="34" charset="-120"/>
                <a:ea typeface="微軟正黑體" panose="020B0604030504040204" pitchFamily="34" charset="-120"/>
                <a:cs typeface="+mn-cs"/>
              </a:defRPr>
            </a:lvl1pPr>
            <a:lvl2pPr marL="803275" indent="-354013" algn="l" rtl="0" eaLnBrk="1" fontAlgn="base" hangingPunct="1">
              <a:spcBef>
                <a:spcPts val="1200"/>
              </a:spcBef>
              <a:spcAft>
                <a:spcPct val="0"/>
              </a:spcAft>
              <a:buClr>
                <a:schemeClr val="bg1">
                  <a:lumMod val="10000"/>
                </a:schemeClr>
              </a:buClr>
              <a:buFont typeface="Wingdings" pitchFamily="2" charset="2"/>
              <a:buChar char="ü"/>
              <a:defRPr kumimoji="1" sz="2000">
                <a:solidFill>
                  <a:srgbClr val="8A0000"/>
                </a:solidFill>
                <a:latin typeface="微軟正黑體" panose="020B0604030504040204" pitchFamily="34" charset="-120"/>
                <a:ea typeface="微軟正黑體" panose="020B0604030504040204" pitchFamily="34" charset="-120"/>
              </a:defRPr>
            </a:lvl2pPr>
            <a:lvl3pPr marL="1252538" indent="-269875" algn="l" rtl="0" eaLnBrk="1" fontAlgn="base" hangingPunct="1">
              <a:spcBef>
                <a:spcPts val="1200"/>
              </a:spcBef>
              <a:spcAft>
                <a:spcPct val="0"/>
              </a:spcAft>
              <a:buChar char="•"/>
              <a:defRPr kumimoji="1" sz="1800">
                <a:solidFill>
                  <a:srgbClr val="960000"/>
                </a:solidFill>
                <a:latin typeface="微軟正黑體" panose="020B0604030504040204" pitchFamily="34" charset="-120"/>
                <a:ea typeface="微軟正黑體" panose="020B0604030504040204" pitchFamily="34" charset="-120"/>
              </a:defRPr>
            </a:lvl3pPr>
            <a:lvl4pPr marL="1600200" indent="-228600" algn="l" rtl="0" eaLnBrk="1" fontAlgn="base" hangingPunct="1">
              <a:spcBef>
                <a:spcPct val="20000"/>
              </a:spcBef>
              <a:spcAft>
                <a:spcPct val="0"/>
              </a:spcAft>
              <a:buChar char="–"/>
              <a:defRPr kumimoji="1" sz="1800">
                <a:solidFill>
                  <a:schemeClr val="tx1"/>
                </a:solidFill>
                <a:latin typeface="+mn-lt"/>
                <a:ea typeface="+mn-ea"/>
              </a:defRPr>
            </a:lvl4pPr>
            <a:lvl5pPr marL="2057400" indent="-228600" algn="l" rtl="0" eaLnBrk="1" fontAlgn="base" hangingPunct="1">
              <a:spcBef>
                <a:spcPct val="20000"/>
              </a:spcBef>
              <a:spcAft>
                <a:spcPct val="0"/>
              </a:spcAft>
              <a:buChar char="»"/>
              <a:defRPr kumimoji="1" sz="18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0" indent="0">
              <a:buFont typeface="Wingdings" pitchFamily="2" charset="2"/>
              <a:buNone/>
            </a:pPr>
            <a:r>
              <a:rPr lang="en-US" altLang="zh-TW" sz="1800" kern="0" dirty="0" err="1" smtClean="0">
                <a:latin typeface="Arial" panose="020B0604020202020204" pitchFamily="34" charset="0"/>
                <a:ea typeface="Arial Unicode MS" panose="020B0604020202020204" pitchFamily="34" charset="-120"/>
                <a:cs typeface="Arial" panose="020B0604020202020204" pitchFamily="34" charset="0"/>
              </a:rPr>
              <a:t>depth_representation_type</a:t>
            </a:r>
            <a:r>
              <a:rPr lang="en-US" altLang="zh-TW" sz="1800" kern="0" dirty="0" smtClean="0">
                <a:latin typeface="Arial" panose="020B0604020202020204" pitchFamily="34" charset="0"/>
                <a:ea typeface="Arial Unicode MS" panose="020B0604020202020204" pitchFamily="34" charset="-120"/>
                <a:cs typeface="Arial" panose="020B0604020202020204" pitchFamily="34" charset="0"/>
              </a:rPr>
              <a:t> = 2: </a:t>
            </a:r>
            <a:endParaRPr lang="en-US" altLang="zh-TW" sz="1800" b="0" kern="0" dirty="0">
              <a:latin typeface="Arial" panose="020B0604020202020204" pitchFamily="34" charset="0"/>
              <a:ea typeface="Arial Unicode MS" panose="020B0604020202020204" pitchFamily="34" charset="-120"/>
              <a:cs typeface="Arial" panose="020B0604020202020204" pitchFamily="34" charset="0"/>
            </a:endParaRPr>
          </a:p>
        </p:txBody>
      </p:sp>
      <p:graphicFrame>
        <p:nvGraphicFramePr>
          <p:cNvPr id="20" name="物件 19"/>
          <p:cNvGraphicFramePr>
            <a:graphicFrameLocks noChangeAspect="1"/>
          </p:cNvGraphicFramePr>
          <p:nvPr>
            <p:extLst>
              <p:ext uri="{D42A27DB-BD31-4B8C-83A1-F6EECF244321}">
                <p14:modId xmlns:p14="http://schemas.microsoft.com/office/powerpoint/2010/main" val="2704539171"/>
              </p:ext>
            </p:extLst>
          </p:nvPr>
        </p:nvGraphicFramePr>
        <p:xfrm>
          <a:off x="2547390" y="4261485"/>
          <a:ext cx="469693" cy="495787"/>
        </p:xfrm>
        <a:graphic>
          <a:graphicData uri="http://schemas.openxmlformats.org/presentationml/2006/ole">
            <mc:AlternateContent xmlns:mc="http://schemas.openxmlformats.org/markup-compatibility/2006">
              <mc:Choice xmlns:v="urn:schemas-microsoft-com:vml" Requires="v">
                <p:oleObj spid="_x0000_s176174" name="Equation" r:id="rId6" imgW="228600" imgH="241300" progId="Equation.DSMT4">
                  <p:embed/>
                </p:oleObj>
              </mc:Choice>
              <mc:Fallback>
                <p:oleObj name="Equation" r:id="rId6" imgW="228600" imgH="2413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47390" y="4261485"/>
                        <a:ext cx="469693" cy="495787"/>
                      </a:xfrm>
                      <a:prstGeom prst="rect">
                        <a:avLst/>
                      </a:prstGeom>
                      <a:noFill/>
                    </p:spPr>
                  </p:pic>
                </p:oleObj>
              </mc:Fallback>
            </mc:AlternateContent>
          </a:graphicData>
        </a:graphic>
      </p:graphicFrame>
      <p:sp>
        <p:nvSpPr>
          <p:cNvPr id="21" name="Rectangle 16"/>
          <p:cNvSpPr>
            <a:spLocks noChangeArrowheads="1"/>
          </p:cNvSpPr>
          <p:nvPr/>
        </p:nvSpPr>
        <p:spPr bwMode="auto">
          <a:xfrm>
            <a:off x="1691680" y="4293420"/>
            <a:ext cx="732514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altLang="zh-TW" sz="2000" dirty="0" err="1">
                <a:latin typeface="Times New Roman" panose="02020603050405020304" pitchFamily="18" charset="0"/>
                <a:ea typeface="新細明體" panose="02020500000000000000" pitchFamily="18" charset="-120"/>
                <a:cs typeface="Times New Roman" panose="02020603050405020304" pitchFamily="18" charset="0"/>
              </a:rPr>
              <a:t>Z</a:t>
            </a:r>
            <a:r>
              <a:rPr lang="en-US" altLang="zh-TW" sz="2000" baseline="-30000" dirty="0" err="1">
                <a:latin typeface="Times New Roman" panose="02020603050405020304" pitchFamily="18" charset="0"/>
                <a:ea typeface="新細明體" panose="02020500000000000000" pitchFamily="18" charset="-120"/>
                <a:cs typeface="Times New Roman" panose="02020603050405020304" pitchFamily="18" charset="0"/>
              </a:rPr>
              <a:t>i,j</a:t>
            </a:r>
            <a:r>
              <a:rPr lang="en-US" altLang="zh-TW" sz="2000" dirty="0">
                <a:latin typeface="Times New Roman" panose="02020603050405020304" pitchFamily="18" charset="0"/>
                <a:ea typeface="新細明體" panose="02020500000000000000" pitchFamily="18" charset="-120"/>
                <a:cs typeface="Times New Roman" panose="02020603050405020304" pitchFamily="18" charset="0"/>
              </a:rPr>
              <a:t> =</a:t>
            </a:r>
            <a:r>
              <a:rPr lang="en-CA" altLang="zh-TW" sz="2000" dirty="0">
                <a:latin typeface="Times New Roman" panose="02020603050405020304" pitchFamily="18" charset="0"/>
                <a:ea typeface="新細明體" panose="02020500000000000000" pitchFamily="18" charset="-120"/>
                <a:cs typeface="Times New Roman" panose="02020603050405020304" pitchFamily="18" charset="0"/>
              </a:rPr>
              <a:t> </a:t>
            </a:r>
            <a:r>
              <a:rPr lang="en-CA" altLang="zh-TW" sz="2000" dirty="0" smtClean="0">
                <a:latin typeface="Times New Roman" panose="02020603050405020304" pitchFamily="18" charset="0"/>
                <a:ea typeface="新細明體" panose="02020500000000000000" pitchFamily="18" charset="-120"/>
                <a:cs typeface="Times New Roman" panose="02020603050405020304" pitchFamily="18" charset="0"/>
              </a:rPr>
              <a:t>(            </a:t>
            </a:r>
            <a:r>
              <a:rPr kumimoji="0" lang="en-US" altLang="zh-TW" sz="2000" b="0" i="0" u="none" strike="noStrike" cap="none" normalizeH="0" baseline="0" dirty="0"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 / </a:t>
            </a:r>
            <a:r>
              <a:rPr kumimoji="0" lang="en-US" altLang="zh-TW" sz="2000" b="0" i="0" u="none" strike="noStrike" cap="none" normalizeH="0" baseline="0" dirty="0" err="1"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maxVal</a:t>
            </a:r>
            <a:r>
              <a:rPr kumimoji="0" lang="en-US" altLang="zh-TW" sz="2000" b="0" i="0" u="none" strike="noStrike" cap="none" normalizeH="0" baseline="0" dirty="0"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 * (</a:t>
            </a:r>
            <a:r>
              <a:rPr kumimoji="0" lang="en-US" altLang="zh-TW" sz="2000" b="0" i="0" u="none" strike="noStrike" cap="none" normalizeH="0" baseline="0" dirty="0" err="1"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ZFar</a:t>
            </a:r>
            <a:r>
              <a:rPr kumimoji="0" lang="en-US" altLang="zh-TW" sz="2000" b="0" i="0" u="none" strike="noStrike" cap="none" normalizeH="0" baseline="0" dirty="0"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 – </a:t>
            </a:r>
            <a:r>
              <a:rPr kumimoji="0" lang="en-US" altLang="zh-TW" sz="2000" b="0" i="0" u="none" strike="noStrike" cap="none" normalizeH="0" baseline="0" dirty="0" err="1"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ZNear</a:t>
            </a:r>
            <a:r>
              <a:rPr kumimoji="0" lang="en-US" altLang="zh-TW" sz="2000" b="0" i="0" u="none" strike="noStrike" cap="none" normalizeH="0" baseline="0" dirty="0"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 </a:t>
            </a:r>
            <a:r>
              <a:rPr kumimoji="0" lang="en-US" altLang="zh-TW" sz="2000" b="0" i="0" u="none" strike="noStrike" cap="none" normalizeH="0" baseline="0" dirty="0" err="1"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ZNear</a:t>
            </a:r>
            <a:r>
              <a:rPr kumimoji="0" lang="en-US" altLang="zh-TW" sz="2000" b="0" i="0" u="none" strike="noStrike" cap="none" normalizeH="0" baseline="0" dirty="0"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               (D-X73)</a:t>
            </a:r>
            <a:r>
              <a:rPr kumimoji="0" lang="en-US" altLang="zh-TW" sz="2000" b="0" i="0" u="none" strike="noStrike" cap="none" normalizeH="0" baseline="0" dirty="0" smtClean="0">
                <a:ln>
                  <a:noFill/>
                </a:ln>
                <a:solidFill>
                  <a:schemeClr val="tx1"/>
                </a:solidFill>
                <a:effectLst/>
              </a:rPr>
              <a:t> </a:t>
            </a:r>
            <a:endParaRPr kumimoji="0" lang="en-US" altLang="zh-TW" sz="2000" b="0" i="0" u="none" strike="noStrike" cap="none" normalizeH="0" baseline="0" dirty="0" smtClean="0">
              <a:ln>
                <a:noFill/>
              </a:ln>
              <a:solidFill>
                <a:schemeClr val="tx1"/>
              </a:solidFill>
              <a:effectLst/>
              <a:latin typeface="Arial" panose="020B0604020202020204" pitchFamily="34" charset="0"/>
            </a:endParaRPr>
          </a:p>
        </p:txBody>
      </p:sp>
      <p:sp>
        <p:nvSpPr>
          <p:cNvPr id="22" name="矩形 21"/>
          <p:cNvSpPr/>
          <p:nvPr/>
        </p:nvSpPr>
        <p:spPr>
          <a:xfrm>
            <a:off x="467544" y="5110395"/>
            <a:ext cx="8424936" cy="766877"/>
          </a:xfrm>
          <a:prstGeom prst="rect">
            <a:avLst/>
          </a:prstGeom>
        </p:spPr>
        <p:txBody>
          <a:bodyPr wrap="square">
            <a:spAutoFit/>
          </a:bodyPr>
          <a:lstStyle/>
          <a:p>
            <a:pPr algn="just">
              <a:spcBef>
                <a:spcPts val="680"/>
              </a:spcBef>
              <a:tabLst>
                <a:tab pos="228600" algn="l"/>
                <a:tab pos="457200" algn="l"/>
                <a:tab pos="685800" algn="l"/>
                <a:tab pos="914400" algn="l"/>
                <a:tab pos="304800" algn="l"/>
              </a:tabLst>
            </a:pPr>
            <a:r>
              <a:rPr lang="en-CA" altLang="zh-TW" b="1" dirty="0" err="1" smtClean="0">
                <a:latin typeface="+mj-lt"/>
                <a:ea typeface="新細明體" panose="02020500000000000000" pitchFamily="18" charset="-120"/>
              </a:rPr>
              <a:t>depth_representation_type</a:t>
            </a:r>
            <a:r>
              <a:rPr lang="en-CA" altLang="zh-TW" b="1" dirty="0" smtClean="0">
                <a:latin typeface="+mj-lt"/>
                <a:ea typeface="新細明體" panose="02020500000000000000" pitchFamily="18" charset="-120"/>
              </a:rPr>
              <a:t> = 0 </a:t>
            </a:r>
            <a:r>
              <a:rPr lang="en-CA" altLang="zh-TW" b="1" dirty="0">
                <a:latin typeface="+mj-lt"/>
                <a:ea typeface="新細明體" panose="02020500000000000000" pitchFamily="18" charset="-120"/>
              </a:rPr>
              <a:t>or </a:t>
            </a:r>
            <a:r>
              <a:rPr lang="en-CA" altLang="zh-TW" b="1" dirty="0" smtClean="0">
                <a:latin typeface="+mj-lt"/>
                <a:ea typeface="新細明體" panose="02020500000000000000" pitchFamily="18" charset="-120"/>
              </a:rPr>
              <a:t>2:</a:t>
            </a:r>
            <a:endParaRPr lang="zh-TW" altLang="zh-TW" sz="2000" dirty="0">
              <a:latin typeface="Times New Roman" panose="02020603050405020304" pitchFamily="18" charset="0"/>
              <a:ea typeface="新細明體" panose="02020500000000000000" pitchFamily="18" charset="-120"/>
            </a:endParaRPr>
          </a:p>
          <a:p>
            <a:pPr algn="r">
              <a:spcBef>
                <a:spcPts val="680"/>
              </a:spcBef>
              <a:tabLst>
                <a:tab pos="228600" algn="l"/>
                <a:tab pos="457200" algn="l"/>
                <a:tab pos="685800" algn="l"/>
                <a:tab pos="914400" algn="l"/>
                <a:tab pos="304800" algn="l"/>
              </a:tabLst>
            </a:pPr>
            <a:r>
              <a:rPr lang="en-CA" altLang="zh-TW" sz="2000" dirty="0" smtClean="0">
                <a:latin typeface="Times New Roman" panose="02020603050405020304" pitchFamily="18" charset="0"/>
                <a:ea typeface="新細明體" panose="02020500000000000000" pitchFamily="18" charset="-120"/>
              </a:rPr>
              <a:t>           </a:t>
            </a:r>
            <a:r>
              <a:rPr lang="en-CA" altLang="zh-TW" sz="2000" dirty="0" err="1" smtClean="0">
                <a:latin typeface="Times New Roman" panose="02020603050405020304" pitchFamily="18" charset="0"/>
                <a:ea typeface="新細明體" panose="02020500000000000000" pitchFamily="18" charset="-120"/>
              </a:rPr>
              <a:t>d</a:t>
            </a:r>
            <a:r>
              <a:rPr lang="en-CA" altLang="zh-TW" sz="2000" baseline="-25000" dirty="0" err="1" smtClean="0">
                <a:latin typeface="Times New Roman" panose="02020603050405020304" pitchFamily="18" charset="0"/>
                <a:ea typeface="新細明體" panose="02020500000000000000" pitchFamily="18" charset="-120"/>
              </a:rPr>
              <a:t>i,j</a:t>
            </a:r>
            <a:r>
              <a:rPr lang="en-CA" altLang="zh-TW" sz="2000" dirty="0" smtClean="0">
                <a:latin typeface="Times New Roman" panose="02020603050405020304" pitchFamily="18" charset="0"/>
                <a:ea typeface="新細明體" panose="02020500000000000000" pitchFamily="18" charset="-120"/>
              </a:rPr>
              <a:t> </a:t>
            </a:r>
            <a:r>
              <a:rPr lang="en-CA" altLang="zh-TW" sz="2000" dirty="0">
                <a:latin typeface="Times New Roman" panose="02020603050405020304" pitchFamily="18" charset="0"/>
                <a:ea typeface="新細明體" panose="02020500000000000000" pitchFamily="18" charset="-120"/>
              </a:rPr>
              <a:t>= </a:t>
            </a:r>
            <a:r>
              <a:rPr lang="en-CA" altLang="zh-TW" sz="2000" dirty="0" err="1">
                <a:latin typeface="Times New Roman" panose="02020603050405020304" pitchFamily="18" charset="0"/>
                <a:ea typeface="新細明體" panose="02020500000000000000" pitchFamily="18" charset="-120"/>
              </a:rPr>
              <a:t>Bdistance</a:t>
            </a:r>
            <a:r>
              <a:rPr lang="en-CA" altLang="zh-TW" sz="2000" dirty="0">
                <a:latin typeface="Times New Roman" panose="02020603050405020304" pitchFamily="18" charset="0"/>
                <a:ea typeface="新細明體" panose="02020500000000000000" pitchFamily="18" charset="-120"/>
              </a:rPr>
              <a:t> * </a:t>
            </a:r>
            <a:r>
              <a:rPr lang="en-CA" altLang="zh-TW" sz="2000" dirty="0" err="1">
                <a:latin typeface="Times New Roman" panose="02020603050405020304" pitchFamily="18" charset="0"/>
                <a:ea typeface="新細明體" panose="02020500000000000000" pitchFamily="18" charset="-120"/>
              </a:rPr>
              <a:t>Flength</a:t>
            </a:r>
            <a:r>
              <a:rPr lang="en-CA" altLang="zh-TW" sz="2000" dirty="0">
                <a:latin typeface="Times New Roman" panose="02020603050405020304" pitchFamily="18" charset="0"/>
                <a:ea typeface="新細明體" panose="02020500000000000000" pitchFamily="18" charset="-120"/>
              </a:rPr>
              <a:t> ÷ </a:t>
            </a:r>
            <a:r>
              <a:rPr lang="en-CA" altLang="zh-TW" sz="2000" dirty="0" err="1">
                <a:latin typeface="Times New Roman" panose="02020603050405020304" pitchFamily="18" charset="0"/>
                <a:ea typeface="新細明體" panose="02020500000000000000" pitchFamily="18" charset="-120"/>
              </a:rPr>
              <a:t>Z</a:t>
            </a:r>
            <a:r>
              <a:rPr lang="en-CA" altLang="zh-TW" sz="2000" baseline="-25000" dirty="0" err="1">
                <a:latin typeface="Times New Roman" panose="02020603050405020304" pitchFamily="18" charset="0"/>
                <a:ea typeface="新細明體" panose="02020500000000000000" pitchFamily="18" charset="-120"/>
              </a:rPr>
              <a:t>i,j</a:t>
            </a:r>
            <a:r>
              <a:rPr lang="en-CA" altLang="zh-TW" sz="2000" dirty="0">
                <a:latin typeface="Times New Roman" panose="02020603050405020304" pitchFamily="18" charset="0"/>
                <a:ea typeface="新細明體" panose="02020500000000000000" pitchFamily="18" charset="-120"/>
              </a:rPr>
              <a:t>	</a:t>
            </a:r>
            <a:r>
              <a:rPr lang="en-CA" altLang="zh-TW" sz="2000" dirty="0" smtClean="0">
                <a:latin typeface="Times New Roman" panose="02020603050405020304" pitchFamily="18" charset="0"/>
                <a:ea typeface="新細明體" panose="02020500000000000000" pitchFamily="18" charset="-120"/>
              </a:rPr>
              <a:t> </a:t>
            </a:r>
            <a:r>
              <a:rPr lang="en-CA" altLang="zh-TW" sz="2000" dirty="0">
                <a:latin typeface="Times New Roman" panose="02020603050405020304" pitchFamily="18" charset="0"/>
                <a:ea typeface="新細明體" panose="02020500000000000000" pitchFamily="18" charset="-120"/>
              </a:rPr>
              <a:t>	</a:t>
            </a:r>
            <a:r>
              <a:rPr lang="en-CA" altLang="zh-TW" sz="2000" dirty="0" smtClean="0">
                <a:latin typeface="Times New Roman" panose="02020603050405020304" pitchFamily="18" charset="0"/>
                <a:ea typeface="新細明體" panose="02020500000000000000" pitchFamily="18" charset="-120"/>
              </a:rPr>
              <a:t>  (</a:t>
            </a:r>
            <a:r>
              <a:rPr lang="en-CA" altLang="zh-TW" sz="2000" dirty="0">
                <a:latin typeface="Times New Roman" panose="02020603050405020304" pitchFamily="18" charset="0"/>
                <a:ea typeface="新細明體" panose="02020500000000000000" pitchFamily="18" charset="-120"/>
              </a:rPr>
              <a:t>D-X74)</a:t>
            </a:r>
            <a:endParaRPr lang="zh-TW" altLang="zh-TW" sz="2000" dirty="0">
              <a:effectLst/>
              <a:latin typeface="Times New Roman" panose="02020603050405020304" pitchFamily="18" charset="0"/>
              <a:ea typeface="新細明體" panose="02020500000000000000" pitchFamily="18" charset="-120"/>
            </a:endParaRPr>
          </a:p>
        </p:txBody>
      </p:sp>
    </p:spTree>
    <p:extLst>
      <p:ext uri="{BB962C8B-B14F-4D97-AF65-F5344CB8AC3E}">
        <p14:creationId xmlns:p14="http://schemas.microsoft.com/office/powerpoint/2010/main" val="87705986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1"/>
          <p:cNvSpPr>
            <a:spLocks noGrp="1"/>
          </p:cNvSpPr>
          <p:nvPr>
            <p:ph type="title"/>
          </p:nvPr>
        </p:nvSpPr>
        <p:spPr>
          <a:xfrm>
            <a:off x="792088" y="-99392"/>
            <a:ext cx="8820472" cy="1143000"/>
          </a:xfrm>
        </p:spPr>
        <p:txBody>
          <a:bodyPr>
            <a:normAutofit/>
          </a:bodyPr>
          <a:lstStyle/>
          <a:p>
            <a:r>
              <a:rPr lang="en-US" altLang="zh-TW" sz="2800" dirty="0"/>
              <a:t> </a:t>
            </a:r>
            <a:r>
              <a:rPr lang="en-US" altLang="zh-TW" sz="2800" dirty="0" smtClean="0"/>
              <a:t>R</a:t>
            </a:r>
            <a:r>
              <a:rPr lang="en-US" altLang="zh-TW" sz="2800" dirty="0" smtClean="0">
                <a:latin typeface="Calibri" panose="020F0502020204030204" pitchFamily="34" charset="0"/>
              </a:rPr>
              <a:t>epresentation information element syntax</a:t>
            </a:r>
            <a:endParaRPr lang="zh-TW" altLang="en-US" sz="2800" dirty="0" smtClean="0">
              <a:latin typeface="Calibri" panose="020F0502020204030204" pitchFamily="34" charset="0"/>
            </a:endParaRPr>
          </a:p>
        </p:txBody>
      </p:sp>
      <p:sp>
        <p:nvSpPr>
          <p:cNvPr id="5" name="文字方塊 4"/>
          <p:cNvSpPr txBox="1"/>
          <p:nvPr/>
        </p:nvSpPr>
        <p:spPr>
          <a:xfrm>
            <a:off x="467544" y="3092105"/>
            <a:ext cx="8280920" cy="3600986"/>
          </a:xfrm>
          <a:prstGeom prst="rect">
            <a:avLst/>
          </a:prstGeom>
          <a:noFill/>
        </p:spPr>
        <p:txBody>
          <a:bodyPr wrap="square" rtlCol="0">
            <a:spAutoFit/>
          </a:bodyPr>
          <a:lstStyle/>
          <a:p>
            <a:r>
              <a:rPr lang="en-US" altLang="zh-TW" sz="1200" dirty="0" smtClean="0"/>
              <a:t>The syntax structure specifies the value of an element in the view synthesis representation information SEI message. </a:t>
            </a:r>
            <a:endParaRPr lang="zh-TW" altLang="zh-TW" sz="1200" dirty="0" smtClean="0"/>
          </a:p>
          <a:p>
            <a:r>
              <a:rPr lang="en-US" altLang="zh-TW" sz="1200" dirty="0" smtClean="0"/>
              <a:t> </a:t>
            </a:r>
            <a:endParaRPr lang="zh-TW" altLang="zh-TW" sz="1200" dirty="0" smtClean="0"/>
          </a:p>
          <a:p>
            <a:r>
              <a:rPr lang="en-US" altLang="zh-TW" sz="1200" dirty="0" smtClean="0"/>
              <a:t>The syntax structure sets the values of the </a:t>
            </a:r>
            <a:r>
              <a:rPr lang="en-US" altLang="zh-TW" sz="1200" dirty="0" err="1" smtClean="0"/>
              <a:t>OutSign</a:t>
            </a:r>
            <a:r>
              <a:rPr lang="en-US" altLang="zh-TW" sz="1200" dirty="0" smtClean="0"/>
              <a:t>, </a:t>
            </a:r>
            <a:r>
              <a:rPr lang="en-US" altLang="zh-TW" sz="1200" dirty="0" err="1" smtClean="0"/>
              <a:t>OutExp</a:t>
            </a:r>
            <a:r>
              <a:rPr lang="en-US" altLang="zh-TW" sz="1200" dirty="0" smtClean="0"/>
              <a:t>, </a:t>
            </a:r>
            <a:r>
              <a:rPr lang="en-US" altLang="zh-TW" sz="1200" dirty="0" err="1" smtClean="0"/>
              <a:t>OutMantissa</a:t>
            </a:r>
            <a:r>
              <a:rPr lang="en-US" altLang="zh-TW" sz="1200" dirty="0" smtClean="0"/>
              <a:t> and </a:t>
            </a:r>
            <a:r>
              <a:rPr lang="en-US" altLang="zh-TW" sz="1200" dirty="0" err="1" smtClean="0"/>
              <a:t>OutManLen</a:t>
            </a:r>
            <a:r>
              <a:rPr lang="en-US" altLang="zh-TW" sz="1200" dirty="0" smtClean="0"/>
              <a:t> variables that represent a floating-point value. When the syntax structure is included in another syntax structure, the variable names </a:t>
            </a:r>
            <a:r>
              <a:rPr lang="en-US" altLang="zh-TW" sz="1200" dirty="0" err="1" smtClean="0"/>
              <a:t>OutSign</a:t>
            </a:r>
            <a:r>
              <a:rPr lang="en-US" altLang="zh-TW" sz="1200" dirty="0" smtClean="0"/>
              <a:t>, </a:t>
            </a:r>
            <a:r>
              <a:rPr lang="en-US" altLang="zh-TW" sz="1200" dirty="0" err="1" smtClean="0"/>
              <a:t>OutExp</a:t>
            </a:r>
            <a:r>
              <a:rPr lang="en-US" altLang="zh-TW" sz="1200" dirty="0" smtClean="0"/>
              <a:t>, </a:t>
            </a:r>
            <a:r>
              <a:rPr lang="en-US" altLang="zh-TW" sz="1200" dirty="0" err="1" smtClean="0"/>
              <a:t>OutMantissa</a:t>
            </a:r>
            <a:r>
              <a:rPr lang="en-US" altLang="zh-TW" sz="1200" dirty="0" smtClean="0"/>
              <a:t> and </a:t>
            </a:r>
            <a:r>
              <a:rPr lang="en-US" altLang="zh-TW" sz="1200" dirty="0" err="1" smtClean="0"/>
              <a:t>OutManLen</a:t>
            </a:r>
            <a:r>
              <a:rPr lang="en-US" altLang="zh-TW" sz="1200" dirty="0" smtClean="0"/>
              <a:t> are to be interpreted as being replaced by the variable names used when the syntax structure is included. </a:t>
            </a:r>
          </a:p>
          <a:p>
            <a:endParaRPr lang="zh-TW" altLang="zh-TW" sz="800" dirty="0" smtClean="0"/>
          </a:p>
          <a:p>
            <a:r>
              <a:rPr lang="en-US" altLang="zh-TW" sz="1200" b="1" dirty="0" err="1" smtClean="0"/>
              <a:t>da_sign_flag</a:t>
            </a:r>
            <a:r>
              <a:rPr lang="en-US" altLang="zh-TW" sz="1200" b="1" dirty="0" smtClean="0"/>
              <a:t> </a:t>
            </a:r>
            <a:r>
              <a:rPr lang="en-US" altLang="zh-TW" sz="1200" dirty="0" smtClean="0"/>
              <a:t>equal to 0 indicates that the sign of the floating-point value is positive. </a:t>
            </a:r>
            <a:r>
              <a:rPr lang="en-US" altLang="zh-TW" sz="1200" dirty="0" err="1" smtClean="0"/>
              <a:t>da_sign_flag</a:t>
            </a:r>
            <a:r>
              <a:rPr lang="en-US" altLang="zh-TW" sz="1200" dirty="0" smtClean="0"/>
              <a:t> equal to 1 indicates that the sign is negative. The variable </a:t>
            </a:r>
            <a:r>
              <a:rPr lang="en-US" altLang="zh-TW" sz="1200" dirty="0" err="1" smtClean="0"/>
              <a:t>OutSign</a:t>
            </a:r>
            <a:r>
              <a:rPr lang="en-US" altLang="zh-TW" sz="1200" dirty="0" smtClean="0"/>
              <a:t> is set equal to </a:t>
            </a:r>
            <a:r>
              <a:rPr lang="en-US" altLang="zh-TW" sz="1200" dirty="0" err="1" smtClean="0"/>
              <a:t>da_sign_flag</a:t>
            </a:r>
            <a:r>
              <a:rPr lang="en-US" altLang="zh-TW" sz="1200" dirty="0" smtClean="0"/>
              <a:t>. </a:t>
            </a:r>
            <a:endParaRPr lang="zh-TW" altLang="zh-TW" sz="1200" dirty="0" smtClean="0"/>
          </a:p>
          <a:p>
            <a:r>
              <a:rPr lang="en-US" altLang="zh-TW" sz="800" dirty="0" smtClean="0"/>
              <a:t> </a:t>
            </a:r>
            <a:endParaRPr lang="zh-TW" altLang="zh-TW" sz="800" dirty="0" smtClean="0"/>
          </a:p>
          <a:p>
            <a:r>
              <a:rPr lang="en-US" altLang="zh-TW" sz="1200" b="1" dirty="0" err="1" smtClean="0"/>
              <a:t>da_exponent</a:t>
            </a:r>
            <a:r>
              <a:rPr lang="en-US" altLang="zh-TW" sz="1200" b="1" dirty="0" smtClean="0"/>
              <a:t> </a:t>
            </a:r>
            <a:r>
              <a:rPr lang="en-US" altLang="zh-TW" sz="1200" dirty="0" smtClean="0"/>
              <a:t>specifies the exponent of the floating-point value. The value of </a:t>
            </a:r>
            <a:r>
              <a:rPr lang="en-US" altLang="zh-TW" sz="1200" dirty="0" err="1" smtClean="0"/>
              <a:t>da_exponent</a:t>
            </a:r>
            <a:r>
              <a:rPr lang="en-US" altLang="zh-TW" sz="1200" dirty="0" smtClean="0"/>
              <a:t> shall be in the range of 0 to 2</a:t>
            </a:r>
            <a:r>
              <a:rPr lang="en-US" altLang="zh-TW" sz="1200" baseline="30000" dirty="0" smtClean="0"/>
              <a:t>7</a:t>
            </a:r>
            <a:r>
              <a:rPr lang="en-US" altLang="zh-TW" sz="1200" dirty="0" smtClean="0"/>
              <a:t> − 2, inclusive. The value 2</a:t>
            </a:r>
            <a:r>
              <a:rPr lang="en-US" altLang="zh-TW" sz="1200" baseline="30000" dirty="0" smtClean="0"/>
              <a:t>7</a:t>
            </a:r>
            <a:r>
              <a:rPr lang="en-US" altLang="zh-TW" sz="1200" dirty="0" smtClean="0"/>
              <a:t> − 1 is reserved for future use by ITU-T | ISO/IEC. Decoders shall treat the value 2</a:t>
            </a:r>
            <a:r>
              <a:rPr lang="en-US" altLang="zh-TW" sz="1200" baseline="30000" dirty="0" smtClean="0"/>
              <a:t>7</a:t>
            </a:r>
            <a:r>
              <a:rPr lang="en-US" altLang="zh-TW" sz="1200" dirty="0" smtClean="0"/>
              <a:t> − 1 as indicating an unspecified value. The variable </a:t>
            </a:r>
            <a:r>
              <a:rPr lang="en-US" altLang="zh-TW" sz="1200" dirty="0" err="1" smtClean="0"/>
              <a:t>OutExp</a:t>
            </a:r>
            <a:r>
              <a:rPr lang="en-US" altLang="zh-TW" sz="1200" dirty="0" smtClean="0"/>
              <a:t> is set equal to </a:t>
            </a:r>
            <a:r>
              <a:rPr lang="en-US" altLang="zh-TW" sz="1200" dirty="0" err="1" smtClean="0"/>
              <a:t>da_exponent</a:t>
            </a:r>
            <a:r>
              <a:rPr lang="en-US" altLang="zh-TW" sz="1200" dirty="0" smtClean="0"/>
              <a:t>. </a:t>
            </a:r>
            <a:endParaRPr lang="zh-TW" altLang="zh-TW" sz="1200" dirty="0" smtClean="0"/>
          </a:p>
          <a:p>
            <a:r>
              <a:rPr lang="en-US" altLang="zh-TW" sz="800" dirty="0" smtClean="0"/>
              <a:t> </a:t>
            </a:r>
            <a:endParaRPr lang="zh-TW" altLang="zh-TW" sz="800" dirty="0" smtClean="0"/>
          </a:p>
          <a:p>
            <a:r>
              <a:rPr lang="en-US" altLang="zh-TW" sz="1200" b="1" dirty="0" smtClean="0"/>
              <a:t>da_mantissa_len_minus1 </a:t>
            </a:r>
            <a:r>
              <a:rPr lang="en-US" altLang="zh-TW" sz="1200" dirty="0" smtClean="0"/>
              <a:t>plus 1 specifies the number of bits in the </a:t>
            </a:r>
            <a:r>
              <a:rPr lang="en-US" altLang="zh-TW" sz="1200" dirty="0" err="1" smtClean="0"/>
              <a:t>da_mantissa</a:t>
            </a:r>
            <a:r>
              <a:rPr lang="en-US" altLang="zh-TW" sz="1200" dirty="0" smtClean="0"/>
              <a:t> syntax element. The value of da_mantissa_len_minus1 shall be in the range of 0 to 31, inclusive. The variable </a:t>
            </a:r>
            <a:r>
              <a:rPr lang="en-US" altLang="zh-TW" sz="1200" dirty="0" err="1" smtClean="0"/>
              <a:t>OutManLen</a:t>
            </a:r>
            <a:r>
              <a:rPr lang="en-US" altLang="zh-TW" sz="1200" dirty="0" smtClean="0"/>
              <a:t> is set equal to da_mantissa_len_minus1 + 1. </a:t>
            </a:r>
            <a:endParaRPr lang="zh-TW" altLang="zh-TW" sz="1200" dirty="0" smtClean="0"/>
          </a:p>
          <a:p>
            <a:r>
              <a:rPr lang="en-US" altLang="zh-TW" sz="800" dirty="0" smtClean="0"/>
              <a:t> </a:t>
            </a:r>
            <a:endParaRPr lang="zh-TW" altLang="zh-TW" sz="800" dirty="0" smtClean="0"/>
          </a:p>
          <a:p>
            <a:pPr hangingPunct="0"/>
            <a:r>
              <a:rPr lang="en-US" altLang="zh-TW" sz="1200" b="1" dirty="0" err="1" smtClean="0"/>
              <a:t>da_mantissa</a:t>
            </a:r>
            <a:r>
              <a:rPr lang="en-US" altLang="zh-TW" sz="1200" b="1" dirty="0" smtClean="0"/>
              <a:t> </a:t>
            </a:r>
            <a:r>
              <a:rPr lang="en-US" altLang="zh-TW" sz="1200" dirty="0" smtClean="0"/>
              <a:t>specifies the mantissa of the floating-point value. The variable </a:t>
            </a:r>
            <a:r>
              <a:rPr lang="en-US" altLang="zh-TW" sz="1200" dirty="0" err="1" smtClean="0"/>
              <a:t>OutMantissa</a:t>
            </a:r>
            <a:r>
              <a:rPr lang="en-US" altLang="zh-TW" sz="1200" dirty="0" smtClean="0"/>
              <a:t> is set equal to </a:t>
            </a:r>
            <a:r>
              <a:rPr lang="en-US" altLang="zh-TW" sz="1200" dirty="0" err="1" smtClean="0"/>
              <a:t>da_mantissa</a:t>
            </a:r>
            <a:r>
              <a:rPr lang="en-US" altLang="zh-TW" sz="1200" dirty="0" smtClean="0"/>
              <a:t>.</a:t>
            </a:r>
            <a:endParaRPr lang="zh-TW" altLang="zh-TW" sz="1200" dirty="0" smtClean="0"/>
          </a:p>
          <a:p>
            <a:endParaRPr lang="zh-TW" altLang="en-US" sz="1200" dirty="0"/>
          </a:p>
        </p:txBody>
      </p:sp>
      <p:graphicFrame>
        <p:nvGraphicFramePr>
          <p:cNvPr id="6" name="表格 5"/>
          <p:cNvGraphicFramePr>
            <a:graphicFrameLocks noGrp="1"/>
          </p:cNvGraphicFramePr>
          <p:nvPr/>
        </p:nvGraphicFramePr>
        <p:xfrm>
          <a:off x="539552" y="1393134"/>
          <a:ext cx="8064896" cy="1682372"/>
        </p:xfrm>
        <a:graphic>
          <a:graphicData uri="http://schemas.openxmlformats.org/drawingml/2006/table">
            <a:tbl>
              <a:tblPr/>
              <a:tblGrid>
                <a:gridCol w="6891477">
                  <a:extLst>
                    <a:ext uri="{9D8B030D-6E8A-4147-A177-3AD203B41FA5}">
                      <a16:colId xmlns="" xmlns:a16="http://schemas.microsoft.com/office/drawing/2014/main" val="20000"/>
                    </a:ext>
                  </a:extLst>
                </a:gridCol>
                <a:gridCol w="1173419">
                  <a:extLst>
                    <a:ext uri="{9D8B030D-6E8A-4147-A177-3AD203B41FA5}">
                      <a16:colId xmlns="" xmlns:a16="http://schemas.microsoft.com/office/drawing/2014/main" val="20001"/>
                    </a:ext>
                  </a:extLst>
                </a:gridCol>
              </a:tblGrid>
              <a:tr h="360040">
                <a:tc>
                  <a:txBody>
                    <a:bodyPr/>
                    <a:lstStyle/>
                    <a:p>
                      <a:pPr>
                        <a:spcAft>
                          <a:spcPts val="0"/>
                        </a:spcAft>
                      </a:pPr>
                      <a:r>
                        <a:rPr lang="en-US" sz="1200" kern="100" dirty="0" err="1">
                          <a:solidFill>
                            <a:srgbClr val="000000"/>
                          </a:solidFill>
                          <a:latin typeface="Arial" pitchFamily="34" charset="0"/>
                          <a:ea typeface="新細明體"/>
                          <a:cs typeface="Arial" pitchFamily="34" charset="0"/>
                        </a:rPr>
                        <a:t>view_syn_rep_info_element</a:t>
                      </a:r>
                      <a:r>
                        <a:rPr lang="en-US" sz="1200" kern="100" dirty="0">
                          <a:solidFill>
                            <a:srgbClr val="000000"/>
                          </a:solidFill>
                          <a:latin typeface="Arial" pitchFamily="34" charset="0"/>
                          <a:ea typeface="新細明體"/>
                          <a:cs typeface="Arial" pitchFamily="34" charset="0"/>
                        </a:rPr>
                        <a:t>( </a:t>
                      </a:r>
                      <a:r>
                        <a:rPr lang="en-US" sz="1200" kern="100" dirty="0" err="1">
                          <a:solidFill>
                            <a:srgbClr val="000000"/>
                          </a:solidFill>
                          <a:latin typeface="Arial" pitchFamily="34" charset="0"/>
                          <a:ea typeface="新細明體"/>
                          <a:cs typeface="Arial" pitchFamily="34" charset="0"/>
                        </a:rPr>
                        <a:t>OutSign</a:t>
                      </a:r>
                      <a:r>
                        <a:rPr lang="en-US" sz="1200" kern="100" dirty="0">
                          <a:solidFill>
                            <a:srgbClr val="000000"/>
                          </a:solidFill>
                          <a:latin typeface="Arial" pitchFamily="34" charset="0"/>
                          <a:ea typeface="新細明體"/>
                          <a:cs typeface="Arial" pitchFamily="34" charset="0"/>
                        </a:rPr>
                        <a:t>, </a:t>
                      </a:r>
                      <a:r>
                        <a:rPr lang="en-US" sz="1200" kern="100" dirty="0" err="1">
                          <a:solidFill>
                            <a:srgbClr val="000000"/>
                          </a:solidFill>
                          <a:latin typeface="Arial" pitchFamily="34" charset="0"/>
                          <a:ea typeface="新細明體"/>
                          <a:cs typeface="Arial" pitchFamily="34" charset="0"/>
                        </a:rPr>
                        <a:t>OutExp</a:t>
                      </a:r>
                      <a:r>
                        <a:rPr lang="en-US" sz="1200" kern="100" dirty="0">
                          <a:solidFill>
                            <a:srgbClr val="000000"/>
                          </a:solidFill>
                          <a:latin typeface="Arial" pitchFamily="34" charset="0"/>
                          <a:ea typeface="新細明體"/>
                          <a:cs typeface="Arial" pitchFamily="34" charset="0"/>
                        </a:rPr>
                        <a:t>, </a:t>
                      </a:r>
                      <a:r>
                        <a:rPr lang="en-US" sz="1200" kern="100" dirty="0" err="1">
                          <a:solidFill>
                            <a:srgbClr val="000000"/>
                          </a:solidFill>
                          <a:latin typeface="Arial" pitchFamily="34" charset="0"/>
                          <a:ea typeface="新細明體"/>
                          <a:cs typeface="Arial" pitchFamily="34" charset="0"/>
                        </a:rPr>
                        <a:t>OutMantissa</a:t>
                      </a:r>
                      <a:r>
                        <a:rPr lang="en-US" sz="1200" kern="100" dirty="0">
                          <a:solidFill>
                            <a:srgbClr val="000000"/>
                          </a:solidFill>
                          <a:latin typeface="Arial" pitchFamily="34" charset="0"/>
                          <a:ea typeface="新細明體"/>
                          <a:cs typeface="Arial" pitchFamily="34" charset="0"/>
                        </a:rPr>
                        <a:t>, </a:t>
                      </a:r>
                      <a:r>
                        <a:rPr lang="en-US" sz="1200" kern="100" dirty="0" err="1">
                          <a:solidFill>
                            <a:srgbClr val="000000"/>
                          </a:solidFill>
                          <a:latin typeface="Arial" pitchFamily="34" charset="0"/>
                          <a:ea typeface="新細明體"/>
                          <a:cs typeface="Arial" pitchFamily="34" charset="0"/>
                        </a:rPr>
                        <a:t>OutManLen</a:t>
                      </a:r>
                      <a:r>
                        <a:rPr lang="en-US" sz="1200" kern="100" dirty="0">
                          <a:solidFill>
                            <a:srgbClr val="000000"/>
                          </a:solidFill>
                          <a:latin typeface="Arial" pitchFamily="34" charset="0"/>
                          <a:ea typeface="新細明體"/>
                          <a:cs typeface="Arial" pitchFamily="34" charset="0"/>
                        </a:rPr>
                        <a:t> ) { </a:t>
                      </a:r>
                      <a:endParaRPr lang="zh-TW" sz="18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b="1" kern="100">
                          <a:solidFill>
                            <a:srgbClr val="000000"/>
                          </a:solidFill>
                          <a:latin typeface="Arial" pitchFamily="34" charset="0"/>
                          <a:ea typeface="新細明體"/>
                          <a:cs typeface="Arial" pitchFamily="34" charset="0"/>
                        </a:rPr>
                        <a:t>Descriptor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235666">
                <a:tc>
                  <a:txBody>
                    <a:bodyPr/>
                    <a:lstStyle/>
                    <a:p>
                      <a:pPr indent="127000">
                        <a:spcAft>
                          <a:spcPts val="0"/>
                        </a:spcAft>
                      </a:pPr>
                      <a:r>
                        <a:rPr lang="en-US" sz="1200" b="1" kern="100">
                          <a:solidFill>
                            <a:srgbClr val="000000"/>
                          </a:solidFill>
                          <a:latin typeface="Arial" pitchFamily="34" charset="0"/>
                          <a:ea typeface="新細明體"/>
                          <a:cs typeface="Arial" pitchFamily="34" charset="0"/>
                        </a:rPr>
                        <a:t>da_sign_flag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kern="100">
                          <a:solidFill>
                            <a:srgbClr val="000000"/>
                          </a:solidFill>
                          <a:latin typeface="Arial" pitchFamily="34" charset="0"/>
                          <a:ea typeface="新細明體"/>
                          <a:cs typeface="Arial" pitchFamily="34" charset="0"/>
                        </a:rPr>
                        <a:t>u(1)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288032">
                <a:tc>
                  <a:txBody>
                    <a:bodyPr/>
                    <a:lstStyle/>
                    <a:p>
                      <a:pPr indent="127000">
                        <a:spcAft>
                          <a:spcPts val="0"/>
                        </a:spcAft>
                      </a:pPr>
                      <a:r>
                        <a:rPr lang="en-US" sz="1200" b="1" kern="100">
                          <a:solidFill>
                            <a:srgbClr val="000000"/>
                          </a:solidFill>
                          <a:latin typeface="Arial" pitchFamily="34" charset="0"/>
                          <a:ea typeface="新細明體"/>
                          <a:cs typeface="Arial" pitchFamily="34" charset="0"/>
                        </a:rPr>
                        <a:t>da_exponent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kern="100">
                          <a:solidFill>
                            <a:srgbClr val="000000"/>
                          </a:solidFill>
                          <a:latin typeface="Arial" pitchFamily="34" charset="0"/>
                          <a:ea typeface="新細明體"/>
                          <a:cs typeface="Arial" pitchFamily="34" charset="0"/>
                        </a:rPr>
                        <a:t>u(7)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288032">
                <a:tc>
                  <a:txBody>
                    <a:bodyPr/>
                    <a:lstStyle/>
                    <a:p>
                      <a:pPr indent="127000">
                        <a:spcAft>
                          <a:spcPts val="0"/>
                        </a:spcAft>
                      </a:pPr>
                      <a:r>
                        <a:rPr lang="en-US" sz="1200" b="1" kern="100">
                          <a:solidFill>
                            <a:srgbClr val="000000"/>
                          </a:solidFill>
                          <a:latin typeface="Arial" pitchFamily="34" charset="0"/>
                          <a:ea typeface="新細明體"/>
                          <a:cs typeface="Arial" pitchFamily="34" charset="0"/>
                        </a:rPr>
                        <a:t>da_mantissa_len_minus1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kern="100">
                          <a:solidFill>
                            <a:srgbClr val="000000"/>
                          </a:solidFill>
                          <a:latin typeface="Arial" pitchFamily="34" charset="0"/>
                          <a:ea typeface="新細明體"/>
                          <a:cs typeface="Arial" pitchFamily="34" charset="0"/>
                        </a:rPr>
                        <a:t>u(5)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r h="216024">
                <a:tc>
                  <a:txBody>
                    <a:bodyPr/>
                    <a:lstStyle/>
                    <a:p>
                      <a:pPr indent="127000">
                        <a:spcAft>
                          <a:spcPts val="0"/>
                        </a:spcAft>
                      </a:pPr>
                      <a:r>
                        <a:rPr lang="en-US" sz="1200" b="1" kern="100" dirty="0" err="1">
                          <a:solidFill>
                            <a:srgbClr val="000000"/>
                          </a:solidFill>
                          <a:latin typeface="Arial" pitchFamily="34" charset="0"/>
                          <a:ea typeface="新細明體"/>
                          <a:cs typeface="Arial" pitchFamily="34" charset="0"/>
                        </a:rPr>
                        <a:t>da_mantissa</a:t>
                      </a:r>
                      <a:r>
                        <a:rPr lang="en-US" sz="1200" b="1" kern="100" dirty="0">
                          <a:solidFill>
                            <a:srgbClr val="000000"/>
                          </a:solidFill>
                          <a:latin typeface="Arial" pitchFamily="34" charset="0"/>
                          <a:ea typeface="新細明體"/>
                          <a:cs typeface="Arial" pitchFamily="34" charset="0"/>
                        </a:rPr>
                        <a:t> </a:t>
                      </a:r>
                      <a:endParaRPr lang="zh-TW" sz="18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kern="100">
                          <a:solidFill>
                            <a:srgbClr val="000000"/>
                          </a:solidFill>
                          <a:latin typeface="Arial" pitchFamily="34" charset="0"/>
                          <a:ea typeface="新細明體"/>
                          <a:cs typeface="Arial" pitchFamily="34" charset="0"/>
                        </a:rPr>
                        <a:t>u(v)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4"/>
                  </a:ext>
                </a:extLst>
              </a:tr>
              <a:tr h="294578">
                <a:tc>
                  <a:txBody>
                    <a:bodyPr/>
                    <a:lstStyle/>
                    <a:p>
                      <a:pPr indent="127000">
                        <a:spcAft>
                          <a:spcPts val="0"/>
                        </a:spcAft>
                      </a:pPr>
                      <a:r>
                        <a:rPr lang="en-US" sz="1200" kern="100" dirty="0">
                          <a:solidFill>
                            <a:srgbClr val="000000"/>
                          </a:solidFill>
                          <a:latin typeface="Arial" pitchFamily="34" charset="0"/>
                          <a:ea typeface="新細明體"/>
                          <a:cs typeface="Arial" pitchFamily="34" charset="0"/>
                        </a:rPr>
                        <a:t>} </a:t>
                      </a:r>
                      <a:endParaRPr lang="zh-TW" sz="18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hangingPunct="0">
                        <a:spcBef>
                          <a:spcPts val="680"/>
                        </a:spcBef>
                        <a:spcAft>
                          <a:spcPts val="0"/>
                        </a:spcAft>
                        <a:tabLst>
                          <a:tab pos="228600" algn="l"/>
                          <a:tab pos="457200" algn="l"/>
                          <a:tab pos="685800" algn="l"/>
                          <a:tab pos="914400" algn="l"/>
                        </a:tabLst>
                      </a:pPr>
                      <a:endParaRPr lang="zh-TW" sz="1600" kern="100" dirty="0">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5"/>
                  </a:ext>
                </a:extLst>
              </a:tr>
            </a:tbl>
          </a:graphicData>
        </a:graphic>
      </p:graphicFrame>
    </p:spTree>
    <p:extLst>
      <p:ext uri="{BB962C8B-B14F-4D97-AF65-F5344CB8AC3E}">
        <p14:creationId xmlns:p14="http://schemas.microsoft.com/office/powerpoint/2010/main" val="134539627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878904" y="-27384"/>
            <a:ext cx="8229600" cy="926976"/>
          </a:xfrm>
        </p:spPr>
        <p:txBody>
          <a:bodyPr>
            <a:normAutofit/>
          </a:bodyPr>
          <a:lstStyle/>
          <a:p>
            <a:pPr>
              <a:lnSpc>
                <a:spcPct val="90000"/>
              </a:lnSpc>
              <a:spcBef>
                <a:spcPts val="0"/>
              </a:spcBef>
              <a:spcAft>
                <a:spcPts val="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US" altLang="zh-TW" sz="2800" dirty="0"/>
              <a:t>D</a:t>
            </a:r>
            <a:r>
              <a:rPr lang="en-US" altLang="zh-TW" sz="2800" dirty="0" smtClean="0">
                <a:latin typeface="Calibri" panose="020F0502020204030204" pitchFamily="34" charset="0"/>
              </a:rPr>
              <a:t>epth parameter variables and syntax elements</a:t>
            </a:r>
            <a:endParaRPr lang="zh-TW" altLang="zh-TW" sz="2800" dirty="0">
              <a:latin typeface="Calibri" panose="020F050202020403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3250880028"/>
              </p:ext>
            </p:extLst>
          </p:nvPr>
        </p:nvGraphicFramePr>
        <p:xfrm>
          <a:off x="510424" y="1268760"/>
          <a:ext cx="8166032" cy="2232251"/>
        </p:xfrm>
        <a:graphic>
          <a:graphicData uri="http://schemas.openxmlformats.org/drawingml/2006/table">
            <a:tbl>
              <a:tblPr firstRow="1" firstCol="1" lastRow="1" lastCol="1" bandRow="1" bandCol="1"/>
              <a:tblGrid>
                <a:gridCol w="1494675">
                  <a:extLst>
                    <a:ext uri="{9D8B030D-6E8A-4147-A177-3AD203B41FA5}">
                      <a16:colId xmlns="" xmlns:a16="http://schemas.microsoft.com/office/drawing/2014/main" val="20000"/>
                    </a:ext>
                  </a:extLst>
                </a:gridCol>
                <a:gridCol w="1604042">
                  <a:extLst>
                    <a:ext uri="{9D8B030D-6E8A-4147-A177-3AD203B41FA5}">
                      <a16:colId xmlns="" xmlns:a16="http://schemas.microsoft.com/office/drawing/2014/main" val="20001"/>
                    </a:ext>
                  </a:extLst>
                </a:gridCol>
                <a:gridCol w="1572276">
                  <a:extLst>
                    <a:ext uri="{9D8B030D-6E8A-4147-A177-3AD203B41FA5}">
                      <a16:colId xmlns="" xmlns:a16="http://schemas.microsoft.com/office/drawing/2014/main" val="20002"/>
                    </a:ext>
                  </a:extLst>
                </a:gridCol>
                <a:gridCol w="1818086">
                  <a:extLst>
                    <a:ext uri="{9D8B030D-6E8A-4147-A177-3AD203B41FA5}">
                      <a16:colId xmlns="" xmlns:a16="http://schemas.microsoft.com/office/drawing/2014/main" val="20003"/>
                    </a:ext>
                  </a:extLst>
                </a:gridCol>
                <a:gridCol w="1676953">
                  <a:extLst>
                    <a:ext uri="{9D8B030D-6E8A-4147-A177-3AD203B41FA5}">
                      <a16:colId xmlns="" xmlns:a16="http://schemas.microsoft.com/office/drawing/2014/main" val="20004"/>
                    </a:ext>
                  </a:extLst>
                </a:gridCol>
              </a:tblGrid>
              <a:tr h="318893">
                <a:tc>
                  <a:txBody>
                    <a:bodyPr/>
                    <a:lstStyle/>
                    <a:p>
                      <a:pPr algn="ctr">
                        <a:spcAft>
                          <a:spcPts val="0"/>
                        </a:spcAft>
                      </a:pPr>
                      <a:r>
                        <a:rPr lang="en-US" sz="1800" b="1" kern="100" dirty="0">
                          <a:solidFill>
                            <a:srgbClr val="000000"/>
                          </a:solidFill>
                          <a:latin typeface="Times New Roman"/>
                          <a:ea typeface="新細明體"/>
                          <a:cs typeface="Times New Roman"/>
                        </a:rPr>
                        <a:t>x </a:t>
                      </a:r>
                      <a:endParaRPr lang="zh-TW" sz="18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smtClean="0">
                          <a:solidFill>
                            <a:srgbClr val="000000"/>
                          </a:solidFill>
                          <a:latin typeface="Times New Roman"/>
                          <a:ea typeface="新細明體"/>
                          <a:cs typeface="Times New Roman"/>
                        </a:rPr>
                        <a:t>s </a:t>
                      </a:r>
                      <a:endParaRPr lang="zh-TW" sz="18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solidFill>
                            <a:srgbClr val="000000"/>
                          </a:solidFill>
                          <a:latin typeface="Times New Roman"/>
                          <a:ea typeface="新細明體"/>
                          <a:cs typeface="Times New Roman"/>
                        </a:rPr>
                        <a:t>e </a:t>
                      </a:r>
                      <a:endParaRPr lang="zh-TW" sz="18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solidFill>
                            <a:srgbClr val="000000"/>
                          </a:solidFill>
                          <a:latin typeface="Times New Roman"/>
                          <a:ea typeface="新細明體"/>
                          <a:cs typeface="Times New Roman"/>
                        </a:rPr>
                        <a:t>n </a:t>
                      </a:r>
                      <a:endParaRPr lang="zh-TW" sz="18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solidFill>
                            <a:srgbClr val="000000"/>
                          </a:solidFill>
                          <a:latin typeface="Times New Roman"/>
                          <a:ea typeface="新細明體"/>
                          <a:cs typeface="Times New Roman"/>
                        </a:rPr>
                        <a:t>v </a:t>
                      </a:r>
                      <a:endParaRPr lang="zh-TW" sz="18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318893">
                <a:tc>
                  <a:txBody>
                    <a:bodyPr/>
                    <a:lstStyle/>
                    <a:p>
                      <a:pPr algn="ctr">
                        <a:spcAft>
                          <a:spcPts val="0"/>
                        </a:spcAft>
                      </a:pPr>
                      <a:r>
                        <a:rPr lang="en-US" sz="1400" kern="100" dirty="0" err="1">
                          <a:solidFill>
                            <a:srgbClr val="000000"/>
                          </a:solidFill>
                          <a:latin typeface="Times New Roman"/>
                          <a:ea typeface="新細明體"/>
                          <a:cs typeface="Times New Roman"/>
                        </a:rPr>
                        <a:t>Bdistance</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err="1">
                          <a:solidFill>
                            <a:srgbClr val="000000"/>
                          </a:solidFill>
                          <a:latin typeface="Times New Roman"/>
                          <a:ea typeface="新細明體"/>
                          <a:cs typeface="Times New Roman"/>
                        </a:rPr>
                        <a:t>BdistanceSign</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err="1">
                          <a:solidFill>
                            <a:srgbClr val="000000"/>
                          </a:solidFill>
                          <a:latin typeface="Times New Roman"/>
                          <a:ea typeface="新細明體"/>
                          <a:cs typeface="Times New Roman"/>
                        </a:rPr>
                        <a:t>BdistanceExp</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solidFill>
                            <a:srgbClr val="000000"/>
                          </a:solidFill>
                          <a:latin typeface="Times New Roman"/>
                          <a:ea typeface="新細明體"/>
                          <a:cs typeface="Times New Roman"/>
                        </a:rPr>
                        <a:t>BdistanceMantissa</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err="1">
                          <a:solidFill>
                            <a:srgbClr val="000000"/>
                          </a:solidFill>
                          <a:latin typeface="Times New Roman"/>
                          <a:ea typeface="新細明體"/>
                          <a:cs typeface="Times New Roman"/>
                        </a:rPr>
                        <a:t>BdistanceManLen</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318893">
                <a:tc>
                  <a:txBody>
                    <a:bodyPr/>
                    <a:lstStyle/>
                    <a:p>
                      <a:pPr algn="ctr">
                        <a:spcAft>
                          <a:spcPts val="0"/>
                        </a:spcAft>
                      </a:pPr>
                      <a:r>
                        <a:rPr lang="en-US" sz="1400" kern="100" dirty="0" err="1">
                          <a:solidFill>
                            <a:srgbClr val="000000"/>
                          </a:solidFill>
                          <a:latin typeface="Times New Roman"/>
                          <a:ea typeface="新細明體"/>
                          <a:cs typeface="Times New Roman"/>
                        </a:rPr>
                        <a:t>Flength</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FlengthSign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FlengthExp</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FlengthMantissa</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FlengthManLen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2"/>
                  </a:ext>
                </a:extLst>
              </a:tr>
              <a:tr h="318893">
                <a:tc>
                  <a:txBody>
                    <a:bodyPr/>
                    <a:lstStyle/>
                    <a:p>
                      <a:pPr algn="ctr">
                        <a:spcAft>
                          <a:spcPts val="0"/>
                        </a:spcAft>
                      </a:pPr>
                      <a:r>
                        <a:rPr lang="en-US" sz="1400" kern="100">
                          <a:solidFill>
                            <a:srgbClr val="000000"/>
                          </a:solidFill>
                          <a:latin typeface="Times New Roman"/>
                          <a:ea typeface="新細明體"/>
                          <a:cs typeface="Times New Roman"/>
                        </a:rPr>
                        <a:t>ZNear </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ZNearSign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ZNearExp</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ZNearMantissa</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ZNearManLen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3"/>
                  </a:ext>
                </a:extLst>
              </a:tr>
              <a:tr h="318893">
                <a:tc>
                  <a:txBody>
                    <a:bodyPr/>
                    <a:lstStyle/>
                    <a:p>
                      <a:pPr algn="ctr">
                        <a:spcAft>
                          <a:spcPts val="0"/>
                        </a:spcAft>
                      </a:pPr>
                      <a:r>
                        <a:rPr lang="en-US" sz="1400" kern="100">
                          <a:solidFill>
                            <a:srgbClr val="000000"/>
                          </a:solidFill>
                          <a:latin typeface="Times New Roman"/>
                          <a:ea typeface="新細明體"/>
                          <a:cs typeface="Times New Roman"/>
                        </a:rPr>
                        <a:t>ZFar </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ZFarSign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ZFarExp</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ZFarMantissa</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ZFarManLen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4"/>
                  </a:ext>
                </a:extLst>
              </a:tr>
              <a:tr h="318893">
                <a:tc>
                  <a:txBody>
                    <a:bodyPr/>
                    <a:lstStyle/>
                    <a:p>
                      <a:pPr algn="ctr">
                        <a:spcAft>
                          <a:spcPts val="0"/>
                        </a:spcAft>
                      </a:pPr>
                      <a:r>
                        <a:rPr lang="en-US" sz="1400" kern="100">
                          <a:solidFill>
                            <a:srgbClr val="000000"/>
                          </a:solidFill>
                          <a:latin typeface="Times New Roman"/>
                          <a:ea typeface="新細明體"/>
                          <a:cs typeface="Times New Roman"/>
                        </a:rPr>
                        <a:t>DMax </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a:solidFill>
                            <a:srgbClr val="000000"/>
                          </a:solidFill>
                          <a:latin typeface="Times New Roman"/>
                          <a:ea typeface="新細明體"/>
                          <a:cs typeface="Times New Roman"/>
                        </a:rPr>
                        <a:t>DMaxSign </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DMaxExp</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DMaxMantissa</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DMaxManLen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5"/>
                  </a:ext>
                </a:extLst>
              </a:tr>
              <a:tr h="318893">
                <a:tc>
                  <a:txBody>
                    <a:bodyPr/>
                    <a:lstStyle/>
                    <a:p>
                      <a:pPr algn="ctr">
                        <a:spcAft>
                          <a:spcPts val="0"/>
                        </a:spcAft>
                      </a:pPr>
                      <a:r>
                        <a:rPr lang="en-US" sz="1400" kern="100" dirty="0" err="1">
                          <a:solidFill>
                            <a:srgbClr val="000000"/>
                          </a:solidFill>
                          <a:latin typeface="Times New Roman"/>
                          <a:ea typeface="新細明體"/>
                          <a:cs typeface="Times New Roman"/>
                        </a:rPr>
                        <a:t>DMin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a:solidFill>
                            <a:srgbClr val="000000"/>
                          </a:solidFill>
                          <a:latin typeface="Times New Roman"/>
                          <a:ea typeface="新細明體"/>
                          <a:cs typeface="Times New Roman"/>
                        </a:rPr>
                        <a:t>DMinSign </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a:solidFill>
                            <a:srgbClr val="000000"/>
                          </a:solidFill>
                          <a:latin typeface="Times New Roman"/>
                          <a:ea typeface="新細明體"/>
                          <a:cs typeface="Times New Roman"/>
                        </a:rPr>
                        <a:t>DMinExp </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DMinMantissa</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DMinManLen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6"/>
                  </a:ext>
                </a:extLst>
              </a:tr>
            </a:tbl>
          </a:graphicData>
        </a:graphic>
      </p:graphicFrame>
      <p:sp>
        <p:nvSpPr>
          <p:cNvPr id="5" name="文字方塊 4"/>
          <p:cNvSpPr txBox="1"/>
          <p:nvPr/>
        </p:nvSpPr>
        <p:spPr>
          <a:xfrm>
            <a:off x="539552" y="3651027"/>
            <a:ext cx="8352928" cy="3283976"/>
          </a:xfrm>
          <a:prstGeom prst="rect">
            <a:avLst/>
          </a:prstGeom>
          <a:noFill/>
        </p:spPr>
        <p:txBody>
          <a:bodyPr wrap="square" rtlCol="0">
            <a:spAutoFit/>
          </a:bodyPr>
          <a:lstStyle/>
          <a:p>
            <a:pPr>
              <a:lnSpc>
                <a:spcPct val="95000"/>
              </a:lnSpc>
              <a:spcBef>
                <a:spcPts val="300"/>
              </a:spcBef>
            </a:pPr>
            <a:r>
              <a:rPr lang="en-US" altLang="zh-TW" sz="1600" dirty="0" smtClean="0"/>
              <a:t>The variables in the x column of table are derived from the respective variables in the s, e, n and v columns as follows: </a:t>
            </a:r>
            <a:endParaRPr lang="zh-TW" altLang="zh-TW" sz="1600" dirty="0" smtClean="0"/>
          </a:p>
          <a:p>
            <a:pPr marL="361950" indent="-361950">
              <a:lnSpc>
                <a:spcPct val="95000"/>
              </a:lnSpc>
              <a:spcBef>
                <a:spcPts val="300"/>
              </a:spcBef>
            </a:pPr>
            <a:r>
              <a:rPr lang="en-US" altLang="zh-TW" sz="1600" dirty="0" smtClean="0"/>
              <a:t>–     If the value of e is in the range of 0 to 127, exclusive, x is set equal to ( −1 )</a:t>
            </a:r>
            <a:r>
              <a:rPr lang="en-US" altLang="zh-TW" sz="1600" baseline="30000" dirty="0" smtClean="0"/>
              <a:t>s</a:t>
            </a:r>
            <a:r>
              <a:rPr lang="en-US" altLang="zh-TW" sz="1600" dirty="0" smtClean="0"/>
              <a:t>* 2</a:t>
            </a:r>
            <a:r>
              <a:rPr lang="en-US" altLang="zh-TW" sz="1600" baseline="30000" dirty="0" smtClean="0"/>
              <a:t>e - 31</a:t>
            </a:r>
            <a:r>
              <a:rPr lang="en-US" altLang="zh-TW" sz="1600" dirty="0" smtClean="0"/>
              <a:t> * ( 1 + n ÷ 2</a:t>
            </a:r>
            <a:r>
              <a:rPr lang="en-US" altLang="zh-TW" sz="1600" baseline="30000" dirty="0" smtClean="0"/>
              <a:t>v </a:t>
            </a:r>
            <a:r>
              <a:rPr lang="en-US" altLang="zh-TW" sz="1600" dirty="0" smtClean="0"/>
              <a:t>). </a:t>
            </a:r>
            <a:endParaRPr lang="zh-TW" altLang="zh-TW" sz="1600" dirty="0" smtClean="0"/>
          </a:p>
          <a:p>
            <a:pPr>
              <a:lnSpc>
                <a:spcPct val="95000"/>
              </a:lnSpc>
              <a:spcBef>
                <a:spcPts val="300"/>
              </a:spcBef>
            </a:pPr>
            <a:r>
              <a:rPr lang="en-US" altLang="zh-TW" sz="1600" dirty="0" smtClean="0"/>
              <a:t>–     Otherwise (e is equal to 0), x is set equal to ( −1 )</a:t>
            </a:r>
            <a:r>
              <a:rPr lang="en-US" altLang="zh-TW" sz="1600" baseline="30000" dirty="0" smtClean="0"/>
              <a:t>s </a:t>
            </a:r>
            <a:r>
              <a:rPr lang="en-US" altLang="zh-TW" sz="1600" dirty="0" smtClean="0"/>
              <a:t>* 2</a:t>
            </a:r>
            <a:r>
              <a:rPr lang="en-US" altLang="zh-TW" sz="1600" baseline="30000" dirty="0" smtClean="0"/>
              <a:t>−( 30 + v )</a:t>
            </a:r>
            <a:r>
              <a:rPr lang="en-US" altLang="zh-TW" sz="1600" dirty="0" smtClean="0"/>
              <a:t> * n. </a:t>
            </a:r>
          </a:p>
          <a:p>
            <a:pPr>
              <a:lnSpc>
                <a:spcPct val="95000"/>
              </a:lnSpc>
              <a:spcBef>
                <a:spcPts val="300"/>
              </a:spcBef>
            </a:pPr>
            <a:r>
              <a:rPr lang="en-US" altLang="zh-TW" sz="1600" dirty="0" smtClean="0"/>
              <a:t>The </a:t>
            </a:r>
            <a:r>
              <a:rPr lang="en-US" altLang="zh-TW" sz="1600" dirty="0" err="1" smtClean="0"/>
              <a:t>DMin</a:t>
            </a:r>
            <a:r>
              <a:rPr lang="en-US" altLang="zh-TW" sz="1600" dirty="0" smtClean="0"/>
              <a:t> and </a:t>
            </a:r>
            <a:r>
              <a:rPr lang="en-US" altLang="zh-TW" sz="1600" dirty="0" err="1" smtClean="0"/>
              <a:t>DMax</a:t>
            </a:r>
            <a:r>
              <a:rPr lang="en-US" altLang="zh-TW" sz="1600" dirty="0" smtClean="0"/>
              <a:t> values, when present, are specified in units of a </a:t>
            </a:r>
            <a:r>
              <a:rPr lang="en-US" altLang="zh-TW" sz="1600" dirty="0" err="1" smtClean="0"/>
              <a:t>luma</a:t>
            </a:r>
            <a:r>
              <a:rPr lang="en-US" altLang="zh-TW" sz="1600" dirty="0" smtClean="0"/>
              <a:t> sample width of the </a:t>
            </a:r>
            <a:r>
              <a:rPr lang="en-US" altLang="zh-TW" sz="1600" smtClean="0"/>
              <a:t>coded picture. </a:t>
            </a:r>
            <a:r>
              <a:rPr lang="en-US" altLang="zh-TW" sz="1600" dirty="0" smtClean="0"/>
              <a:t> </a:t>
            </a:r>
            <a:endParaRPr lang="zh-TW" altLang="zh-TW" sz="1600" dirty="0" smtClean="0"/>
          </a:p>
          <a:p>
            <a:pPr>
              <a:lnSpc>
                <a:spcPct val="95000"/>
              </a:lnSpc>
              <a:spcBef>
                <a:spcPts val="300"/>
              </a:spcBef>
            </a:pPr>
            <a:r>
              <a:rPr lang="en-US" altLang="zh-TW" sz="1600" dirty="0" smtClean="0"/>
              <a:t>The units for the </a:t>
            </a:r>
            <a:r>
              <a:rPr lang="en-US" altLang="zh-TW" sz="1600" dirty="0" err="1" smtClean="0"/>
              <a:t>ZNear</a:t>
            </a:r>
            <a:r>
              <a:rPr lang="en-US" altLang="zh-TW" sz="1600" dirty="0" smtClean="0"/>
              <a:t> and </a:t>
            </a:r>
            <a:r>
              <a:rPr lang="en-US" altLang="zh-TW" sz="1600" dirty="0" err="1" smtClean="0"/>
              <a:t>ZFar</a:t>
            </a:r>
            <a:r>
              <a:rPr lang="en-US" altLang="zh-TW" sz="1600" dirty="0" smtClean="0"/>
              <a:t>, when present, are identical but unspecified. </a:t>
            </a:r>
            <a:endParaRPr lang="zh-TW" altLang="zh-TW" sz="1600" dirty="0" smtClean="0"/>
          </a:p>
          <a:p>
            <a:pPr>
              <a:lnSpc>
                <a:spcPct val="95000"/>
              </a:lnSpc>
              <a:spcBef>
                <a:spcPts val="300"/>
              </a:spcBef>
            </a:pPr>
            <a:r>
              <a:rPr lang="en-US" altLang="zh-TW" sz="1600" dirty="0" smtClean="0"/>
              <a:t>When </a:t>
            </a:r>
            <a:r>
              <a:rPr lang="en-US" altLang="zh-TW" sz="1600" dirty="0" err="1" smtClean="0"/>
              <a:t>depth_representation_type</a:t>
            </a:r>
            <a:r>
              <a:rPr lang="en-US" altLang="zh-TW" sz="1600" dirty="0" smtClean="0"/>
              <a:t> is equal to 0 or 2, the disparity D can further be obtained from the value of Z, </a:t>
            </a:r>
            <a:r>
              <a:rPr lang="en-US" altLang="zh-TW" sz="1600" dirty="0" err="1" smtClean="0"/>
              <a:t>Bdistance</a:t>
            </a:r>
            <a:r>
              <a:rPr lang="en-US" altLang="zh-TW" sz="1600" dirty="0" smtClean="0"/>
              <a:t>, and </a:t>
            </a:r>
            <a:r>
              <a:rPr lang="en-US" altLang="zh-TW" sz="1600" dirty="0" err="1" smtClean="0"/>
              <a:t>Flength</a:t>
            </a:r>
            <a:r>
              <a:rPr lang="en-US" altLang="zh-TW" sz="1600" dirty="0" smtClean="0"/>
              <a:t>, where D = </a:t>
            </a:r>
            <a:r>
              <a:rPr lang="en-US" altLang="zh-TW" sz="1600" dirty="0" err="1" smtClean="0"/>
              <a:t>Bdistance</a:t>
            </a:r>
            <a:r>
              <a:rPr lang="en-US" altLang="zh-TW" sz="1600" dirty="0" smtClean="0"/>
              <a:t> × </a:t>
            </a:r>
            <a:r>
              <a:rPr lang="en-US" altLang="zh-TW" sz="1600" dirty="0" err="1" smtClean="0"/>
              <a:t>Flength</a:t>
            </a:r>
            <a:r>
              <a:rPr lang="en-US" altLang="zh-TW" sz="1600" dirty="0" smtClean="0"/>
              <a:t> ÷ Z</a:t>
            </a:r>
            <a:endParaRPr lang="zh-TW" altLang="zh-TW" sz="1600" dirty="0" smtClean="0"/>
          </a:p>
          <a:p>
            <a:pPr>
              <a:lnSpc>
                <a:spcPct val="95000"/>
              </a:lnSpc>
              <a:spcBef>
                <a:spcPts val="300"/>
              </a:spcBef>
            </a:pPr>
            <a:r>
              <a:rPr lang="en-US" altLang="zh-TW" sz="1600" dirty="0" smtClean="0"/>
              <a:t> </a:t>
            </a:r>
            <a:endParaRPr lang="zh-TW" altLang="zh-TW" sz="1600" dirty="0" smtClean="0"/>
          </a:p>
          <a:p>
            <a:pPr>
              <a:lnSpc>
                <a:spcPct val="95000"/>
              </a:lnSpc>
              <a:spcBef>
                <a:spcPts val="300"/>
              </a:spcBef>
            </a:pPr>
            <a:endParaRPr lang="zh-TW" altLang="en-US" sz="1600" dirty="0"/>
          </a:p>
        </p:txBody>
      </p:sp>
    </p:spTree>
    <p:extLst>
      <p:ext uri="{BB962C8B-B14F-4D97-AF65-F5344CB8AC3E}">
        <p14:creationId xmlns:p14="http://schemas.microsoft.com/office/powerpoint/2010/main" val="371556483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1"/>
          <p:cNvSpPr>
            <a:spLocks noChangeArrowheads="1"/>
          </p:cNvSpPr>
          <p:nvPr/>
        </p:nvSpPr>
        <p:spPr bwMode="auto">
          <a:xfrm>
            <a:off x="611560" y="980728"/>
            <a:ext cx="8057492" cy="57554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smtClean="0">
                <a:ln>
                  <a:noFill/>
                </a:ln>
                <a:solidFill>
                  <a:srgbClr val="000000"/>
                </a:solidFill>
                <a:effectLst/>
                <a:cs typeface="Arial" pitchFamily="34" charset="0"/>
              </a:rPr>
              <a:t>depth_nonlinear_representation_num_minus1 </a:t>
            </a:r>
            <a:r>
              <a:rPr kumimoji="1" lang="en-US" altLang="zh-TW" sz="1600" b="0" i="0" u="none" strike="noStrike" cap="none" normalizeH="0" baseline="0" dirty="0" smtClean="0">
                <a:ln>
                  <a:noFill/>
                </a:ln>
                <a:solidFill>
                  <a:srgbClr val="000000"/>
                </a:solidFill>
                <a:effectLst/>
                <a:cs typeface="Arial" pitchFamily="34" charset="0"/>
              </a:rPr>
              <a:t>plus 2 specifies the number of piecewise linear segments for mapping of depth values to a scale that is uniformly quantized in terms of disparity. </a:t>
            </a:r>
          </a:p>
          <a:p>
            <a:pPr marL="0" marR="0" lvl="0" indent="0" algn="l" defTabSz="914400" rtl="0" eaLnBrk="1" fontAlgn="base" latinLnBrk="0" hangingPunct="1">
              <a:lnSpc>
                <a:spcPct val="100000"/>
              </a:lnSpc>
              <a:spcBef>
                <a:spcPct val="0"/>
              </a:spcBef>
              <a:spcAft>
                <a:spcPct val="0"/>
              </a:spcAft>
              <a:buClrTx/>
              <a:buSzTx/>
              <a:buFontTx/>
              <a:buNone/>
              <a:tabLst>
                <a:tab pos="228600" algn="l"/>
                <a:tab pos="457200" algn="l"/>
                <a:tab pos="685800" algn="l"/>
                <a:tab pos="914400" algn="l"/>
              </a:tabLst>
            </a:pPr>
            <a:endParaRPr kumimoji="1" lang="en-US" altLang="zh-TW" sz="800" b="0" i="0" u="none" strike="noStrike" cap="none" normalizeH="0" baseline="0" dirty="0" smtClean="0">
              <a:ln>
                <a:noFill/>
              </a:ln>
              <a:solidFill>
                <a:schemeClr val="tx1"/>
              </a:solidFill>
              <a:effectLst/>
              <a:cs typeface="Arial" pitchFamily="34" charset="0"/>
            </a:endParaRPr>
          </a:p>
          <a:p>
            <a:pPr lvl="0" eaLnBrk="0" fontAlgn="base" hangingPunct="0">
              <a:spcBef>
                <a:spcPct val="0"/>
              </a:spcBef>
              <a:spcAft>
                <a:spcPct val="0"/>
              </a:spcAft>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cs typeface="Arial" pitchFamily="34" charset="0"/>
              </a:rPr>
              <a:t>depth_nonlinear_representation_model</a:t>
            </a:r>
            <a:r>
              <a:rPr kumimoji="1" lang="en-US" altLang="zh-TW" sz="1600" b="0" i="0" u="none" strike="noStrike" cap="none" normalizeH="0" baseline="0" dirty="0" smtClean="0">
                <a:ln>
                  <a:noFill/>
                </a:ln>
                <a:solidFill>
                  <a:srgbClr val="000000"/>
                </a:solidFill>
                <a:effectLst/>
                <a:cs typeface="Arial" pitchFamily="34" charset="0"/>
              </a:rPr>
              <a:t>[ </a:t>
            </a:r>
            <a:r>
              <a:rPr kumimoji="1" lang="en-US" altLang="zh-TW" sz="1600" b="0" i="0" u="none" strike="noStrike" cap="none" normalizeH="0" baseline="0" dirty="0" err="1" smtClean="0">
                <a:ln>
                  <a:noFill/>
                </a:ln>
                <a:solidFill>
                  <a:srgbClr val="000000"/>
                </a:solidFill>
                <a:effectLst/>
                <a:cs typeface="Arial" pitchFamily="34" charset="0"/>
              </a:rPr>
              <a:t>i</a:t>
            </a:r>
            <a:r>
              <a:rPr kumimoji="1" lang="en-US" altLang="zh-TW" sz="1600" b="0" i="0" u="none" strike="noStrike" cap="none" normalizeH="0" baseline="0" dirty="0" smtClean="0">
                <a:ln>
                  <a:noFill/>
                </a:ln>
                <a:solidFill>
                  <a:srgbClr val="000000"/>
                </a:solidFill>
                <a:effectLst/>
                <a:cs typeface="Arial" pitchFamily="34" charset="0"/>
              </a:rPr>
              <a:t> ] for </a:t>
            </a:r>
            <a:r>
              <a:rPr kumimoji="1" lang="en-US" altLang="zh-TW" sz="1600" b="0" i="0" u="none" strike="noStrike" cap="none" normalizeH="0" baseline="0" dirty="0" err="1" smtClean="0">
                <a:ln>
                  <a:noFill/>
                </a:ln>
                <a:solidFill>
                  <a:srgbClr val="000000"/>
                </a:solidFill>
                <a:effectLst/>
                <a:cs typeface="Arial" pitchFamily="34" charset="0"/>
              </a:rPr>
              <a:t>i</a:t>
            </a:r>
            <a:r>
              <a:rPr kumimoji="1" lang="en-US" altLang="zh-TW" sz="1600" b="0" i="0" u="none" strike="noStrike" cap="none" normalizeH="0" baseline="0" dirty="0" smtClean="0">
                <a:ln>
                  <a:noFill/>
                </a:ln>
                <a:solidFill>
                  <a:srgbClr val="000000"/>
                </a:solidFill>
                <a:effectLst/>
                <a:cs typeface="Arial" pitchFamily="34" charset="0"/>
              </a:rPr>
              <a:t> ranging from 0 to depth_nonlinear_representation_num_minus1 + 2, inclusive, specify the piecewise linear segments for mapping of </a:t>
            </a:r>
            <a:r>
              <a:rPr kumimoji="1" lang="en-US" altLang="zh-TW" sz="1600" dirty="0">
                <a:solidFill>
                  <a:srgbClr val="3333FF"/>
                </a:solidFill>
                <a:cs typeface="Arial" pitchFamily="34" charset="0"/>
              </a:rPr>
              <a:t>the recovered depth </a:t>
            </a:r>
            <a:r>
              <a:rPr kumimoji="1" lang="en-US" altLang="zh-TW" sz="1600" dirty="0" smtClean="0">
                <a:solidFill>
                  <a:srgbClr val="3333FF"/>
                </a:solidFill>
                <a:cs typeface="Arial" pitchFamily="34" charset="0"/>
              </a:rPr>
              <a:t>values </a:t>
            </a:r>
            <a:r>
              <a:rPr kumimoji="1" lang="en-US" altLang="zh-TW" sz="1600" dirty="0" smtClean="0">
                <a:solidFill>
                  <a:srgbClr val="000000"/>
                </a:solidFill>
                <a:cs typeface="Arial" pitchFamily="34" charset="0"/>
              </a:rPr>
              <a:t>to </a:t>
            </a:r>
            <a:r>
              <a:rPr kumimoji="1" lang="en-US" altLang="zh-TW" sz="1600" b="0" i="0" u="none" strike="noStrike" cap="none" normalizeH="0" baseline="0" dirty="0" smtClean="0">
                <a:ln>
                  <a:noFill/>
                </a:ln>
                <a:solidFill>
                  <a:srgbClr val="000000"/>
                </a:solidFill>
                <a:effectLst/>
                <a:cs typeface="Arial" pitchFamily="34" charset="0"/>
              </a:rPr>
              <a:t>a scale that is uniformly quantized in terms of disparity. The values of </a:t>
            </a:r>
            <a:r>
              <a:rPr kumimoji="1" lang="en-US" altLang="zh-TW" sz="1600" b="0" i="0" u="none" strike="noStrike" cap="none" normalizeH="0" baseline="0" dirty="0" err="1" smtClean="0">
                <a:ln>
                  <a:noFill/>
                </a:ln>
                <a:solidFill>
                  <a:srgbClr val="000000"/>
                </a:solidFill>
                <a:effectLst/>
                <a:cs typeface="Arial" pitchFamily="34" charset="0"/>
              </a:rPr>
              <a:t>depth_nonlinear_representation_model</a:t>
            </a:r>
            <a:r>
              <a:rPr kumimoji="1" lang="en-US" altLang="zh-TW" sz="1600" b="0" i="0" u="none" strike="noStrike" cap="none" normalizeH="0" baseline="0" dirty="0" smtClean="0">
                <a:ln>
                  <a:noFill/>
                </a:ln>
                <a:solidFill>
                  <a:srgbClr val="000000"/>
                </a:solidFill>
                <a:effectLst/>
                <a:cs typeface="Arial" pitchFamily="34" charset="0"/>
              </a:rPr>
              <a:t>[0] and </a:t>
            </a:r>
            <a:r>
              <a:rPr kumimoji="1" lang="en-US" altLang="zh-TW" sz="1600" b="0" i="0" u="none" strike="noStrike" cap="none" normalizeH="0" baseline="0" dirty="0" err="1" smtClean="0">
                <a:ln>
                  <a:noFill/>
                </a:ln>
                <a:solidFill>
                  <a:srgbClr val="000000"/>
                </a:solidFill>
                <a:effectLst/>
                <a:cs typeface="Arial" pitchFamily="34" charset="0"/>
              </a:rPr>
              <a:t>depth_nonlinear_representation_model</a:t>
            </a:r>
            <a:r>
              <a:rPr kumimoji="1" lang="en-US" altLang="zh-TW" sz="1600" b="0" i="0" u="none" strike="noStrike" cap="none" normalizeH="0" baseline="0" dirty="0" smtClean="0">
                <a:ln>
                  <a:noFill/>
                </a:ln>
                <a:solidFill>
                  <a:srgbClr val="000000"/>
                </a:solidFill>
                <a:effectLst/>
                <a:cs typeface="Arial" pitchFamily="34" charset="0"/>
              </a:rPr>
              <a:t>[ depth_nonlinear_representation_num_minus1 + 2 ] are both inferred to be equal to 0.</a:t>
            </a:r>
          </a:p>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endParaRPr lang="en-US" altLang="zh-TW" sz="800" dirty="0" smtClean="0">
              <a:solidFill>
                <a:srgbClr val="000000"/>
              </a:solidFill>
              <a:cs typeface="Arial" pitchFamily="34" charset="0"/>
            </a:endParaRPr>
          </a:p>
          <a:p>
            <a:pPr hangingPunct="0"/>
            <a:r>
              <a:rPr lang="en-US" altLang="zh-TW" sz="1600" b="1" dirty="0" err="1" smtClean="0">
                <a:cs typeface="Arial" pitchFamily="34" charset="0"/>
              </a:rPr>
              <a:t>centralized_texture_depth_packing_persistence_flag</a:t>
            </a:r>
            <a:r>
              <a:rPr lang="en-US" altLang="zh-TW" sz="1600" dirty="0" smtClean="0">
                <a:cs typeface="Arial" pitchFamily="34" charset="0"/>
              </a:rPr>
              <a:t> specifies the persistence of the </a:t>
            </a:r>
            <a:r>
              <a:rPr lang="en-GB" altLang="zh-TW" sz="1600" dirty="0" smtClean="0">
                <a:cs typeface="Arial" pitchFamily="34" charset="0"/>
              </a:rPr>
              <a:t>centralized texture</a:t>
            </a:r>
            <a:r>
              <a:rPr lang="en-US" altLang="zh-TW" sz="1600" dirty="0" smtClean="0">
                <a:cs typeface="Arial" pitchFamily="34" charset="0"/>
              </a:rPr>
              <a:t>-</a:t>
            </a:r>
            <a:r>
              <a:rPr lang="en-GB" altLang="zh-TW" sz="1600" dirty="0" smtClean="0">
                <a:cs typeface="Arial" pitchFamily="34" charset="0"/>
              </a:rPr>
              <a:t>depth packing</a:t>
            </a:r>
            <a:r>
              <a:rPr lang="en-US" altLang="zh-TW" sz="1600" dirty="0" smtClean="0">
                <a:cs typeface="Arial" pitchFamily="34" charset="0"/>
              </a:rPr>
              <a:t> arrangement SEI message.</a:t>
            </a:r>
            <a:endParaRPr lang="zh-TW" altLang="zh-TW" sz="1600" dirty="0" smtClean="0">
              <a:cs typeface="Arial" pitchFamily="34" charset="0"/>
            </a:endParaRPr>
          </a:p>
          <a:p>
            <a:pPr hangingPunct="0"/>
            <a:r>
              <a:rPr lang="en-GB" altLang="zh-TW" sz="1600" dirty="0" err="1" smtClean="0">
                <a:cs typeface="Arial" pitchFamily="34" charset="0"/>
              </a:rPr>
              <a:t>centralized_texture-depth_packing_persistence_flag</a:t>
            </a:r>
            <a:r>
              <a:rPr lang="en-US" altLang="zh-TW" sz="1600" dirty="0" smtClean="0">
                <a:cs typeface="Arial" pitchFamily="34" charset="0"/>
              </a:rPr>
              <a:t> equal to 0 specifies that the centralized </a:t>
            </a:r>
            <a:r>
              <a:rPr lang="en-GB" altLang="zh-TW" sz="1600" dirty="0" smtClean="0">
                <a:cs typeface="Arial" pitchFamily="34" charset="0"/>
              </a:rPr>
              <a:t>texture</a:t>
            </a:r>
            <a:r>
              <a:rPr lang="en-US" altLang="zh-TW" sz="1600" dirty="0" smtClean="0">
                <a:cs typeface="Arial" pitchFamily="34" charset="0"/>
              </a:rPr>
              <a:t>-</a:t>
            </a:r>
            <a:r>
              <a:rPr lang="en-GB" altLang="zh-TW" sz="1600" dirty="0" smtClean="0">
                <a:cs typeface="Arial" pitchFamily="34" charset="0"/>
              </a:rPr>
              <a:t>depth packing</a:t>
            </a:r>
            <a:r>
              <a:rPr lang="en-US" altLang="zh-TW" sz="1600" dirty="0" smtClean="0">
                <a:cs typeface="Arial" pitchFamily="34" charset="0"/>
              </a:rPr>
              <a:t> arrangement SEI message applies to the current decoded frame only.</a:t>
            </a:r>
            <a:endParaRPr lang="zh-TW" altLang="zh-TW" sz="1600" dirty="0" smtClean="0">
              <a:cs typeface="Arial" pitchFamily="34" charset="0"/>
            </a:endParaRPr>
          </a:p>
          <a:p>
            <a:pPr hangingPunct="0"/>
            <a:r>
              <a:rPr lang="en-US" altLang="zh-TW" sz="1600" dirty="0" err="1" smtClean="0">
                <a:cs typeface="Arial" pitchFamily="34" charset="0"/>
              </a:rPr>
              <a:t>centralized_texture-depth_packing_persistence_flag</a:t>
            </a:r>
            <a:r>
              <a:rPr lang="en-US" altLang="zh-TW" sz="1600" dirty="0" smtClean="0">
                <a:cs typeface="Arial" pitchFamily="34" charset="0"/>
              </a:rPr>
              <a:t> equal to 1 specifies that the centralized </a:t>
            </a:r>
            <a:r>
              <a:rPr lang="en-GB" altLang="zh-TW" sz="1600" dirty="0" smtClean="0">
                <a:cs typeface="Arial" pitchFamily="34" charset="0"/>
              </a:rPr>
              <a:t>texture</a:t>
            </a:r>
            <a:r>
              <a:rPr lang="en-US" altLang="zh-TW" sz="1600" dirty="0" smtClean="0">
                <a:cs typeface="Arial" pitchFamily="34" charset="0"/>
              </a:rPr>
              <a:t>-</a:t>
            </a:r>
            <a:r>
              <a:rPr lang="en-GB" altLang="zh-TW" sz="1600" dirty="0" smtClean="0">
                <a:cs typeface="Arial" pitchFamily="34" charset="0"/>
              </a:rPr>
              <a:t>depth packing</a:t>
            </a:r>
            <a:r>
              <a:rPr lang="en-US" altLang="zh-TW" sz="1600" dirty="0" smtClean="0">
                <a:cs typeface="Arial" pitchFamily="34" charset="0"/>
              </a:rPr>
              <a:t> arrangement SEI message persists in output order until any of the following conditions are true:</a:t>
            </a:r>
            <a:endParaRPr lang="zh-TW" altLang="zh-TW" sz="1600" dirty="0" smtClean="0">
              <a:cs typeface="Arial" pitchFamily="34" charset="0"/>
            </a:endParaRPr>
          </a:p>
          <a:p>
            <a:pPr hangingPunct="0"/>
            <a:r>
              <a:rPr lang="en-GB" altLang="zh-TW" sz="1600" dirty="0" smtClean="0">
                <a:cs typeface="Arial" pitchFamily="34" charset="0"/>
              </a:rPr>
              <a:t>–   A new CVS begins.</a:t>
            </a:r>
            <a:endParaRPr lang="zh-TW" altLang="zh-TW" sz="1600" dirty="0" smtClean="0">
              <a:cs typeface="Arial" pitchFamily="34" charset="0"/>
            </a:endParaRPr>
          </a:p>
          <a:p>
            <a:pPr hangingPunct="0"/>
            <a:r>
              <a:rPr lang="en-GB" altLang="zh-TW" sz="1600" dirty="0" smtClean="0">
                <a:cs typeface="Arial" pitchFamily="34" charset="0"/>
              </a:rPr>
              <a:t>–   The </a:t>
            </a:r>
            <a:r>
              <a:rPr lang="en-GB" altLang="zh-TW" sz="1600" dirty="0" err="1" smtClean="0">
                <a:cs typeface="Arial" pitchFamily="34" charset="0"/>
              </a:rPr>
              <a:t>bitstream</a:t>
            </a:r>
            <a:r>
              <a:rPr lang="en-GB" altLang="zh-TW" sz="1600" dirty="0" smtClean="0">
                <a:cs typeface="Arial" pitchFamily="34" charset="0"/>
              </a:rPr>
              <a:t> ends.</a:t>
            </a:r>
            <a:endParaRPr lang="zh-TW" altLang="zh-TW" sz="1600" dirty="0" smtClean="0">
              <a:cs typeface="Arial" pitchFamily="34" charset="0"/>
            </a:endParaRPr>
          </a:p>
          <a:p>
            <a:pPr hangingPunct="0"/>
            <a:r>
              <a:rPr lang="en-US" altLang="zh-TW" sz="1600" dirty="0" smtClean="0">
                <a:cs typeface="Arial" pitchFamily="34" charset="0"/>
              </a:rPr>
              <a:t>–   A frame in an access unit containing a centralized </a:t>
            </a:r>
            <a:r>
              <a:rPr lang="en-GB" altLang="zh-TW" sz="1600" dirty="0" smtClean="0">
                <a:cs typeface="Arial" pitchFamily="34" charset="0"/>
              </a:rPr>
              <a:t>texture</a:t>
            </a:r>
            <a:r>
              <a:rPr lang="en-US" altLang="zh-TW" sz="1600" dirty="0" smtClean="0">
                <a:cs typeface="Arial" pitchFamily="34" charset="0"/>
              </a:rPr>
              <a:t>-</a:t>
            </a:r>
            <a:r>
              <a:rPr lang="en-GB" altLang="zh-TW" sz="1600" dirty="0" smtClean="0">
                <a:cs typeface="Arial" pitchFamily="34" charset="0"/>
              </a:rPr>
              <a:t>depth packing</a:t>
            </a:r>
            <a:r>
              <a:rPr lang="en-US" altLang="zh-TW" sz="1600" dirty="0" smtClean="0">
                <a:cs typeface="Arial" pitchFamily="34" charset="0"/>
              </a:rPr>
              <a:t> SEI message with the same</a:t>
            </a:r>
            <a:endParaRPr lang="zh-TW" altLang="zh-TW" sz="1600" dirty="0" smtClean="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endParaRPr kumimoji="1" lang="en-US" altLang="zh-TW" sz="1600" b="0" i="0" u="none" strike="noStrike" cap="none" normalizeH="0" baseline="0" dirty="0" smtClean="0">
              <a:ln>
                <a:noFill/>
              </a:ln>
              <a:solidFill>
                <a:schemeClr val="tx1"/>
              </a:solidFill>
              <a:effectLst/>
              <a:cs typeface="新細明體" pitchFamily="18" charset="-120"/>
            </a:endParaRPr>
          </a:p>
        </p:txBody>
      </p:sp>
      <p:sp>
        <p:nvSpPr>
          <p:cNvPr id="3" name="標題 1"/>
          <p:cNvSpPr>
            <a:spLocks noGrp="1"/>
          </p:cNvSpPr>
          <p:nvPr>
            <p:ph type="title"/>
          </p:nvPr>
        </p:nvSpPr>
        <p:spPr>
          <a:xfrm>
            <a:off x="878904" y="-27384"/>
            <a:ext cx="8229600" cy="926976"/>
          </a:xfrm>
        </p:spPr>
        <p:txBody>
          <a:bodyPr>
            <a:normAutofit/>
          </a:bodyPr>
          <a:lstStyle/>
          <a:p>
            <a:pPr>
              <a:spcBef>
                <a:spcPts val="0"/>
              </a:spcBef>
              <a:spcAft>
                <a:spcPts val="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US" altLang="zh-TW" sz="3200" dirty="0" smtClean="0">
                <a:latin typeface="Calibri" panose="020F0502020204030204" pitchFamily="34" charset="0"/>
              </a:rPr>
              <a:t>Other Syntax Elements</a:t>
            </a:r>
            <a:endParaRPr lang="zh-TW" altLang="zh-TW" sz="3200" dirty="0">
              <a:latin typeface="Calibri" panose="020F0502020204030204" pitchFamily="34" charset="0"/>
            </a:endParaRPr>
          </a:p>
        </p:txBody>
      </p:sp>
    </p:spTree>
    <p:extLst>
      <p:ext uri="{BB962C8B-B14F-4D97-AF65-F5344CB8AC3E}">
        <p14:creationId xmlns:p14="http://schemas.microsoft.com/office/powerpoint/2010/main" val="239729702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242098" y="2420888"/>
            <a:ext cx="8784976" cy="1728192"/>
          </a:xfrm>
        </p:spPr>
        <p:txBody>
          <a:bodyPr>
            <a:noAutofit/>
          </a:bodyPr>
          <a:lstStyle/>
          <a:p>
            <a:pPr marL="357188" indent="14288"/>
            <a:r>
              <a:rPr lang="en-US" altLang="zh-TW" sz="4000" dirty="0" smtClean="0">
                <a:latin typeface="Calibri" pitchFamily="34" charset="0"/>
              </a:rPr>
              <a:t>Performance Evaluations</a:t>
            </a:r>
            <a:endParaRPr lang="en-US" altLang="zh-TW" sz="2800" dirty="0" smtClean="0">
              <a:solidFill>
                <a:srgbClr val="FFFF00"/>
              </a:solidFill>
              <a:latin typeface="Calibri" pitchFamily="34" charset="0"/>
            </a:endParaRPr>
          </a:p>
        </p:txBody>
      </p:sp>
      <p:sp>
        <p:nvSpPr>
          <p:cNvPr id="3" name="標題 1"/>
          <p:cNvSpPr txBox="1">
            <a:spLocks/>
          </p:cNvSpPr>
          <p:nvPr/>
        </p:nvSpPr>
        <p:spPr bwMode="auto">
          <a:xfrm>
            <a:off x="1720143" y="3140968"/>
            <a:ext cx="7272808" cy="2417440"/>
          </a:xfrm>
          <a:prstGeom prst="rect">
            <a:avLst/>
          </a:prstGeom>
          <a:noFill/>
          <a:ln w="9525">
            <a:noFill/>
            <a:miter lim="800000"/>
            <a:headEnd/>
            <a:tailEnd/>
          </a:ln>
        </p:spPr>
        <p:txBody>
          <a:bodyPr vert="horz" wrap="square" lIns="0" tIns="0" rIns="18288" bIns="0" numCol="1" anchor="b" anchorCtr="0" compatLnSpc="1">
            <a:prstTxWarp prst="textNoShape">
              <a:avLst/>
            </a:prstTxWarp>
            <a:noAutofit/>
            <a:scene3d>
              <a:camera prst="orthographicFront"/>
              <a:lightRig rig="freezing" dir="t">
                <a:rot lat="0" lon="0" rev="5640000"/>
              </a:lightRig>
            </a:scene3d>
            <a:sp3d prstMaterial="flat">
              <a:bevelT w="38100" h="38100"/>
              <a:contourClr>
                <a:schemeClr val="tx2"/>
              </a:contourClr>
            </a:sp3d>
          </a:bodyPr>
          <a:lstStyle>
            <a:lvl1pPr algn="ctr" rtl="0" eaLnBrk="0" fontAlgn="base" hangingPunct="0">
              <a:spcBef>
                <a:spcPct val="0"/>
              </a:spcBef>
              <a:spcAft>
                <a:spcPct val="0"/>
              </a:spcAft>
              <a:buNone/>
              <a:defRPr sz="4400" b="1" kern="1200">
                <a:ln>
                  <a:noFill/>
                </a:ln>
                <a:solidFill>
                  <a:schemeClr val="tx2"/>
                </a:solidFill>
                <a:effectLst>
                  <a:outerShdw blurRad="38100" dist="25400" dir="5400000" algn="tl" rotWithShape="0">
                    <a:srgbClr val="000000">
                      <a:alpha val="43000"/>
                    </a:srgbClr>
                  </a:outerShdw>
                </a:effectLst>
                <a:latin typeface="+mj-lt"/>
                <a:ea typeface="+mj-ea"/>
                <a:cs typeface="+mj-cs"/>
              </a:defRPr>
            </a:lvl1pPr>
            <a:lvl2pPr algn="ctr" rtl="0" eaLnBrk="0" fontAlgn="base" hangingPunct="0">
              <a:spcBef>
                <a:spcPct val="0"/>
              </a:spcBef>
              <a:spcAft>
                <a:spcPct val="0"/>
              </a:spcAft>
              <a:defRPr sz="3600" b="1">
                <a:solidFill>
                  <a:schemeClr val="tx2"/>
                </a:solidFill>
                <a:latin typeface="Constantia" pitchFamily="18" charset="0"/>
                <a:ea typeface="標楷體" pitchFamily="65" charset="-120"/>
              </a:defRPr>
            </a:lvl2pPr>
            <a:lvl3pPr algn="ctr" rtl="0" eaLnBrk="0" fontAlgn="base" hangingPunct="0">
              <a:spcBef>
                <a:spcPct val="0"/>
              </a:spcBef>
              <a:spcAft>
                <a:spcPct val="0"/>
              </a:spcAft>
              <a:defRPr sz="3600" b="1">
                <a:solidFill>
                  <a:schemeClr val="tx2"/>
                </a:solidFill>
                <a:latin typeface="Constantia" pitchFamily="18" charset="0"/>
                <a:ea typeface="標楷體" pitchFamily="65" charset="-120"/>
              </a:defRPr>
            </a:lvl3pPr>
            <a:lvl4pPr algn="ctr" rtl="0" eaLnBrk="0" fontAlgn="base" hangingPunct="0">
              <a:spcBef>
                <a:spcPct val="0"/>
              </a:spcBef>
              <a:spcAft>
                <a:spcPct val="0"/>
              </a:spcAft>
              <a:defRPr sz="3600" b="1">
                <a:solidFill>
                  <a:schemeClr val="tx2"/>
                </a:solidFill>
                <a:latin typeface="Constantia" pitchFamily="18" charset="0"/>
                <a:ea typeface="標楷體" pitchFamily="65" charset="-120"/>
              </a:defRPr>
            </a:lvl4pPr>
            <a:lvl5pPr algn="ctr" rtl="0" eaLnBrk="0" fontAlgn="base" hangingPunct="0">
              <a:spcBef>
                <a:spcPct val="0"/>
              </a:spcBef>
              <a:spcAft>
                <a:spcPct val="0"/>
              </a:spcAft>
              <a:defRPr sz="3600" b="1">
                <a:solidFill>
                  <a:schemeClr val="tx2"/>
                </a:solidFill>
                <a:latin typeface="Constantia" pitchFamily="18" charset="0"/>
                <a:ea typeface="標楷體" pitchFamily="65" charset="-120"/>
              </a:defRPr>
            </a:lvl5pPr>
            <a:lvl6pPr marL="457200" algn="l" rtl="0" fontAlgn="base">
              <a:spcBef>
                <a:spcPct val="0"/>
              </a:spcBef>
              <a:spcAft>
                <a:spcPct val="0"/>
              </a:spcAft>
              <a:defRPr sz="5000">
                <a:solidFill>
                  <a:schemeClr val="tx2"/>
                </a:solidFill>
                <a:latin typeface="Constantia" pitchFamily="18" charset="0"/>
                <a:ea typeface="標楷體" pitchFamily="65" charset="-120"/>
              </a:defRPr>
            </a:lvl6pPr>
            <a:lvl7pPr marL="914400" algn="l" rtl="0" fontAlgn="base">
              <a:spcBef>
                <a:spcPct val="0"/>
              </a:spcBef>
              <a:spcAft>
                <a:spcPct val="0"/>
              </a:spcAft>
              <a:defRPr sz="5000">
                <a:solidFill>
                  <a:schemeClr val="tx2"/>
                </a:solidFill>
                <a:latin typeface="Constantia" pitchFamily="18" charset="0"/>
                <a:ea typeface="標楷體" pitchFamily="65" charset="-120"/>
              </a:defRPr>
            </a:lvl7pPr>
            <a:lvl8pPr marL="1371600" algn="l" rtl="0" fontAlgn="base">
              <a:spcBef>
                <a:spcPct val="0"/>
              </a:spcBef>
              <a:spcAft>
                <a:spcPct val="0"/>
              </a:spcAft>
              <a:defRPr sz="5000">
                <a:solidFill>
                  <a:schemeClr val="tx2"/>
                </a:solidFill>
                <a:latin typeface="Constantia" pitchFamily="18" charset="0"/>
                <a:ea typeface="標楷體" pitchFamily="65" charset="-120"/>
              </a:defRPr>
            </a:lvl8pPr>
            <a:lvl9pPr marL="1828800" algn="l" rtl="0" fontAlgn="base">
              <a:spcBef>
                <a:spcPct val="0"/>
              </a:spcBef>
              <a:spcAft>
                <a:spcPct val="0"/>
              </a:spcAft>
              <a:defRPr sz="5000">
                <a:solidFill>
                  <a:schemeClr val="tx2"/>
                </a:solidFill>
                <a:latin typeface="Constantia" pitchFamily="18" charset="0"/>
                <a:ea typeface="標楷體" pitchFamily="65" charset="-120"/>
              </a:defRPr>
            </a:lvl9pPr>
          </a:lstStyle>
          <a:p>
            <a:pPr marL="357188" indent="14288" algn="l"/>
            <a:r>
              <a:rPr kumimoji="0" lang="en-US" altLang="zh-TW" sz="4000" dirty="0" smtClean="0">
                <a:latin typeface="Calibri" pitchFamily="34" charset="0"/>
              </a:rPr>
              <a:t/>
            </a:r>
            <a:br>
              <a:rPr kumimoji="0" lang="en-US" altLang="zh-TW" sz="4000" dirty="0" smtClean="0">
                <a:latin typeface="Calibri" pitchFamily="34" charset="0"/>
              </a:rPr>
            </a:br>
            <a:r>
              <a:rPr kumimoji="0" lang="en-US" altLang="zh-TW" sz="4000" dirty="0" smtClean="0">
                <a:latin typeface="Calibri" pitchFamily="34" charset="0"/>
              </a:rPr>
              <a:t/>
            </a:r>
            <a:br>
              <a:rPr kumimoji="0" lang="en-US" altLang="zh-TW" sz="4000" dirty="0" smtClean="0">
                <a:latin typeface="Calibri" pitchFamily="34" charset="0"/>
              </a:rPr>
            </a:br>
            <a:r>
              <a:rPr kumimoji="0" lang="en-CA" altLang="zh-TW" sz="3200" dirty="0" smtClean="0">
                <a:effectLst>
                  <a:outerShdw blurRad="38100" dist="38100" dir="2700000" algn="tl">
                    <a:srgbClr val="000000">
                      <a:alpha val="43137"/>
                    </a:srgbClr>
                  </a:outerShdw>
                </a:effectLst>
                <a:latin typeface="Calibri" panose="020F0502020204030204" pitchFamily="34" charset="0"/>
              </a:rPr>
              <a:t>1. </a:t>
            </a:r>
            <a:r>
              <a:rPr kumimoji="0" lang="en-CA" altLang="zh-TW" sz="2800" dirty="0" smtClean="0">
                <a:effectLst>
                  <a:outerShdw blurRad="38100" dist="38100" dir="2700000" algn="tl">
                    <a:srgbClr val="000000">
                      <a:alpha val="43137"/>
                    </a:srgbClr>
                  </a:outerShdw>
                </a:effectLst>
                <a:latin typeface="Calibri" panose="020F0502020204030204" pitchFamily="34" charset="0"/>
              </a:rPr>
              <a:t>Uncompressed CTDP Performance </a:t>
            </a:r>
            <a:br>
              <a:rPr kumimoji="0" lang="en-CA" altLang="zh-TW" sz="2800" dirty="0" smtClean="0">
                <a:effectLst>
                  <a:outerShdw blurRad="38100" dist="38100" dir="2700000" algn="tl">
                    <a:srgbClr val="000000">
                      <a:alpha val="43137"/>
                    </a:srgbClr>
                  </a:outerShdw>
                </a:effectLst>
                <a:latin typeface="Calibri" panose="020F0502020204030204" pitchFamily="34" charset="0"/>
              </a:rPr>
            </a:br>
            <a:r>
              <a:rPr kumimoji="0" lang="en-CA" altLang="zh-TW" sz="2800" dirty="0" smtClean="0">
                <a:solidFill>
                  <a:srgbClr val="FFFF00"/>
                </a:solidFill>
                <a:effectLst>
                  <a:outerShdw blurRad="38100" dist="38100" dir="2700000" algn="tl">
                    <a:srgbClr val="000000">
                      <a:alpha val="43137"/>
                    </a:srgbClr>
                  </a:outerShdw>
                </a:effectLst>
                <a:latin typeface="Calibri" panose="020F0502020204030204" pitchFamily="34" charset="0"/>
              </a:rPr>
              <a:t>     (Compare to Ground True Values)</a:t>
            </a:r>
            <a:br>
              <a:rPr kumimoji="0" lang="en-CA" altLang="zh-TW" sz="2800" dirty="0" smtClean="0">
                <a:solidFill>
                  <a:srgbClr val="FFFF00"/>
                </a:solidFill>
                <a:effectLst>
                  <a:outerShdw blurRad="38100" dist="38100" dir="2700000" algn="tl">
                    <a:srgbClr val="000000">
                      <a:alpha val="43137"/>
                    </a:srgbClr>
                  </a:outerShdw>
                </a:effectLst>
                <a:latin typeface="Calibri" panose="020F0502020204030204" pitchFamily="34" charset="0"/>
              </a:rPr>
            </a:br>
            <a:r>
              <a:rPr kumimoji="0" lang="en-CA" altLang="zh-TW" sz="2800" dirty="0" smtClean="0">
                <a:effectLst>
                  <a:outerShdw blurRad="38100" dist="38100" dir="2700000" algn="tl">
                    <a:srgbClr val="000000">
                      <a:alpha val="43137"/>
                    </a:srgbClr>
                  </a:outerShdw>
                </a:effectLst>
                <a:latin typeface="Calibri" panose="020F0502020204030204" pitchFamily="34" charset="0"/>
              </a:rPr>
              <a:t>2. HEVC-Coded CTDP Performance </a:t>
            </a:r>
            <a:br>
              <a:rPr kumimoji="0" lang="en-CA" altLang="zh-TW" sz="2800" dirty="0" smtClean="0">
                <a:effectLst>
                  <a:outerShdw blurRad="38100" dist="38100" dir="2700000" algn="tl">
                    <a:srgbClr val="000000">
                      <a:alpha val="43137"/>
                    </a:srgbClr>
                  </a:outerShdw>
                </a:effectLst>
                <a:latin typeface="Calibri" panose="020F0502020204030204" pitchFamily="34" charset="0"/>
              </a:rPr>
            </a:br>
            <a:r>
              <a:rPr kumimoji="0" lang="en-CA" altLang="zh-TW" sz="2800" dirty="0" smtClean="0">
                <a:effectLst>
                  <a:outerShdw blurRad="38100" dist="38100" dir="2700000" algn="tl">
                    <a:srgbClr val="000000">
                      <a:alpha val="43137"/>
                    </a:srgbClr>
                  </a:outerShdw>
                </a:effectLst>
                <a:latin typeface="Calibri" panose="020F0502020204030204" pitchFamily="34" charset="0"/>
              </a:rPr>
              <a:t>     </a:t>
            </a:r>
            <a:r>
              <a:rPr kumimoji="0" lang="en-CA" altLang="zh-TW" sz="2800" dirty="0" smtClean="0">
                <a:solidFill>
                  <a:srgbClr val="FFFF00"/>
                </a:solidFill>
                <a:effectLst>
                  <a:outerShdw blurRad="38100" dist="38100" dir="2700000" algn="tl">
                    <a:srgbClr val="000000">
                      <a:alpha val="43137"/>
                    </a:srgbClr>
                  </a:outerShdw>
                </a:effectLst>
                <a:latin typeface="Calibri" panose="020F0502020204030204" pitchFamily="34" charset="0"/>
              </a:rPr>
              <a:t>(Compare to 3D-HEVC Results)</a:t>
            </a:r>
            <a:endParaRPr kumimoji="0" lang="en-US" altLang="zh-TW" sz="2800" dirty="0" smtClean="0">
              <a:solidFill>
                <a:srgbClr val="FFFF00"/>
              </a:solidFill>
              <a:latin typeface="Calibri" pitchFamily="34" charset="0"/>
            </a:endParaRPr>
          </a:p>
        </p:txBody>
      </p:sp>
    </p:spTree>
    <p:extLst>
      <p:ext uri="{BB962C8B-B14F-4D97-AF65-F5344CB8AC3E}">
        <p14:creationId xmlns:p14="http://schemas.microsoft.com/office/powerpoint/2010/main" val="160082144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971600" y="44624"/>
            <a:ext cx="7643192" cy="792088"/>
          </a:xfrm>
        </p:spPr>
        <p:txBody>
          <a:bodyPr>
            <a:normAutofit/>
          </a:bodyPr>
          <a:lstStyle/>
          <a:p>
            <a:r>
              <a:rPr lang="en-US" altLang="zh-TW" sz="3200" dirty="0" smtClean="0">
                <a:latin typeface="Calibri" panose="020F0502020204030204" pitchFamily="34" charset="0"/>
              </a:rPr>
              <a:t>CTDP SEI Syntax in JCTVC-AD0022 (Old)</a:t>
            </a:r>
            <a:endParaRPr lang="zh-TW" altLang="en-US" sz="3200" dirty="0">
              <a:latin typeface="Calibri" panose="020F0502020204030204" pitchFamily="34" charset="0"/>
            </a:endParaRPr>
          </a:p>
        </p:txBody>
      </p:sp>
      <p:graphicFrame>
        <p:nvGraphicFramePr>
          <p:cNvPr id="3" name="表格 2"/>
          <p:cNvGraphicFramePr>
            <a:graphicFrameLocks noGrp="1"/>
          </p:cNvGraphicFramePr>
          <p:nvPr>
            <p:extLst>
              <p:ext uri="{D42A27DB-BD31-4B8C-83A1-F6EECF244321}">
                <p14:modId xmlns:p14="http://schemas.microsoft.com/office/powerpoint/2010/main" val="2510790106"/>
              </p:ext>
            </p:extLst>
          </p:nvPr>
        </p:nvGraphicFramePr>
        <p:xfrm>
          <a:off x="755574" y="1037863"/>
          <a:ext cx="7848873" cy="5836803"/>
        </p:xfrm>
        <a:graphic>
          <a:graphicData uri="http://schemas.openxmlformats.org/drawingml/2006/table">
            <a:tbl>
              <a:tblPr>
                <a:tableStyleId>{5C22544A-7EE6-4342-B048-85BDC9FD1C3A}</a:tableStyleId>
              </a:tblPr>
              <a:tblGrid>
                <a:gridCol w="7036133">
                  <a:extLst>
                    <a:ext uri="{9D8B030D-6E8A-4147-A177-3AD203B41FA5}">
                      <a16:colId xmlns="" xmlns:a16="http://schemas.microsoft.com/office/drawing/2014/main" val="20000"/>
                    </a:ext>
                  </a:extLst>
                </a:gridCol>
                <a:gridCol w="812740">
                  <a:extLst>
                    <a:ext uri="{9D8B030D-6E8A-4147-A177-3AD203B41FA5}">
                      <a16:colId xmlns="" xmlns:a16="http://schemas.microsoft.com/office/drawing/2014/main" val="20001"/>
                    </a:ext>
                  </a:extLst>
                </a:gridCol>
              </a:tblGrid>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kern="1200" dirty="0" err="1">
                          <a:effectLst/>
                        </a:rPr>
                        <a:t>centralized_texture_depth_packing</a:t>
                      </a:r>
                      <a:r>
                        <a:rPr lang="en-CA" sz="1100" kern="1200" dirty="0">
                          <a:effectLst/>
                        </a:rPr>
                        <a:t>( </a:t>
                      </a:r>
                      <a:r>
                        <a:rPr lang="en-CA" sz="1100" kern="1200" dirty="0" err="1">
                          <a:effectLst/>
                        </a:rPr>
                        <a:t>payloadSize</a:t>
                      </a:r>
                      <a:r>
                        <a:rPr lang="en-CA" sz="1100" kern="1200" dirty="0">
                          <a:effectLst/>
                        </a:rPr>
                        <a:t> ) {</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Descriptor</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0"/>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a:t>
                      </a:r>
                      <a:r>
                        <a:rPr lang="en-CA" sz="1100" kern="1200">
                          <a:effectLst/>
                        </a:rPr>
                        <a:t>centralized_texture_depth_packing_cancel_flag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1"/>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a:t>
                      </a:r>
                      <a:r>
                        <a:rPr lang="en-CA" sz="1100" kern="1200">
                          <a:effectLst/>
                        </a:rPr>
                        <a:t>if( ! centralized_texture_depth_packing_cancel_flag )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2"/>
                  </a:ext>
                </a:extLst>
              </a:tr>
              <a:tr h="22559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400" b="1" dirty="0">
                          <a:effectLst/>
                        </a:rPr>
                        <a:t>		</a:t>
                      </a:r>
                      <a:r>
                        <a:rPr lang="en-CA" sz="1400" b="1" kern="1200" dirty="0" err="1">
                          <a:effectLst/>
                        </a:rPr>
                        <a:t>ctdp_packing_type</a:t>
                      </a:r>
                      <a:endParaRPr lang="zh-TW" sz="1400" b="1"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 pos="504190" algn="l"/>
                          <a:tab pos="756285" algn="l"/>
                          <a:tab pos="1008380" algn="l"/>
                          <a:tab pos="1260475" algn="l"/>
                        </a:tabLst>
                      </a:pPr>
                      <a:r>
                        <a:rPr lang="en-CA" sz="1400" b="1" kern="1200">
                          <a:effectLst/>
                        </a:rPr>
                        <a:t>u(3)</a:t>
                      </a:r>
                      <a:endParaRPr lang="zh-TW" sz="1400" b="1">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3"/>
                  </a:ext>
                </a:extLst>
              </a:tr>
              <a:tr h="19362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400" b="1" dirty="0">
                          <a:effectLst/>
                        </a:rPr>
                        <a:t>		</a:t>
                      </a:r>
                      <a:r>
                        <a:rPr lang="en-CA" sz="1600" b="1" dirty="0" err="1" smtClean="0">
                          <a:solidFill>
                            <a:srgbClr val="FF0000"/>
                          </a:solidFill>
                          <a:effectLst/>
                        </a:rPr>
                        <a:t>color_packing_space</a:t>
                      </a:r>
                      <a:endParaRPr lang="zh-TW" sz="1600" b="1" dirty="0">
                        <a:solidFill>
                          <a:srgbClr val="FF0000"/>
                        </a:solidFill>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 pos="504190" algn="l"/>
                          <a:tab pos="756285" algn="l"/>
                          <a:tab pos="1008380" algn="l"/>
                          <a:tab pos="1260475" algn="l"/>
                        </a:tabLst>
                      </a:pPr>
                      <a:r>
                        <a:rPr lang="en-CA" sz="1400" b="1" kern="1200" dirty="0">
                          <a:effectLst/>
                        </a:rPr>
                        <a:t>u(1)</a:t>
                      </a:r>
                      <a:endParaRPr lang="zh-TW" sz="1400" b="1"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5"/>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kern="1200">
                          <a:effectLst/>
                        </a:rPr>
                        <a:t>		baseline_dist_flag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dirty="0">
                          <a:effectLst/>
                        </a:rPr>
                        <a:t>u(1)</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6"/>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kern="1200">
                          <a:effectLst/>
                        </a:rPr>
                        <a:t>		focal_length_flag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7"/>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kern="1200">
                          <a:effectLst/>
                        </a:rPr>
                        <a:t>		z_near_flag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8"/>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z_far_flag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9"/>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d_min_flag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10"/>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d_max_flag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11"/>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depth_representation_type</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ue(v)</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12"/>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if( baseline_dist_flag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13"/>
                  </a:ext>
                </a:extLst>
              </a:tr>
              <a:tr h="21544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view_syn_rep_info_element( BdistanceSign, BdistanceExp, BdistanceMantissa, BdistanceManLen )</a:t>
                      </a:r>
                      <a:endParaRPr lang="zh-TW" sz="1100">
                        <a:effectLst/>
                        <a:latin typeface="Times New Roman"/>
                        <a:ea typeface="新細明體"/>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lnSpc>
                          <a:spcPts val="950"/>
                        </a:lnSpc>
                        <a:spcBef>
                          <a:spcPts val="240"/>
                        </a:spcBef>
                        <a:spcAft>
                          <a:spcPts val="24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14"/>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if( focal_length_flag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15"/>
                  </a:ext>
                </a:extLst>
              </a:tr>
              <a:tr h="188839">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dirty="0">
                          <a:effectLst/>
                        </a:rPr>
                        <a:t>			</a:t>
                      </a:r>
                      <a:r>
                        <a:rPr lang="en-CA" sz="1100" dirty="0" err="1">
                          <a:effectLst/>
                        </a:rPr>
                        <a:t>view_syn_rep_info_element</a:t>
                      </a:r>
                      <a:r>
                        <a:rPr lang="en-CA" sz="1100" dirty="0">
                          <a:effectLst/>
                        </a:rPr>
                        <a:t>( </a:t>
                      </a:r>
                      <a:r>
                        <a:rPr lang="en-CA" sz="1100" dirty="0" err="1">
                          <a:effectLst/>
                        </a:rPr>
                        <a:t>FlengthSign</a:t>
                      </a:r>
                      <a:r>
                        <a:rPr lang="en-CA" sz="1100" dirty="0">
                          <a:effectLst/>
                        </a:rPr>
                        <a:t>, </a:t>
                      </a:r>
                      <a:r>
                        <a:rPr lang="en-CA" sz="1100" dirty="0" err="1">
                          <a:effectLst/>
                        </a:rPr>
                        <a:t>FlengthExp</a:t>
                      </a:r>
                      <a:r>
                        <a:rPr lang="en-CA" sz="1100" dirty="0">
                          <a:effectLst/>
                        </a:rPr>
                        <a:t>, </a:t>
                      </a:r>
                      <a:r>
                        <a:rPr lang="en-CA" sz="1100" dirty="0" err="1">
                          <a:effectLst/>
                        </a:rPr>
                        <a:t>FlengthMantissa</a:t>
                      </a:r>
                      <a:r>
                        <a:rPr lang="en-CA" sz="1100" dirty="0">
                          <a:effectLst/>
                        </a:rPr>
                        <a:t>, </a:t>
                      </a:r>
                      <a:r>
                        <a:rPr lang="en-CA" sz="1100" dirty="0" err="1">
                          <a:effectLst/>
                        </a:rPr>
                        <a:t>FlengthManLen</a:t>
                      </a:r>
                      <a:r>
                        <a:rPr lang="en-CA" sz="1100" dirty="0">
                          <a:effectLst/>
                        </a:rPr>
                        <a:t> )</a:t>
                      </a:r>
                      <a:endParaRPr lang="zh-TW" sz="1100" dirty="0">
                        <a:effectLst/>
                        <a:latin typeface="Times New Roman"/>
                        <a:ea typeface="新細明體"/>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lnSpc>
                          <a:spcPts val="950"/>
                        </a:lnSpc>
                        <a:spcBef>
                          <a:spcPts val="240"/>
                        </a:spcBef>
                        <a:spcAft>
                          <a:spcPts val="24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16"/>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if( z_near_flag )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17"/>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view_syn_rep_info_element( ZNearSign, ZNearExp, ZNearMantissa, ZNearManLen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18"/>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if( z_far_flag )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19"/>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view_syn_rep_info_element ( ZFarSign, ZFarExp, ZFarMantissa, ZFarManLen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20"/>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if( d_min_flag )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21"/>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view_syn_rep_info_element ( DMinSign, DMinExp, DMinMantissa, DMinManLen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22"/>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dirty="0">
                          <a:effectLst/>
                        </a:rPr>
                        <a:t>		if( </a:t>
                      </a:r>
                      <a:r>
                        <a:rPr lang="en-CA" sz="1100" dirty="0" err="1">
                          <a:effectLst/>
                        </a:rPr>
                        <a:t>d_max_flag</a:t>
                      </a:r>
                      <a:r>
                        <a:rPr lang="en-CA" sz="1100" dirty="0">
                          <a:effectLst/>
                        </a:rPr>
                        <a:t> ) </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23"/>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view_syn_rep_info_element ( DMaxSign, DMaxExp, DMaxMantissa, DMaxManLen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24"/>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if( depth_representation_type = = 3 ) {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25"/>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depth_nonlinear_representation_num_minus1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ue(v)</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26"/>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for( i = 1; i &lt;= depth_nonlinear_representation_num_minus1 + 1; i++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27"/>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depth_nonlinear_representation_model[ i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28"/>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a:t>
                      </a:r>
                      <a:r>
                        <a:rPr lang="en-CA" sz="1100" kern="1200">
                          <a:effectLst/>
                        </a:rPr>
                        <a:t>centralized_texture_depth_packing_persistence_flag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 pos="504190" algn="l"/>
                          <a:tab pos="756285" algn="l"/>
                          <a:tab pos="1008380" algn="l"/>
                          <a:tab pos="1260475" algn="l"/>
                        </a:tabLst>
                      </a:pPr>
                      <a:r>
                        <a:rPr lang="en-CA" sz="1100" kern="12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29"/>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30"/>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31"/>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dirty="0">
                          <a:effectLst/>
                        </a:rPr>
                        <a:t>}</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dirty="0">
                          <a:effectLst/>
                        </a:rPr>
                        <a:t> </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32"/>
                  </a:ext>
                </a:extLst>
              </a:tr>
            </a:tbl>
          </a:graphicData>
        </a:graphic>
      </p:graphicFrame>
    </p:spTree>
    <p:extLst>
      <p:ext uri="{BB962C8B-B14F-4D97-AF65-F5344CB8AC3E}">
        <p14:creationId xmlns:p14="http://schemas.microsoft.com/office/powerpoint/2010/main" val="123407215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3606765811"/>
              </p:ext>
            </p:extLst>
          </p:nvPr>
        </p:nvGraphicFramePr>
        <p:xfrm>
          <a:off x="441850" y="1700808"/>
          <a:ext cx="7946573" cy="1656184"/>
        </p:xfrm>
        <a:graphic>
          <a:graphicData uri="http://schemas.openxmlformats.org/drawingml/2006/table">
            <a:tbl>
              <a:tblPr firstRow="1" bandRow="1">
                <a:tableStyleId>{284E427A-3D55-4303-BF80-6455036E1DE7}</a:tableStyleId>
              </a:tblPr>
              <a:tblGrid>
                <a:gridCol w="2017206">
                  <a:extLst>
                    <a:ext uri="{9D8B030D-6E8A-4147-A177-3AD203B41FA5}">
                      <a16:colId xmlns="" xmlns:a16="http://schemas.microsoft.com/office/drawing/2014/main" val="20000"/>
                    </a:ext>
                  </a:extLst>
                </a:gridCol>
                <a:gridCol w="1600035">
                  <a:extLst>
                    <a:ext uri="{9D8B030D-6E8A-4147-A177-3AD203B41FA5}">
                      <a16:colId xmlns="" xmlns:a16="http://schemas.microsoft.com/office/drawing/2014/main" val="20001"/>
                    </a:ext>
                  </a:extLst>
                </a:gridCol>
                <a:gridCol w="1281674">
                  <a:extLst>
                    <a:ext uri="{9D8B030D-6E8A-4147-A177-3AD203B41FA5}">
                      <a16:colId xmlns="" xmlns:a16="http://schemas.microsoft.com/office/drawing/2014/main" val="20002"/>
                    </a:ext>
                  </a:extLst>
                </a:gridCol>
                <a:gridCol w="1414934">
                  <a:extLst>
                    <a:ext uri="{9D8B030D-6E8A-4147-A177-3AD203B41FA5}">
                      <a16:colId xmlns="" xmlns:a16="http://schemas.microsoft.com/office/drawing/2014/main" val="20003"/>
                    </a:ext>
                  </a:extLst>
                </a:gridCol>
                <a:gridCol w="1632724">
                  <a:extLst>
                    <a:ext uri="{9D8B030D-6E8A-4147-A177-3AD203B41FA5}">
                      <a16:colId xmlns="" xmlns:a16="http://schemas.microsoft.com/office/drawing/2014/main" val="20005"/>
                    </a:ext>
                  </a:extLst>
                </a:gridCol>
              </a:tblGrid>
              <a:tr h="648072">
                <a:tc>
                  <a:txBody>
                    <a:bodyPr/>
                    <a:lstStyle/>
                    <a:p>
                      <a:pPr algn="ctr"/>
                      <a:r>
                        <a:rPr lang="en-US" altLang="zh-TW" dirty="0" smtClean="0">
                          <a:latin typeface="Calibri" panose="020F0502020204030204" pitchFamily="34" charset="0"/>
                          <a:cs typeface="Calibri" panose="020F0502020204030204" pitchFamily="34" charset="0"/>
                        </a:rPr>
                        <a:t>Sequences</a:t>
                      </a:r>
                      <a:endParaRPr lang="zh-TW" altLang="en-US"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TW" dirty="0" smtClean="0">
                          <a:latin typeface="Calibri" panose="020F0502020204030204" pitchFamily="34" charset="0"/>
                          <a:cs typeface="Calibri" panose="020F0502020204030204" pitchFamily="34" charset="0"/>
                        </a:rPr>
                        <a:t>Clipped Resolution</a:t>
                      </a:r>
                      <a:endParaRPr lang="zh-TW" altLang="en-US"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TW" dirty="0" smtClean="0">
                          <a:latin typeface="Calibri" panose="020F0502020204030204" pitchFamily="34" charset="0"/>
                          <a:cs typeface="Calibri" panose="020F0502020204030204" pitchFamily="34" charset="0"/>
                        </a:rPr>
                        <a:t>Frames</a:t>
                      </a:r>
                      <a:endParaRPr lang="zh-TW" altLang="en-US"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TW" dirty="0" smtClean="0">
                          <a:latin typeface="Calibri" panose="020F0502020204030204" pitchFamily="34" charset="0"/>
                          <a:cs typeface="Calibri" panose="020F0502020204030204" pitchFamily="34" charset="0"/>
                        </a:rPr>
                        <a:t>1 </a:t>
                      </a:r>
                      <a:r>
                        <a:rPr lang="en-US" altLang="zh-TW" baseline="0" dirty="0" smtClean="0">
                          <a:latin typeface="Calibri" panose="020F0502020204030204" pitchFamily="34" charset="0"/>
                          <a:cs typeface="Calibri" panose="020F0502020204030204" pitchFamily="34" charset="0"/>
                        </a:rPr>
                        <a:t> </a:t>
                      </a:r>
                      <a:r>
                        <a:rPr lang="en-US" altLang="zh-TW" dirty="0" smtClean="0">
                          <a:latin typeface="Calibri" panose="020F0502020204030204" pitchFamily="34" charset="0"/>
                          <a:cs typeface="Calibri" panose="020F0502020204030204" pitchFamily="34" charset="0"/>
                        </a:rPr>
                        <a:t>View</a:t>
                      </a:r>
                      <a:endParaRPr lang="zh-TW" altLang="en-US" dirty="0" smtClean="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TW" sz="1800" dirty="0" smtClean="0">
                          <a:latin typeface="Calibri" panose="020F0502020204030204" pitchFamily="34" charset="0"/>
                          <a:cs typeface="Calibri" panose="020F0502020204030204" pitchFamily="34" charset="0"/>
                        </a:rPr>
                        <a:t>Synthesized</a:t>
                      </a:r>
                      <a:r>
                        <a:rPr lang="en-US" altLang="zh-TW" sz="1800" baseline="0" dirty="0" smtClean="0">
                          <a:latin typeface="Calibri" panose="020F0502020204030204" pitchFamily="34" charset="0"/>
                          <a:cs typeface="Calibri" panose="020F0502020204030204" pitchFamily="34" charset="0"/>
                        </a:rPr>
                        <a:t> View</a:t>
                      </a:r>
                      <a:endParaRPr lang="zh-TW" altLang="en-US" sz="18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504056">
                <a:tc>
                  <a:txBody>
                    <a:bodyPr/>
                    <a:lstStyle/>
                    <a:p>
                      <a:pPr algn="ctr"/>
                      <a:r>
                        <a:rPr lang="en-US" altLang="zh-TW" dirty="0" smtClean="0">
                          <a:latin typeface="Calibri" panose="020F0502020204030204" pitchFamily="34" charset="0"/>
                          <a:cs typeface="Calibri" panose="020F0502020204030204" pitchFamily="34" charset="0"/>
                        </a:rPr>
                        <a:t>Undo Dancer</a:t>
                      </a:r>
                      <a:endParaRPr lang="zh-TW" altLang="en-US" dirty="0">
                        <a:latin typeface="Calibri" panose="020F0502020204030204" pitchFamily="34" charset="0"/>
                        <a:cs typeface="Calibri" panose="020F0502020204030204" pitchFamily="34" charset="0"/>
                      </a:endParaRPr>
                    </a:p>
                  </a:txBody>
                  <a:tcPr anchor="ctr">
                    <a:lnT w="12700" cap="flat" cmpd="sng" algn="ctr">
                      <a:solidFill>
                        <a:schemeClr val="tx1"/>
                      </a:solidFill>
                      <a:prstDash val="solid"/>
                      <a:round/>
                      <a:headEnd type="none" w="med" len="med"/>
                      <a:tailEnd type="none" w="med" len="med"/>
                    </a:lnT>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dirty="0" smtClean="0">
                          <a:latin typeface="Calibri" panose="020F0502020204030204" pitchFamily="34" charset="0"/>
                          <a:cs typeface="Calibri" panose="020F0502020204030204" pitchFamily="34" charset="0"/>
                        </a:rPr>
                        <a:t>1920×1080</a:t>
                      </a:r>
                      <a:endParaRPr lang="zh-TW" altLang="en-US" dirty="0" smtClean="0">
                        <a:latin typeface="Calibri" panose="020F0502020204030204" pitchFamily="34" charset="0"/>
                        <a:cs typeface="Calibri" panose="020F0502020204030204" pitchFamily="34" charset="0"/>
                      </a:endParaRPr>
                    </a:p>
                  </a:txBody>
                  <a:tcPr anchor="ctr">
                    <a:lnT w="12700" cap="flat" cmpd="sng" algn="ctr">
                      <a:solidFill>
                        <a:schemeClr val="tx1"/>
                      </a:solidFill>
                      <a:prstDash val="solid"/>
                      <a:round/>
                      <a:headEnd type="none" w="med" len="med"/>
                      <a:tailEnd type="none" w="med" len="med"/>
                    </a:lnT>
                  </a:tcPr>
                </a:tc>
                <a:tc>
                  <a:txBody>
                    <a:bodyPr/>
                    <a:lstStyle/>
                    <a:p>
                      <a:pPr algn="ctr"/>
                      <a:r>
                        <a:rPr lang="en-US" altLang="zh-TW" dirty="0" smtClean="0">
                          <a:latin typeface="Calibri" panose="020F0502020204030204" pitchFamily="34" charset="0"/>
                          <a:cs typeface="Calibri" panose="020F0502020204030204" pitchFamily="34" charset="0"/>
                        </a:rPr>
                        <a:t>250</a:t>
                      </a:r>
                      <a:endParaRPr lang="zh-TW" altLang="en-US" dirty="0">
                        <a:latin typeface="Calibri" panose="020F0502020204030204" pitchFamily="34" charset="0"/>
                        <a:cs typeface="Calibri" panose="020F0502020204030204" pitchFamily="34" charset="0"/>
                      </a:endParaRPr>
                    </a:p>
                  </a:txBody>
                  <a:tcPr anchor="ctr">
                    <a:lnT w="12700" cap="flat" cmpd="sng" algn="ctr">
                      <a:solidFill>
                        <a:schemeClr val="tx1"/>
                      </a:solidFill>
                      <a:prstDash val="solid"/>
                      <a:round/>
                      <a:headEnd type="none" w="med" len="med"/>
                      <a:tailEnd type="none" w="med" len="med"/>
                    </a:lnT>
                  </a:tcPr>
                </a:tc>
                <a:tc>
                  <a:txBody>
                    <a:bodyPr/>
                    <a:lstStyle/>
                    <a:p>
                      <a:pPr algn="ctr"/>
                      <a:r>
                        <a:rPr lang="en-US" altLang="zh-TW" dirty="0" smtClean="0">
                          <a:latin typeface="Calibri" panose="020F0502020204030204" pitchFamily="34" charset="0"/>
                          <a:cs typeface="Calibri" panose="020F0502020204030204" pitchFamily="34" charset="0"/>
                        </a:rPr>
                        <a:t>3</a:t>
                      </a:r>
                      <a:endParaRPr lang="zh-TW" altLang="en-US" dirty="0">
                        <a:latin typeface="Calibri" panose="020F0502020204030204" pitchFamily="34" charset="0"/>
                        <a:cs typeface="Calibri" panose="020F0502020204030204" pitchFamily="34" charset="0"/>
                      </a:endParaRPr>
                    </a:p>
                  </a:txBody>
                  <a:tcPr anchor="ctr">
                    <a:lnT w="12700" cap="flat" cmpd="sng" algn="ctr">
                      <a:solidFill>
                        <a:schemeClr val="tx1"/>
                      </a:solidFill>
                      <a:prstDash val="solid"/>
                      <a:round/>
                      <a:headEnd type="none" w="med" len="med"/>
                      <a:tailEnd type="none" w="med" len="med"/>
                    </a:lnT>
                  </a:tcPr>
                </a:tc>
                <a:tc>
                  <a:txBody>
                    <a:bodyPr/>
                    <a:lstStyle/>
                    <a:p>
                      <a:pPr algn="ctr"/>
                      <a:r>
                        <a:rPr kumimoji="0" lang="en-US" altLang="zh-TW" kern="1200" dirty="0" smtClean="0">
                          <a:latin typeface="Calibri" panose="020F0502020204030204" pitchFamily="34" charset="0"/>
                          <a:cs typeface="Calibri" panose="020F0502020204030204" pitchFamily="34" charset="0"/>
                        </a:rPr>
                        <a:t>4</a:t>
                      </a:r>
                      <a:endParaRPr kumimoji="0" lang="zh-TW" altLang="en-US" kern="1200" dirty="0">
                        <a:solidFill>
                          <a:schemeClr val="dk1"/>
                        </a:solidFill>
                        <a:latin typeface="Calibri" panose="020F0502020204030204" pitchFamily="34" charset="0"/>
                        <a:ea typeface="+mn-ea"/>
                        <a:cs typeface="Calibri" panose="020F0502020204030204" pitchFamily="34" charset="0"/>
                      </a:endParaRPr>
                    </a:p>
                  </a:txBody>
                  <a:tcPr anchor="ctr">
                    <a:lnT w="12700" cap="flat" cmpd="sng" algn="ctr">
                      <a:solidFill>
                        <a:schemeClr val="tx1"/>
                      </a:solidFill>
                      <a:prstDash val="solid"/>
                      <a:round/>
                      <a:headEnd type="none" w="med" len="med"/>
                      <a:tailEnd type="none" w="med" len="med"/>
                    </a:lnT>
                  </a:tcPr>
                </a:tc>
                <a:extLst>
                  <a:ext uri="{0D108BD9-81ED-4DB2-BD59-A6C34878D82A}">
                    <a16:rowId xmlns="" xmlns:a16="http://schemas.microsoft.com/office/drawing/2014/main" val="10001"/>
                  </a:ext>
                </a:extLst>
              </a:tr>
              <a:tr h="504056">
                <a:tc>
                  <a:txBody>
                    <a:bodyPr/>
                    <a:lstStyle/>
                    <a:p>
                      <a:pPr algn="ctr"/>
                      <a:r>
                        <a:rPr lang="en-US" altLang="zh-TW" dirty="0" smtClean="0">
                          <a:latin typeface="Calibri" panose="020F0502020204030204" pitchFamily="34" charset="0"/>
                          <a:cs typeface="Calibri" panose="020F0502020204030204" pitchFamily="34" charset="0"/>
                        </a:rPr>
                        <a:t>Shark</a:t>
                      </a:r>
                      <a:endParaRPr lang="zh-TW" altLang="en-US" dirty="0">
                        <a:latin typeface="Calibri" panose="020F0502020204030204" pitchFamily="34" charset="0"/>
                        <a:cs typeface="Calibri" panose="020F050202020403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dirty="0" smtClean="0">
                          <a:latin typeface="Calibri" panose="020F0502020204030204" pitchFamily="34" charset="0"/>
                          <a:cs typeface="Calibri" panose="020F0502020204030204" pitchFamily="34" charset="0"/>
                        </a:rPr>
                        <a:t>1920×1080</a:t>
                      </a:r>
                      <a:endParaRPr lang="zh-TW" altLang="en-US" dirty="0" smtClean="0">
                        <a:latin typeface="Calibri" panose="020F0502020204030204" pitchFamily="34" charset="0"/>
                        <a:cs typeface="Calibri" panose="020F0502020204030204" pitchFamily="34" charset="0"/>
                      </a:endParaRPr>
                    </a:p>
                  </a:txBody>
                  <a:tcPr anchor="ctr"/>
                </a:tc>
                <a:tc>
                  <a:txBody>
                    <a:bodyPr/>
                    <a:lstStyle/>
                    <a:p>
                      <a:pPr algn="ctr"/>
                      <a:r>
                        <a:rPr lang="en-US" altLang="zh-TW" dirty="0" smtClean="0">
                          <a:latin typeface="Calibri" panose="020F0502020204030204" pitchFamily="34" charset="0"/>
                          <a:cs typeface="Calibri" panose="020F0502020204030204" pitchFamily="34" charset="0"/>
                        </a:rPr>
                        <a:t>300</a:t>
                      </a:r>
                      <a:endParaRPr lang="zh-TW" altLang="en-US" dirty="0">
                        <a:latin typeface="Calibri" panose="020F0502020204030204" pitchFamily="34" charset="0"/>
                        <a:cs typeface="Calibri" panose="020F0502020204030204" pitchFamily="34" charset="0"/>
                      </a:endParaRPr>
                    </a:p>
                  </a:txBody>
                  <a:tcPr anchor="ctr"/>
                </a:tc>
                <a:tc>
                  <a:txBody>
                    <a:bodyPr/>
                    <a:lstStyle/>
                    <a:p>
                      <a:pPr algn="ctr"/>
                      <a:r>
                        <a:rPr lang="en-US" altLang="zh-TW" dirty="0" smtClean="0">
                          <a:latin typeface="Calibri" panose="020F0502020204030204" pitchFamily="34" charset="0"/>
                          <a:cs typeface="Calibri" panose="020F0502020204030204" pitchFamily="34" charset="0"/>
                        </a:rPr>
                        <a:t>5</a:t>
                      </a:r>
                      <a:endParaRPr lang="zh-TW" altLang="en-US" dirty="0">
                        <a:latin typeface="Calibri" panose="020F0502020204030204" pitchFamily="34" charset="0"/>
                        <a:cs typeface="Calibri" panose="020F0502020204030204" pitchFamily="34" charset="0"/>
                      </a:endParaRPr>
                    </a:p>
                  </a:txBody>
                  <a:tcPr anchor="ctr"/>
                </a:tc>
                <a:tc>
                  <a:txBody>
                    <a:bodyPr/>
                    <a:lstStyle/>
                    <a:p>
                      <a:pPr algn="ctr"/>
                      <a:r>
                        <a:rPr kumimoji="0" lang="en-US" altLang="zh-TW" kern="1200" dirty="0" smtClean="0">
                          <a:latin typeface="Calibri" panose="020F0502020204030204" pitchFamily="34" charset="0"/>
                          <a:cs typeface="Calibri" panose="020F0502020204030204" pitchFamily="34" charset="0"/>
                        </a:rPr>
                        <a:t>7</a:t>
                      </a:r>
                      <a:endParaRPr kumimoji="0" lang="zh-TW" altLang="en-US" kern="1200" dirty="0">
                        <a:solidFill>
                          <a:schemeClr val="dk1"/>
                        </a:solidFill>
                        <a:latin typeface="Calibri" panose="020F0502020204030204" pitchFamily="34" charset="0"/>
                        <a:ea typeface="+mn-ea"/>
                        <a:cs typeface="Calibri" panose="020F0502020204030204" pitchFamily="34" charset="0"/>
                      </a:endParaRPr>
                    </a:p>
                  </a:txBody>
                  <a:tcPr anchor="ctr"/>
                </a:tc>
                <a:extLst>
                  <a:ext uri="{0D108BD9-81ED-4DB2-BD59-A6C34878D82A}">
                    <a16:rowId xmlns="" xmlns:a16="http://schemas.microsoft.com/office/drawing/2014/main" val="10002"/>
                  </a:ext>
                </a:extLst>
              </a:tr>
            </a:tbl>
          </a:graphicData>
        </a:graphic>
      </p:graphicFrame>
      <p:sp>
        <p:nvSpPr>
          <p:cNvPr id="10" name="標題 1"/>
          <p:cNvSpPr txBox="1">
            <a:spLocks/>
          </p:cNvSpPr>
          <p:nvPr/>
        </p:nvSpPr>
        <p:spPr bwMode="auto">
          <a:xfrm>
            <a:off x="1022920" y="188640"/>
            <a:ext cx="8229600" cy="792088"/>
          </a:xfrm>
          <a:prstGeom prst="rect">
            <a:avLst/>
          </a:prstGeom>
          <a:noFill/>
          <a:ln w="9525">
            <a:noFill/>
            <a:miter lim="800000"/>
            <a:headEnd/>
            <a:tailEnd/>
          </a:ln>
        </p:spPr>
        <p:txBody>
          <a:bodyPr vert="horz" wrap="square" lIns="0" tIns="45720" rIns="0" bIns="0" numCol="1" anchor="t" anchorCtr="0" compatLnSpc="1">
            <a:prstTxWarp prst="textNoShape">
              <a:avLst/>
            </a:prstTxWarp>
            <a:normAutofit/>
          </a:bodyPr>
          <a:lstStyle>
            <a:lvl1pPr algn="ctr" rtl="0" eaLnBrk="0" fontAlgn="base" hangingPunct="0">
              <a:spcBef>
                <a:spcPct val="0"/>
              </a:spcBef>
              <a:spcAft>
                <a:spcPct val="0"/>
              </a:spcAft>
              <a:defRPr sz="4000" b="1" kern="1200">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Constantia" pitchFamily="18" charset="0"/>
                <a:ea typeface="標楷體" pitchFamily="65" charset="-120"/>
              </a:defRPr>
            </a:lvl2pPr>
            <a:lvl3pPr algn="ctr" rtl="0" eaLnBrk="0" fontAlgn="base" hangingPunct="0">
              <a:spcBef>
                <a:spcPct val="0"/>
              </a:spcBef>
              <a:spcAft>
                <a:spcPct val="0"/>
              </a:spcAft>
              <a:defRPr sz="3600" b="1">
                <a:solidFill>
                  <a:schemeClr val="tx2"/>
                </a:solidFill>
                <a:latin typeface="Constantia" pitchFamily="18" charset="0"/>
                <a:ea typeface="標楷體" pitchFamily="65" charset="-120"/>
              </a:defRPr>
            </a:lvl3pPr>
            <a:lvl4pPr algn="ctr" rtl="0" eaLnBrk="0" fontAlgn="base" hangingPunct="0">
              <a:spcBef>
                <a:spcPct val="0"/>
              </a:spcBef>
              <a:spcAft>
                <a:spcPct val="0"/>
              </a:spcAft>
              <a:defRPr sz="3600" b="1">
                <a:solidFill>
                  <a:schemeClr val="tx2"/>
                </a:solidFill>
                <a:latin typeface="Constantia" pitchFamily="18" charset="0"/>
                <a:ea typeface="標楷體" pitchFamily="65" charset="-120"/>
              </a:defRPr>
            </a:lvl4pPr>
            <a:lvl5pPr algn="ctr" rtl="0" eaLnBrk="0" fontAlgn="base" hangingPunct="0">
              <a:spcBef>
                <a:spcPct val="0"/>
              </a:spcBef>
              <a:spcAft>
                <a:spcPct val="0"/>
              </a:spcAft>
              <a:defRPr sz="3600" b="1">
                <a:solidFill>
                  <a:schemeClr val="tx2"/>
                </a:solidFill>
                <a:latin typeface="Constantia" pitchFamily="18" charset="0"/>
                <a:ea typeface="標楷體" pitchFamily="65" charset="-120"/>
              </a:defRPr>
            </a:lvl5pPr>
            <a:lvl6pPr marL="457200" algn="l" rtl="0" fontAlgn="base">
              <a:spcBef>
                <a:spcPct val="0"/>
              </a:spcBef>
              <a:spcAft>
                <a:spcPct val="0"/>
              </a:spcAft>
              <a:defRPr sz="5000">
                <a:solidFill>
                  <a:schemeClr val="tx2"/>
                </a:solidFill>
                <a:latin typeface="Constantia" pitchFamily="18" charset="0"/>
                <a:ea typeface="標楷體" pitchFamily="65" charset="-120"/>
              </a:defRPr>
            </a:lvl6pPr>
            <a:lvl7pPr marL="914400" algn="l" rtl="0" fontAlgn="base">
              <a:spcBef>
                <a:spcPct val="0"/>
              </a:spcBef>
              <a:spcAft>
                <a:spcPct val="0"/>
              </a:spcAft>
              <a:defRPr sz="5000">
                <a:solidFill>
                  <a:schemeClr val="tx2"/>
                </a:solidFill>
                <a:latin typeface="Constantia" pitchFamily="18" charset="0"/>
                <a:ea typeface="標楷體" pitchFamily="65" charset="-120"/>
              </a:defRPr>
            </a:lvl7pPr>
            <a:lvl8pPr marL="1371600" algn="l" rtl="0" fontAlgn="base">
              <a:spcBef>
                <a:spcPct val="0"/>
              </a:spcBef>
              <a:spcAft>
                <a:spcPct val="0"/>
              </a:spcAft>
              <a:defRPr sz="5000">
                <a:solidFill>
                  <a:schemeClr val="tx2"/>
                </a:solidFill>
                <a:latin typeface="Constantia" pitchFamily="18" charset="0"/>
                <a:ea typeface="標楷體" pitchFamily="65" charset="-120"/>
              </a:defRPr>
            </a:lvl8pPr>
            <a:lvl9pPr marL="1828800" algn="l" rtl="0" fontAlgn="base">
              <a:spcBef>
                <a:spcPct val="0"/>
              </a:spcBef>
              <a:spcAft>
                <a:spcPct val="0"/>
              </a:spcAft>
              <a:defRPr sz="5000">
                <a:solidFill>
                  <a:schemeClr val="tx2"/>
                </a:solidFill>
                <a:latin typeface="Constantia" pitchFamily="18" charset="0"/>
                <a:ea typeface="標楷體" pitchFamily="65" charset="-120"/>
              </a:defRPr>
            </a:lvl9pPr>
          </a:lstStyle>
          <a:p>
            <a:pPr algn="l"/>
            <a:r>
              <a:rPr kumimoji="0" lang="en-US" altLang="zh-TW" sz="3200" dirty="0">
                <a:solidFill>
                  <a:schemeClr val="tx1"/>
                </a:solidFill>
                <a:latin typeface="Calibri" pitchFamily="34" charset="0"/>
                <a:cs typeface="+mn-cs"/>
              </a:rPr>
              <a:t>Computer </a:t>
            </a:r>
            <a:r>
              <a:rPr kumimoji="0" lang="en-US" altLang="zh-TW" sz="3200" dirty="0" smtClean="0">
                <a:solidFill>
                  <a:schemeClr val="tx1"/>
                </a:solidFill>
                <a:latin typeface="Calibri" pitchFamily="34" charset="0"/>
                <a:cs typeface="+mn-cs"/>
              </a:rPr>
              <a:t>Generated Test Sequences</a:t>
            </a:r>
            <a:endParaRPr kumimoji="0" lang="en-US" altLang="zh-CN" sz="3200" dirty="0">
              <a:solidFill>
                <a:schemeClr val="tx1"/>
              </a:solidFill>
              <a:latin typeface="Calibri" pitchFamily="34" charset="0"/>
              <a:cs typeface="+mn-cs"/>
            </a:endParaRPr>
          </a:p>
        </p:txBody>
      </p:sp>
      <p:pic>
        <p:nvPicPr>
          <p:cNvPr id="2" name="圖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3568" y="3843533"/>
            <a:ext cx="3461879" cy="1961731"/>
          </a:xfrm>
          <a:prstGeom prst="rect">
            <a:avLst/>
          </a:prstGeom>
        </p:spPr>
      </p:pic>
      <p:pic>
        <p:nvPicPr>
          <p:cNvPr id="12" name="圖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91025" y="3843534"/>
            <a:ext cx="3461877" cy="1961730"/>
          </a:xfrm>
          <a:prstGeom prst="rect">
            <a:avLst/>
          </a:prstGeom>
        </p:spPr>
      </p:pic>
    </p:spTree>
    <p:extLst>
      <p:ext uri="{BB962C8B-B14F-4D97-AF65-F5344CB8AC3E}">
        <p14:creationId xmlns:p14="http://schemas.microsoft.com/office/powerpoint/2010/main" val="13921436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914400" y="116632"/>
            <a:ext cx="8229600" cy="782960"/>
          </a:xfrm>
        </p:spPr>
        <p:txBody>
          <a:bodyPr>
            <a:normAutofit/>
          </a:bodyPr>
          <a:lstStyle/>
          <a:p>
            <a:r>
              <a:rPr lang="en-US" altLang="zh-TW" sz="3200" dirty="0">
                <a:latin typeface="Calibri" panose="020F0502020204030204" pitchFamily="34" charset="0"/>
              </a:rPr>
              <a:t>Experimental </a:t>
            </a:r>
            <a:r>
              <a:rPr lang="en-US" altLang="zh-TW" sz="3200" dirty="0" smtClean="0">
                <a:latin typeface="Calibri" panose="020F0502020204030204" pitchFamily="34" charset="0"/>
              </a:rPr>
              <a:t>Settings</a:t>
            </a:r>
            <a:endParaRPr lang="zh-TW" altLang="en-US" sz="3200" dirty="0">
              <a:latin typeface="Calibri" panose="020F0502020204030204" pitchFamily="34" charset="0"/>
            </a:endParaRPr>
          </a:p>
        </p:txBody>
      </p:sp>
      <p:sp>
        <p:nvSpPr>
          <p:cNvPr id="3" name="內容版面配置區 2"/>
          <p:cNvSpPr>
            <a:spLocks noGrp="1"/>
          </p:cNvSpPr>
          <p:nvPr>
            <p:ph idx="1"/>
          </p:nvPr>
        </p:nvSpPr>
        <p:spPr>
          <a:xfrm>
            <a:off x="611560" y="1196752"/>
            <a:ext cx="8532440" cy="4839816"/>
          </a:xfrm>
        </p:spPr>
        <p:txBody>
          <a:bodyPr/>
          <a:lstStyle/>
          <a:p>
            <a:pPr marL="0" indent="0">
              <a:buNone/>
            </a:pPr>
            <a:r>
              <a:rPr lang="en-US" altLang="zh-TW" sz="2400" b="1" dirty="0" err="1" smtClean="0">
                <a:solidFill>
                  <a:schemeClr val="tx1"/>
                </a:solidFill>
                <a:latin typeface="Calibri" panose="020F0502020204030204" pitchFamily="34" charset="0"/>
                <a:cs typeface="Arial" panose="020B0604020202020204" pitchFamily="34" charset="0"/>
              </a:rPr>
              <a:t>Uncoded</a:t>
            </a:r>
            <a:r>
              <a:rPr lang="en-US" altLang="zh-TW" sz="2400" b="1" dirty="0" smtClean="0">
                <a:solidFill>
                  <a:schemeClr val="tx1"/>
                </a:solidFill>
                <a:latin typeface="Calibri" panose="020F0502020204030204" pitchFamily="34" charset="0"/>
                <a:cs typeface="Arial" panose="020B0604020202020204" pitchFamily="34" charset="0"/>
              </a:rPr>
              <a:t> and Coded HD Computer Generated Videos:</a:t>
            </a:r>
          </a:p>
          <a:p>
            <a:pPr marL="360363" indent="0"/>
            <a:r>
              <a:rPr lang="en-US" altLang="zh-TW" sz="2400" b="0" dirty="0" smtClean="0">
                <a:solidFill>
                  <a:schemeClr val="tx1"/>
                </a:solidFill>
                <a:latin typeface="Calibri" panose="020F0502020204030204" pitchFamily="34" charset="0"/>
                <a:cs typeface="Arial" panose="020B0604020202020204" pitchFamily="34" charset="0"/>
              </a:rPr>
              <a:t>ratios of depth </a:t>
            </a:r>
            <a:r>
              <a:rPr lang="en-US" altLang="zh-TW" sz="2400" b="0" dirty="0">
                <a:solidFill>
                  <a:schemeClr val="tx1"/>
                </a:solidFill>
                <a:latin typeface="Calibri" panose="020F0502020204030204" pitchFamily="34" charset="0"/>
                <a:cs typeface="Arial" panose="020B0604020202020204" pitchFamily="34" charset="0"/>
              </a:rPr>
              <a:t>region </a:t>
            </a:r>
            <a:r>
              <a:rPr lang="en-US" altLang="zh-TW" sz="2400" b="0" dirty="0" smtClean="0">
                <a:solidFill>
                  <a:schemeClr val="tx1"/>
                </a:solidFill>
                <a:latin typeface="Calibri" panose="020F0502020204030204" pitchFamily="34" charset="0"/>
                <a:cs typeface="Arial" panose="020B0604020202020204" pitchFamily="34" charset="0"/>
              </a:rPr>
              <a:t>: </a:t>
            </a:r>
            <a:endParaRPr lang="en-US" altLang="zh-TW" sz="2400" b="0" dirty="0">
              <a:solidFill>
                <a:schemeClr val="tx1"/>
              </a:solidFill>
              <a:latin typeface="Calibri" panose="020F0502020204030204" pitchFamily="34" charset="0"/>
              <a:cs typeface="Arial" panose="020B0604020202020204" pitchFamily="34" charset="0"/>
            </a:endParaRPr>
          </a:p>
          <a:p>
            <a:pPr marL="360363" indent="0">
              <a:spcBef>
                <a:spcPts val="0"/>
              </a:spcBef>
              <a:buNone/>
            </a:pPr>
            <a:r>
              <a:rPr lang="en-US" altLang="zh-TW" sz="2400" b="0" dirty="0">
                <a:solidFill>
                  <a:schemeClr val="tx1"/>
                </a:solidFill>
                <a:latin typeface="Calibri" panose="020F0502020204030204" pitchFamily="34" charset="0"/>
                <a:cs typeface="Arial" panose="020B0604020202020204" pitchFamily="34" charset="0"/>
              </a:rPr>
              <a:t>          CTDP TB:</a:t>
            </a:r>
            <a:r>
              <a:rPr lang="zh-TW" altLang="en-US" sz="2400" b="0" dirty="0">
                <a:solidFill>
                  <a:schemeClr val="tx1"/>
                </a:solidFill>
                <a:latin typeface="Calibri" panose="020F0502020204030204" pitchFamily="34" charset="0"/>
                <a:cs typeface="Arial" panose="020B0604020202020204" pitchFamily="34" charset="0"/>
              </a:rPr>
              <a:t> </a:t>
            </a:r>
            <a:r>
              <a:rPr lang="en-US" altLang="zh-TW" sz="2400" b="0" dirty="0" smtClean="0">
                <a:solidFill>
                  <a:schemeClr val="tx1"/>
                </a:solidFill>
                <a:latin typeface="Calibri" panose="020F0502020204030204" pitchFamily="34" charset="0"/>
                <a:cs typeface="Arial" panose="020B0604020202020204" pitchFamily="34" charset="0"/>
              </a:rPr>
              <a:t>Depth:1/9, Texture: 8/9</a:t>
            </a:r>
            <a:endParaRPr lang="en-US" altLang="zh-TW" sz="2400" b="0" dirty="0">
              <a:solidFill>
                <a:schemeClr val="tx1"/>
              </a:solidFill>
              <a:latin typeface="Calibri" panose="020F0502020204030204" pitchFamily="34" charset="0"/>
              <a:cs typeface="Arial" panose="020B0604020202020204" pitchFamily="34" charset="0"/>
            </a:endParaRPr>
          </a:p>
          <a:p>
            <a:pPr marL="360363" indent="0">
              <a:buNone/>
            </a:pPr>
            <a:r>
              <a:rPr lang="en-US" altLang="zh-TW" sz="2400" b="0" dirty="0">
                <a:solidFill>
                  <a:schemeClr val="tx1"/>
                </a:solidFill>
                <a:latin typeface="Calibri" panose="020F0502020204030204" pitchFamily="34" charset="0"/>
                <a:cs typeface="Arial" panose="020B0604020202020204" pitchFamily="34" charset="0"/>
              </a:rPr>
              <a:t>          CTDP LR: </a:t>
            </a:r>
            <a:r>
              <a:rPr lang="en-US" altLang="zh-TW" sz="2400" b="0" dirty="0" smtClean="0">
                <a:solidFill>
                  <a:schemeClr val="tx1"/>
                </a:solidFill>
                <a:latin typeface="Calibri" panose="020F0502020204030204" pitchFamily="34" charset="0"/>
                <a:cs typeface="Arial" panose="020B0604020202020204" pitchFamily="34" charset="0"/>
              </a:rPr>
              <a:t>Depth: 1/12, Texture: 11/12</a:t>
            </a:r>
          </a:p>
          <a:p>
            <a:pPr marL="360363" indent="0">
              <a:buNone/>
            </a:pPr>
            <a:endParaRPr lang="en-US" altLang="zh-TW" sz="2400" b="0" dirty="0" smtClean="0">
              <a:solidFill>
                <a:schemeClr val="tx1"/>
              </a:solidFill>
              <a:latin typeface="Calibri" panose="020F0502020204030204" pitchFamily="34" charset="0"/>
              <a:cs typeface="Arial" panose="020B0604020202020204" pitchFamily="34" charset="0"/>
            </a:endParaRPr>
          </a:p>
          <a:p>
            <a:pPr marL="0" indent="0">
              <a:buNone/>
            </a:pPr>
            <a:r>
              <a:rPr lang="en-US" altLang="zh-TW" sz="2400" b="1" dirty="0" smtClean="0">
                <a:solidFill>
                  <a:schemeClr val="tx1"/>
                </a:solidFill>
                <a:latin typeface="Calibri" panose="020F0502020204030204" pitchFamily="34" charset="0"/>
                <a:cs typeface="Arial" panose="020B0604020202020204" pitchFamily="34" charset="0"/>
              </a:rPr>
              <a:t>HEVC-CTDP Coding Parameters:</a:t>
            </a:r>
            <a:endParaRPr lang="en-US" altLang="zh-TW" sz="2400" b="1" dirty="0">
              <a:solidFill>
                <a:schemeClr val="tx1"/>
              </a:solidFill>
              <a:latin typeface="Calibri" panose="020F0502020204030204" pitchFamily="34" charset="0"/>
              <a:cs typeface="Arial" panose="020B0604020202020204" pitchFamily="34" charset="0"/>
            </a:endParaRPr>
          </a:p>
          <a:p>
            <a:pPr marL="804863">
              <a:spcBef>
                <a:spcPts val="300"/>
              </a:spcBef>
            </a:pPr>
            <a:r>
              <a:rPr lang="en-US" altLang="zh-TW" sz="2400" b="0" dirty="0" smtClean="0">
                <a:solidFill>
                  <a:schemeClr val="tx1"/>
                </a:solidFill>
                <a:latin typeface="Calibri" panose="020F0502020204030204" pitchFamily="34" charset="0"/>
                <a:cs typeface="Arial" panose="020B0604020202020204" pitchFamily="34" charset="0"/>
              </a:rPr>
              <a:t>encoding mode: All Intra, Low delay, Random </a:t>
            </a:r>
            <a:r>
              <a:rPr lang="en-US" altLang="zh-TW" sz="2400" b="0" dirty="0">
                <a:solidFill>
                  <a:schemeClr val="tx1"/>
                </a:solidFill>
                <a:latin typeface="Calibri" panose="020F0502020204030204" pitchFamily="34" charset="0"/>
                <a:cs typeface="Arial" panose="020B0604020202020204" pitchFamily="34" charset="0"/>
              </a:rPr>
              <a:t>access</a:t>
            </a:r>
          </a:p>
          <a:p>
            <a:pPr marL="804863">
              <a:spcBef>
                <a:spcPts val="300"/>
              </a:spcBef>
            </a:pPr>
            <a:r>
              <a:rPr lang="en-US" altLang="zh-TW" sz="2400" b="0" dirty="0" smtClean="0">
                <a:solidFill>
                  <a:schemeClr val="tx1"/>
                </a:solidFill>
                <a:latin typeface="Calibri" panose="020F0502020204030204" pitchFamily="34" charset="0"/>
                <a:cs typeface="Arial" panose="020B0604020202020204" pitchFamily="34" charset="0"/>
              </a:rPr>
              <a:t>QP: 27,32,37,42</a:t>
            </a:r>
          </a:p>
          <a:p>
            <a:pPr marL="804863">
              <a:spcBef>
                <a:spcPts val="300"/>
              </a:spcBef>
            </a:pPr>
            <a:r>
              <a:rPr lang="en-US" altLang="zh-TW" sz="2400" b="0" dirty="0" err="1" smtClean="0">
                <a:solidFill>
                  <a:schemeClr val="tx1"/>
                </a:solidFill>
                <a:latin typeface="Calibri" panose="020F0502020204030204" pitchFamily="34" charset="0"/>
                <a:cs typeface="Arial" panose="020B0604020202020204" pitchFamily="34" charset="0"/>
              </a:rPr>
              <a:t>ctdp_packing_type</a:t>
            </a:r>
            <a:r>
              <a:rPr lang="en-US" altLang="zh-TW" sz="2400" b="0" dirty="0" smtClean="0">
                <a:solidFill>
                  <a:schemeClr val="tx1"/>
                </a:solidFill>
                <a:latin typeface="Calibri" panose="020F0502020204030204" pitchFamily="34" charset="0"/>
                <a:cs typeface="Arial" panose="020B0604020202020204" pitchFamily="34" charset="0"/>
              </a:rPr>
              <a:t>: CTDP-TB  and CTDP-LR</a:t>
            </a:r>
          </a:p>
          <a:p>
            <a:pPr marL="804863">
              <a:spcBef>
                <a:spcPts val="300"/>
              </a:spcBef>
            </a:pPr>
            <a:r>
              <a:rPr lang="en-US" altLang="zh-TW" sz="2400" b="0" dirty="0" smtClean="0">
                <a:solidFill>
                  <a:schemeClr val="tx1"/>
                </a:solidFill>
                <a:latin typeface="Calibri" panose="020F0502020204030204" pitchFamily="34" charset="0"/>
                <a:cs typeface="Arial" panose="020B0604020202020204" pitchFamily="34" charset="0"/>
              </a:rPr>
              <a:t>image resizing: </a:t>
            </a:r>
            <a:r>
              <a:rPr lang="en-US" altLang="zh-TW" sz="2400" b="0" dirty="0" err="1" smtClean="0">
                <a:solidFill>
                  <a:schemeClr val="tx1"/>
                </a:solidFill>
                <a:latin typeface="Calibri" panose="020F0502020204030204" pitchFamily="34" charset="0"/>
              </a:rPr>
              <a:t>Lancos</a:t>
            </a:r>
            <a:r>
              <a:rPr lang="en-US" altLang="zh-TW" sz="2400" b="0" dirty="0" smtClean="0">
                <a:solidFill>
                  <a:schemeClr val="tx1"/>
                </a:solidFill>
                <a:latin typeface="Calibri" panose="020F0502020204030204" pitchFamily="34" charset="0"/>
              </a:rPr>
              <a:t> 4</a:t>
            </a:r>
            <a:endParaRPr lang="en-US" altLang="zh-TW" b="0" dirty="0">
              <a:solidFill>
                <a:schemeClr val="tx1"/>
              </a:solidFill>
              <a:latin typeface="Calibri" panose="020F0502020204030204" pitchFamily="34" charset="0"/>
              <a:cs typeface="Arial" panose="020B0604020202020204" pitchFamily="34" charset="0"/>
            </a:endParaRPr>
          </a:p>
          <a:p>
            <a:pPr marL="804863">
              <a:spcBef>
                <a:spcPts val="300"/>
              </a:spcBef>
            </a:pPr>
            <a:r>
              <a:rPr lang="en-US" altLang="zh-TW" b="0" dirty="0" smtClean="0">
                <a:solidFill>
                  <a:schemeClr val="tx1"/>
                </a:solidFill>
                <a:latin typeface="Calibri" panose="020F0502020204030204" pitchFamily="34" charset="0"/>
                <a:cs typeface="Arial" panose="020B0604020202020204" pitchFamily="34" charset="0"/>
              </a:rPr>
              <a:t>depth resizing</a:t>
            </a:r>
            <a:r>
              <a:rPr lang="en-US" altLang="zh-TW" b="0" dirty="0">
                <a:solidFill>
                  <a:schemeClr val="tx1"/>
                </a:solidFill>
                <a:latin typeface="Calibri" panose="020F0502020204030204" pitchFamily="34" charset="0"/>
                <a:cs typeface="Arial" panose="020B0604020202020204" pitchFamily="34" charset="0"/>
              </a:rPr>
              <a:t>: </a:t>
            </a:r>
            <a:r>
              <a:rPr lang="en-US" altLang="zh-TW" b="0" dirty="0" err="1" smtClean="0">
                <a:solidFill>
                  <a:schemeClr val="tx1"/>
                </a:solidFill>
                <a:latin typeface="Calibri" panose="020F0502020204030204" pitchFamily="34" charset="0"/>
                <a:cs typeface="Arial" panose="020B0604020202020204" pitchFamily="34" charset="0"/>
              </a:rPr>
              <a:t>bicubic</a:t>
            </a:r>
            <a:r>
              <a:rPr lang="en-US" altLang="zh-TW" b="0" dirty="0" smtClean="0">
                <a:solidFill>
                  <a:schemeClr val="tx1"/>
                </a:solidFill>
                <a:latin typeface="Calibri" panose="020F0502020204030204" pitchFamily="34" charset="0"/>
              </a:rPr>
              <a:t> </a:t>
            </a:r>
            <a:endParaRPr lang="en-US" altLang="zh-TW" b="0" dirty="0">
              <a:solidFill>
                <a:schemeClr val="tx1"/>
              </a:solidFill>
              <a:latin typeface="Calibri" panose="020F0502020204030204" pitchFamily="34" charset="0"/>
              <a:cs typeface="Arial" panose="020B0604020202020204" pitchFamily="34" charset="0"/>
            </a:endParaRPr>
          </a:p>
          <a:p>
            <a:pPr marL="393700" lvl="1" indent="0">
              <a:buNone/>
            </a:pPr>
            <a:endParaRPr lang="en-US" altLang="zh-TW" dirty="0">
              <a:solidFill>
                <a:schemeClr val="tx1"/>
              </a:solidFill>
              <a:latin typeface="Calibri" panose="020F0502020204030204" pitchFamily="34" charset="0"/>
              <a:cs typeface="Arial" panose="020B0604020202020204" pitchFamily="34" charset="0"/>
            </a:endParaRPr>
          </a:p>
          <a:p>
            <a:pPr marL="0" indent="0">
              <a:buNone/>
            </a:pPr>
            <a:endParaRPr lang="en-US" altLang="zh-TW" sz="2400" dirty="0" smtClean="0">
              <a:solidFill>
                <a:schemeClr val="tx1"/>
              </a:solidFill>
              <a:latin typeface="Calibri" panose="020F0502020204030204" pitchFamily="34" charset="0"/>
            </a:endParaRPr>
          </a:p>
          <a:p>
            <a:pPr marL="0" indent="0">
              <a:buNone/>
            </a:pPr>
            <a:endParaRPr lang="en-US" altLang="zh-TW" sz="2400" dirty="0">
              <a:solidFill>
                <a:schemeClr val="tx1"/>
              </a:solidFill>
              <a:latin typeface="Calibri" panose="020F0502020204030204" pitchFamily="34" charset="0"/>
            </a:endParaRPr>
          </a:p>
          <a:p>
            <a:endParaRPr lang="zh-TW" altLang="en-US" sz="24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427240816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835696" y="3513202"/>
            <a:ext cx="5760640" cy="707886"/>
          </a:xfrm>
          <a:prstGeom prst="rect">
            <a:avLst/>
          </a:prstGeom>
          <a:solidFill>
            <a:srgbClr val="FFFF00"/>
          </a:solidFill>
          <a:ln>
            <a:solidFill>
              <a:schemeClr val="accent1"/>
            </a:solidFill>
          </a:ln>
        </p:spPr>
        <p:txBody>
          <a:bodyPr wrap="square">
            <a:spAutoFit/>
          </a:bodyPr>
          <a:lstStyle/>
          <a:p>
            <a:pPr lvl="0" algn="ctr"/>
            <a:r>
              <a:rPr lang="en-US" altLang="zh-TW" sz="2000" dirty="0">
                <a:solidFill>
                  <a:prstClr val="black"/>
                </a:solidFill>
                <a:latin typeface="Calibri" panose="020F0502020204030204" pitchFamily="34" charset="0"/>
              </a:rPr>
              <a:t>CTDP </a:t>
            </a:r>
            <a:r>
              <a:rPr lang="en-US" altLang="zh-TW" sz="2000" dirty="0" err="1" smtClean="0">
                <a:solidFill>
                  <a:prstClr val="black"/>
                </a:solidFill>
                <a:latin typeface="Calibri" panose="020F0502020204030204" pitchFamily="34" charset="0"/>
              </a:rPr>
              <a:t>depacked</a:t>
            </a:r>
            <a:r>
              <a:rPr lang="en-US" altLang="zh-TW" sz="2000" dirty="0" smtClean="0">
                <a:solidFill>
                  <a:prstClr val="black"/>
                </a:solidFill>
                <a:latin typeface="Calibri" panose="020F0502020204030204" pitchFamily="34" charset="0"/>
              </a:rPr>
              <a:t> texture, depth, and synthesized view are </a:t>
            </a:r>
            <a:r>
              <a:rPr lang="en-US" altLang="zh-TW" sz="2000" dirty="0">
                <a:solidFill>
                  <a:prstClr val="black"/>
                </a:solidFill>
                <a:latin typeface="Calibri" panose="020F0502020204030204" pitchFamily="34" charset="0"/>
              </a:rPr>
              <a:t>compared to </a:t>
            </a:r>
            <a:r>
              <a:rPr lang="en-US" altLang="zh-TW" sz="2000" dirty="0" smtClean="0">
                <a:solidFill>
                  <a:prstClr val="black"/>
                </a:solidFill>
                <a:latin typeface="Calibri" panose="020F0502020204030204" pitchFamily="34" charset="0"/>
              </a:rPr>
              <a:t>ground truth ones</a:t>
            </a:r>
            <a:endParaRPr lang="zh-TW" altLang="en-US" sz="2000" dirty="0">
              <a:solidFill>
                <a:prstClr val="black"/>
              </a:solidFill>
              <a:latin typeface="Calibri" panose="020F0502020204030204" pitchFamily="34" charset="0"/>
            </a:endParaRPr>
          </a:p>
        </p:txBody>
      </p:sp>
      <p:sp>
        <p:nvSpPr>
          <p:cNvPr id="4" name="文字方塊 3"/>
          <p:cNvSpPr txBox="1"/>
          <p:nvPr/>
        </p:nvSpPr>
        <p:spPr>
          <a:xfrm>
            <a:off x="1374169" y="2418716"/>
            <a:ext cx="6395662" cy="1384995"/>
          </a:xfrm>
          <a:prstGeom prst="rect">
            <a:avLst/>
          </a:prstGeom>
          <a:noFill/>
        </p:spPr>
        <p:txBody>
          <a:bodyPr wrap="none" rtlCol="0">
            <a:spAutoFit/>
          </a:bodyPr>
          <a:lstStyle/>
          <a:p>
            <a:pPr algn="ctr"/>
            <a:r>
              <a:rPr lang="en-US" altLang="zh-TW" sz="2800" b="1" dirty="0" err="1" smtClean="0">
                <a:latin typeface="Calibri" panose="020F0502020204030204" pitchFamily="34" charset="0"/>
              </a:rPr>
              <a:t>Uncoded</a:t>
            </a:r>
            <a:r>
              <a:rPr lang="en-US" altLang="zh-TW" sz="2800" b="1" dirty="0" smtClean="0">
                <a:latin typeface="Calibri" panose="020F0502020204030204" pitchFamily="34" charset="0"/>
              </a:rPr>
              <a:t> CTDP Performances</a:t>
            </a:r>
          </a:p>
          <a:p>
            <a:pPr algn="ctr"/>
            <a:r>
              <a:rPr lang="en-US" altLang="zh-TW" sz="2800" b="1" dirty="0" smtClean="0">
                <a:latin typeface="Calibri" panose="020F0502020204030204" pitchFamily="34" charset="0"/>
              </a:rPr>
              <a:t>of </a:t>
            </a:r>
            <a:r>
              <a:rPr lang="en-US" altLang="zh-TW" sz="2800" b="1" dirty="0" err="1" smtClean="0">
                <a:latin typeface="Calibri" panose="020F0502020204030204" pitchFamily="34" charset="0"/>
              </a:rPr>
              <a:t>YCbCr</a:t>
            </a:r>
            <a:r>
              <a:rPr lang="en-US" altLang="zh-TW" sz="2800" b="1" dirty="0" smtClean="0">
                <a:latin typeface="Calibri" panose="020F0502020204030204" pitchFamily="34" charset="0"/>
              </a:rPr>
              <a:t> and RGB Color Packing Methods</a:t>
            </a:r>
          </a:p>
          <a:p>
            <a:pPr algn="ctr"/>
            <a:endParaRPr lang="en-US" altLang="zh-TW" sz="2800" b="1" dirty="0">
              <a:latin typeface="Calibri" panose="020F0502020204030204" pitchFamily="34" charset="0"/>
            </a:endParaRPr>
          </a:p>
        </p:txBody>
      </p:sp>
    </p:spTree>
    <p:extLst>
      <p:ext uri="{BB962C8B-B14F-4D97-AF65-F5344CB8AC3E}">
        <p14:creationId xmlns:p14="http://schemas.microsoft.com/office/powerpoint/2010/main" val="268693208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bwMode="auto">
          <a:xfrm>
            <a:off x="878904" y="188640"/>
            <a:ext cx="8589640"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eaLnBrk="0" hangingPunct="0">
              <a:defRPr/>
            </a:pPr>
            <a:r>
              <a:rPr lang="en-US" altLang="zh-TW" sz="3200" b="1" dirty="0" smtClean="0">
                <a:latin typeface="Calibri" panose="020F0502020204030204" pitchFamily="34" charset="0"/>
                <a:ea typeface="+mj-ea"/>
                <a:cs typeface="Calibri" panose="020F0502020204030204" pitchFamily="34" charset="0"/>
              </a:rPr>
              <a:t>Performances of </a:t>
            </a:r>
            <a:r>
              <a:rPr lang="en-US" altLang="zh-TW" sz="3200" b="1" dirty="0" err="1" smtClean="0">
                <a:latin typeface="Calibri" panose="020F0502020204030204" pitchFamily="34" charset="0"/>
                <a:ea typeface="+mj-ea"/>
                <a:cs typeface="Calibri" panose="020F0502020204030204" pitchFamily="34" charset="0"/>
              </a:rPr>
              <a:t>Uncoded</a:t>
            </a:r>
            <a:r>
              <a:rPr lang="en-US" altLang="zh-TW" sz="3200" b="1" dirty="0" smtClean="0">
                <a:latin typeface="Calibri" panose="020F0502020204030204" pitchFamily="34" charset="0"/>
                <a:ea typeface="+mj-ea"/>
                <a:cs typeface="Calibri" panose="020F0502020204030204" pitchFamily="34" charset="0"/>
              </a:rPr>
              <a:t> CTDP Formats</a:t>
            </a:r>
            <a:endParaRPr kumimoji="1" lang="zh-TW" altLang="en-US" sz="3200" b="1" i="0" u="none" strike="noStrike" kern="1200" cap="none" spc="0" normalizeH="0" baseline="0" noProof="0" dirty="0">
              <a:ln>
                <a:noFill/>
              </a:ln>
              <a:effectLst/>
              <a:uLnTx/>
              <a:uFillTx/>
              <a:latin typeface="Calibri" panose="020F0502020204030204" pitchFamily="34" charset="0"/>
              <a:ea typeface="+mj-ea"/>
              <a:cs typeface="Calibri" panose="020F0502020204030204" pitchFamily="34" charset="0"/>
            </a:endParaRPr>
          </a:p>
        </p:txBody>
      </p:sp>
      <p:sp>
        <p:nvSpPr>
          <p:cNvPr id="8" name="文字方塊 7"/>
          <p:cNvSpPr txBox="1"/>
          <p:nvPr/>
        </p:nvSpPr>
        <p:spPr>
          <a:xfrm>
            <a:off x="269105" y="1124744"/>
            <a:ext cx="4303999" cy="461665"/>
          </a:xfrm>
          <a:prstGeom prst="rect">
            <a:avLst/>
          </a:prstGeom>
          <a:noFill/>
        </p:spPr>
        <p:txBody>
          <a:bodyPr wrap="none" rtlCol="0">
            <a:spAutoFit/>
          </a:bodyPr>
          <a:lstStyle/>
          <a:p>
            <a:r>
              <a:rPr lang="en-US" altLang="zh-TW" sz="2400" b="1" dirty="0" smtClean="0">
                <a:latin typeface="Calibri" panose="020F0502020204030204" pitchFamily="34" charset="0"/>
                <a:cs typeface="Calibri" panose="020F0502020204030204" pitchFamily="34" charset="0"/>
              </a:rPr>
              <a:t>CTDP-TB: </a:t>
            </a:r>
            <a:r>
              <a:rPr lang="en-US" altLang="zh-TW" sz="2400" b="1" dirty="0" err="1" smtClean="0">
                <a:latin typeface="Calibri" panose="020F0502020204030204" pitchFamily="34" charset="0"/>
                <a:cs typeface="Calibri" panose="020F0502020204030204" pitchFamily="34" charset="0"/>
              </a:rPr>
              <a:t>ctdp_packing_type</a:t>
            </a:r>
            <a:r>
              <a:rPr lang="en-US" altLang="zh-TW" sz="2400" b="1" dirty="0" smtClean="0">
                <a:latin typeface="Calibri" panose="020F0502020204030204" pitchFamily="34" charset="0"/>
                <a:cs typeface="Calibri" panose="020F0502020204030204" pitchFamily="34" charset="0"/>
              </a:rPr>
              <a:t> = 0</a:t>
            </a:r>
            <a:endParaRPr lang="zh-TW" altLang="en-US" sz="2400" b="1" dirty="0">
              <a:latin typeface="Calibri" panose="020F0502020204030204" pitchFamily="34" charset="0"/>
              <a:cs typeface="Calibri" panose="020F0502020204030204" pitchFamily="34" charset="0"/>
            </a:endParaRPr>
          </a:p>
        </p:txBody>
      </p:sp>
      <p:sp>
        <p:nvSpPr>
          <p:cNvPr id="10" name="文字方塊 9"/>
          <p:cNvSpPr txBox="1"/>
          <p:nvPr/>
        </p:nvSpPr>
        <p:spPr>
          <a:xfrm>
            <a:off x="226880" y="3922978"/>
            <a:ext cx="4281557" cy="461665"/>
          </a:xfrm>
          <a:prstGeom prst="rect">
            <a:avLst/>
          </a:prstGeom>
          <a:noFill/>
        </p:spPr>
        <p:txBody>
          <a:bodyPr wrap="none" rtlCol="0">
            <a:spAutoFit/>
          </a:bodyPr>
          <a:lstStyle/>
          <a:p>
            <a:r>
              <a:rPr lang="en-US" altLang="zh-TW" sz="2400" b="1" dirty="0" smtClean="0">
                <a:latin typeface="Calibri" panose="020F0502020204030204" pitchFamily="34" charset="0"/>
                <a:cs typeface="Calibri" panose="020F0502020204030204" pitchFamily="34" charset="0"/>
              </a:rPr>
              <a:t>CTDP-LR: </a:t>
            </a:r>
            <a:r>
              <a:rPr lang="en-US" altLang="zh-TW" sz="2400" b="1" dirty="0" err="1" smtClean="0">
                <a:latin typeface="Calibri" panose="020F0502020204030204" pitchFamily="34" charset="0"/>
                <a:cs typeface="Calibri" panose="020F0502020204030204" pitchFamily="34" charset="0"/>
              </a:rPr>
              <a:t>ctdp_packing_type</a:t>
            </a:r>
            <a:r>
              <a:rPr lang="en-US" altLang="zh-TW" sz="2400" b="1" dirty="0" smtClean="0">
                <a:latin typeface="Calibri" panose="020F0502020204030204" pitchFamily="34" charset="0"/>
                <a:cs typeface="Calibri" panose="020F0502020204030204" pitchFamily="34" charset="0"/>
              </a:rPr>
              <a:t> = 1</a:t>
            </a:r>
            <a:endParaRPr lang="zh-TW" altLang="en-US" sz="2400" b="1" dirty="0">
              <a:latin typeface="Calibri" panose="020F0502020204030204" pitchFamily="34" charset="0"/>
              <a:cs typeface="Calibri" panose="020F0502020204030204" pitchFamily="34" charset="0"/>
            </a:endParaRPr>
          </a:p>
        </p:txBody>
      </p:sp>
      <p:graphicFrame>
        <p:nvGraphicFramePr>
          <p:cNvPr id="3" name="表格 2"/>
          <p:cNvGraphicFramePr>
            <a:graphicFrameLocks noGrp="1"/>
          </p:cNvGraphicFramePr>
          <p:nvPr>
            <p:extLst>
              <p:ext uri="{D42A27DB-BD31-4B8C-83A1-F6EECF244321}">
                <p14:modId xmlns:p14="http://schemas.microsoft.com/office/powerpoint/2010/main" val="409673742"/>
              </p:ext>
            </p:extLst>
          </p:nvPr>
        </p:nvGraphicFramePr>
        <p:xfrm>
          <a:off x="154874" y="1745778"/>
          <a:ext cx="8809614" cy="1827238"/>
        </p:xfrm>
        <a:graphic>
          <a:graphicData uri="http://schemas.openxmlformats.org/drawingml/2006/table">
            <a:tbl>
              <a:tblPr firstRow="1" firstCol="1" bandRow="1">
                <a:tableStyleId>{5C22544A-7EE6-4342-B048-85BDC9FD1C3A}</a:tableStyleId>
              </a:tblPr>
              <a:tblGrid>
                <a:gridCol w="1186627">
                  <a:extLst>
                    <a:ext uri="{9D8B030D-6E8A-4147-A177-3AD203B41FA5}">
                      <a16:colId xmlns="" xmlns:a16="http://schemas.microsoft.com/office/drawing/2014/main" val="20000"/>
                    </a:ext>
                  </a:extLst>
                </a:gridCol>
                <a:gridCol w="726114">
                  <a:extLst>
                    <a:ext uri="{9D8B030D-6E8A-4147-A177-3AD203B41FA5}">
                      <a16:colId xmlns="" xmlns:a16="http://schemas.microsoft.com/office/drawing/2014/main" val="20001"/>
                    </a:ext>
                  </a:extLst>
                </a:gridCol>
                <a:gridCol w="653503">
                  <a:extLst>
                    <a:ext uri="{9D8B030D-6E8A-4147-A177-3AD203B41FA5}">
                      <a16:colId xmlns="" xmlns:a16="http://schemas.microsoft.com/office/drawing/2014/main" val="20002"/>
                    </a:ext>
                  </a:extLst>
                </a:gridCol>
                <a:gridCol w="653503">
                  <a:extLst>
                    <a:ext uri="{9D8B030D-6E8A-4147-A177-3AD203B41FA5}">
                      <a16:colId xmlns="" xmlns:a16="http://schemas.microsoft.com/office/drawing/2014/main" val="20003"/>
                    </a:ext>
                  </a:extLst>
                </a:gridCol>
                <a:gridCol w="818083">
                  <a:extLst>
                    <a:ext uri="{9D8B030D-6E8A-4147-A177-3AD203B41FA5}">
                      <a16:colId xmlns="" xmlns:a16="http://schemas.microsoft.com/office/drawing/2014/main" val="20004"/>
                    </a:ext>
                  </a:extLst>
                </a:gridCol>
                <a:gridCol w="692864">
                  <a:extLst>
                    <a:ext uri="{9D8B030D-6E8A-4147-A177-3AD203B41FA5}">
                      <a16:colId xmlns="" xmlns:a16="http://schemas.microsoft.com/office/drawing/2014/main" val="20005"/>
                    </a:ext>
                  </a:extLst>
                </a:gridCol>
                <a:gridCol w="692048">
                  <a:extLst>
                    <a:ext uri="{9D8B030D-6E8A-4147-A177-3AD203B41FA5}">
                      <a16:colId xmlns="" xmlns:a16="http://schemas.microsoft.com/office/drawing/2014/main" val="20006"/>
                    </a:ext>
                  </a:extLst>
                </a:gridCol>
                <a:gridCol w="658667">
                  <a:extLst>
                    <a:ext uri="{9D8B030D-6E8A-4147-A177-3AD203B41FA5}">
                      <a16:colId xmlns="" xmlns:a16="http://schemas.microsoft.com/office/drawing/2014/main" val="20007"/>
                    </a:ext>
                  </a:extLst>
                </a:gridCol>
                <a:gridCol w="658667">
                  <a:extLst>
                    <a:ext uri="{9D8B030D-6E8A-4147-A177-3AD203B41FA5}">
                      <a16:colId xmlns="" xmlns:a16="http://schemas.microsoft.com/office/drawing/2014/main" val="20008"/>
                    </a:ext>
                  </a:extLst>
                </a:gridCol>
                <a:gridCol w="763743">
                  <a:extLst>
                    <a:ext uri="{9D8B030D-6E8A-4147-A177-3AD203B41FA5}">
                      <a16:colId xmlns="" xmlns:a16="http://schemas.microsoft.com/office/drawing/2014/main" val="20009"/>
                    </a:ext>
                  </a:extLst>
                </a:gridCol>
                <a:gridCol w="653503">
                  <a:extLst>
                    <a:ext uri="{9D8B030D-6E8A-4147-A177-3AD203B41FA5}">
                      <a16:colId xmlns="" xmlns:a16="http://schemas.microsoft.com/office/drawing/2014/main" val="20010"/>
                    </a:ext>
                  </a:extLst>
                </a:gridCol>
                <a:gridCol w="652292">
                  <a:extLst>
                    <a:ext uri="{9D8B030D-6E8A-4147-A177-3AD203B41FA5}">
                      <a16:colId xmlns="" xmlns:a16="http://schemas.microsoft.com/office/drawing/2014/main" val="20011"/>
                    </a:ext>
                  </a:extLst>
                </a:gridCol>
              </a:tblGrid>
              <a:tr h="482762">
                <a:tc rowSpan="2">
                  <a:txBody>
                    <a:bodyPr/>
                    <a:lstStyle/>
                    <a:p>
                      <a:pPr algn="ctr" hangingPunct="0">
                        <a:spcBef>
                          <a:spcPts val="680"/>
                        </a:spcBef>
                        <a:spcAft>
                          <a:spcPts val="300"/>
                        </a:spcAft>
                        <a:tabLst>
                          <a:tab pos="228600" algn="l"/>
                          <a:tab pos="457200" algn="l"/>
                          <a:tab pos="685800" algn="l"/>
                          <a:tab pos="914400" algn="l"/>
                        </a:tabLst>
                      </a:pPr>
                      <a:r>
                        <a:rPr lang="en-US" sz="1200" kern="100" dirty="0">
                          <a:effectLst/>
                        </a:rPr>
                        <a:t> </a:t>
                      </a:r>
                      <a:endParaRPr lang="zh-TW" sz="1200" dirty="0">
                        <a:effectLst/>
                      </a:endParaRPr>
                    </a:p>
                    <a:p>
                      <a:pPr algn="ctr" hangingPunct="0">
                        <a:spcBef>
                          <a:spcPts val="680"/>
                        </a:spcBef>
                        <a:spcAft>
                          <a:spcPts val="300"/>
                        </a:spcAft>
                        <a:tabLst>
                          <a:tab pos="228600" algn="l"/>
                          <a:tab pos="457200" algn="l"/>
                          <a:tab pos="685800" algn="l"/>
                          <a:tab pos="914400" algn="l"/>
                        </a:tabLst>
                      </a:pPr>
                      <a:r>
                        <a:rPr lang="en-US" sz="1200" kern="100" dirty="0">
                          <a:effectLst/>
                        </a:rPr>
                        <a:t>Performances</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algn="ctr" hangingPunct="0">
                        <a:spcBef>
                          <a:spcPts val="680"/>
                        </a:spcBef>
                        <a:spcAft>
                          <a:spcPts val="300"/>
                        </a:spcAft>
                        <a:tabLst>
                          <a:tab pos="228600" algn="l"/>
                          <a:tab pos="457200" algn="l"/>
                          <a:tab pos="685800" algn="l"/>
                          <a:tab pos="914400" algn="l"/>
                        </a:tabLst>
                      </a:pPr>
                      <a:endParaRPr lang="en-US" sz="600" kern="100" dirty="0" smtClean="0">
                        <a:effectLst/>
                      </a:endParaRPr>
                    </a:p>
                    <a:p>
                      <a:pPr algn="ctr" hangingPunct="0">
                        <a:spcBef>
                          <a:spcPts val="0"/>
                        </a:spcBef>
                        <a:spcAft>
                          <a:spcPts val="0"/>
                        </a:spcAft>
                        <a:tabLst>
                          <a:tab pos="228600" algn="l"/>
                          <a:tab pos="457200" algn="l"/>
                          <a:tab pos="685800" algn="l"/>
                          <a:tab pos="914400" algn="l"/>
                        </a:tabLst>
                      </a:pPr>
                      <a:r>
                        <a:rPr lang="en-US" sz="1200" kern="100" dirty="0" err="1" smtClean="0">
                          <a:effectLst/>
                        </a:rPr>
                        <a:t>Depacked</a:t>
                      </a:r>
                      <a:r>
                        <a:rPr lang="en-US" sz="1200" kern="100" dirty="0" smtClean="0">
                          <a:effectLst/>
                        </a:rPr>
                        <a:t> </a:t>
                      </a:r>
                      <a:r>
                        <a:rPr lang="en-US" sz="1200" kern="100" dirty="0">
                          <a:effectLst/>
                        </a:rPr>
                        <a:t>Texture</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gridSpan="4">
                  <a:txBody>
                    <a:bodyPr/>
                    <a:lstStyle/>
                    <a:p>
                      <a:pPr algn="ctr" hangingPunct="0">
                        <a:spcBef>
                          <a:spcPts val="680"/>
                        </a:spcBef>
                        <a:spcAft>
                          <a:spcPts val="300"/>
                        </a:spcAft>
                        <a:tabLst>
                          <a:tab pos="228600" algn="l"/>
                          <a:tab pos="457200" algn="l"/>
                          <a:tab pos="685800" algn="l"/>
                          <a:tab pos="914400" algn="l"/>
                        </a:tabLst>
                      </a:pPr>
                      <a:endParaRPr lang="en-US" sz="600" kern="100" dirty="0" smtClean="0">
                        <a:effectLst/>
                      </a:endParaRPr>
                    </a:p>
                    <a:p>
                      <a:pPr algn="ctr" hangingPunct="0">
                        <a:spcBef>
                          <a:spcPts val="0"/>
                        </a:spcBef>
                        <a:spcAft>
                          <a:spcPts val="0"/>
                        </a:spcAft>
                        <a:tabLst>
                          <a:tab pos="228600" algn="l"/>
                          <a:tab pos="457200" algn="l"/>
                          <a:tab pos="685800" algn="l"/>
                          <a:tab pos="914400" algn="l"/>
                        </a:tabLst>
                      </a:pPr>
                      <a:r>
                        <a:rPr lang="en-US" sz="1200" kern="100" dirty="0" err="1" smtClean="0">
                          <a:effectLst/>
                        </a:rPr>
                        <a:t>Depacked</a:t>
                      </a:r>
                      <a:r>
                        <a:rPr lang="en-US" sz="1200" kern="100" dirty="0" smtClean="0">
                          <a:effectLst/>
                        </a:rPr>
                        <a:t> </a:t>
                      </a:r>
                      <a:r>
                        <a:rPr lang="en-US" sz="1200" kern="100" dirty="0">
                          <a:effectLst/>
                        </a:rPr>
                        <a:t>Depth</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hangingPunct="0">
                        <a:spcBef>
                          <a:spcPts val="0"/>
                        </a:spcBef>
                        <a:spcAft>
                          <a:spcPts val="0"/>
                        </a:spcAft>
                        <a:tabLst>
                          <a:tab pos="228600" algn="l"/>
                          <a:tab pos="457200" algn="l"/>
                          <a:tab pos="685800" algn="l"/>
                          <a:tab pos="914400" algn="l"/>
                        </a:tabLst>
                      </a:pPr>
                      <a:r>
                        <a:rPr lang="en-US" sz="1200" dirty="0">
                          <a:effectLst/>
                        </a:rPr>
                        <a:t>Synthesized Virtual View</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dirty="0">
                          <a:effectLst/>
                        </a:rPr>
                        <a:t>Generated by VSRS</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 xmlns:a16="http://schemas.microsoft.com/office/drawing/2014/main" val="10000"/>
                  </a:ext>
                </a:extLst>
              </a:tr>
              <a:tr h="567742">
                <a:tc vMerge="1">
                  <a:txBody>
                    <a:bodyPr/>
                    <a:lstStyle/>
                    <a:p>
                      <a:endParaRPr lang="zh-TW" altLang="en-US"/>
                    </a:p>
                  </a:txBody>
                  <a:tcPr/>
                </a:tc>
                <a:tc>
                  <a:txBody>
                    <a:bodyPr/>
                    <a:lstStyle/>
                    <a:p>
                      <a:pPr algn="ctr" fontAlgn="ctr" hangingPunct="0">
                        <a:spcBef>
                          <a:spcPts val="0"/>
                        </a:spcBef>
                        <a:spcAft>
                          <a:spcPts val="0"/>
                        </a:spcAft>
                        <a:tabLst>
                          <a:tab pos="228600" algn="l"/>
                          <a:tab pos="457200" algn="l"/>
                          <a:tab pos="685800" algn="l"/>
                          <a:tab pos="914400" algn="l"/>
                        </a:tabLst>
                      </a:pPr>
                      <a:r>
                        <a:rPr lang="en-US" sz="1200" kern="100" dirty="0">
                          <a:effectLst/>
                        </a:rPr>
                        <a:t>DPCM-based</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YUV</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endParaRPr lang="en-US" sz="600" kern="100" dirty="0" smtClean="0">
                        <a:effectLst/>
                      </a:endParaRPr>
                    </a:p>
                    <a:p>
                      <a:pPr algn="ctr" fontAlgn="ctr" hangingPunct="0">
                        <a:spcBef>
                          <a:spcPts val="0"/>
                        </a:spcBef>
                        <a:spcAft>
                          <a:spcPts val="0"/>
                        </a:spcAft>
                        <a:tabLst>
                          <a:tab pos="228600" algn="l"/>
                          <a:tab pos="457200" algn="l"/>
                          <a:tab pos="685800" algn="l"/>
                          <a:tab pos="914400" algn="l"/>
                        </a:tabLst>
                      </a:pPr>
                      <a:r>
                        <a:rPr lang="en-US" sz="1200" kern="100" dirty="0" smtClean="0">
                          <a:effectLst/>
                        </a:rPr>
                        <a:t>Adjust</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RGB</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endParaRPr lang="en-US" sz="600" kern="100" dirty="0" smtClean="0">
                        <a:effectLst/>
                      </a:endParaRPr>
                    </a:p>
                    <a:p>
                      <a:pPr algn="ctr" fontAlgn="ctr" hangingPunct="0">
                        <a:spcBef>
                          <a:spcPts val="0"/>
                        </a:spcBef>
                        <a:spcAft>
                          <a:spcPts val="0"/>
                        </a:spcAft>
                        <a:tabLst>
                          <a:tab pos="228600" algn="l"/>
                          <a:tab pos="457200" algn="l"/>
                          <a:tab pos="685800" algn="l"/>
                          <a:tab pos="914400" algn="l"/>
                        </a:tabLst>
                      </a:pPr>
                      <a:r>
                        <a:rPr lang="en-US" sz="1200" kern="100" dirty="0" smtClean="0">
                          <a:effectLst/>
                        </a:rPr>
                        <a:t>Assign</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RGB</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200" kern="100" dirty="0">
                          <a:effectLst/>
                        </a:rPr>
                        <a:t>DPCM-based</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YUV</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endParaRPr lang="en-US" sz="600" kern="100" dirty="0" smtClean="0">
                        <a:effectLst/>
                      </a:endParaRPr>
                    </a:p>
                    <a:p>
                      <a:pPr algn="ctr" fontAlgn="ctr" hangingPunct="0">
                        <a:spcBef>
                          <a:spcPts val="0"/>
                        </a:spcBef>
                        <a:spcAft>
                          <a:spcPts val="0"/>
                        </a:spcAft>
                        <a:tabLst>
                          <a:tab pos="228600" algn="l"/>
                          <a:tab pos="457200" algn="l"/>
                          <a:tab pos="685800" algn="l"/>
                          <a:tab pos="914400" algn="l"/>
                        </a:tabLst>
                      </a:pPr>
                      <a:r>
                        <a:rPr lang="en-US" sz="1200" kern="100" dirty="0" smtClean="0">
                          <a:effectLst/>
                        </a:rPr>
                        <a:t>Adjust</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RGB</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200" kern="100" dirty="0">
                          <a:effectLst/>
                        </a:rPr>
                        <a:t>Assign RGB </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(Y)</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hangingPunct="0">
                        <a:spcBef>
                          <a:spcPts val="0"/>
                        </a:spcBef>
                        <a:spcAft>
                          <a:spcPts val="0"/>
                        </a:spcAft>
                        <a:tabLst>
                          <a:tab pos="228600" algn="l"/>
                          <a:tab pos="457200" algn="l"/>
                          <a:tab pos="685800" algn="l"/>
                          <a:tab pos="914400" algn="l"/>
                        </a:tabLst>
                      </a:pPr>
                      <a:r>
                        <a:rPr lang="en-US" sz="1200" kern="100" dirty="0">
                          <a:effectLst/>
                        </a:rPr>
                        <a:t> Assign</a:t>
                      </a:r>
                      <a:endParaRPr lang="zh-TW" sz="1200" dirty="0">
                        <a:effectLst/>
                      </a:endParaRPr>
                    </a:p>
                    <a:p>
                      <a:pPr algn="ctr" fontAlgn="ctr" hangingPunct="0">
                        <a:spcBef>
                          <a:spcPts val="0"/>
                        </a:spcBef>
                        <a:spcAft>
                          <a:spcPts val="0"/>
                        </a:spcAft>
                        <a:tabLst>
                          <a:tab pos="228600" algn="l"/>
                          <a:tab pos="457200" algn="l"/>
                          <a:tab pos="685800" algn="l"/>
                          <a:tab pos="914400" algn="l"/>
                        </a:tabLst>
                      </a:pPr>
                      <a:r>
                        <a:rPr lang="en-US" sz="1200" kern="100" dirty="0">
                          <a:effectLst/>
                        </a:rPr>
                        <a:t>RGB</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(Y+C)</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200" kern="100" dirty="0">
                          <a:effectLst/>
                        </a:rPr>
                        <a:t>DPCM-based</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YUV</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endParaRPr lang="en-US" sz="600" kern="100" dirty="0" smtClean="0">
                        <a:effectLst/>
                      </a:endParaRPr>
                    </a:p>
                    <a:p>
                      <a:pPr algn="ctr" fontAlgn="ctr" hangingPunct="0">
                        <a:spcBef>
                          <a:spcPts val="0"/>
                        </a:spcBef>
                        <a:spcAft>
                          <a:spcPts val="0"/>
                        </a:spcAft>
                        <a:tabLst>
                          <a:tab pos="228600" algn="l"/>
                          <a:tab pos="457200" algn="l"/>
                          <a:tab pos="685800" algn="l"/>
                          <a:tab pos="914400" algn="l"/>
                        </a:tabLst>
                      </a:pPr>
                      <a:r>
                        <a:rPr lang="en-US" sz="1200" kern="100" dirty="0" smtClean="0">
                          <a:effectLst/>
                        </a:rPr>
                        <a:t>Adjust </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RGB</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200" kern="100" dirty="0">
                          <a:effectLst/>
                        </a:rPr>
                        <a:t>Assign</a:t>
                      </a:r>
                      <a:endParaRPr lang="zh-TW" sz="1200" dirty="0">
                        <a:effectLst/>
                      </a:endParaRPr>
                    </a:p>
                    <a:p>
                      <a:pPr algn="ctr" fontAlgn="ctr" hangingPunct="0">
                        <a:spcBef>
                          <a:spcPts val="0"/>
                        </a:spcBef>
                        <a:spcAft>
                          <a:spcPts val="0"/>
                        </a:spcAft>
                        <a:tabLst>
                          <a:tab pos="228600" algn="l"/>
                          <a:tab pos="457200" algn="l"/>
                          <a:tab pos="685800" algn="l"/>
                          <a:tab pos="914400" algn="l"/>
                        </a:tabLst>
                      </a:pPr>
                      <a:r>
                        <a:rPr lang="en-US" sz="1200" kern="100" dirty="0">
                          <a:effectLst/>
                        </a:rPr>
                        <a:t>RGB</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(Y)</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200" kern="100" dirty="0">
                          <a:effectLst/>
                        </a:rPr>
                        <a:t>Assign</a:t>
                      </a:r>
                      <a:endParaRPr lang="zh-TW" sz="1200" dirty="0">
                        <a:effectLst/>
                      </a:endParaRPr>
                    </a:p>
                    <a:p>
                      <a:pPr algn="ctr" fontAlgn="ctr" hangingPunct="0">
                        <a:spcBef>
                          <a:spcPts val="0"/>
                        </a:spcBef>
                        <a:spcAft>
                          <a:spcPts val="0"/>
                        </a:spcAft>
                        <a:tabLst>
                          <a:tab pos="228600" algn="l"/>
                          <a:tab pos="457200" algn="l"/>
                          <a:tab pos="685800" algn="l"/>
                          <a:tab pos="914400" algn="l"/>
                        </a:tabLst>
                      </a:pPr>
                      <a:r>
                        <a:rPr lang="en-US" sz="1200" kern="100" dirty="0">
                          <a:effectLst/>
                        </a:rPr>
                        <a:t>RGB</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(Y+C)</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388367">
                <a:tc>
                  <a:txBody>
                    <a:bodyPr/>
                    <a:lstStyle/>
                    <a:p>
                      <a:pPr algn="ctr" hangingPunct="0">
                        <a:spcBef>
                          <a:spcPts val="0"/>
                        </a:spcBef>
                        <a:spcAft>
                          <a:spcPts val="0"/>
                        </a:spcAft>
                        <a:tabLst>
                          <a:tab pos="228600" algn="l"/>
                          <a:tab pos="457200" algn="l"/>
                          <a:tab pos="685800" algn="l"/>
                          <a:tab pos="914400" algn="l"/>
                        </a:tabLst>
                      </a:pPr>
                      <a:endParaRPr lang="en-US" sz="600" kern="100" dirty="0" smtClean="0">
                        <a:effectLst/>
                      </a:endParaRPr>
                    </a:p>
                    <a:p>
                      <a:pPr algn="ctr" hangingPunct="0">
                        <a:spcBef>
                          <a:spcPts val="0"/>
                        </a:spcBef>
                        <a:spcAft>
                          <a:spcPts val="0"/>
                        </a:spcAft>
                        <a:tabLst>
                          <a:tab pos="228600" algn="l"/>
                          <a:tab pos="457200" algn="l"/>
                          <a:tab pos="685800" algn="l"/>
                          <a:tab pos="914400" algn="l"/>
                        </a:tabLst>
                      </a:pPr>
                      <a:r>
                        <a:rPr lang="en-US" sz="1200" kern="100" dirty="0" smtClean="0">
                          <a:effectLst/>
                        </a:rPr>
                        <a:t>PSNR</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hangingPunct="0">
                        <a:spcBef>
                          <a:spcPts val="600"/>
                        </a:spcBef>
                        <a:spcAft>
                          <a:spcPts val="600"/>
                        </a:spcAft>
                        <a:tabLst>
                          <a:tab pos="228600" algn="l"/>
                          <a:tab pos="457200" algn="l"/>
                          <a:tab pos="685800" algn="l"/>
                          <a:tab pos="914400" algn="l"/>
                        </a:tabLst>
                      </a:pPr>
                      <a:r>
                        <a:rPr lang="en-US" sz="1200" kern="100" dirty="0">
                          <a:effectLst/>
                        </a:rPr>
                        <a:t>46.149</a:t>
                      </a:r>
                      <a:endParaRPr lang="zh-TW" sz="12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hangingPunct="0">
                        <a:spcBef>
                          <a:spcPts val="600"/>
                        </a:spcBef>
                        <a:spcAft>
                          <a:spcPts val="600"/>
                        </a:spcAft>
                        <a:tabLst>
                          <a:tab pos="228600" algn="l"/>
                          <a:tab pos="457200" algn="l"/>
                          <a:tab pos="685800" algn="l"/>
                          <a:tab pos="914400" algn="l"/>
                        </a:tabLst>
                      </a:pPr>
                      <a:r>
                        <a:rPr lang="en-US" sz="1200" kern="100">
                          <a:effectLst/>
                        </a:rPr>
                        <a:t>47.092</a:t>
                      </a:r>
                      <a:endParaRPr lang="zh-TW" sz="12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a:txBody>
                    <a:bodyPr/>
                    <a:lstStyle/>
                    <a:p>
                      <a:pPr algn="ctr" hangingPunct="0">
                        <a:spcBef>
                          <a:spcPts val="600"/>
                        </a:spcBef>
                        <a:spcAft>
                          <a:spcPts val="600"/>
                        </a:spcAft>
                        <a:tabLst>
                          <a:tab pos="228600" algn="l"/>
                          <a:tab pos="457200" algn="l"/>
                          <a:tab pos="685800" algn="l"/>
                          <a:tab pos="914400" algn="l"/>
                        </a:tabLst>
                      </a:pPr>
                      <a:r>
                        <a:rPr lang="en-US" sz="1200" kern="100">
                          <a:effectLst/>
                        </a:rPr>
                        <a:t>44.102</a:t>
                      </a:r>
                      <a:endParaRPr lang="zh-TW" sz="12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hangingPunct="0">
                        <a:spcBef>
                          <a:spcPts val="600"/>
                        </a:spcBef>
                        <a:spcAft>
                          <a:spcPts val="600"/>
                        </a:spcAft>
                        <a:tabLst>
                          <a:tab pos="228600" algn="l"/>
                          <a:tab pos="457200" algn="l"/>
                          <a:tab pos="685800" algn="l"/>
                          <a:tab pos="914400" algn="l"/>
                        </a:tabLst>
                      </a:pPr>
                      <a:r>
                        <a:rPr lang="en-US" sz="1200" kern="100" dirty="0">
                          <a:effectLst/>
                        </a:rPr>
                        <a:t>44.625</a:t>
                      </a:r>
                      <a:endParaRPr lang="zh-TW" sz="12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200" kern="100" dirty="0">
                          <a:effectLst/>
                        </a:rPr>
                        <a:t>41.200</a:t>
                      </a:r>
                      <a:endParaRPr lang="zh-TW" sz="12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200" kern="100" dirty="0">
                          <a:effectLst/>
                        </a:rPr>
                        <a:t>44.163</a:t>
                      </a:r>
                      <a:endParaRPr lang="zh-TW" sz="12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hangingPunct="0">
                        <a:spcBef>
                          <a:spcPts val="600"/>
                        </a:spcBef>
                        <a:spcAft>
                          <a:spcPts val="600"/>
                        </a:spcAft>
                        <a:tabLst>
                          <a:tab pos="228600" algn="l"/>
                          <a:tab pos="457200" algn="l"/>
                          <a:tab pos="685800" algn="l"/>
                          <a:tab pos="914400" algn="l"/>
                        </a:tabLst>
                      </a:pPr>
                      <a:r>
                        <a:rPr lang="en-US" sz="1200" kern="100">
                          <a:effectLst/>
                        </a:rPr>
                        <a:t>38.888</a:t>
                      </a:r>
                      <a:endParaRPr lang="zh-TW" sz="12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hangingPunct="0">
                        <a:spcBef>
                          <a:spcPts val="600"/>
                        </a:spcBef>
                        <a:spcAft>
                          <a:spcPts val="600"/>
                        </a:spcAft>
                        <a:tabLst>
                          <a:tab pos="228600" algn="l"/>
                          <a:tab pos="457200" algn="l"/>
                          <a:tab pos="685800" algn="l"/>
                          <a:tab pos="914400" algn="l"/>
                        </a:tabLst>
                      </a:pPr>
                      <a:r>
                        <a:rPr lang="en-US" sz="1200" kern="100" dirty="0">
                          <a:effectLst/>
                        </a:rPr>
                        <a:t>38.028</a:t>
                      </a:r>
                      <a:endParaRPr lang="zh-TW" sz="12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200" kern="100" dirty="0">
                          <a:effectLst/>
                        </a:rPr>
                        <a:t>37.500</a:t>
                      </a:r>
                      <a:endParaRPr lang="zh-TW" sz="12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200" kern="100">
                          <a:effectLst/>
                        </a:rPr>
                        <a:t>37.973</a:t>
                      </a:r>
                      <a:endParaRPr lang="zh-TW" sz="12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388367">
                <a:tc>
                  <a:txBody>
                    <a:bodyPr/>
                    <a:lstStyle/>
                    <a:p>
                      <a:pPr algn="ctr" hangingPunct="0">
                        <a:spcBef>
                          <a:spcPts val="0"/>
                        </a:spcBef>
                        <a:spcAft>
                          <a:spcPts val="0"/>
                        </a:spcAft>
                        <a:tabLst>
                          <a:tab pos="228600" algn="l"/>
                          <a:tab pos="457200" algn="l"/>
                          <a:tab pos="685800" algn="l"/>
                          <a:tab pos="914400" algn="l"/>
                        </a:tabLst>
                      </a:pPr>
                      <a:endParaRPr lang="en-US" sz="600" kern="100" dirty="0" smtClean="0">
                        <a:effectLst/>
                      </a:endParaRPr>
                    </a:p>
                    <a:p>
                      <a:pPr algn="ctr" hangingPunct="0">
                        <a:spcBef>
                          <a:spcPts val="0"/>
                        </a:spcBef>
                        <a:spcAft>
                          <a:spcPts val="0"/>
                        </a:spcAft>
                        <a:tabLst>
                          <a:tab pos="228600" algn="l"/>
                          <a:tab pos="457200" algn="l"/>
                          <a:tab pos="685800" algn="l"/>
                          <a:tab pos="914400" algn="l"/>
                        </a:tabLst>
                      </a:pPr>
                      <a:r>
                        <a:rPr lang="en-US" sz="1200" kern="100" dirty="0" smtClean="0">
                          <a:effectLst/>
                        </a:rPr>
                        <a:t>SSIM</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hangingPunct="0">
                        <a:spcBef>
                          <a:spcPts val="600"/>
                        </a:spcBef>
                        <a:spcAft>
                          <a:spcPts val="600"/>
                        </a:spcAft>
                        <a:tabLst>
                          <a:tab pos="228600" algn="l"/>
                          <a:tab pos="457200" algn="l"/>
                          <a:tab pos="685800" algn="l"/>
                          <a:tab pos="914400" algn="l"/>
                        </a:tabLst>
                      </a:pPr>
                      <a:r>
                        <a:rPr lang="en-US" sz="1200" kern="100">
                          <a:effectLst/>
                        </a:rPr>
                        <a:t>0.9938</a:t>
                      </a:r>
                      <a:endParaRPr lang="zh-TW" sz="12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hangingPunct="0">
                        <a:spcBef>
                          <a:spcPts val="600"/>
                        </a:spcBef>
                        <a:spcAft>
                          <a:spcPts val="600"/>
                        </a:spcAft>
                        <a:tabLst>
                          <a:tab pos="228600" algn="l"/>
                          <a:tab pos="457200" algn="l"/>
                          <a:tab pos="685800" algn="l"/>
                          <a:tab pos="914400" algn="l"/>
                        </a:tabLst>
                      </a:pPr>
                      <a:r>
                        <a:rPr lang="en-US" sz="1200" kern="100">
                          <a:effectLst/>
                        </a:rPr>
                        <a:t>0.9938</a:t>
                      </a:r>
                      <a:endParaRPr lang="zh-TW" sz="12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a:txBody>
                    <a:bodyPr/>
                    <a:lstStyle/>
                    <a:p>
                      <a:pPr algn="ctr" hangingPunct="0">
                        <a:spcBef>
                          <a:spcPts val="600"/>
                        </a:spcBef>
                        <a:spcAft>
                          <a:spcPts val="600"/>
                        </a:spcAft>
                        <a:tabLst>
                          <a:tab pos="228600" algn="l"/>
                          <a:tab pos="457200" algn="l"/>
                          <a:tab pos="685800" algn="l"/>
                          <a:tab pos="914400" algn="l"/>
                        </a:tabLst>
                      </a:pPr>
                      <a:r>
                        <a:rPr lang="en-US" sz="1200" kern="100">
                          <a:effectLst/>
                        </a:rPr>
                        <a:t>0.9918</a:t>
                      </a:r>
                      <a:endParaRPr lang="zh-TW" sz="12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hangingPunct="0">
                        <a:spcBef>
                          <a:spcPts val="600"/>
                        </a:spcBef>
                        <a:spcAft>
                          <a:spcPts val="600"/>
                        </a:spcAft>
                        <a:tabLst>
                          <a:tab pos="228600" algn="l"/>
                          <a:tab pos="457200" algn="l"/>
                          <a:tab pos="685800" algn="l"/>
                          <a:tab pos="914400" algn="l"/>
                        </a:tabLst>
                      </a:pPr>
                      <a:r>
                        <a:rPr lang="en-US" sz="1200" kern="100">
                          <a:effectLst/>
                        </a:rPr>
                        <a:t>0.9943</a:t>
                      </a:r>
                      <a:endParaRPr lang="zh-TW" sz="12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200" kern="100">
                          <a:effectLst/>
                        </a:rPr>
                        <a:t>0.9880</a:t>
                      </a:r>
                      <a:endParaRPr lang="zh-TW" sz="12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200" kern="100" dirty="0">
                          <a:effectLst/>
                        </a:rPr>
                        <a:t>0.9910</a:t>
                      </a:r>
                      <a:endParaRPr lang="zh-TW" sz="12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hangingPunct="0">
                        <a:spcBef>
                          <a:spcPts val="600"/>
                        </a:spcBef>
                        <a:spcAft>
                          <a:spcPts val="600"/>
                        </a:spcAft>
                        <a:tabLst>
                          <a:tab pos="228600" algn="l"/>
                          <a:tab pos="457200" algn="l"/>
                          <a:tab pos="685800" algn="l"/>
                          <a:tab pos="914400" algn="l"/>
                        </a:tabLst>
                      </a:pPr>
                      <a:r>
                        <a:rPr lang="en-US" sz="1200" kern="100" dirty="0">
                          <a:effectLst/>
                        </a:rPr>
                        <a:t>0.9867</a:t>
                      </a:r>
                      <a:endParaRPr lang="zh-TW" sz="12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hangingPunct="0">
                        <a:spcBef>
                          <a:spcPts val="600"/>
                        </a:spcBef>
                        <a:spcAft>
                          <a:spcPts val="600"/>
                        </a:spcAft>
                        <a:tabLst>
                          <a:tab pos="228600" algn="l"/>
                          <a:tab pos="457200" algn="l"/>
                          <a:tab pos="685800" algn="l"/>
                          <a:tab pos="914400" algn="l"/>
                        </a:tabLst>
                      </a:pPr>
                      <a:r>
                        <a:rPr lang="en-US" sz="1200" kern="100" dirty="0">
                          <a:effectLst/>
                        </a:rPr>
                        <a:t>0.9754</a:t>
                      </a:r>
                      <a:endParaRPr lang="zh-TW" sz="12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200" kern="100" dirty="0">
                          <a:effectLst/>
                        </a:rPr>
                        <a:t>0.9760</a:t>
                      </a:r>
                      <a:endParaRPr lang="zh-TW" sz="12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200" kern="100" dirty="0">
                          <a:effectLst/>
                        </a:rPr>
                        <a:t>0.9770</a:t>
                      </a:r>
                      <a:endParaRPr lang="zh-TW" sz="12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bl>
          </a:graphicData>
        </a:graphic>
      </p:graphicFrame>
      <p:graphicFrame>
        <p:nvGraphicFramePr>
          <p:cNvPr id="11" name="表格 10"/>
          <p:cNvGraphicFramePr>
            <a:graphicFrameLocks noGrp="1"/>
          </p:cNvGraphicFramePr>
          <p:nvPr>
            <p:extLst>
              <p:ext uri="{D42A27DB-BD31-4B8C-83A1-F6EECF244321}">
                <p14:modId xmlns:p14="http://schemas.microsoft.com/office/powerpoint/2010/main" val="2918610563"/>
              </p:ext>
            </p:extLst>
          </p:nvPr>
        </p:nvGraphicFramePr>
        <p:xfrm>
          <a:off x="154874" y="4554090"/>
          <a:ext cx="8809614" cy="1827238"/>
        </p:xfrm>
        <a:graphic>
          <a:graphicData uri="http://schemas.openxmlformats.org/drawingml/2006/table">
            <a:tbl>
              <a:tblPr firstRow="1" firstCol="1" bandRow="1">
                <a:tableStyleId>{5C22544A-7EE6-4342-B048-85BDC9FD1C3A}</a:tableStyleId>
              </a:tblPr>
              <a:tblGrid>
                <a:gridCol w="1186627">
                  <a:extLst>
                    <a:ext uri="{9D8B030D-6E8A-4147-A177-3AD203B41FA5}">
                      <a16:colId xmlns="" xmlns:a16="http://schemas.microsoft.com/office/drawing/2014/main" val="20000"/>
                    </a:ext>
                  </a:extLst>
                </a:gridCol>
                <a:gridCol w="726114">
                  <a:extLst>
                    <a:ext uri="{9D8B030D-6E8A-4147-A177-3AD203B41FA5}">
                      <a16:colId xmlns="" xmlns:a16="http://schemas.microsoft.com/office/drawing/2014/main" val="20001"/>
                    </a:ext>
                  </a:extLst>
                </a:gridCol>
                <a:gridCol w="653503">
                  <a:extLst>
                    <a:ext uri="{9D8B030D-6E8A-4147-A177-3AD203B41FA5}">
                      <a16:colId xmlns="" xmlns:a16="http://schemas.microsoft.com/office/drawing/2014/main" val="20002"/>
                    </a:ext>
                  </a:extLst>
                </a:gridCol>
                <a:gridCol w="653503">
                  <a:extLst>
                    <a:ext uri="{9D8B030D-6E8A-4147-A177-3AD203B41FA5}">
                      <a16:colId xmlns="" xmlns:a16="http://schemas.microsoft.com/office/drawing/2014/main" val="20003"/>
                    </a:ext>
                  </a:extLst>
                </a:gridCol>
                <a:gridCol w="818083">
                  <a:extLst>
                    <a:ext uri="{9D8B030D-6E8A-4147-A177-3AD203B41FA5}">
                      <a16:colId xmlns="" xmlns:a16="http://schemas.microsoft.com/office/drawing/2014/main" val="20004"/>
                    </a:ext>
                  </a:extLst>
                </a:gridCol>
                <a:gridCol w="692864">
                  <a:extLst>
                    <a:ext uri="{9D8B030D-6E8A-4147-A177-3AD203B41FA5}">
                      <a16:colId xmlns="" xmlns:a16="http://schemas.microsoft.com/office/drawing/2014/main" val="20005"/>
                    </a:ext>
                  </a:extLst>
                </a:gridCol>
                <a:gridCol w="692048">
                  <a:extLst>
                    <a:ext uri="{9D8B030D-6E8A-4147-A177-3AD203B41FA5}">
                      <a16:colId xmlns="" xmlns:a16="http://schemas.microsoft.com/office/drawing/2014/main" val="20006"/>
                    </a:ext>
                  </a:extLst>
                </a:gridCol>
                <a:gridCol w="658667">
                  <a:extLst>
                    <a:ext uri="{9D8B030D-6E8A-4147-A177-3AD203B41FA5}">
                      <a16:colId xmlns="" xmlns:a16="http://schemas.microsoft.com/office/drawing/2014/main" val="20007"/>
                    </a:ext>
                  </a:extLst>
                </a:gridCol>
                <a:gridCol w="658667">
                  <a:extLst>
                    <a:ext uri="{9D8B030D-6E8A-4147-A177-3AD203B41FA5}">
                      <a16:colId xmlns="" xmlns:a16="http://schemas.microsoft.com/office/drawing/2014/main" val="20008"/>
                    </a:ext>
                  </a:extLst>
                </a:gridCol>
                <a:gridCol w="763743">
                  <a:extLst>
                    <a:ext uri="{9D8B030D-6E8A-4147-A177-3AD203B41FA5}">
                      <a16:colId xmlns="" xmlns:a16="http://schemas.microsoft.com/office/drawing/2014/main" val="20009"/>
                    </a:ext>
                  </a:extLst>
                </a:gridCol>
                <a:gridCol w="653503">
                  <a:extLst>
                    <a:ext uri="{9D8B030D-6E8A-4147-A177-3AD203B41FA5}">
                      <a16:colId xmlns="" xmlns:a16="http://schemas.microsoft.com/office/drawing/2014/main" val="20010"/>
                    </a:ext>
                  </a:extLst>
                </a:gridCol>
                <a:gridCol w="652292">
                  <a:extLst>
                    <a:ext uri="{9D8B030D-6E8A-4147-A177-3AD203B41FA5}">
                      <a16:colId xmlns="" xmlns:a16="http://schemas.microsoft.com/office/drawing/2014/main" val="20011"/>
                    </a:ext>
                  </a:extLst>
                </a:gridCol>
              </a:tblGrid>
              <a:tr h="482762">
                <a:tc rowSpan="2">
                  <a:txBody>
                    <a:bodyPr/>
                    <a:lstStyle/>
                    <a:p>
                      <a:pPr algn="ctr" hangingPunct="0">
                        <a:spcBef>
                          <a:spcPts val="680"/>
                        </a:spcBef>
                        <a:spcAft>
                          <a:spcPts val="300"/>
                        </a:spcAft>
                        <a:tabLst>
                          <a:tab pos="228600" algn="l"/>
                          <a:tab pos="457200" algn="l"/>
                          <a:tab pos="685800" algn="l"/>
                          <a:tab pos="914400" algn="l"/>
                        </a:tabLst>
                      </a:pPr>
                      <a:r>
                        <a:rPr lang="en-US" sz="1200" kern="100" dirty="0">
                          <a:effectLst/>
                        </a:rPr>
                        <a:t> </a:t>
                      </a:r>
                      <a:endParaRPr lang="zh-TW" sz="1200" dirty="0">
                        <a:effectLst/>
                      </a:endParaRPr>
                    </a:p>
                    <a:p>
                      <a:pPr algn="ctr" hangingPunct="0">
                        <a:spcBef>
                          <a:spcPts val="680"/>
                        </a:spcBef>
                        <a:spcAft>
                          <a:spcPts val="300"/>
                        </a:spcAft>
                        <a:tabLst>
                          <a:tab pos="228600" algn="l"/>
                          <a:tab pos="457200" algn="l"/>
                          <a:tab pos="685800" algn="l"/>
                          <a:tab pos="914400" algn="l"/>
                        </a:tabLst>
                      </a:pPr>
                      <a:r>
                        <a:rPr lang="en-US" sz="1200" kern="100" dirty="0">
                          <a:effectLst/>
                        </a:rPr>
                        <a:t>Performances</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algn="ctr" hangingPunct="0">
                        <a:spcBef>
                          <a:spcPts val="680"/>
                        </a:spcBef>
                        <a:spcAft>
                          <a:spcPts val="300"/>
                        </a:spcAft>
                        <a:tabLst>
                          <a:tab pos="228600" algn="l"/>
                          <a:tab pos="457200" algn="l"/>
                          <a:tab pos="685800" algn="l"/>
                          <a:tab pos="914400" algn="l"/>
                        </a:tabLst>
                      </a:pPr>
                      <a:endParaRPr lang="en-US" sz="600" kern="100" dirty="0" smtClean="0">
                        <a:effectLst/>
                      </a:endParaRPr>
                    </a:p>
                    <a:p>
                      <a:pPr algn="ctr" hangingPunct="0">
                        <a:spcBef>
                          <a:spcPts val="0"/>
                        </a:spcBef>
                        <a:spcAft>
                          <a:spcPts val="0"/>
                        </a:spcAft>
                        <a:tabLst>
                          <a:tab pos="228600" algn="l"/>
                          <a:tab pos="457200" algn="l"/>
                          <a:tab pos="685800" algn="l"/>
                          <a:tab pos="914400" algn="l"/>
                        </a:tabLst>
                      </a:pPr>
                      <a:r>
                        <a:rPr lang="en-US" sz="1200" kern="100" dirty="0" err="1" smtClean="0">
                          <a:effectLst/>
                        </a:rPr>
                        <a:t>Depacked</a:t>
                      </a:r>
                      <a:r>
                        <a:rPr lang="en-US" sz="1200" kern="100" dirty="0" smtClean="0">
                          <a:effectLst/>
                        </a:rPr>
                        <a:t> </a:t>
                      </a:r>
                      <a:r>
                        <a:rPr lang="en-US" sz="1200" kern="100" dirty="0">
                          <a:effectLst/>
                        </a:rPr>
                        <a:t>Texture</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gridSpan="4">
                  <a:txBody>
                    <a:bodyPr/>
                    <a:lstStyle/>
                    <a:p>
                      <a:pPr algn="ctr" hangingPunct="0">
                        <a:spcBef>
                          <a:spcPts val="680"/>
                        </a:spcBef>
                        <a:spcAft>
                          <a:spcPts val="300"/>
                        </a:spcAft>
                        <a:tabLst>
                          <a:tab pos="228600" algn="l"/>
                          <a:tab pos="457200" algn="l"/>
                          <a:tab pos="685800" algn="l"/>
                          <a:tab pos="914400" algn="l"/>
                        </a:tabLst>
                      </a:pPr>
                      <a:endParaRPr lang="en-US" sz="600" kern="100" dirty="0" smtClean="0">
                        <a:effectLst/>
                      </a:endParaRPr>
                    </a:p>
                    <a:p>
                      <a:pPr algn="ctr" hangingPunct="0">
                        <a:spcBef>
                          <a:spcPts val="0"/>
                        </a:spcBef>
                        <a:spcAft>
                          <a:spcPts val="0"/>
                        </a:spcAft>
                        <a:tabLst>
                          <a:tab pos="228600" algn="l"/>
                          <a:tab pos="457200" algn="l"/>
                          <a:tab pos="685800" algn="l"/>
                          <a:tab pos="914400" algn="l"/>
                        </a:tabLst>
                      </a:pPr>
                      <a:r>
                        <a:rPr lang="en-US" sz="1200" kern="100" dirty="0" err="1" smtClean="0">
                          <a:effectLst/>
                        </a:rPr>
                        <a:t>Depacked</a:t>
                      </a:r>
                      <a:r>
                        <a:rPr lang="en-US" sz="1200" kern="100" dirty="0" smtClean="0">
                          <a:effectLst/>
                        </a:rPr>
                        <a:t> </a:t>
                      </a:r>
                      <a:r>
                        <a:rPr lang="en-US" sz="1200" kern="100" dirty="0">
                          <a:effectLst/>
                        </a:rPr>
                        <a:t>Depth</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hangingPunct="0">
                        <a:spcBef>
                          <a:spcPts val="0"/>
                        </a:spcBef>
                        <a:spcAft>
                          <a:spcPts val="0"/>
                        </a:spcAft>
                        <a:tabLst>
                          <a:tab pos="228600" algn="l"/>
                          <a:tab pos="457200" algn="l"/>
                          <a:tab pos="685800" algn="l"/>
                          <a:tab pos="914400" algn="l"/>
                        </a:tabLst>
                      </a:pPr>
                      <a:r>
                        <a:rPr lang="en-US" sz="1200" dirty="0">
                          <a:effectLst/>
                        </a:rPr>
                        <a:t>Synthesized Virtual View</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dirty="0">
                          <a:effectLst/>
                        </a:rPr>
                        <a:t>Generated by VSRS</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 xmlns:a16="http://schemas.microsoft.com/office/drawing/2014/main" val="10000"/>
                  </a:ext>
                </a:extLst>
              </a:tr>
              <a:tr h="567742">
                <a:tc vMerge="1">
                  <a:txBody>
                    <a:bodyPr/>
                    <a:lstStyle/>
                    <a:p>
                      <a:endParaRPr lang="zh-TW" altLang="en-US"/>
                    </a:p>
                  </a:txBody>
                  <a:tcPr/>
                </a:tc>
                <a:tc>
                  <a:txBody>
                    <a:bodyPr/>
                    <a:lstStyle/>
                    <a:p>
                      <a:pPr algn="ctr" fontAlgn="ctr" hangingPunct="0">
                        <a:spcBef>
                          <a:spcPts val="0"/>
                        </a:spcBef>
                        <a:spcAft>
                          <a:spcPts val="0"/>
                        </a:spcAft>
                        <a:tabLst>
                          <a:tab pos="228600" algn="l"/>
                          <a:tab pos="457200" algn="l"/>
                          <a:tab pos="685800" algn="l"/>
                          <a:tab pos="914400" algn="l"/>
                        </a:tabLst>
                      </a:pPr>
                      <a:r>
                        <a:rPr lang="en-US" sz="1200" kern="100" dirty="0">
                          <a:effectLst/>
                        </a:rPr>
                        <a:t>DPCM-based</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YUV</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endParaRPr lang="en-US" sz="600" kern="100" dirty="0" smtClean="0">
                        <a:effectLst/>
                      </a:endParaRPr>
                    </a:p>
                    <a:p>
                      <a:pPr algn="ctr" fontAlgn="ctr" hangingPunct="0">
                        <a:spcBef>
                          <a:spcPts val="0"/>
                        </a:spcBef>
                        <a:spcAft>
                          <a:spcPts val="0"/>
                        </a:spcAft>
                        <a:tabLst>
                          <a:tab pos="228600" algn="l"/>
                          <a:tab pos="457200" algn="l"/>
                          <a:tab pos="685800" algn="l"/>
                          <a:tab pos="914400" algn="l"/>
                        </a:tabLst>
                      </a:pPr>
                      <a:r>
                        <a:rPr lang="en-US" sz="1200" kern="100" dirty="0" smtClean="0">
                          <a:effectLst/>
                        </a:rPr>
                        <a:t>Adjust</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RGB</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endParaRPr lang="en-US" sz="600" kern="100" dirty="0" smtClean="0">
                        <a:effectLst/>
                      </a:endParaRPr>
                    </a:p>
                    <a:p>
                      <a:pPr algn="ctr" fontAlgn="ctr" hangingPunct="0">
                        <a:spcBef>
                          <a:spcPts val="0"/>
                        </a:spcBef>
                        <a:spcAft>
                          <a:spcPts val="0"/>
                        </a:spcAft>
                        <a:tabLst>
                          <a:tab pos="228600" algn="l"/>
                          <a:tab pos="457200" algn="l"/>
                          <a:tab pos="685800" algn="l"/>
                          <a:tab pos="914400" algn="l"/>
                        </a:tabLst>
                      </a:pPr>
                      <a:r>
                        <a:rPr lang="en-US" sz="1200" kern="100" dirty="0" smtClean="0">
                          <a:effectLst/>
                        </a:rPr>
                        <a:t>Assign</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RGB</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200" kern="100" dirty="0">
                          <a:effectLst/>
                        </a:rPr>
                        <a:t>DPCM-based</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YUV</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endParaRPr lang="en-US" sz="600" kern="100" dirty="0" smtClean="0">
                        <a:effectLst/>
                      </a:endParaRPr>
                    </a:p>
                    <a:p>
                      <a:pPr algn="ctr" fontAlgn="ctr" hangingPunct="0">
                        <a:spcBef>
                          <a:spcPts val="0"/>
                        </a:spcBef>
                        <a:spcAft>
                          <a:spcPts val="0"/>
                        </a:spcAft>
                        <a:tabLst>
                          <a:tab pos="228600" algn="l"/>
                          <a:tab pos="457200" algn="l"/>
                          <a:tab pos="685800" algn="l"/>
                          <a:tab pos="914400" algn="l"/>
                        </a:tabLst>
                      </a:pPr>
                      <a:r>
                        <a:rPr lang="en-US" sz="1200" kern="100" dirty="0" smtClean="0">
                          <a:effectLst/>
                        </a:rPr>
                        <a:t>Adjust</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RGB</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200" kern="100" dirty="0">
                          <a:effectLst/>
                        </a:rPr>
                        <a:t>Assign RGB </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(Y)</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hangingPunct="0">
                        <a:spcBef>
                          <a:spcPts val="0"/>
                        </a:spcBef>
                        <a:spcAft>
                          <a:spcPts val="0"/>
                        </a:spcAft>
                        <a:tabLst>
                          <a:tab pos="228600" algn="l"/>
                          <a:tab pos="457200" algn="l"/>
                          <a:tab pos="685800" algn="l"/>
                          <a:tab pos="914400" algn="l"/>
                        </a:tabLst>
                      </a:pPr>
                      <a:r>
                        <a:rPr lang="en-US" sz="1200" kern="100" dirty="0">
                          <a:effectLst/>
                        </a:rPr>
                        <a:t> Assign</a:t>
                      </a:r>
                      <a:endParaRPr lang="zh-TW" sz="1200" dirty="0">
                        <a:effectLst/>
                      </a:endParaRPr>
                    </a:p>
                    <a:p>
                      <a:pPr algn="ctr" fontAlgn="ctr" hangingPunct="0">
                        <a:spcBef>
                          <a:spcPts val="0"/>
                        </a:spcBef>
                        <a:spcAft>
                          <a:spcPts val="0"/>
                        </a:spcAft>
                        <a:tabLst>
                          <a:tab pos="228600" algn="l"/>
                          <a:tab pos="457200" algn="l"/>
                          <a:tab pos="685800" algn="l"/>
                          <a:tab pos="914400" algn="l"/>
                        </a:tabLst>
                      </a:pPr>
                      <a:r>
                        <a:rPr lang="en-US" sz="1200" kern="100" dirty="0">
                          <a:effectLst/>
                        </a:rPr>
                        <a:t>RGB</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(Y+C)</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200" kern="100" dirty="0">
                          <a:effectLst/>
                        </a:rPr>
                        <a:t>DPCM-based</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YUV</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endParaRPr lang="en-US" sz="600" kern="100" dirty="0" smtClean="0">
                        <a:effectLst/>
                      </a:endParaRPr>
                    </a:p>
                    <a:p>
                      <a:pPr algn="ctr" fontAlgn="ctr" hangingPunct="0">
                        <a:spcBef>
                          <a:spcPts val="0"/>
                        </a:spcBef>
                        <a:spcAft>
                          <a:spcPts val="0"/>
                        </a:spcAft>
                        <a:tabLst>
                          <a:tab pos="228600" algn="l"/>
                          <a:tab pos="457200" algn="l"/>
                          <a:tab pos="685800" algn="l"/>
                          <a:tab pos="914400" algn="l"/>
                        </a:tabLst>
                      </a:pPr>
                      <a:r>
                        <a:rPr lang="en-US" sz="1200" kern="100" dirty="0" smtClean="0">
                          <a:effectLst/>
                        </a:rPr>
                        <a:t>Adjust </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RGB</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200" kern="100" dirty="0">
                          <a:effectLst/>
                        </a:rPr>
                        <a:t>Assign</a:t>
                      </a:r>
                      <a:endParaRPr lang="zh-TW" sz="1200" dirty="0">
                        <a:effectLst/>
                      </a:endParaRPr>
                    </a:p>
                    <a:p>
                      <a:pPr algn="ctr" fontAlgn="ctr" hangingPunct="0">
                        <a:spcBef>
                          <a:spcPts val="0"/>
                        </a:spcBef>
                        <a:spcAft>
                          <a:spcPts val="0"/>
                        </a:spcAft>
                        <a:tabLst>
                          <a:tab pos="228600" algn="l"/>
                          <a:tab pos="457200" algn="l"/>
                          <a:tab pos="685800" algn="l"/>
                          <a:tab pos="914400" algn="l"/>
                        </a:tabLst>
                      </a:pPr>
                      <a:r>
                        <a:rPr lang="en-US" sz="1200" kern="100" dirty="0">
                          <a:effectLst/>
                        </a:rPr>
                        <a:t>RGB</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(Y)</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200" kern="100" dirty="0">
                          <a:effectLst/>
                        </a:rPr>
                        <a:t>Assign</a:t>
                      </a:r>
                      <a:endParaRPr lang="zh-TW" sz="1200" dirty="0">
                        <a:effectLst/>
                      </a:endParaRPr>
                    </a:p>
                    <a:p>
                      <a:pPr algn="ctr" fontAlgn="ctr" hangingPunct="0">
                        <a:spcBef>
                          <a:spcPts val="0"/>
                        </a:spcBef>
                        <a:spcAft>
                          <a:spcPts val="0"/>
                        </a:spcAft>
                        <a:tabLst>
                          <a:tab pos="228600" algn="l"/>
                          <a:tab pos="457200" algn="l"/>
                          <a:tab pos="685800" algn="l"/>
                          <a:tab pos="914400" algn="l"/>
                        </a:tabLst>
                      </a:pPr>
                      <a:r>
                        <a:rPr lang="en-US" sz="1200" kern="100" dirty="0">
                          <a:effectLst/>
                        </a:rPr>
                        <a:t>RGB</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(Y+C)</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388367">
                <a:tc>
                  <a:txBody>
                    <a:bodyPr/>
                    <a:lstStyle/>
                    <a:p>
                      <a:pPr algn="ctr" hangingPunct="0">
                        <a:spcBef>
                          <a:spcPts val="0"/>
                        </a:spcBef>
                        <a:spcAft>
                          <a:spcPts val="0"/>
                        </a:spcAft>
                        <a:tabLst>
                          <a:tab pos="228600" algn="l"/>
                          <a:tab pos="457200" algn="l"/>
                          <a:tab pos="685800" algn="l"/>
                          <a:tab pos="914400" algn="l"/>
                        </a:tabLst>
                      </a:pPr>
                      <a:endParaRPr lang="en-US" sz="600" kern="100" dirty="0" smtClean="0">
                        <a:effectLst/>
                      </a:endParaRPr>
                    </a:p>
                    <a:p>
                      <a:pPr algn="ctr" hangingPunct="0">
                        <a:spcBef>
                          <a:spcPts val="0"/>
                        </a:spcBef>
                        <a:spcAft>
                          <a:spcPts val="0"/>
                        </a:spcAft>
                        <a:tabLst>
                          <a:tab pos="228600" algn="l"/>
                          <a:tab pos="457200" algn="l"/>
                          <a:tab pos="685800" algn="l"/>
                          <a:tab pos="914400" algn="l"/>
                        </a:tabLst>
                      </a:pPr>
                      <a:r>
                        <a:rPr lang="en-US" sz="1200" kern="100" dirty="0" smtClean="0">
                          <a:effectLst/>
                        </a:rPr>
                        <a:t>PSNR</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hangingPunct="0">
                        <a:spcBef>
                          <a:spcPts val="600"/>
                        </a:spcBef>
                        <a:spcAft>
                          <a:spcPts val="600"/>
                        </a:spcAft>
                        <a:tabLst>
                          <a:tab pos="228600" algn="l"/>
                          <a:tab pos="457200" algn="l"/>
                          <a:tab pos="685800" algn="l"/>
                          <a:tab pos="914400" algn="l"/>
                        </a:tabLst>
                      </a:pPr>
                      <a:r>
                        <a:rPr lang="en-US" sz="1200" kern="100" dirty="0">
                          <a:effectLst/>
                          <a:latin typeface="+mj-lt"/>
                          <a:ea typeface="新細明體"/>
                        </a:rPr>
                        <a:t>49.214</a:t>
                      </a:r>
                      <a:endParaRPr lang="zh-TW" sz="1200" dirty="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hangingPunct="0">
                        <a:spcBef>
                          <a:spcPts val="600"/>
                        </a:spcBef>
                        <a:spcAft>
                          <a:spcPts val="600"/>
                        </a:spcAft>
                        <a:tabLst>
                          <a:tab pos="228600" algn="l"/>
                          <a:tab pos="457200" algn="l"/>
                          <a:tab pos="685800" algn="l"/>
                          <a:tab pos="914400" algn="l"/>
                        </a:tabLst>
                      </a:pPr>
                      <a:r>
                        <a:rPr lang="en-US" sz="1200" kern="100" dirty="0" smtClean="0">
                          <a:effectLst/>
                        </a:rPr>
                        <a:t>49.244</a:t>
                      </a:r>
                      <a:endParaRPr lang="zh-TW" sz="12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a:txBody>
                    <a:bodyPr/>
                    <a:lstStyle/>
                    <a:p>
                      <a:pPr algn="ctr" hangingPunct="0">
                        <a:spcBef>
                          <a:spcPts val="600"/>
                        </a:spcBef>
                        <a:spcAft>
                          <a:spcPts val="600"/>
                        </a:spcAft>
                        <a:tabLst>
                          <a:tab pos="228600" algn="l"/>
                          <a:tab pos="457200" algn="l"/>
                          <a:tab pos="685800" algn="l"/>
                          <a:tab pos="914400" algn="l"/>
                        </a:tabLst>
                      </a:pPr>
                      <a:r>
                        <a:rPr lang="en-US" sz="1200" kern="100">
                          <a:effectLst/>
                          <a:latin typeface="+mj-lt"/>
                          <a:ea typeface="新細明體"/>
                        </a:rPr>
                        <a:t>39.888</a:t>
                      </a:r>
                      <a:endParaRPr lang="zh-TW" sz="120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hangingPunct="0">
                        <a:spcBef>
                          <a:spcPts val="600"/>
                        </a:spcBef>
                        <a:spcAft>
                          <a:spcPts val="600"/>
                        </a:spcAft>
                        <a:tabLst>
                          <a:tab pos="228600" algn="l"/>
                          <a:tab pos="457200" algn="l"/>
                          <a:tab pos="685800" algn="l"/>
                          <a:tab pos="914400" algn="l"/>
                        </a:tabLst>
                      </a:pPr>
                      <a:r>
                        <a:rPr lang="en-US" sz="1200" kern="100">
                          <a:effectLst/>
                          <a:latin typeface="+mj-lt"/>
                          <a:ea typeface="新細明體"/>
                        </a:rPr>
                        <a:t>40.432</a:t>
                      </a:r>
                      <a:endParaRPr lang="zh-TW" sz="120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200" kern="100">
                          <a:effectLst/>
                          <a:latin typeface="+mj-lt"/>
                          <a:ea typeface="新細明體"/>
                        </a:rPr>
                        <a:t>37.102</a:t>
                      </a:r>
                      <a:endParaRPr lang="zh-TW" sz="120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200" kern="100">
                          <a:effectLst/>
                          <a:latin typeface="+mj-lt"/>
                          <a:ea typeface="新細明體"/>
                        </a:rPr>
                        <a:t>40.039</a:t>
                      </a:r>
                      <a:endParaRPr lang="zh-TW" sz="120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hangingPunct="0">
                        <a:spcBef>
                          <a:spcPts val="600"/>
                        </a:spcBef>
                        <a:spcAft>
                          <a:spcPts val="600"/>
                        </a:spcAft>
                        <a:tabLst>
                          <a:tab pos="228600" algn="l"/>
                          <a:tab pos="457200" algn="l"/>
                          <a:tab pos="685800" algn="l"/>
                          <a:tab pos="914400" algn="l"/>
                        </a:tabLst>
                      </a:pPr>
                      <a:r>
                        <a:rPr lang="en-US" sz="1200" kern="100">
                          <a:effectLst/>
                          <a:latin typeface="+mj-lt"/>
                          <a:ea typeface="新細明體"/>
                        </a:rPr>
                        <a:t>38.288</a:t>
                      </a:r>
                      <a:endParaRPr lang="zh-TW" sz="120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hangingPunct="0">
                        <a:spcBef>
                          <a:spcPts val="600"/>
                        </a:spcBef>
                        <a:spcAft>
                          <a:spcPts val="600"/>
                        </a:spcAft>
                        <a:tabLst>
                          <a:tab pos="228600" algn="l"/>
                          <a:tab pos="457200" algn="l"/>
                          <a:tab pos="685800" algn="l"/>
                          <a:tab pos="914400" algn="l"/>
                        </a:tabLst>
                      </a:pPr>
                      <a:r>
                        <a:rPr lang="en-US" sz="1200" kern="100">
                          <a:effectLst/>
                          <a:latin typeface="+mj-lt"/>
                          <a:ea typeface="新細明體"/>
                        </a:rPr>
                        <a:t>37.493</a:t>
                      </a:r>
                      <a:endParaRPr lang="zh-TW" sz="120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200" kern="100">
                          <a:effectLst/>
                          <a:latin typeface="+mj-lt"/>
                          <a:ea typeface="新細明體"/>
                        </a:rPr>
                        <a:t>36.200</a:t>
                      </a:r>
                      <a:endParaRPr lang="zh-TW" sz="120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200" kern="100">
                          <a:effectLst/>
                          <a:latin typeface="+mj-lt"/>
                          <a:ea typeface="新細明體"/>
                        </a:rPr>
                        <a:t>37.419</a:t>
                      </a:r>
                      <a:endParaRPr lang="zh-TW" sz="120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388367">
                <a:tc>
                  <a:txBody>
                    <a:bodyPr/>
                    <a:lstStyle/>
                    <a:p>
                      <a:pPr algn="ctr" hangingPunct="0">
                        <a:spcBef>
                          <a:spcPts val="0"/>
                        </a:spcBef>
                        <a:spcAft>
                          <a:spcPts val="0"/>
                        </a:spcAft>
                        <a:tabLst>
                          <a:tab pos="228600" algn="l"/>
                          <a:tab pos="457200" algn="l"/>
                          <a:tab pos="685800" algn="l"/>
                          <a:tab pos="914400" algn="l"/>
                        </a:tabLst>
                      </a:pPr>
                      <a:endParaRPr lang="en-US" sz="600" kern="100" dirty="0" smtClean="0">
                        <a:effectLst/>
                      </a:endParaRPr>
                    </a:p>
                    <a:p>
                      <a:pPr algn="ctr" hangingPunct="0">
                        <a:spcBef>
                          <a:spcPts val="0"/>
                        </a:spcBef>
                        <a:spcAft>
                          <a:spcPts val="0"/>
                        </a:spcAft>
                        <a:tabLst>
                          <a:tab pos="228600" algn="l"/>
                          <a:tab pos="457200" algn="l"/>
                          <a:tab pos="685800" algn="l"/>
                          <a:tab pos="914400" algn="l"/>
                        </a:tabLst>
                      </a:pPr>
                      <a:r>
                        <a:rPr lang="en-US" sz="1200" kern="100" dirty="0" smtClean="0">
                          <a:effectLst/>
                        </a:rPr>
                        <a:t>SSIM</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hangingPunct="0">
                        <a:spcBef>
                          <a:spcPts val="600"/>
                        </a:spcBef>
                        <a:spcAft>
                          <a:spcPts val="600"/>
                        </a:spcAft>
                        <a:tabLst>
                          <a:tab pos="228600" algn="l"/>
                          <a:tab pos="457200" algn="l"/>
                          <a:tab pos="685800" algn="l"/>
                          <a:tab pos="914400" algn="l"/>
                        </a:tabLst>
                      </a:pPr>
                      <a:r>
                        <a:rPr lang="en-US" sz="1200" kern="100" dirty="0">
                          <a:effectLst/>
                          <a:latin typeface="+mj-lt"/>
                          <a:ea typeface="新細明體"/>
                        </a:rPr>
                        <a:t>0.9958</a:t>
                      </a:r>
                      <a:endParaRPr lang="zh-TW" sz="1200" dirty="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hangingPunct="0">
                        <a:spcBef>
                          <a:spcPts val="600"/>
                        </a:spcBef>
                        <a:spcAft>
                          <a:spcPts val="600"/>
                        </a:spcAft>
                        <a:tabLst>
                          <a:tab pos="228600" algn="l"/>
                          <a:tab pos="457200" algn="l"/>
                          <a:tab pos="685800" algn="l"/>
                          <a:tab pos="914400" algn="l"/>
                        </a:tabLst>
                      </a:pPr>
                      <a:r>
                        <a:rPr lang="en-US" sz="1200" kern="100" dirty="0" smtClean="0">
                          <a:effectLst/>
                        </a:rPr>
                        <a:t>0.9955</a:t>
                      </a:r>
                      <a:endParaRPr lang="zh-TW" sz="12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dirty="0"/>
                    </a:p>
                  </a:txBody>
                  <a:tcPr/>
                </a:tc>
                <a:tc>
                  <a:txBody>
                    <a:bodyPr/>
                    <a:lstStyle/>
                    <a:p>
                      <a:pPr algn="ctr" hangingPunct="0">
                        <a:spcBef>
                          <a:spcPts val="600"/>
                        </a:spcBef>
                        <a:spcAft>
                          <a:spcPts val="600"/>
                        </a:spcAft>
                        <a:tabLst>
                          <a:tab pos="228600" algn="l"/>
                          <a:tab pos="457200" algn="l"/>
                          <a:tab pos="685800" algn="l"/>
                          <a:tab pos="914400" algn="l"/>
                        </a:tabLst>
                      </a:pPr>
                      <a:r>
                        <a:rPr lang="en-US" sz="1200" kern="100">
                          <a:effectLst/>
                          <a:latin typeface="+mj-lt"/>
                          <a:ea typeface="新細明體"/>
                        </a:rPr>
                        <a:t>0.9873</a:t>
                      </a:r>
                      <a:endParaRPr lang="zh-TW" sz="120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hangingPunct="0">
                        <a:spcBef>
                          <a:spcPts val="600"/>
                        </a:spcBef>
                        <a:spcAft>
                          <a:spcPts val="600"/>
                        </a:spcAft>
                        <a:tabLst>
                          <a:tab pos="228600" algn="l"/>
                          <a:tab pos="457200" algn="l"/>
                          <a:tab pos="685800" algn="l"/>
                          <a:tab pos="914400" algn="l"/>
                        </a:tabLst>
                      </a:pPr>
                      <a:r>
                        <a:rPr lang="en-US" sz="1200" kern="100">
                          <a:effectLst/>
                          <a:latin typeface="+mj-lt"/>
                          <a:ea typeface="新細明體"/>
                        </a:rPr>
                        <a:t>0.9905</a:t>
                      </a:r>
                      <a:endParaRPr lang="zh-TW" sz="120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200" kern="100">
                          <a:effectLst/>
                          <a:latin typeface="+mj-lt"/>
                          <a:ea typeface="新細明體"/>
                        </a:rPr>
                        <a:t>0.9820</a:t>
                      </a:r>
                      <a:endParaRPr lang="zh-TW" sz="120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200" kern="100">
                          <a:effectLst/>
                          <a:latin typeface="+mj-lt"/>
                          <a:ea typeface="新細明體"/>
                        </a:rPr>
                        <a:t>0.9860</a:t>
                      </a:r>
                      <a:endParaRPr lang="zh-TW" sz="120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hangingPunct="0">
                        <a:spcBef>
                          <a:spcPts val="600"/>
                        </a:spcBef>
                        <a:spcAft>
                          <a:spcPts val="600"/>
                        </a:spcAft>
                        <a:tabLst>
                          <a:tab pos="228600" algn="l"/>
                          <a:tab pos="457200" algn="l"/>
                          <a:tab pos="685800" algn="l"/>
                          <a:tab pos="914400" algn="l"/>
                        </a:tabLst>
                      </a:pPr>
                      <a:r>
                        <a:rPr lang="en-US" sz="1200" kern="100">
                          <a:effectLst/>
                          <a:latin typeface="+mj-lt"/>
                          <a:ea typeface="新細明體"/>
                        </a:rPr>
                        <a:t>0.9882</a:t>
                      </a:r>
                      <a:endParaRPr lang="zh-TW" sz="120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hangingPunct="0">
                        <a:spcBef>
                          <a:spcPts val="600"/>
                        </a:spcBef>
                        <a:spcAft>
                          <a:spcPts val="600"/>
                        </a:spcAft>
                        <a:tabLst>
                          <a:tab pos="228600" algn="l"/>
                          <a:tab pos="457200" algn="l"/>
                          <a:tab pos="685800" algn="l"/>
                          <a:tab pos="914400" algn="l"/>
                        </a:tabLst>
                      </a:pPr>
                      <a:r>
                        <a:rPr lang="en-US" sz="1200" kern="100">
                          <a:effectLst/>
                          <a:latin typeface="+mj-lt"/>
                          <a:ea typeface="新細明體"/>
                        </a:rPr>
                        <a:t>0.9768</a:t>
                      </a:r>
                      <a:endParaRPr lang="zh-TW" sz="120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200" kern="100">
                          <a:effectLst/>
                          <a:latin typeface="+mj-lt"/>
                          <a:ea typeface="新細明體"/>
                        </a:rPr>
                        <a:t>0.9750</a:t>
                      </a:r>
                      <a:endParaRPr lang="zh-TW" sz="120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200" kern="100" dirty="0">
                          <a:effectLst/>
                          <a:latin typeface="+mj-lt"/>
                          <a:ea typeface="新細明體"/>
                        </a:rPr>
                        <a:t>0.9770</a:t>
                      </a:r>
                      <a:endParaRPr lang="zh-TW" sz="1200" dirty="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bl>
          </a:graphicData>
        </a:graphic>
      </p:graphicFrame>
    </p:spTree>
    <p:extLst>
      <p:ext uri="{BB962C8B-B14F-4D97-AF65-F5344CB8AC3E}">
        <p14:creationId xmlns:p14="http://schemas.microsoft.com/office/powerpoint/2010/main" val="191748540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bwMode="auto">
          <a:xfrm>
            <a:off x="899592" y="197768"/>
            <a:ext cx="8784976"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eaLnBrk="0" hangingPunct="0">
              <a:defRPr/>
            </a:pPr>
            <a:r>
              <a:rPr lang="en-US" altLang="zh-TW" sz="2800" b="1" dirty="0" err="1" smtClean="0">
                <a:latin typeface="Calibri" panose="020F0502020204030204" pitchFamily="34" charset="0"/>
                <a:ea typeface="+mj-ea"/>
                <a:cs typeface="Calibri" panose="020F0502020204030204" pitchFamily="34" charset="0"/>
              </a:rPr>
              <a:t>Depacked</a:t>
            </a:r>
            <a:r>
              <a:rPr lang="en-US" altLang="zh-TW" sz="2800" b="1" dirty="0" smtClean="0">
                <a:latin typeface="Calibri" panose="020F0502020204030204" pitchFamily="34" charset="0"/>
                <a:ea typeface="+mj-ea"/>
                <a:cs typeface="Calibri" panose="020F0502020204030204" pitchFamily="34" charset="0"/>
              </a:rPr>
              <a:t> Depth from </a:t>
            </a:r>
            <a:r>
              <a:rPr lang="en-US" altLang="zh-TW" sz="2800" b="1" dirty="0" err="1" smtClean="0">
                <a:latin typeface="Calibri" panose="020F0502020204030204" pitchFamily="34" charset="0"/>
                <a:ea typeface="+mj-ea"/>
                <a:cs typeface="Calibri" panose="020F0502020204030204" pitchFamily="34" charset="0"/>
              </a:rPr>
              <a:t>Uncoded</a:t>
            </a:r>
            <a:r>
              <a:rPr lang="en-US" altLang="zh-TW" sz="2800" b="1" dirty="0" smtClean="0">
                <a:latin typeface="Calibri" panose="020F0502020204030204" pitchFamily="34" charset="0"/>
                <a:ea typeface="+mj-ea"/>
                <a:cs typeface="Calibri" panose="020F0502020204030204" pitchFamily="34" charset="0"/>
              </a:rPr>
              <a:t> CTDP-LR Format </a:t>
            </a:r>
            <a:endParaRPr kumimoji="1" lang="zh-TW" altLang="en-US" sz="2800" b="1" i="0" u="none" strike="noStrike" kern="1200" cap="none" spc="0" normalizeH="0" baseline="0" noProof="0" dirty="0">
              <a:ln>
                <a:noFill/>
              </a:ln>
              <a:effectLst/>
              <a:uLnTx/>
              <a:uFillTx/>
              <a:latin typeface="Calibri" panose="020F0502020204030204" pitchFamily="34" charset="0"/>
              <a:ea typeface="+mj-ea"/>
              <a:cs typeface="Calibri" panose="020F0502020204030204" pitchFamily="34" charset="0"/>
            </a:endParaRPr>
          </a:p>
        </p:txBody>
      </p:sp>
      <p:pic>
        <p:nvPicPr>
          <p:cNvPr id="3" name="圖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1956" y="1772816"/>
            <a:ext cx="7920000" cy="4474322"/>
          </a:xfrm>
          <a:prstGeom prst="rect">
            <a:avLst/>
          </a:prstGeom>
        </p:spPr>
      </p:pic>
      <p:sp>
        <p:nvSpPr>
          <p:cNvPr id="4" name="文字方塊 3"/>
          <p:cNvSpPr txBox="1"/>
          <p:nvPr/>
        </p:nvSpPr>
        <p:spPr>
          <a:xfrm>
            <a:off x="531807" y="1259468"/>
            <a:ext cx="5275803" cy="369332"/>
          </a:xfrm>
          <a:prstGeom prst="rect">
            <a:avLst/>
          </a:prstGeom>
          <a:noFill/>
        </p:spPr>
        <p:txBody>
          <a:bodyPr wrap="none" rtlCol="0">
            <a:spAutoFit/>
          </a:bodyPr>
          <a:lstStyle/>
          <a:p>
            <a:r>
              <a:rPr lang="en-US" altLang="zh-TW" b="1" dirty="0" err="1" smtClean="0"/>
              <a:t>Depacked</a:t>
            </a:r>
            <a:r>
              <a:rPr lang="en-US" altLang="zh-TW" b="1" dirty="0" smtClean="0"/>
              <a:t> Depth for Direct RGB Color Packing</a:t>
            </a:r>
            <a:endParaRPr lang="zh-TW" altLang="en-US" b="1" dirty="0"/>
          </a:p>
        </p:txBody>
      </p:sp>
    </p:spTree>
    <p:extLst>
      <p:ext uri="{BB962C8B-B14F-4D97-AF65-F5344CB8AC3E}">
        <p14:creationId xmlns:p14="http://schemas.microsoft.com/office/powerpoint/2010/main" val="347603879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531807" y="1268760"/>
            <a:ext cx="5053628" cy="369332"/>
          </a:xfrm>
          <a:prstGeom prst="rect">
            <a:avLst/>
          </a:prstGeom>
          <a:noFill/>
        </p:spPr>
        <p:txBody>
          <a:bodyPr wrap="none" rtlCol="0">
            <a:spAutoFit/>
          </a:bodyPr>
          <a:lstStyle/>
          <a:p>
            <a:r>
              <a:rPr lang="en-US" altLang="zh-TW" b="1" dirty="0" err="1"/>
              <a:t>Depacked</a:t>
            </a:r>
            <a:r>
              <a:rPr lang="en-US" altLang="zh-TW" b="1" dirty="0"/>
              <a:t> Depth of </a:t>
            </a:r>
            <a:r>
              <a:rPr lang="en-US" altLang="zh-TW" b="1" dirty="0" smtClean="0"/>
              <a:t>DPCM-based YUV (4:2:0)</a:t>
            </a:r>
            <a:endParaRPr lang="zh-TW" altLang="en-US" b="1" dirty="0"/>
          </a:p>
        </p:txBody>
      </p:sp>
      <p:pic>
        <p:nvPicPr>
          <p:cNvPr id="5" name="圖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1772816"/>
            <a:ext cx="7920880" cy="4521600"/>
          </a:xfrm>
          <a:prstGeom prst="rect">
            <a:avLst/>
          </a:prstGeom>
        </p:spPr>
      </p:pic>
      <p:sp>
        <p:nvSpPr>
          <p:cNvPr id="7" name="標題 1"/>
          <p:cNvSpPr txBox="1">
            <a:spLocks/>
          </p:cNvSpPr>
          <p:nvPr/>
        </p:nvSpPr>
        <p:spPr bwMode="auto">
          <a:xfrm>
            <a:off x="899592" y="197768"/>
            <a:ext cx="8784976"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eaLnBrk="0" hangingPunct="0">
              <a:defRPr/>
            </a:pPr>
            <a:r>
              <a:rPr lang="en-US" altLang="zh-TW" sz="2800" b="1" dirty="0" err="1" smtClean="0">
                <a:latin typeface="Calibri" panose="020F0502020204030204" pitchFamily="34" charset="0"/>
                <a:ea typeface="+mj-ea"/>
                <a:cs typeface="Calibri" panose="020F0502020204030204" pitchFamily="34" charset="0"/>
              </a:rPr>
              <a:t>Depacked</a:t>
            </a:r>
            <a:r>
              <a:rPr lang="en-US" altLang="zh-TW" sz="2800" b="1" dirty="0" smtClean="0">
                <a:latin typeface="Calibri" panose="020F0502020204030204" pitchFamily="34" charset="0"/>
                <a:ea typeface="+mj-ea"/>
                <a:cs typeface="Calibri" panose="020F0502020204030204" pitchFamily="34" charset="0"/>
              </a:rPr>
              <a:t> Depth from </a:t>
            </a:r>
            <a:r>
              <a:rPr lang="en-US" altLang="zh-TW" sz="2800" b="1" dirty="0" err="1" smtClean="0">
                <a:latin typeface="Calibri" panose="020F0502020204030204" pitchFamily="34" charset="0"/>
                <a:ea typeface="+mj-ea"/>
                <a:cs typeface="Calibri" panose="020F0502020204030204" pitchFamily="34" charset="0"/>
              </a:rPr>
              <a:t>Uncoded</a:t>
            </a:r>
            <a:r>
              <a:rPr lang="en-US" altLang="zh-TW" sz="2800" b="1" dirty="0" smtClean="0">
                <a:latin typeface="Calibri" panose="020F0502020204030204" pitchFamily="34" charset="0"/>
                <a:ea typeface="+mj-ea"/>
                <a:cs typeface="Calibri" panose="020F0502020204030204" pitchFamily="34" charset="0"/>
              </a:rPr>
              <a:t> CTDP-LR Format </a:t>
            </a:r>
            <a:endParaRPr kumimoji="1" lang="zh-TW" altLang="en-US" sz="2800" b="1" i="0" u="none" strike="noStrike" kern="1200" cap="none" spc="0" normalizeH="0" baseline="0" noProof="0" dirty="0">
              <a:ln>
                <a:noFill/>
              </a:ln>
              <a:effectLst/>
              <a:uLnTx/>
              <a:uFillTx/>
              <a:latin typeface="Calibri" panose="020F0502020204030204" pitchFamily="34" charset="0"/>
              <a:ea typeface="+mj-ea"/>
              <a:cs typeface="Calibri" panose="020F0502020204030204" pitchFamily="34" charset="0"/>
            </a:endParaRPr>
          </a:p>
        </p:txBody>
      </p:sp>
    </p:spTree>
    <p:extLst>
      <p:ext uri="{BB962C8B-B14F-4D97-AF65-F5344CB8AC3E}">
        <p14:creationId xmlns:p14="http://schemas.microsoft.com/office/powerpoint/2010/main" val="240617534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531807" y="1268760"/>
            <a:ext cx="5510868" cy="369332"/>
          </a:xfrm>
          <a:prstGeom prst="rect">
            <a:avLst/>
          </a:prstGeom>
          <a:noFill/>
        </p:spPr>
        <p:txBody>
          <a:bodyPr wrap="none" rtlCol="0">
            <a:spAutoFit/>
          </a:bodyPr>
          <a:lstStyle/>
          <a:p>
            <a:r>
              <a:rPr lang="en-US" altLang="zh-TW" b="1" dirty="0" err="1"/>
              <a:t>Depacked</a:t>
            </a:r>
            <a:r>
              <a:rPr lang="en-US" altLang="zh-TW" b="1" dirty="0"/>
              <a:t> Depth of </a:t>
            </a:r>
            <a:r>
              <a:rPr lang="en-US" altLang="zh-TW" b="1" dirty="0" smtClean="0"/>
              <a:t>Adjusted RGB Color Packing</a:t>
            </a:r>
            <a:endParaRPr lang="zh-TW" altLang="en-US" b="1" dirty="0"/>
          </a:p>
        </p:txBody>
      </p:sp>
      <p:pic>
        <p:nvPicPr>
          <p:cNvPr id="2" name="圖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1560" y="1791267"/>
            <a:ext cx="7920000" cy="4495301"/>
          </a:xfrm>
          <a:prstGeom prst="rect">
            <a:avLst/>
          </a:prstGeom>
        </p:spPr>
      </p:pic>
      <p:sp>
        <p:nvSpPr>
          <p:cNvPr id="5" name="標題 1"/>
          <p:cNvSpPr txBox="1">
            <a:spLocks/>
          </p:cNvSpPr>
          <p:nvPr/>
        </p:nvSpPr>
        <p:spPr bwMode="auto">
          <a:xfrm>
            <a:off x="899592" y="197768"/>
            <a:ext cx="8784976"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eaLnBrk="0" hangingPunct="0">
              <a:defRPr/>
            </a:pPr>
            <a:r>
              <a:rPr lang="en-US" altLang="zh-TW" sz="2800" b="1" dirty="0" err="1" smtClean="0">
                <a:latin typeface="Calibri" panose="020F0502020204030204" pitchFamily="34" charset="0"/>
                <a:ea typeface="+mj-ea"/>
                <a:cs typeface="Calibri" panose="020F0502020204030204" pitchFamily="34" charset="0"/>
              </a:rPr>
              <a:t>Depacked</a:t>
            </a:r>
            <a:r>
              <a:rPr lang="en-US" altLang="zh-TW" sz="2800" b="1" dirty="0" smtClean="0">
                <a:latin typeface="Calibri" panose="020F0502020204030204" pitchFamily="34" charset="0"/>
                <a:ea typeface="+mj-ea"/>
                <a:cs typeface="Calibri" panose="020F0502020204030204" pitchFamily="34" charset="0"/>
              </a:rPr>
              <a:t> Depth from </a:t>
            </a:r>
            <a:r>
              <a:rPr lang="en-US" altLang="zh-TW" sz="2800" b="1" dirty="0" err="1" smtClean="0">
                <a:latin typeface="Calibri" panose="020F0502020204030204" pitchFamily="34" charset="0"/>
                <a:ea typeface="+mj-ea"/>
                <a:cs typeface="Calibri" panose="020F0502020204030204" pitchFamily="34" charset="0"/>
              </a:rPr>
              <a:t>Uncoded</a:t>
            </a:r>
            <a:r>
              <a:rPr lang="en-US" altLang="zh-TW" sz="2800" b="1" dirty="0" smtClean="0">
                <a:latin typeface="Calibri" panose="020F0502020204030204" pitchFamily="34" charset="0"/>
                <a:ea typeface="+mj-ea"/>
                <a:cs typeface="Calibri" panose="020F0502020204030204" pitchFamily="34" charset="0"/>
              </a:rPr>
              <a:t> CTDP-LR Format </a:t>
            </a:r>
            <a:endParaRPr kumimoji="1" lang="zh-TW" altLang="en-US" sz="2800" b="1" i="0" u="none" strike="noStrike" kern="1200" cap="none" spc="0" normalizeH="0" baseline="0" noProof="0" dirty="0">
              <a:ln>
                <a:noFill/>
              </a:ln>
              <a:effectLst/>
              <a:uLnTx/>
              <a:uFillTx/>
              <a:latin typeface="Calibri" panose="020F0502020204030204" pitchFamily="34" charset="0"/>
              <a:ea typeface="+mj-ea"/>
              <a:cs typeface="Calibri" panose="020F0502020204030204" pitchFamily="34" charset="0"/>
            </a:endParaRPr>
          </a:p>
        </p:txBody>
      </p:sp>
    </p:spTree>
    <p:extLst>
      <p:ext uri="{BB962C8B-B14F-4D97-AF65-F5344CB8AC3E}">
        <p14:creationId xmlns:p14="http://schemas.microsoft.com/office/powerpoint/2010/main" val="39717886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531807" y="1268760"/>
            <a:ext cx="6318781" cy="369332"/>
          </a:xfrm>
          <a:prstGeom prst="rect">
            <a:avLst/>
          </a:prstGeom>
          <a:noFill/>
        </p:spPr>
        <p:txBody>
          <a:bodyPr wrap="none" rtlCol="0">
            <a:spAutoFit/>
          </a:bodyPr>
          <a:lstStyle/>
          <a:p>
            <a:r>
              <a:rPr lang="en-US" altLang="zh-TW" b="1" dirty="0" err="1"/>
              <a:t>Depacked</a:t>
            </a:r>
            <a:r>
              <a:rPr lang="en-US" altLang="zh-TW" b="1" dirty="0"/>
              <a:t> Depth of </a:t>
            </a:r>
            <a:r>
              <a:rPr lang="en-US" altLang="zh-TW" b="1" dirty="0" smtClean="0"/>
              <a:t>Assigned RGB Color Packing (4:0:0)</a:t>
            </a:r>
            <a:endParaRPr lang="zh-TW" altLang="en-US" b="1" dirty="0"/>
          </a:p>
        </p:txBody>
      </p:sp>
      <p:pic>
        <p:nvPicPr>
          <p:cNvPr id="2" name="圖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1" y="1772815"/>
            <a:ext cx="7855105" cy="4536000"/>
          </a:xfrm>
          <a:prstGeom prst="rect">
            <a:avLst/>
          </a:prstGeom>
        </p:spPr>
      </p:pic>
      <p:sp>
        <p:nvSpPr>
          <p:cNvPr id="5" name="標題 1"/>
          <p:cNvSpPr txBox="1">
            <a:spLocks/>
          </p:cNvSpPr>
          <p:nvPr/>
        </p:nvSpPr>
        <p:spPr bwMode="auto">
          <a:xfrm>
            <a:off x="899592" y="197768"/>
            <a:ext cx="8784976"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eaLnBrk="0" hangingPunct="0">
              <a:defRPr/>
            </a:pPr>
            <a:r>
              <a:rPr lang="en-US" altLang="zh-TW" sz="2800" b="1" dirty="0" err="1" smtClean="0">
                <a:latin typeface="Calibri" panose="020F0502020204030204" pitchFamily="34" charset="0"/>
                <a:ea typeface="+mj-ea"/>
                <a:cs typeface="Calibri" panose="020F0502020204030204" pitchFamily="34" charset="0"/>
              </a:rPr>
              <a:t>Depacked</a:t>
            </a:r>
            <a:r>
              <a:rPr lang="en-US" altLang="zh-TW" sz="2800" b="1" dirty="0" smtClean="0">
                <a:latin typeface="Calibri" panose="020F0502020204030204" pitchFamily="34" charset="0"/>
                <a:ea typeface="+mj-ea"/>
                <a:cs typeface="Calibri" panose="020F0502020204030204" pitchFamily="34" charset="0"/>
              </a:rPr>
              <a:t> Depth from </a:t>
            </a:r>
            <a:r>
              <a:rPr lang="en-US" altLang="zh-TW" sz="2800" b="1" dirty="0" err="1" smtClean="0">
                <a:latin typeface="Calibri" panose="020F0502020204030204" pitchFamily="34" charset="0"/>
                <a:ea typeface="+mj-ea"/>
                <a:cs typeface="Calibri" panose="020F0502020204030204" pitchFamily="34" charset="0"/>
              </a:rPr>
              <a:t>Uncoded</a:t>
            </a:r>
            <a:r>
              <a:rPr lang="en-US" altLang="zh-TW" sz="2800" b="1" dirty="0" smtClean="0">
                <a:latin typeface="Calibri" panose="020F0502020204030204" pitchFamily="34" charset="0"/>
                <a:ea typeface="+mj-ea"/>
                <a:cs typeface="Calibri" panose="020F0502020204030204" pitchFamily="34" charset="0"/>
              </a:rPr>
              <a:t> CTDP-LR Format </a:t>
            </a:r>
            <a:endParaRPr kumimoji="1" lang="zh-TW" altLang="en-US" sz="2800" b="1" i="0" u="none" strike="noStrike" kern="1200" cap="none" spc="0" normalizeH="0" baseline="0" noProof="0" dirty="0">
              <a:ln>
                <a:noFill/>
              </a:ln>
              <a:effectLst/>
              <a:uLnTx/>
              <a:uFillTx/>
              <a:latin typeface="Calibri" panose="020F0502020204030204" pitchFamily="34" charset="0"/>
              <a:ea typeface="+mj-ea"/>
              <a:cs typeface="Calibri" panose="020F0502020204030204" pitchFamily="34" charset="0"/>
            </a:endParaRPr>
          </a:p>
        </p:txBody>
      </p:sp>
    </p:spTree>
    <p:extLst>
      <p:ext uri="{BB962C8B-B14F-4D97-AF65-F5344CB8AC3E}">
        <p14:creationId xmlns:p14="http://schemas.microsoft.com/office/powerpoint/2010/main" val="144819245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531807" y="1268760"/>
            <a:ext cx="6318781" cy="369332"/>
          </a:xfrm>
          <a:prstGeom prst="rect">
            <a:avLst/>
          </a:prstGeom>
          <a:noFill/>
        </p:spPr>
        <p:txBody>
          <a:bodyPr wrap="none" rtlCol="0">
            <a:spAutoFit/>
          </a:bodyPr>
          <a:lstStyle/>
          <a:p>
            <a:r>
              <a:rPr lang="en-US" altLang="zh-TW" b="1" dirty="0" err="1"/>
              <a:t>Depacked</a:t>
            </a:r>
            <a:r>
              <a:rPr lang="en-US" altLang="zh-TW" b="1" dirty="0"/>
              <a:t> Depth of </a:t>
            </a:r>
            <a:r>
              <a:rPr lang="en-US" altLang="zh-TW" b="1" dirty="0" smtClean="0"/>
              <a:t>Assigned RGB Color Packing (4:2:0)</a:t>
            </a:r>
            <a:endParaRPr lang="zh-TW" altLang="en-US" b="1" dirty="0"/>
          </a:p>
        </p:txBody>
      </p:sp>
      <p:pic>
        <p:nvPicPr>
          <p:cNvPr id="3" name="圖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1561" y="1761850"/>
            <a:ext cx="7901057" cy="4536000"/>
          </a:xfrm>
          <a:prstGeom prst="rect">
            <a:avLst/>
          </a:prstGeom>
        </p:spPr>
      </p:pic>
      <p:sp>
        <p:nvSpPr>
          <p:cNvPr id="5" name="標題 1"/>
          <p:cNvSpPr txBox="1">
            <a:spLocks/>
          </p:cNvSpPr>
          <p:nvPr/>
        </p:nvSpPr>
        <p:spPr bwMode="auto">
          <a:xfrm>
            <a:off x="899592" y="197768"/>
            <a:ext cx="8784976"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eaLnBrk="0" hangingPunct="0">
              <a:defRPr/>
            </a:pPr>
            <a:r>
              <a:rPr lang="en-US" altLang="zh-TW" sz="2800" b="1" dirty="0" err="1" smtClean="0">
                <a:latin typeface="Calibri" panose="020F0502020204030204" pitchFamily="34" charset="0"/>
                <a:ea typeface="+mj-ea"/>
                <a:cs typeface="Calibri" panose="020F0502020204030204" pitchFamily="34" charset="0"/>
              </a:rPr>
              <a:t>Depacked</a:t>
            </a:r>
            <a:r>
              <a:rPr lang="en-US" altLang="zh-TW" sz="2800" b="1" dirty="0" smtClean="0">
                <a:latin typeface="Calibri" panose="020F0502020204030204" pitchFamily="34" charset="0"/>
                <a:ea typeface="+mj-ea"/>
                <a:cs typeface="Calibri" panose="020F0502020204030204" pitchFamily="34" charset="0"/>
              </a:rPr>
              <a:t> Depth from </a:t>
            </a:r>
            <a:r>
              <a:rPr lang="en-US" altLang="zh-TW" sz="2800" b="1" dirty="0" err="1" smtClean="0">
                <a:latin typeface="Calibri" panose="020F0502020204030204" pitchFamily="34" charset="0"/>
                <a:ea typeface="+mj-ea"/>
                <a:cs typeface="Calibri" panose="020F0502020204030204" pitchFamily="34" charset="0"/>
              </a:rPr>
              <a:t>Uncoded</a:t>
            </a:r>
            <a:r>
              <a:rPr lang="en-US" altLang="zh-TW" sz="2800" b="1" dirty="0" smtClean="0">
                <a:latin typeface="Calibri" panose="020F0502020204030204" pitchFamily="34" charset="0"/>
                <a:ea typeface="+mj-ea"/>
                <a:cs typeface="Calibri" panose="020F0502020204030204" pitchFamily="34" charset="0"/>
              </a:rPr>
              <a:t> CTDP-LR Format </a:t>
            </a:r>
            <a:endParaRPr kumimoji="1" lang="zh-TW" altLang="en-US" sz="2800" b="1" i="0" u="none" strike="noStrike" kern="1200" cap="none" spc="0" normalizeH="0" baseline="0" noProof="0" dirty="0">
              <a:ln>
                <a:noFill/>
              </a:ln>
              <a:effectLst/>
              <a:uLnTx/>
              <a:uFillTx/>
              <a:latin typeface="Calibri" panose="020F0502020204030204" pitchFamily="34" charset="0"/>
              <a:ea typeface="+mj-ea"/>
              <a:cs typeface="Calibri" panose="020F0502020204030204" pitchFamily="34" charset="0"/>
            </a:endParaRPr>
          </a:p>
        </p:txBody>
      </p:sp>
    </p:spTree>
    <p:extLst>
      <p:ext uri="{BB962C8B-B14F-4D97-AF65-F5344CB8AC3E}">
        <p14:creationId xmlns:p14="http://schemas.microsoft.com/office/powerpoint/2010/main" val="333021372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p:cNvSpPr txBox="1"/>
          <p:nvPr/>
        </p:nvSpPr>
        <p:spPr>
          <a:xfrm>
            <a:off x="1374179" y="2852936"/>
            <a:ext cx="6395662" cy="1384995"/>
          </a:xfrm>
          <a:prstGeom prst="rect">
            <a:avLst/>
          </a:prstGeom>
          <a:noFill/>
        </p:spPr>
        <p:txBody>
          <a:bodyPr wrap="none" rtlCol="0">
            <a:spAutoFit/>
          </a:bodyPr>
          <a:lstStyle/>
          <a:p>
            <a:pPr algn="ctr"/>
            <a:r>
              <a:rPr lang="en-US" altLang="zh-TW" sz="2800" b="1" dirty="0" smtClean="0">
                <a:latin typeface="Calibri" panose="020F0502020204030204" pitchFamily="34" charset="0"/>
              </a:rPr>
              <a:t>HEVC-coded CTDP Performances</a:t>
            </a:r>
          </a:p>
          <a:p>
            <a:pPr algn="ctr"/>
            <a:r>
              <a:rPr lang="en-US" altLang="zh-TW" sz="2800" b="1" dirty="0" smtClean="0">
                <a:latin typeface="Calibri" panose="020F0502020204030204" pitchFamily="34" charset="0"/>
              </a:rPr>
              <a:t>of </a:t>
            </a:r>
            <a:r>
              <a:rPr lang="en-US" altLang="zh-TW" sz="2800" b="1" dirty="0" err="1" smtClean="0">
                <a:latin typeface="Calibri" panose="020F0502020204030204" pitchFamily="34" charset="0"/>
              </a:rPr>
              <a:t>YCbCr</a:t>
            </a:r>
            <a:r>
              <a:rPr lang="en-US" altLang="zh-TW" sz="2800" b="1" dirty="0" smtClean="0">
                <a:latin typeface="Calibri" panose="020F0502020204030204" pitchFamily="34" charset="0"/>
              </a:rPr>
              <a:t> and RGB Color Packing Methods</a:t>
            </a:r>
          </a:p>
          <a:p>
            <a:pPr algn="ctr"/>
            <a:endParaRPr lang="en-US" altLang="zh-TW" sz="2800" b="1" dirty="0">
              <a:latin typeface="Calibri" panose="020F0502020204030204" pitchFamily="34" charset="0"/>
            </a:endParaRPr>
          </a:p>
        </p:txBody>
      </p:sp>
      <p:sp>
        <p:nvSpPr>
          <p:cNvPr id="3" name="矩形 2"/>
          <p:cNvSpPr/>
          <p:nvPr/>
        </p:nvSpPr>
        <p:spPr>
          <a:xfrm>
            <a:off x="1547664" y="3901219"/>
            <a:ext cx="6222177" cy="707886"/>
          </a:xfrm>
          <a:prstGeom prst="rect">
            <a:avLst/>
          </a:prstGeom>
          <a:solidFill>
            <a:srgbClr val="FFFF00"/>
          </a:solidFill>
          <a:ln>
            <a:solidFill>
              <a:schemeClr val="accent1"/>
            </a:solidFill>
          </a:ln>
        </p:spPr>
        <p:txBody>
          <a:bodyPr wrap="square">
            <a:spAutoFit/>
          </a:bodyPr>
          <a:lstStyle/>
          <a:p>
            <a:pPr lvl="0" algn="ctr"/>
            <a:r>
              <a:rPr lang="en-US" altLang="zh-TW" sz="2000" dirty="0" smtClean="0">
                <a:solidFill>
                  <a:prstClr val="black"/>
                </a:solidFill>
                <a:latin typeface="Calibri" panose="020F0502020204030204" pitchFamily="34" charset="0"/>
              </a:rPr>
              <a:t>CTDP-HEVC decoded and </a:t>
            </a:r>
            <a:r>
              <a:rPr lang="en-US" altLang="zh-TW" sz="2000" dirty="0" err="1" smtClean="0">
                <a:solidFill>
                  <a:prstClr val="black"/>
                </a:solidFill>
                <a:latin typeface="Calibri" panose="020F0502020204030204" pitchFamily="34" charset="0"/>
              </a:rPr>
              <a:t>depacked</a:t>
            </a:r>
            <a:r>
              <a:rPr lang="en-US" altLang="zh-TW" sz="2000" dirty="0" smtClean="0">
                <a:solidFill>
                  <a:prstClr val="black"/>
                </a:solidFill>
                <a:latin typeface="Calibri" panose="020F0502020204030204" pitchFamily="34" charset="0"/>
              </a:rPr>
              <a:t> texture, depth, and synthesized view are </a:t>
            </a:r>
            <a:r>
              <a:rPr lang="en-US" altLang="zh-TW" sz="2000" dirty="0">
                <a:solidFill>
                  <a:prstClr val="black"/>
                </a:solidFill>
                <a:latin typeface="Calibri" panose="020F0502020204030204" pitchFamily="34" charset="0"/>
              </a:rPr>
              <a:t>compared to </a:t>
            </a:r>
            <a:r>
              <a:rPr lang="en-US" altLang="zh-TW" sz="2000" dirty="0" smtClean="0">
                <a:solidFill>
                  <a:prstClr val="black"/>
                </a:solidFill>
                <a:latin typeface="Calibri" panose="020F0502020204030204" pitchFamily="34" charset="0"/>
              </a:rPr>
              <a:t>3D-HEVC decoded ones</a:t>
            </a:r>
            <a:endParaRPr lang="zh-TW" altLang="en-US" sz="2000" dirty="0">
              <a:solidFill>
                <a:prstClr val="black"/>
              </a:solidFill>
              <a:latin typeface="Calibri" panose="020F0502020204030204" pitchFamily="34" charset="0"/>
            </a:endParaRPr>
          </a:p>
        </p:txBody>
      </p:sp>
    </p:spTree>
    <p:extLst>
      <p:ext uri="{BB962C8B-B14F-4D97-AF65-F5344CB8AC3E}">
        <p14:creationId xmlns:p14="http://schemas.microsoft.com/office/powerpoint/2010/main" val="51274380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912813" y="44624"/>
            <a:ext cx="8229600" cy="792088"/>
          </a:xfrm>
        </p:spPr>
        <p:txBody>
          <a:bodyPr>
            <a:normAutofit/>
          </a:bodyPr>
          <a:lstStyle/>
          <a:p>
            <a:r>
              <a:rPr lang="en-US" altLang="zh-TW" sz="3200" dirty="0" smtClean="0">
                <a:latin typeface="Calibri" panose="020F0502020204030204" pitchFamily="34" charset="0"/>
              </a:rPr>
              <a:t>CTDP SEI Syntax in JCTVC-AE0022 (New)</a:t>
            </a:r>
            <a:endParaRPr lang="zh-TW" altLang="en-US" sz="3200" dirty="0">
              <a:latin typeface="Calibri" panose="020F0502020204030204" pitchFamily="34" charset="0"/>
            </a:endParaRPr>
          </a:p>
        </p:txBody>
      </p:sp>
      <p:graphicFrame>
        <p:nvGraphicFramePr>
          <p:cNvPr id="3" name="表格 2"/>
          <p:cNvGraphicFramePr>
            <a:graphicFrameLocks noGrp="1"/>
          </p:cNvGraphicFramePr>
          <p:nvPr>
            <p:extLst>
              <p:ext uri="{D42A27DB-BD31-4B8C-83A1-F6EECF244321}">
                <p14:modId xmlns:p14="http://schemas.microsoft.com/office/powerpoint/2010/main" val="3556621813"/>
              </p:ext>
            </p:extLst>
          </p:nvPr>
        </p:nvGraphicFramePr>
        <p:xfrm>
          <a:off x="647562" y="1052748"/>
          <a:ext cx="7884877" cy="5752893"/>
        </p:xfrm>
        <a:graphic>
          <a:graphicData uri="http://schemas.openxmlformats.org/drawingml/2006/table">
            <a:tbl>
              <a:tblPr>
                <a:tableStyleId>{5C22544A-7EE6-4342-B048-85BDC9FD1C3A}</a:tableStyleId>
              </a:tblPr>
              <a:tblGrid>
                <a:gridCol w="7068409">
                  <a:extLst>
                    <a:ext uri="{9D8B030D-6E8A-4147-A177-3AD203B41FA5}">
                      <a16:colId xmlns="" xmlns:a16="http://schemas.microsoft.com/office/drawing/2014/main" val="20000"/>
                    </a:ext>
                  </a:extLst>
                </a:gridCol>
                <a:gridCol w="816468">
                  <a:extLst>
                    <a:ext uri="{9D8B030D-6E8A-4147-A177-3AD203B41FA5}">
                      <a16:colId xmlns="" xmlns:a16="http://schemas.microsoft.com/office/drawing/2014/main" val="20001"/>
                    </a:ext>
                  </a:extLst>
                </a:gridCol>
              </a:tblGrid>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kern="1200" dirty="0" err="1" smtClean="0">
                          <a:effectLst/>
                        </a:rPr>
                        <a:t>centralized_texture_depth_packing</a:t>
                      </a:r>
                      <a:r>
                        <a:rPr lang="en-CA" sz="1100" kern="1200" dirty="0" smtClean="0">
                          <a:effectLst/>
                        </a:rPr>
                        <a:t>( </a:t>
                      </a:r>
                      <a:r>
                        <a:rPr lang="en-CA" sz="1100" kern="1200" dirty="0" err="1" smtClean="0">
                          <a:effectLst/>
                        </a:rPr>
                        <a:t>payloadSize</a:t>
                      </a:r>
                      <a:r>
                        <a:rPr lang="en-CA" sz="1100" kern="1200" dirty="0" smtClean="0">
                          <a:effectLst/>
                        </a:rPr>
                        <a:t> ) {</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Descriptor</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0"/>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dirty="0">
                          <a:effectLst/>
                        </a:rPr>
                        <a:t>	</a:t>
                      </a:r>
                      <a:r>
                        <a:rPr lang="en-CA" sz="1100" kern="1200" dirty="0" err="1">
                          <a:effectLst/>
                        </a:rPr>
                        <a:t>centralized_texture_depth_packing_cancel_flag</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1"/>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dirty="0">
                          <a:effectLst/>
                        </a:rPr>
                        <a:t>	</a:t>
                      </a:r>
                      <a:r>
                        <a:rPr lang="en-CA" sz="1100" kern="1200" dirty="0">
                          <a:effectLst/>
                        </a:rPr>
                        <a:t>if( ! </a:t>
                      </a:r>
                      <a:r>
                        <a:rPr lang="en-CA" sz="1100" kern="1200" dirty="0" err="1">
                          <a:effectLst/>
                        </a:rPr>
                        <a:t>centralized_texture_depth_packing_cancel_flag</a:t>
                      </a:r>
                      <a:r>
                        <a:rPr lang="en-CA" sz="1100" kern="1200" dirty="0">
                          <a:effectLst/>
                        </a:rPr>
                        <a:t> ) {</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2"/>
                  </a:ext>
                </a:extLst>
              </a:tr>
              <a:tr h="276118">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400" b="1" dirty="0">
                          <a:effectLst/>
                        </a:rPr>
                        <a:t>		</a:t>
                      </a:r>
                      <a:r>
                        <a:rPr lang="en-CA" sz="1400" b="1" kern="1200" dirty="0" err="1">
                          <a:effectLst/>
                        </a:rPr>
                        <a:t>ctdp_packing_type</a:t>
                      </a:r>
                      <a:endParaRPr lang="zh-TW" sz="1400" b="1"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 pos="504190" algn="l"/>
                          <a:tab pos="756285" algn="l"/>
                          <a:tab pos="1008380" algn="l"/>
                          <a:tab pos="1260475" algn="l"/>
                        </a:tabLst>
                      </a:pPr>
                      <a:r>
                        <a:rPr lang="en-CA" sz="1400" b="1" kern="1200" dirty="0">
                          <a:effectLst/>
                        </a:rPr>
                        <a:t>u(3)</a:t>
                      </a:r>
                      <a:endParaRPr lang="zh-TW" sz="1400" b="1"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3"/>
                  </a:ext>
                </a:extLst>
              </a:tr>
              <a:tr h="232872">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400" b="1" dirty="0">
                          <a:effectLst/>
                        </a:rPr>
                        <a:t>		</a:t>
                      </a:r>
                      <a:r>
                        <a:rPr lang="en-CA" sz="1600" b="1" dirty="0" err="1" smtClean="0">
                          <a:solidFill>
                            <a:srgbClr val="3333FF"/>
                          </a:solidFill>
                          <a:effectLst/>
                        </a:rPr>
                        <a:t>chroma_usage</a:t>
                      </a:r>
                      <a:endParaRPr lang="zh-TW" sz="1600" b="1" dirty="0">
                        <a:solidFill>
                          <a:srgbClr val="3333FF"/>
                        </a:solidFill>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 pos="504190" algn="l"/>
                          <a:tab pos="756285" algn="l"/>
                          <a:tab pos="1008380" algn="l"/>
                          <a:tab pos="1260475" algn="l"/>
                        </a:tabLst>
                      </a:pPr>
                      <a:r>
                        <a:rPr lang="en-CA" sz="1400" b="1" kern="1200" dirty="0" smtClean="0">
                          <a:effectLst/>
                        </a:rPr>
                        <a:t>u(2)</a:t>
                      </a:r>
                      <a:endParaRPr lang="zh-TW" sz="1400" b="1"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5"/>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kern="1200">
                          <a:effectLst/>
                        </a:rPr>
                        <a:t>		baseline_dist_flag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6"/>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kern="1200">
                          <a:effectLst/>
                        </a:rPr>
                        <a:t>		focal_length_flag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7"/>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kern="1200">
                          <a:effectLst/>
                        </a:rPr>
                        <a:t>		z_near_flag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8"/>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z_far_flag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9"/>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d_min_flag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10"/>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d_max_flag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11"/>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depth_representation_type</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ue(v)</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12"/>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if( baseline_dist_flag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13"/>
                  </a:ext>
                </a:extLst>
              </a:tr>
              <a:tr h="22239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view_syn_rep_info_element( BdistanceSign, BdistanceExp, BdistanceMantissa, BdistanceManLen )</a:t>
                      </a:r>
                      <a:endParaRPr lang="zh-TW" sz="1100">
                        <a:effectLst/>
                        <a:latin typeface="Times New Roman"/>
                        <a:ea typeface="新細明體"/>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lnSpc>
                          <a:spcPts val="950"/>
                        </a:lnSpc>
                        <a:spcBef>
                          <a:spcPts val="240"/>
                        </a:spcBef>
                        <a:spcAft>
                          <a:spcPts val="24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14"/>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if( focal_length_flag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15"/>
                  </a:ext>
                </a:extLst>
              </a:tr>
              <a:tr h="194931">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dirty="0">
                          <a:effectLst/>
                        </a:rPr>
                        <a:t>			</a:t>
                      </a:r>
                      <a:r>
                        <a:rPr lang="en-CA" sz="1100" dirty="0" err="1">
                          <a:effectLst/>
                        </a:rPr>
                        <a:t>view_syn_rep_info_element</a:t>
                      </a:r>
                      <a:r>
                        <a:rPr lang="en-CA" sz="1100" dirty="0">
                          <a:effectLst/>
                        </a:rPr>
                        <a:t>( </a:t>
                      </a:r>
                      <a:r>
                        <a:rPr lang="en-CA" sz="1100" dirty="0" err="1">
                          <a:effectLst/>
                        </a:rPr>
                        <a:t>FlengthSign</a:t>
                      </a:r>
                      <a:r>
                        <a:rPr lang="en-CA" sz="1100" dirty="0">
                          <a:effectLst/>
                        </a:rPr>
                        <a:t>, </a:t>
                      </a:r>
                      <a:r>
                        <a:rPr lang="en-CA" sz="1100" dirty="0" err="1">
                          <a:effectLst/>
                        </a:rPr>
                        <a:t>FlengthExp</a:t>
                      </a:r>
                      <a:r>
                        <a:rPr lang="en-CA" sz="1100" dirty="0">
                          <a:effectLst/>
                        </a:rPr>
                        <a:t>, </a:t>
                      </a:r>
                      <a:r>
                        <a:rPr lang="en-CA" sz="1100" dirty="0" err="1">
                          <a:effectLst/>
                        </a:rPr>
                        <a:t>FlengthMantissa</a:t>
                      </a:r>
                      <a:r>
                        <a:rPr lang="en-CA" sz="1100" dirty="0">
                          <a:effectLst/>
                        </a:rPr>
                        <a:t>, </a:t>
                      </a:r>
                      <a:r>
                        <a:rPr lang="en-CA" sz="1100" dirty="0" err="1">
                          <a:effectLst/>
                        </a:rPr>
                        <a:t>FlengthManLen</a:t>
                      </a:r>
                      <a:r>
                        <a:rPr lang="en-CA" sz="1100" dirty="0">
                          <a:effectLst/>
                        </a:rPr>
                        <a:t> )</a:t>
                      </a:r>
                      <a:endParaRPr lang="zh-TW" sz="1100" dirty="0">
                        <a:effectLst/>
                        <a:latin typeface="Times New Roman"/>
                        <a:ea typeface="新細明體"/>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lnSpc>
                          <a:spcPts val="950"/>
                        </a:lnSpc>
                        <a:spcBef>
                          <a:spcPts val="240"/>
                        </a:spcBef>
                        <a:spcAft>
                          <a:spcPts val="24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16"/>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if( z_near_flag )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17"/>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view_syn_rep_info_element( ZNearSign, ZNearExp, ZNearMantissa, ZNearManLen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18"/>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if( z_far_flag )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19"/>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view_syn_rep_info_element ( ZFarSign, ZFarExp, ZFarMantissa, ZFarManLen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20"/>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if( d_min_flag )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21"/>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view_syn_rep_info_element ( DMinSign, DMinExp, DMinMantissa, DMinManLen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22"/>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dirty="0">
                          <a:effectLst/>
                        </a:rPr>
                        <a:t>		if( </a:t>
                      </a:r>
                      <a:r>
                        <a:rPr lang="en-CA" sz="1100" dirty="0" err="1">
                          <a:effectLst/>
                        </a:rPr>
                        <a:t>d_max_flag</a:t>
                      </a:r>
                      <a:r>
                        <a:rPr lang="en-CA" sz="1100" dirty="0">
                          <a:effectLst/>
                        </a:rPr>
                        <a:t> ) </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23"/>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view_syn_rep_info_element ( DMaxSign, DMaxExp, DMaxMantissa, DMaxManLen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24"/>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if( depth_representation_type = = 3 ) {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25"/>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depth_nonlinear_representation_num_minus1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ue(v)</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26"/>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for( i = 1; i &lt;= depth_nonlinear_representation_num_minus1 + 1; i++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27"/>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depth_nonlinear_representation_model[ i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28"/>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a:t>
                      </a:r>
                      <a:r>
                        <a:rPr lang="en-CA" sz="1100" kern="1200">
                          <a:effectLst/>
                        </a:rPr>
                        <a:t>centralized_texture_depth_packing_persistence_flag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 pos="504190" algn="l"/>
                          <a:tab pos="756285" algn="l"/>
                          <a:tab pos="1008380" algn="l"/>
                          <a:tab pos="1260475" algn="l"/>
                        </a:tabLst>
                      </a:pPr>
                      <a:r>
                        <a:rPr lang="en-CA" sz="1100" kern="12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29"/>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30"/>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31"/>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dirty="0">
                          <a:effectLst/>
                        </a:rPr>
                        <a:t>}</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dirty="0">
                          <a:effectLst/>
                        </a:rPr>
                        <a:t> </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32"/>
                  </a:ext>
                </a:extLst>
              </a:tr>
            </a:tbl>
          </a:graphicData>
        </a:graphic>
      </p:graphicFrame>
    </p:spTree>
    <p:extLst>
      <p:ext uri="{BB962C8B-B14F-4D97-AF65-F5344CB8AC3E}">
        <p14:creationId xmlns:p14="http://schemas.microsoft.com/office/powerpoint/2010/main" val="110504370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bwMode="auto">
          <a:xfrm>
            <a:off x="930529" y="197768"/>
            <a:ext cx="8212799"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eaLnBrk="0" hangingPunct="0">
              <a:defRPr/>
            </a:pPr>
            <a:r>
              <a:rPr kumimoji="1" lang="en-US" altLang="zh-TW" sz="3200" b="1" i="0" u="none" strike="noStrike" kern="1200" cap="none" spc="0" normalizeH="0" baseline="0" noProof="0" dirty="0" smtClean="0">
                <a:ln>
                  <a:noFill/>
                </a:ln>
                <a:effectLst/>
                <a:uLnTx/>
                <a:uFillTx/>
                <a:latin typeface="Calibri" panose="020F0502020204030204" pitchFamily="34" charset="0"/>
                <a:ea typeface="+mj-ea"/>
                <a:cs typeface="+mj-cs"/>
              </a:rPr>
              <a:t>HEVC-coded CTDP-TB </a:t>
            </a:r>
            <a:r>
              <a:rPr lang="en-US" altLang="zh-TW" sz="3200" b="1" dirty="0" smtClean="0">
                <a:latin typeface="Calibri" panose="020F0502020204030204" pitchFamily="34" charset="0"/>
                <a:ea typeface="+mj-ea"/>
                <a:cs typeface="+mj-cs"/>
              </a:rPr>
              <a:t>Performances </a:t>
            </a:r>
          </a:p>
        </p:txBody>
      </p:sp>
      <p:sp>
        <p:nvSpPr>
          <p:cNvPr id="8" name="文字方塊 7"/>
          <p:cNvSpPr txBox="1"/>
          <p:nvPr/>
        </p:nvSpPr>
        <p:spPr>
          <a:xfrm>
            <a:off x="107504" y="1268760"/>
            <a:ext cx="5519460" cy="369332"/>
          </a:xfrm>
          <a:prstGeom prst="rect">
            <a:avLst/>
          </a:prstGeom>
          <a:noFill/>
        </p:spPr>
        <p:txBody>
          <a:bodyPr wrap="none" rtlCol="0">
            <a:spAutoFit/>
          </a:bodyPr>
          <a:lstStyle/>
          <a:p>
            <a:r>
              <a:rPr lang="en-US" altLang="zh-TW" b="1" dirty="0" smtClean="0"/>
              <a:t>BDBR (%) Performance with respect to 3D-HEVC</a:t>
            </a:r>
            <a:endParaRPr lang="zh-TW" altLang="en-US" b="1" dirty="0"/>
          </a:p>
        </p:txBody>
      </p:sp>
      <p:sp>
        <p:nvSpPr>
          <p:cNvPr id="9" name="文字方塊 8"/>
          <p:cNvSpPr txBox="1"/>
          <p:nvPr/>
        </p:nvSpPr>
        <p:spPr>
          <a:xfrm>
            <a:off x="107504" y="4045714"/>
            <a:ext cx="5929828" cy="369332"/>
          </a:xfrm>
          <a:prstGeom prst="rect">
            <a:avLst/>
          </a:prstGeom>
          <a:noFill/>
        </p:spPr>
        <p:txBody>
          <a:bodyPr wrap="none" rtlCol="0">
            <a:spAutoFit/>
          </a:bodyPr>
          <a:lstStyle/>
          <a:p>
            <a:r>
              <a:rPr lang="en-US" altLang="zh-TW" b="1" dirty="0" smtClean="0"/>
              <a:t>BDPSNR (dB) Performance with respect to 3D-HEVC</a:t>
            </a:r>
            <a:endParaRPr lang="zh-TW" altLang="en-US" b="1" dirty="0"/>
          </a:p>
        </p:txBody>
      </p:sp>
      <p:graphicFrame>
        <p:nvGraphicFramePr>
          <p:cNvPr id="2" name="表格 1"/>
          <p:cNvGraphicFramePr>
            <a:graphicFrameLocks noGrp="1"/>
          </p:cNvGraphicFramePr>
          <p:nvPr>
            <p:extLst>
              <p:ext uri="{D42A27DB-BD31-4B8C-83A1-F6EECF244321}">
                <p14:modId xmlns:p14="http://schemas.microsoft.com/office/powerpoint/2010/main" val="2560081260"/>
              </p:ext>
            </p:extLst>
          </p:nvPr>
        </p:nvGraphicFramePr>
        <p:xfrm>
          <a:off x="323532" y="1777492"/>
          <a:ext cx="8640958" cy="1992829"/>
        </p:xfrm>
        <a:graphic>
          <a:graphicData uri="http://schemas.openxmlformats.org/drawingml/2006/table">
            <a:tbl>
              <a:tblPr>
                <a:tableStyleId>{35758FB7-9AC5-4552-8A53-C91805E547FA}</a:tableStyleId>
              </a:tblPr>
              <a:tblGrid>
                <a:gridCol w="652256">
                  <a:extLst>
                    <a:ext uri="{9D8B030D-6E8A-4147-A177-3AD203B41FA5}">
                      <a16:colId xmlns="" xmlns:a16="http://schemas.microsoft.com/office/drawing/2014/main" val="20000"/>
                    </a:ext>
                  </a:extLst>
                </a:gridCol>
                <a:gridCol w="652256">
                  <a:extLst>
                    <a:ext uri="{9D8B030D-6E8A-4147-A177-3AD203B41FA5}">
                      <a16:colId xmlns="" xmlns:a16="http://schemas.microsoft.com/office/drawing/2014/main" val="20001"/>
                    </a:ext>
                  </a:extLst>
                </a:gridCol>
                <a:gridCol w="652256">
                  <a:extLst>
                    <a:ext uri="{9D8B030D-6E8A-4147-A177-3AD203B41FA5}">
                      <a16:colId xmlns="" xmlns:a16="http://schemas.microsoft.com/office/drawing/2014/main" val="20002"/>
                    </a:ext>
                  </a:extLst>
                </a:gridCol>
                <a:gridCol w="652256">
                  <a:extLst>
                    <a:ext uri="{9D8B030D-6E8A-4147-A177-3AD203B41FA5}">
                      <a16:colId xmlns="" xmlns:a16="http://schemas.microsoft.com/office/drawing/2014/main" val="20003"/>
                    </a:ext>
                  </a:extLst>
                </a:gridCol>
                <a:gridCol w="652256">
                  <a:extLst>
                    <a:ext uri="{9D8B030D-6E8A-4147-A177-3AD203B41FA5}">
                      <a16:colId xmlns="" xmlns:a16="http://schemas.microsoft.com/office/drawing/2014/main" val="20004"/>
                    </a:ext>
                  </a:extLst>
                </a:gridCol>
                <a:gridCol w="798712">
                  <a:extLst>
                    <a:ext uri="{9D8B030D-6E8A-4147-A177-3AD203B41FA5}">
                      <a16:colId xmlns="" xmlns:a16="http://schemas.microsoft.com/office/drawing/2014/main" val="20005"/>
                    </a:ext>
                  </a:extLst>
                </a:gridCol>
                <a:gridCol w="663856">
                  <a:extLst>
                    <a:ext uri="{9D8B030D-6E8A-4147-A177-3AD203B41FA5}">
                      <a16:colId xmlns="" xmlns:a16="http://schemas.microsoft.com/office/drawing/2014/main" val="20006"/>
                    </a:ext>
                  </a:extLst>
                </a:gridCol>
                <a:gridCol w="664749">
                  <a:extLst>
                    <a:ext uri="{9D8B030D-6E8A-4147-A177-3AD203B41FA5}">
                      <a16:colId xmlns="" xmlns:a16="http://schemas.microsoft.com/office/drawing/2014/main" val="20007"/>
                    </a:ext>
                  </a:extLst>
                </a:gridCol>
                <a:gridCol w="675230">
                  <a:extLst>
                    <a:ext uri="{9D8B030D-6E8A-4147-A177-3AD203B41FA5}">
                      <a16:colId xmlns="" xmlns:a16="http://schemas.microsoft.com/office/drawing/2014/main" val="20008"/>
                    </a:ext>
                  </a:extLst>
                </a:gridCol>
                <a:gridCol w="636422">
                  <a:extLst>
                    <a:ext uri="{9D8B030D-6E8A-4147-A177-3AD203B41FA5}">
                      <a16:colId xmlns="" xmlns:a16="http://schemas.microsoft.com/office/drawing/2014/main" val="20009"/>
                    </a:ext>
                  </a:extLst>
                </a:gridCol>
                <a:gridCol w="646903">
                  <a:extLst>
                    <a:ext uri="{9D8B030D-6E8A-4147-A177-3AD203B41FA5}">
                      <a16:colId xmlns="" xmlns:a16="http://schemas.microsoft.com/office/drawing/2014/main" val="20010"/>
                    </a:ext>
                  </a:extLst>
                </a:gridCol>
                <a:gridCol w="646903">
                  <a:extLst>
                    <a:ext uri="{9D8B030D-6E8A-4147-A177-3AD203B41FA5}">
                      <a16:colId xmlns="" xmlns:a16="http://schemas.microsoft.com/office/drawing/2014/main" val="20011"/>
                    </a:ext>
                  </a:extLst>
                </a:gridCol>
                <a:gridCol w="646903">
                  <a:extLst>
                    <a:ext uri="{9D8B030D-6E8A-4147-A177-3AD203B41FA5}">
                      <a16:colId xmlns="" xmlns:a16="http://schemas.microsoft.com/office/drawing/2014/main" val="20012"/>
                    </a:ext>
                  </a:extLst>
                </a:gridCol>
              </a:tblGrid>
              <a:tr h="287889">
                <a:tc rowSpan="2">
                  <a:txBody>
                    <a:bodyPr/>
                    <a:lstStyle/>
                    <a:p>
                      <a:pPr algn="ctr" fontAlgn="ctr" hangingPunct="0">
                        <a:spcBef>
                          <a:spcPts val="600"/>
                        </a:spcBef>
                        <a:spcAft>
                          <a:spcPts val="0"/>
                        </a:spcAft>
                        <a:tabLst>
                          <a:tab pos="228600" algn="l"/>
                          <a:tab pos="457200" algn="l"/>
                          <a:tab pos="685800" algn="l"/>
                          <a:tab pos="914400" algn="l"/>
                        </a:tabLst>
                      </a:pPr>
                      <a:endParaRPr lang="en-US" sz="1000" dirty="0" smtClean="0">
                        <a:effectLst/>
                      </a:endParaRPr>
                    </a:p>
                    <a:p>
                      <a:pPr algn="ctr" fontAlgn="ctr" hangingPunct="0">
                        <a:spcBef>
                          <a:spcPts val="600"/>
                        </a:spcBef>
                        <a:spcAft>
                          <a:spcPts val="0"/>
                        </a:spcAft>
                        <a:tabLst>
                          <a:tab pos="228600" algn="l"/>
                          <a:tab pos="457200" algn="l"/>
                          <a:tab pos="685800" algn="l"/>
                          <a:tab pos="914400" algn="l"/>
                        </a:tabLst>
                      </a:pPr>
                      <a:r>
                        <a:rPr lang="en-US" sz="1000" dirty="0" smtClean="0">
                          <a:effectLst/>
                        </a:rPr>
                        <a:t>Coding </a:t>
                      </a:r>
                      <a:r>
                        <a:rPr lang="en-US" sz="1000" dirty="0">
                          <a:effectLst/>
                        </a:rPr>
                        <a:t>Modes</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algn="ctr" fontAlgn="ctr" hangingPunct="0">
                        <a:spcBef>
                          <a:spcPts val="180"/>
                        </a:spcBef>
                        <a:spcAft>
                          <a:spcPts val="0"/>
                        </a:spcAft>
                        <a:tabLst>
                          <a:tab pos="228600" algn="l"/>
                          <a:tab pos="457200" algn="l"/>
                          <a:tab pos="685800" algn="l"/>
                          <a:tab pos="914400" algn="l"/>
                        </a:tabLst>
                      </a:pPr>
                      <a:r>
                        <a:rPr lang="en-US" sz="1000" kern="1200" dirty="0" err="1">
                          <a:effectLst/>
                        </a:rPr>
                        <a:t>Depacked</a:t>
                      </a:r>
                      <a:r>
                        <a:rPr lang="en-US" sz="1000" kern="1200" dirty="0">
                          <a:effectLst/>
                        </a:rPr>
                        <a:t> Texture</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fontAlgn="ctr" hangingPunct="0">
                        <a:spcBef>
                          <a:spcPts val="180"/>
                        </a:spcBef>
                        <a:spcAft>
                          <a:spcPts val="0"/>
                        </a:spcAft>
                        <a:tabLst>
                          <a:tab pos="228600" algn="l"/>
                          <a:tab pos="457200" algn="l"/>
                          <a:tab pos="685800" algn="l"/>
                          <a:tab pos="914400" algn="l"/>
                        </a:tabLst>
                      </a:pPr>
                      <a:r>
                        <a:rPr lang="en-US" sz="1000" kern="1200" dirty="0" err="1">
                          <a:effectLst/>
                        </a:rPr>
                        <a:t>Depacked</a:t>
                      </a:r>
                      <a:r>
                        <a:rPr lang="en-US" sz="1000" kern="1200" dirty="0">
                          <a:effectLst/>
                        </a:rPr>
                        <a:t> Depth</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fontAlgn="ctr" hangingPunct="0">
                        <a:spcBef>
                          <a:spcPts val="180"/>
                        </a:spcBef>
                        <a:spcAft>
                          <a:spcPts val="0"/>
                        </a:spcAft>
                        <a:tabLst>
                          <a:tab pos="228600" algn="l"/>
                          <a:tab pos="457200" algn="l"/>
                          <a:tab pos="685800" algn="l"/>
                          <a:tab pos="914400" algn="l"/>
                        </a:tabLst>
                      </a:pPr>
                      <a:r>
                        <a:rPr lang="en-US" sz="1000" kern="1200" dirty="0">
                          <a:effectLst/>
                        </a:rPr>
                        <a:t>Virtual View by VSRS</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 xmlns:a16="http://schemas.microsoft.com/office/drawing/2014/main" val="10000"/>
                  </a:ext>
                </a:extLst>
              </a:tr>
              <a:tr h="432193">
                <a:tc vMerge="1">
                  <a:txBody>
                    <a:bodyPr/>
                    <a:lstStyle/>
                    <a:p>
                      <a:endParaRPr lang="zh-TW" altLang="en-US"/>
                    </a:p>
                  </a:txBody>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DPCM YUV</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Adjust</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Assign</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RGB(Y)</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Assign</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(Y+C)</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DPCM YUV</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Adjust</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Assign</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RGB(Y)</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Assign</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(Y+C)</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DPCM YUV</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Adjust</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Assign</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 (Y)</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Assign</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 (Y+C)</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311935">
                <a:tc>
                  <a:txBody>
                    <a:bodyPr/>
                    <a:lstStyle/>
                    <a:p>
                      <a:pPr algn="ctr" fontAlgn="ctr" hangingPunct="0">
                        <a:lnSpc>
                          <a:spcPct val="150000"/>
                        </a:lnSpc>
                        <a:spcBef>
                          <a:spcPts val="180"/>
                        </a:spcBef>
                        <a:spcAft>
                          <a:spcPts val="180"/>
                        </a:spcAft>
                        <a:tabLst>
                          <a:tab pos="228600" algn="l"/>
                          <a:tab pos="457200" algn="l"/>
                          <a:tab pos="685800" algn="l"/>
                          <a:tab pos="914400" algn="l"/>
                        </a:tabLst>
                      </a:pPr>
                      <a:r>
                        <a:rPr lang="en-US" sz="1000" kern="1200" dirty="0" err="1">
                          <a:effectLst/>
                        </a:rPr>
                        <a:t>ra</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300"/>
                        </a:spcBef>
                        <a:spcAft>
                          <a:spcPts val="300"/>
                        </a:spcAft>
                        <a:tabLst>
                          <a:tab pos="228600" algn="l"/>
                          <a:tab pos="457200" algn="l"/>
                          <a:tab pos="685800" algn="l"/>
                          <a:tab pos="914400" algn="l"/>
                        </a:tabLst>
                      </a:pPr>
                      <a:r>
                        <a:rPr lang="en-US" sz="1000" kern="1200">
                          <a:effectLst/>
                        </a:rPr>
                        <a:t>13.6254</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300"/>
                        </a:spcBef>
                        <a:spcAft>
                          <a:spcPts val="300"/>
                        </a:spcAft>
                        <a:tabLst>
                          <a:tab pos="228600" algn="l"/>
                          <a:tab pos="457200" algn="l"/>
                          <a:tab pos="685800" algn="l"/>
                          <a:tab pos="914400" algn="l"/>
                          <a:tab pos="304800" algn="l"/>
                        </a:tabLst>
                      </a:pPr>
                      <a:r>
                        <a:rPr lang="en-US" sz="1000" kern="1200">
                          <a:effectLst/>
                        </a:rPr>
                        <a:t>11.8079</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a:effectLst/>
                        </a:rPr>
                        <a:t>10.2413</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dirty="0">
                          <a:effectLst/>
                        </a:rPr>
                        <a:t>11.3696</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300"/>
                        </a:spcBef>
                        <a:spcAft>
                          <a:spcPts val="300"/>
                        </a:spcAft>
                        <a:tabLst>
                          <a:tab pos="228600" algn="l"/>
                          <a:tab pos="457200" algn="l"/>
                          <a:tab pos="685800" algn="l"/>
                          <a:tab pos="914400" algn="l"/>
                        </a:tabLst>
                      </a:pPr>
                      <a:r>
                        <a:rPr lang="en-US" sz="1000" kern="1200" dirty="0">
                          <a:effectLst/>
                        </a:rPr>
                        <a:t>-30.6426</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300"/>
                        </a:spcBef>
                        <a:spcAft>
                          <a:spcPts val="300"/>
                        </a:spcAft>
                        <a:tabLst>
                          <a:tab pos="228600" algn="l"/>
                          <a:tab pos="457200" algn="l"/>
                          <a:tab pos="685800" algn="l"/>
                          <a:tab pos="914400" algn="l"/>
                          <a:tab pos="304800" algn="l"/>
                        </a:tabLst>
                      </a:pPr>
                      <a:r>
                        <a:rPr lang="en-US" sz="1000" kern="1200" dirty="0">
                          <a:effectLst/>
                        </a:rPr>
                        <a:t>-41.9352</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dirty="0">
                          <a:effectLst/>
                        </a:rPr>
                        <a:t>-37.3007</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a:effectLst/>
                        </a:rPr>
                        <a:t>-43.3599</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300"/>
                        </a:spcBef>
                        <a:spcAft>
                          <a:spcPts val="300"/>
                        </a:spcAft>
                        <a:tabLst>
                          <a:tab pos="228600" algn="l"/>
                          <a:tab pos="457200" algn="l"/>
                          <a:tab pos="685800" algn="l"/>
                          <a:tab pos="914400" algn="l"/>
                        </a:tabLst>
                      </a:pPr>
                      <a:r>
                        <a:rPr lang="en-US" sz="1000" kern="1200">
                          <a:effectLst/>
                        </a:rPr>
                        <a:t>25.7829</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300"/>
                        </a:spcBef>
                        <a:spcAft>
                          <a:spcPts val="300"/>
                        </a:spcAft>
                        <a:tabLst>
                          <a:tab pos="228600" algn="l"/>
                          <a:tab pos="457200" algn="l"/>
                          <a:tab pos="685800" algn="l"/>
                          <a:tab pos="914400" algn="l"/>
                          <a:tab pos="304800" algn="l"/>
                        </a:tabLst>
                      </a:pPr>
                      <a:r>
                        <a:rPr lang="en-US" sz="1000" kern="1200">
                          <a:effectLst/>
                        </a:rPr>
                        <a:t>28.5642</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a:effectLst/>
                        </a:rPr>
                        <a:t>27.3187</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a:effectLst/>
                        </a:rPr>
                        <a:t>27.1948</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311935">
                <a:tc>
                  <a:txBody>
                    <a:bodyPr/>
                    <a:lstStyle/>
                    <a:p>
                      <a:pPr algn="ctr" fontAlgn="ctr" hangingPunct="0">
                        <a:lnSpc>
                          <a:spcPct val="150000"/>
                        </a:lnSpc>
                        <a:spcBef>
                          <a:spcPts val="180"/>
                        </a:spcBef>
                        <a:spcAft>
                          <a:spcPts val="180"/>
                        </a:spcAft>
                        <a:tabLst>
                          <a:tab pos="228600" algn="l"/>
                          <a:tab pos="457200" algn="l"/>
                          <a:tab pos="685800" algn="l"/>
                          <a:tab pos="914400" algn="l"/>
                        </a:tabLst>
                      </a:pPr>
                      <a:r>
                        <a:rPr lang="en-US" sz="1000" kern="1200" dirty="0" err="1">
                          <a:effectLst/>
                        </a:rPr>
                        <a:t>ldp</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300"/>
                        </a:spcBef>
                        <a:spcAft>
                          <a:spcPts val="300"/>
                        </a:spcAft>
                        <a:tabLst>
                          <a:tab pos="228600" algn="l"/>
                          <a:tab pos="457200" algn="l"/>
                          <a:tab pos="685800" algn="l"/>
                          <a:tab pos="914400" algn="l"/>
                        </a:tabLst>
                      </a:pPr>
                      <a:r>
                        <a:rPr lang="en-US" sz="1000" kern="1200">
                          <a:effectLst/>
                        </a:rPr>
                        <a:t>8.2266</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300"/>
                        </a:spcBef>
                        <a:spcAft>
                          <a:spcPts val="300"/>
                        </a:spcAft>
                        <a:tabLst>
                          <a:tab pos="228600" algn="l"/>
                          <a:tab pos="457200" algn="l"/>
                          <a:tab pos="685800" algn="l"/>
                          <a:tab pos="914400" algn="l"/>
                          <a:tab pos="304800" algn="l"/>
                        </a:tabLst>
                      </a:pPr>
                      <a:r>
                        <a:rPr lang="en-US" sz="1000" kern="1200">
                          <a:effectLst/>
                        </a:rPr>
                        <a:t>7.0231</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a:effectLst/>
                        </a:rPr>
                        <a:t>5.4145</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a:effectLst/>
                        </a:rPr>
                        <a:t>6.5359</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300"/>
                        </a:spcBef>
                        <a:spcAft>
                          <a:spcPts val="300"/>
                        </a:spcAft>
                        <a:tabLst>
                          <a:tab pos="228600" algn="l"/>
                          <a:tab pos="457200" algn="l"/>
                          <a:tab pos="685800" algn="l"/>
                          <a:tab pos="914400" algn="l"/>
                        </a:tabLst>
                      </a:pPr>
                      <a:r>
                        <a:rPr lang="en-US" sz="1000" kern="1200">
                          <a:effectLst/>
                        </a:rPr>
                        <a:t>-53.8872</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300"/>
                        </a:spcBef>
                        <a:spcAft>
                          <a:spcPts val="300"/>
                        </a:spcAft>
                        <a:tabLst>
                          <a:tab pos="228600" algn="l"/>
                          <a:tab pos="457200" algn="l"/>
                          <a:tab pos="685800" algn="l"/>
                          <a:tab pos="914400" algn="l"/>
                          <a:tab pos="304800" algn="l"/>
                        </a:tabLst>
                      </a:pPr>
                      <a:r>
                        <a:rPr lang="en-US" sz="1000" kern="1200">
                          <a:effectLst/>
                        </a:rPr>
                        <a:t>-61.2222</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dirty="0">
                          <a:effectLst/>
                        </a:rPr>
                        <a:t>-59.7979</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dirty="0">
                          <a:effectLst/>
                        </a:rPr>
                        <a:t>-62.1773</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300"/>
                        </a:spcBef>
                        <a:spcAft>
                          <a:spcPts val="300"/>
                        </a:spcAft>
                        <a:tabLst>
                          <a:tab pos="228600" algn="l"/>
                          <a:tab pos="457200" algn="l"/>
                          <a:tab pos="685800" algn="l"/>
                          <a:tab pos="914400" algn="l"/>
                        </a:tabLst>
                      </a:pPr>
                      <a:r>
                        <a:rPr lang="en-US" sz="1000" kern="1200" dirty="0">
                          <a:effectLst/>
                        </a:rPr>
                        <a:t>13.9024</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300"/>
                        </a:spcBef>
                        <a:spcAft>
                          <a:spcPts val="300"/>
                        </a:spcAft>
                        <a:tabLst>
                          <a:tab pos="228600" algn="l"/>
                          <a:tab pos="457200" algn="l"/>
                          <a:tab pos="685800" algn="l"/>
                          <a:tab pos="914400" algn="l"/>
                          <a:tab pos="304800" algn="l"/>
                        </a:tabLst>
                      </a:pPr>
                      <a:r>
                        <a:rPr lang="en-US" sz="1000" kern="1200">
                          <a:effectLst/>
                        </a:rPr>
                        <a:t>16.9534</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a:effectLst/>
                        </a:rPr>
                        <a:t>15.2695</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a:effectLst/>
                        </a:rPr>
                        <a:t>15.8299</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311935">
                <a:tc>
                  <a:txBody>
                    <a:bodyPr/>
                    <a:lstStyle/>
                    <a:p>
                      <a:pPr algn="ctr" fontAlgn="ctr" hangingPunct="0">
                        <a:lnSpc>
                          <a:spcPct val="150000"/>
                        </a:lnSpc>
                        <a:spcBef>
                          <a:spcPts val="180"/>
                        </a:spcBef>
                        <a:spcAft>
                          <a:spcPts val="180"/>
                        </a:spcAft>
                        <a:tabLst>
                          <a:tab pos="228600" algn="l"/>
                          <a:tab pos="457200" algn="l"/>
                          <a:tab pos="685800" algn="l"/>
                          <a:tab pos="914400" algn="l"/>
                        </a:tabLst>
                      </a:pPr>
                      <a:r>
                        <a:rPr lang="en-US" sz="1000" kern="1200" dirty="0" err="1">
                          <a:effectLst/>
                        </a:rPr>
                        <a:t>ai</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300"/>
                        </a:spcBef>
                        <a:spcAft>
                          <a:spcPts val="300"/>
                        </a:spcAft>
                        <a:tabLst>
                          <a:tab pos="228600" algn="l"/>
                          <a:tab pos="457200" algn="l"/>
                          <a:tab pos="685800" algn="l"/>
                          <a:tab pos="914400" algn="l"/>
                        </a:tabLst>
                      </a:pPr>
                      <a:r>
                        <a:rPr lang="en-US" sz="1000" kern="1200">
                          <a:effectLst/>
                        </a:rPr>
                        <a:t>6.8931</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300"/>
                        </a:spcBef>
                        <a:spcAft>
                          <a:spcPts val="300"/>
                        </a:spcAft>
                        <a:tabLst>
                          <a:tab pos="228600" algn="l"/>
                          <a:tab pos="457200" algn="l"/>
                          <a:tab pos="685800" algn="l"/>
                          <a:tab pos="914400" algn="l"/>
                          <a:tab pos="304800" algn="l"/>
                        </a:tabLst>
                      </a:pPr>
                      <a:r>
                        <a:rPr lang="en-US" sz="1000" kern="1200">
                          <a:effectLst/>
                        </a:rPr>
                        <a:t>5.4887</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a:effectLst/>
                        </a:rPr>
                        <a:t>4.0781</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a:effectLst/>
                        </a:rPr>
                        <a:t>5.1018</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300"/>
                        </a:spcBef>
                        <a:spcAft>
                          <a:spcPts val="300"/>
                        </a:spcAft>
                        <a:tabLst>
                          <a:tab pos="228600" algn="l"/>
                          <a:tab pos="457200" algn="l"/>
                          <a:tab pos="685800" algn="l"/>
                          <a:tab pos="914400" algn="l"/>
                        </a:tabLst>
                      </a:pPr>
                      <a:r>
                        <a:rPr lang="en-US" sz="1000" kern="1200">
                          <a:effectLst/>
                        </a:rPr>
                        <a:t>-19.7578</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300"/>
                        </a:spcBef>
                        <a:spcAft>
                          <a:spcPts val="300"/>
                        </a:spcAft>
                        <a:tabLst>
                          <a:tab pos="228600" algn="l"/>
                          <a:tab pos="457200" algn="l"/>
                          <a:tab pos="685800" algn="l"/>
                          <a:tab pos="914400" algn="l"/>
                          <a:tab pos="304800" algn="l"/>
                        </a:tabLst>
                      </a:pPr>
                      <a:r>
                        <a:rPr lang="en-US" sz="1000" kern="1200">
                          <a:effectLst/>
                        </a:rPr>
                        <a:t>-30.0731</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a:effectLst/>
                        </a:rPr>
                        <a:t>-15.7421</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dirty="0">
                          <a:effectLst/>
                        </a:rPr>
                        <a:t>-31.9427</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300"/>
                        </a:spcBef>
                        <a:spcAft>
                          <a:spcPts val="300"/>
                        </a:spcAft>
                        <a:tabLst>
                          <a:tab pos="228600" algn="l"/>
                          <a:tab pos="457200" algn="l"/>
                          <a:tab pos="685800" algn="l"/>
                          <a:tab pos="914400" algn="l"/>
                        </a:tabLst>
                      </a:pPr>
                      <a:r>
                        <a:rPr lang="en-US" sz="1000" kern="1200" dirty="0">
                          <a:effectLst/>
                        </a:rPr>
                        <a:t>29.2954</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300"/>
                        </a:spcBef>
                        <a:spcAft>
                          <a:spcPts val="300"/>
                        </a:spcAft>
                        <a:tabLst>
                          <a:tab pos="228600" algn="l"/>
                          <a:tab pos="457200" algn="l"/>
                          <a:tab pos="685800" algn="l"/>
                          <a:tab pos="914400" algn="l"/>
                          <a:tab pos="304800" algn="l"/>
                        </a:tabLst>
                      </a:pPr>
                      <a:r>
                        <a:rPr lang="en-US" sz="1000" kern="1200" dirty="0">
                          <a:effectLst/>
                        </a:rPr>
                        <a:t>34.6573</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a:effectLst/>
                        </a:rPr>
                        <a:t>35.4913</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a:effectLst/>
                        </a:rPr>
                        <a:t>32.4152</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r h="311935">
                <a:tc>
                  <a:txBody>
                    <a:bodyPr/>
                    <a:lstStyle/>
                    <a:p>
                      <a:pPr algn="ctr" fontAlgn="ctr" hangingPunct="0">
                        <a:lnSpc>
                          <a:spcPct val="150000"/>
                        </a:lnSpc>
                        <a:spcBef>
                          <a:spcPts val="180"/>
                        </a:spcBef>
                        <a:spcAft>
                          <a:spcPts val="180"/>
                        </a:spcAft>
                        <a:tabLst>
                          <a:tab pos="228600" algn="l"/>
                          <a:tab pos="457200" algn="l"/>
                          <a:tab pos="685800" algn="l"/>
                          <a:tab pos="914400" algn="l"/>
                        </a:tabLst>
                      </a:pPr>
                      <a:r>
                        <a:rPr lang="en-US" sz="1000" kern="1200" dirty="0" err="1">
                          <a:effectLst/>
                        </a:rPr>
                        <a:t>ave</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300"/>
                        </a:spcBef>
                        <a:spcAft>
                          <a:spcPts val="300"/>
                        </a:spcAft>
                        <a:tabLst>
                          <a:tab pos="228600" algn="l"/>
                          <a:tab pos="457200" algn="l"/>
                          <a:tab pos="685800" algn="l"/>
                          <a:tab pos="914400" algn="l"/>
                        </a:tabLst>
                      </a:pPr>
                      <a:r>
                        <a:rPr lang="en-US" sz="1000" kern="1200">
                          <a:effectLst/>
                        </a:rPr>
                        <a:t>9.5817</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300"/>
                        </a:spcBef>
                        <a:spcAft>
                          <a:spcPts val="300"/>
                        </a:spcAft>
                        <a:tabLst>
                          <a:tab pos="228600" algn="l"/>
                          <a:tab pos="457200" algn="l"/>
                          <a:tab pos="685800" algn="l"/>
                          <a:tab pos="914400" algn="l"/>
                          <a:tab pos="304800" algn="l"/>
                        </a:tabLst>
                      </a:pPr>
                      <a:r>
                        <a:rPr lang="en-US" sz="1000" kern="1200">
                          <a:effectLst/>
                        </a:rPr>
                        <a:t>8.1065</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a:effectLst/>
                        </a:rPr>
                        <a:t>6.5779</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a:effectLst/>
                        </a:rPr>
                        <a:t>7.6691</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300"/>
                        </a:spcBef>
                        <a:spcAft>
                          <a:spcPts val="300"/>
                        </a:spcAft>
                        <a:tabLst>
                          <a:tab pos="228600" algn="l"/>
                          <a:tab pos="457200" algn="l"/>
                          <a:tab pos="685800" algn="l"/>
                          <a:tab pos="914400" algn="l"/>
                        </a:tabLst>
                      </a:pPr>
                      <a:r>
                        <a:rPr lang="en-US" sz="1000" kern="1200">
                          <a:effectLst/>
                        </a:rPr>
                        <a:t>-34.7625</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300"/>
                        </a:spcBef>
                        <a:spcAft>
                          <a:spcPts val="300"/>
                        </a:spcAft>
                        <a:tabLst>
                          <a:tab pos="228600" algn="l"/>
                          <a:tab pos="457200" algn="l"/>
                          <a:tab pos="685800" algn="l"/>
                          <a:tab pos="914400" algn="l"/>
                          <a:tab pos="304800" algn="l"/>
                        </a:tabLst>
                      </a:pPr>
                      <a:r>
                        <a:rPr lang="en-US" sz="1000" kern="1200">
                          <a:effectLst/>
                        </a:rPr>
                        <a:t>-44.4102</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a:effectLst/>
                        </a:rPr>
                        <a:t>-37.6136</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a:effectLst/>
                        </a:rPr>
                        <a:t>-45.8266</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300"/>
                        </a:spcBef>
                        <a:spcAft>
                          <a:spcPts val="300"/>
                        </a:spcAft>
                        <a:tabLst>
                          <a:tab pos="228600" algn="l"/>
                          <a:tab pos="457200" algn="l"/>
                          <a:tab pos="685800" algn="l"/>
                          <a:tab pos="914400" algn="l"/>
                        </a:tabLst>
                      </a:pPr>
                      <a:r>
                        <a:rPr lang="en-US" sz="1000" kern="1200" dirty="0">
                          <a:effectLst/>
                        </a:rPr>
                        <a:t>22.9936</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300"/>
                        </a:spcBef>
                        <a:spcAft>
                          <a:spcPts val="300"/>
                        </a:spcAft>
                        <a:tabLst>
                          <a:tab pos="228600" algn="l"/>
                          <a:tab pos="457200" algn="l"/>
                          <a:tab pos="685800" algn="l"/>
                          <a:tab pos="914400" algn="l"/>
                          <a:tab pos="304800" algn="l"/>
                        </a:tabLst>
                      </a:pPr>
                      <a:r>
                        <a:rPr lang="en-US" sz="1000" kern="1200" dirty="0">
                          <a:effectLst/>
                        </a:rPr>
                        <a:t>26.7250</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dirty="0">
                          <a:effectLst/>
                        </a:rPr>
                        <a:t>26.0265</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dirty="0">
                          <a:effectLst/>
                        </a:rPr>
                        <a:t>25.1466</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5"/>
                  </a:ext>
                </a:extLst>
              </a:tr>
            </a:tbl>
          </a:graphicData>
        </a:graphic>
      </p:graphicFrame>
      <p:graphicFrame>
        <p:nvGraphicFramePr>
          <p:cNvPr id="3" name="表格 2"/>
          <p:cNvGraphicFramePr>
            <a:graphicFrameLocks noGrp="1"/>
          </p:cNvGraphicFramePr>
          <p:nvPr>
            <p:extLst>
              <p:ext uri="{D42A27DB-BD31-4B8C-83A1-F6EECF244321}">
                <p14:modId xmlns:p14="http://schemas.microsoft.com/office/powerpoint/2010/main" val="3616837593"/>
              </p:ext>
            </p:extLst>
          </p:nvPr>
        </p:nvGraphicFramePr>
        <p:xfrm>
          <a:off x="323527" y="4449473"/>
          <a:ext cx="8699506" cy="2003862"/>
        </p:xfrm>
        <a:graphic>
          <a:graphicData uri="http://schemas.openxmlformats.org/drawingml/2006/table">
            <a:tbl>
              <a:tblPr>
                <a:tableStyleId>{21E4AEA4-8DFA-4A89-87EB-49C32662AFE0}</a:tableStyleId>
              </a:tblPr>
              <a:tblGrid>
                <a:gridCol w="656675">
                  <a:extLst>
                    <a:ext uri="{9D8B030D-6E8A-4147-A177-3AD203B41FA5}">
                      <a16:colId xmlns="" xmlns:a16="http://schemas.microsoft.com/office/drawing/2014/main" val="20000"/>
                    </a:ext>
                  </a:extLst>
                </a:gridCol>
                <a:gridCol w="656675">
                  <a:extLst>
                    <a:ext uri="{9D8B030D-6E8A-4147-A177-3AD203B41FA5}">
                      <a16:colId xmlns="" xmlns:a16="http://schemas.microsoft.com/office/drawing/2014/main" val="20001"/>
                    </a:ext>
                  </a:extLst>
                </a:gridCol>
                <a:gridCol w="656675">
                  <a:extLst>
                    <a:ext uri="{9D8B030D-6E8A-4147-A177-3AD203B41FA5}">
                      <a16:colId xmlns="" xmlns:a16="http://schemas.microsoft.com/office/drawing/2014/main" val="20002"/>
                    </a:ext>
                  </a:extLst>
                </a:gridCol>
                <a:gridCol w="656675">
                  <a:extLst>
                    <a:ext uri="{9D8B030D-6E8A-4147-A177-3AD203B41FA5}">
                      <a16:colId xmlns="" xmlns:a16="http://schemas.microsoft.com/office/drawing/2014/main" val="20003"/>
                    </a:ext>
                  </a:extLst>
                </a:gridCol>
                <a:gridCol w="656675">
                  <a:extLst>
                    <a:ext uri="{9D8B030D-6E8A-4147-A177-3AD203B41FA5}">
                      <a16:colId xmlns="" xmlns:a16="http://schemas.microsoft.com/office/drawing/2014/main" val="20004"/>
                    </a:ext>
                  </a:extLst>
                </a:gridCol>
                <a:gridCol w="804125">
                  <a:extLst>
                    <a:ext uri="{9D8B030D-6E8A-4147-A177-3AD203B41FA5}">
                      <a16:colId xmlns="" xmlns:a16="http://schemas.microsoft.com/office/drawing/2014/main" val="20005"/>
                    </a:ext>
                  </a:extLst>
                </a:gridCol>
                <a:gridCol w="668354">
                  <a:extLst>
                    <a:ext uri="{9D8B030D-6E8A-4147-A177-3AD203B41FA5}">
                      <a16:colId xmlns="" xmlns:a16="http://schemas.microsoft.com/office/drawing/2014/main" val="20006"/>
                    </a:ext>
                  </a:extLst>
                </a:gridCol>
                <a:gridCol w="669252">
                  <a:extLst>
                    <a:ext uri="{9D8B030D-6E8A-4147-A177-3AD203B41FA5}">
                      <a16:colId xmlns="" xmlns:a16="http://schemas.microsoft.com/office/drawing/2014/main" val="20007"/>
                    </a:ext>
                  </a:extLst>
                </a:gridCol>
                <a:gridCol w="669252">
                  <a:extLst>
                    <a:ext uri="{9D8B030D-6E8A-4147-A177-3AD203B41FA5}">
                      <a16:colId xmlns="" xmlns:a16="http://schemas.microsoft.com/office/drawing/2014/main" val="20008"/>
                    </a:ext>
                  </a:extLst>
                </a:gridCol>
                <a:gridCol w="651287">
                  <a:extLst>
                    <a:ext uri="{9D8B030D-6E8A-4147-A177-3AD203B41FA5}">
                      <a16:colId xmlns="" xmlns:a16="http://schemas.microsoft.com/office/drawing/2014/main" val="20009"/>
                    </a:ext>
                  </a:extLst>
                </a:gridCol>
                <a:gridCol w="651287">
                  <a:extLst>
                    <a:ext uri="{9D8B030D-6E8A-4147-A177-3AD203B41FA5}">
                      <a16:colId xmlns="" xmlns:a16="http://schemas.microsoft.com/office/drawing/2014/main" val="20010"/>
                    </a:ext>
                  </a:extLst>
                </a:gridCol>
                <a:gridCol w="651287">
                  <a:extLst>
                    <a:ext uri="{9D8B030D-6E8A-4147-A177-3AD203B41FA5}">
                      <a16:colId xmlns="" xmlns:a16="http://schemas.microsoft.com/office/drawing/2014/main" val="20011"/>
                    </a:ext>
                  </a:extLst>
                </a:gridCol>
                <a:gridCol w="651287">
                  <a:extLst>
                    <a:ext uri="{9D8B030D-6E8A-4147-A177-3AD203B41FA5}">
                      <a16:colId xmlns="" xmlns:a16="http://schemas.microsoft.com/office/drawing/2014/main" val="20012"/>
                    </a:ext>
                  </a:extLst>
                </a:gridCol>
              </a:tblGrid>
              <a:tr h="296869">
                <a:tc rowSpan="2">
                  <a:txBody>
                    <a:bodyPr/>
                    <a:lstStyle/>
                    <a:p>
                      <a:pPr algn="ctr" fontAlgn="ctr" hangingPunct="0">
                        <a:spcBef>
                          <a:spcPts val="600"/>
                        </a:spcBef>
                        <a:spcAft>
                          <a:spcPts val="0"/>
                        </a:spcAft>
                        <a:tabLst>
                          <a:tab pos="228600" algn="l"/>
                          <a:tab pos="457200" algn="l"/>
                          <a:tab pos="685800" algn="l"/>
                          <a:tab pos="914400" algn="l"/>
                        </a:tabLst>
                      </a:pPr>
                      <a:endParaRPr lang="en-US" sz="1000" dirty="0" smtClean="0">
                        <a:effectLst/>
                      </a:endParaRPr>
                    </a:p>
                    <a:p>
                      <a:pPr algn="ctr" fontAlgn="ctr" hangingPunct="0">
                        <a:spcBef>
                          <a:spcPts val="600"/>
                        </a:spcBef>
                        <a:spcAft>
                          <a:spcPts val="0"/>
                        </a:spcAft>
                        <a:tabLst>
                          <a:tab pos="228600" algn="l"/>
                          <a:tab pos="457200" algn="l"/>
                          <a:tab pos="685800" algn="l"/>
                          <a:tab pos="914400" algn="l"/>
                        </a:tabLst>
                      </a:pPr>
                      <a:r>
                        <a:rPr lang="en-US" sz="1000" dirty="0" smtClean="0">
                          <a:effectLst/>
                        </a:rPr>
                        <a:t>Coding </a:t>
                      </a:r>
                      <a:r>
                        <a:rPr lang="en-US" sz="1000" dirty="0">
                          <a:effectLst/>
                        </a:rPr>
                        <a:t>Modes</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algn="ctr" fontAlgn="ctr" hangingPunct="0">
                        <a:spcBef>
                          <a:spcPts val="180"/>
                        </a:spcBef>
                        <a:spcAft>
                          <a:spcPts val="0"/>
                        </a:spcAft>
                        <a:tabLst>
                          <a:tab pos="228600" algn="l"/>
                          <a:tab pos="457200" algn="l"/>
                          <a:tab pos="685800" algn="l"/>
                          <a:tab pos="914400" algn="l"/>
                        </a:tabLst>
                      </a:pPr>
                      <a:r>
                        <a:rPr lang="en-US" sz="1000" kern="1200" dirty="0" err="1">
                          <a:effectLst/>
                        </a:rPr>
                        <a:t>Depacked</a:t>
                      </a:r>
                      <a:r>
                        <a:rPr lang="en-US" sz="1000" kern="1200" dirty="0">
                          <a:effectLst/>
                        </a:rPr>
                        <a:t> Texture</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fontAlgn="ctr" hangingPunct="0">
                        <a:spcBef>
                          <a:spcPts val="180"/>
                        </a:spcBef>
                        <a:spcAft>
                          <a:spcPts val="0"/>
                        </a:spcAft>
                        <a:tabLst>
                          <a:tab pos="228600" algn="l"/>
                          <a:tab pos="457200" algn="l"/>
                          <a:tab pos="685800" algn="l"/>
                          <a:tab pos="914400" algn="l"/>
                        </a:tabLst>
                      </a:pPr>
                      <a:r>
                        <a:rPr lang="en-US" sz="1000" kern="1200" dirty="0" err="1">
                          <a:effectLst/>
                        </a:rPr>
                        <a:t>Depacked</a:t>
                      </a:r>
                      <a:r>
                        <a:rPr lang="en-US" sz="1000" kern="1200" dirty="0">
                          <a:effectLst/>
                        </a:rPr>
                        <a:t> Depth</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fontAlgn="ctr" hangingPunct="0">
                        <a:spcBef>
                          <a:spcPts val="180"/>
                        </a:spcBef>
                        <a:spcAft>
                          <a:spcPts val="0"/>
                        </a:spcAft>
                        <a:tabLst>
                          <a:tab pos="228600" algn="l"/>
                          <a:tab pos="457200" algn="l"/>
                          <a:tab pos="685800" algn="l"/>
                          <a:tab pos="914400" algn="l"/>
                        </a:tabLst>
                      </a:pPr>
                      <a:r>
                        <a:rPr lang="en-US" sz="1000" kern="1200" dirty="0">
                          <a:effectLst/>
                        </a:rPr>
                        <a:t>Virtual View by VSRS</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 xmlns:a16="http://schemas.microsoft.com/office/drawing/2014/main" val="10000"/>
                  </a:ext>
                </a:extLst>
              </a:tr>
              <a:tr h="519517">
                <a:tc vMerge="1">
                  <a:txBody>
                    <a:bodyPr/>
                    <a:lstStyle/>
                    <a:p>
                      <a:endParaRPr lang="zh-TW" altLang="en-US"/>
                    </a:p>
                  </a:txBody>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DPCM YUV</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Adjust</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Assign</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RGB(Y)</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Assign</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(Y+C)</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DPCM YUV</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Adjust</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Assign</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RGB(Y)</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Assign</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(Y+C)</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DPCM YUV</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Adjust</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Assign</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 (Y)</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Assign</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 (Y+C)</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296869">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kern="1200" dirty="0" err="1">
                          <a:effectLst/>
                        </a:rPr>
                        <a:t>ra</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kern="1200" dirty="0">
                          <a:effectLst/>
                        </a:rPr>
                        <a:t>-0.4247</a:t>
                      </a:r>
                      <a:endParaRPr lang="zh-TW" sz="10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-0.3737</a:t>
                      </a:r>
                      <a:endParaRPr lang="zh-TW" sz="10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-0.3233</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-0.3598</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kern="1200">
                          <a:effectLst/>
                        </a:rPr>
                        <a:t>1.3941</a:t>
                      </a:r>
                      <a:endParaRPr lang="zh-TW" sz="100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2.1227</a:t>
                      </a:r>
                      <a:endParaRPr lang="zh-TW" sz="100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1.6104</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2.2124</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kern="1200" dirty="0">
                          <a:effectLst/>
                        </a:rPr>
                        <a:t>-0.6789</a:t>
                      </a:r>
                      <a:endParaRPr lang="zh-TW" sz="10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-0.7511</a:t>
                      </a:r>
                      <a:endParaRPr lang="zh-TW" sz="100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-0.7264</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-0.7207</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296869">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kern="1200" dirty="0" err="1">
                          <a:effectLst/>
                        </a:rPr>
                        <a:t>ldp</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kern="1200">
                          <a:effectLst/>
                        </a:rPr>
                        <a:t>-0.2707</a:t>
                      </a:r>
                      <a:endParaRPr lang="zh-TW" sz="100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-0.2344</a:t>
                      </a:r>
                      <a:endParaRPr lang="zh-TW" sz="10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-0.1829</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-0.2190</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kern="1200">
                          <a:effectLst/>
                        </a:rPr>
                        <a:t>3.6932</a:t>
                      </a:r>
                      <a:endParaRPr lang="zh-TW" sz="100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4.4448</a:t>
                      </a:r>
                      <a:endParaRPr lang="zh-TW" sz="100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4.5038</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5.2205</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kern="1200" dirty="0">
                          <a:effectLst/>
                        </a:rPr>
                        <a:t>-0.4051</a:t>
                      </a:r>
                      <a:endParaRPr lang="zh-TW" sz="10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-0.4940</a:t>
                      </a:r>
                      <a:endParaRPr lang="zh-TW" sz="10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-0.4581</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-0.4683</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296869">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kern="1200" dirty="0" err="1">
                          <a:effectLst/>
                        </a:rPr>
                        <a:t>ai</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kern="1200">
                          <a:effectLst/>
                        </a:rPr>
                        <a:t>-0.2557</a:t>
                      </a:r>
                      <a:endParaRPr lang="zh-TW" sz="100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-0.2088</a:t>
                      </a:r>
                      <a:endParaRPr lang="zh-TW" sz="100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-0.1541</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-0.1940</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kern="1200" dirty="0">
                          <a:effectLst/>
                        </a:rPr>
                        <a:t>0.8799</a:t>
                      </a:r>
                      <a:endParaRPr lang="zh-TW" sz="10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1.5138</a:t>
                      </a:r>
                      <a:endParaRPr lang="zh-TW" sz="10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0.3691</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1.6067</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kern="1200">
                          <a:effectLst/>
                        </a:rPr>
                        <a:t>-0.8694</a:t>
                      </a:r>
                      <a:endParaRPr lang="zh-TW" sz="100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-1.0012</a:t>
                      </a:r>
                      <a:endParaRPr lang="zh-TW" sz="10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-1.0307</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-0.9518</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r h="296869">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kern="1200" dirty="0" err="1">
                          <a:effectLst/>
                        </a:rPr>
                        <a:t>ave</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kern="1200">
                          <a:effectLst/>
                        </a:rPr>
                        <a:t>-0.3170</a:t>
                      </a:r>
                      <a:endParaRPr lang="zh-TW" sz="100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-0.2723</a:t>
                      </a:r>
                      <a:endParaRPr lang="zh-TW" sz="100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-0.2201</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-0.2576</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kern="1200">
                          <a:effectLst/>
                        </a:rPr>
                        <a:t>1.9902</a:t>
                      </a:r>
                      <a:endParaRPr lang="zh-TW" sz="100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2.6937</a:t>
                      </a:r>
                      <a:endParaRPr lang="zh-TW" sz="100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2.1611</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3.0132</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kern="1200" dirty="0">
                          <a:effectLst/>
                        </a:rPr>
                        <a:t>-0.6511</a:t>
                      </a:r>
                      <a:endParaRPr lang="zh-TW" sz="10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-0.7487</a:t>
                      </a:r>
                      <a:endParaRPr lang="zh-TW" sz="10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-0.7384</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-0.7136</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5"/>
                  </a:ext>
                </a:extLst>
              </a:tr>
            </a:tbl>
          </a:graphicData>
        </a:graphic>
      </p:graphicFrame>
    </p:spTree>
    <p:extLst>
      <p:ext uri="{BB962C8B-B14F-4D97-AF65-F5344CB8AC3E}">
        <p14:creationId xmlns:p14="http://schemas.microsoft.com/office/powerpoint/2010/main" val="259241060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bwMode="auto">
          <a:xfrm>
            <a:off x="899592" y="188640"/>
            <a:ext cx="8206032" cy="1143000"/>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eaLnBrk="0" hangingPunct="0">
              <a:defRPr/>
            </a:pPr>
            <a:r>
              <a:rPr kumimoji="1" lang="en-US" altLang="zh-TW" sz="3200" b="1" i="0" u="none" strike="noStrike" kern="1200" cap="none" spc="0" normalizeH="0" baseline="0" noProof="0" dirty="0" smtClean="0">
                <a:ln>
                  <a:noFill/>
                </a:ln>
                <a:effectLst/>
                <a:uLnTx/>
                <a:uFillTx/>
                <a:latin typeface="Calibri" panose="020F0502020204030204" pitchFamily="34" charset="0"/>
                <a:ea typeface="+mj-ea"/>
                <a:cs typeface="+mj-cs"/>
              </a:rPr>
              <a:t>HEVC-coded CTDP-LR </a:t>
            </a:r>
            <a:r>
              <a:rPr lang="en-US" altLang="zh-TW" sz="3200" b="1" dirty="0" smtClean="0">
                <a:latin typeface="Calibri" panose="020F0502020204030204" pitchFamily="34" charset="0"/>
                <a:ea typeface="+mj-ea"/>
                <a:cs typeface="+mj-cs"/>
              </a:rPr>
              <a:t>Performances </a:t>
            </a:r>
          </a:p>
        </p:txBody>
      </p:sp>
      <p:sp>
        <p:nvSpPr>
          <p:cNvPr id="8" name="文字方塊 7"/>
          <p:cNvSpPr txBox="1"/>
          <p:nvPr/>
        </p:nvSpPr>
        <p:spPr>
          <a:xfrm>
            <a:off x="179512" y="1268760"/>
            <a:ext cx="5519460" cy="369332"/>
          </a:xfrm>
          <a:prstGeom prst="rect">
            <a:avLst/>
          </a:prstGeom>
          <a:noFill/>
        </p:spPr>
        <p:txBody>
          <a:bodyPr wrap="none" rtlCol="0">
            <a:spAutoFit/>
          </a:bodyPr>
          <a:lstStyle/>
          <a:p>
            <a:r>
              <a:rPr lang="en-US" altLang="zh-TW" b="1" dirty="0" smtClean="0"/>
              <a:t>BDBR (%) Performance with respect to 3D-HEVC</a:t>
            </a:r>
            <a:endParaRPr lang="zh-TW" altLang="en-US" b="1" dirty="0"/>
          </a:p>
        </p:txBody>
      </p:sp>
      <p:sp>
        <p:nvSpPr>
          <p:cNvPr id="9" name="文字方塊 8"/>
          <p:cNvSpPr txBox="1"/>
          <p:nvPr/>
        </p:nvSpPr>
        <p:spPr>
          <a:xfrm>
            <a:off x="179512" y="4045714"/>
            <a:ext cx="5929828" cy="369332"/>
          </a:xfrm>
          <a:prstGeom prst="rect">
            <a:avLst/>
          </a:prstGeom>
          <a:noFill/>
        </p:spPr>
        <p:txBody>
          <a:bodyPr wrap="none" rtlCol="0">
            <a:spAutoFit/>
          </a:bodyPr>
          <a:lstStyle/>
          <a:p>
            <a:r>
              <a:rPr lang="en-US" altLang="zh-TW" b="1" dirty="0" smtClean="0"/>
              <a:t>BDPSNR (dB) Performance with respect to 3D-HEVC</a:t>
            </a:r>
            <a:endParaRPr lang="zh-TW" altLang="en-US" b="1" dirty="0"/>
          </a:p>
        </p:txBody>
      </p:sp>
      <p:graphicFrame>
        <p:nvGraphicFramePr>
          <p:cNvPr id="2" name="表格 1"/>
          <p:cNvGraphicFramePr>
            <a:graphicFrameLocks noGrp="1"/>
          </p:cNvGraphicFramePr>
          <p:nvPr>
            <p:extLst>
              <p:ext uri="{D42A27DB-BD31-4B8C-83A1-F6EECF244321}">
                <p14:modId xmlns:p14="http://schemas.microsoft.com/office/powerpoint/2010/main" val="2188901131"/>
              </p:ext>
            </p:extLst>
          </p:nvPr>
        </p:nvGraphicFramePr>
        <p:xfrm>
          <a:off x="250826" y="1638092"/>
          <a:ext cx="8569644" cy="2001116"/>
        </p:xfrm>
        <a:graphic>
          <a:graphicData uri="http://schemas.openxmlformats.org/drawingml/2006/table">
            <a:tbl>
              <a:tblPr>
                <a:tableStyleId>{5C22544A-7EE6-4342-B048-85BDC9FD1C3A}</a:tableStyleId>
              </a:tblPr>
              <a:tblGrid>
                <a:gridCol w="646873">
                  <a:extLst>
                    <a:ext uri="{9D8B030D-6E8A-4147-A177-3AD203B41FA5}">
                      <a16:colId xmlns="" xmlns:a16="http://schemas.microsoft.com/office/drawing/2014/main" val="20000"/>
                    </a:ext>
                  </a:extLst>
                </a:gridCol>
                <a:gridCol w="646873">
                  <a:extLst>
                    <a:ext uri="{9D8B030D-6E8A-4147-A177-3AD203B41FA5}">
                      <a16:colId xmlns="" xmlns:a16="http://schemas.microsoft.com/office/drawing/2014/main" val="20001"/>
                    </a:ext>
                  </a:extLst>
                </a:gridCol>
                <a:gridCol w="646873">
                  <a:extLst>
                    <a:ext uri="{9D8B030D-6E8A-4147-A177-3AD203B41FA5}">
                      <a16:colId xmlns="" xmlns:a16="http://schemas.microsoft.com/office/drawing/2014/main" val="20002"/>
                    </a:ext>
                  </a:extLst>
                </a:gridCol>
                <a:gridCol w="646873">
                  <a:extLst>
                    <a:ext uri="{9D8B030D-6E8A-4147-A177-3AD203B41FA5}">
                      <a16:colId xmlns="" xmlns:a16="http://schemas.microsoft.com/office/drawing/2014/main" val="20003"/>
                    </a:ext>
                  </a:extLst>
                </a:gridCol>
                <a:gridCol w="646873">
                  <a:extLst>
                    <a:ext uri="{9D8B030D-6E8A-4147-A177-3AD203B41FA5}">
                      <a16:colId xmlns="" xmlns:a16="http://schemas.microsoft.com/office/drawing/2014/main" val="20004"/>
                    </a:ext>
                  </a:extLst>
                </a:gridCol>
                <a:gridCol w="792122">
                  <a:extLst>
                    <a:ext uri="{9D8B030D-6E8A-4147-A177-3AD203B41FA5}">
                      <a16:colId xmlns="" xmlns:a16="http://schemas.microsoft.com/office/drawing/2014/main" val="20005"/>
                    </a:ext>
                  </a:extLst>
                </a:gridCol>
                <a:gridCol w="658377">
                  <a:extLst>
                    <a:ext uri="{9D8B030D-6E8A-4147-A177-3AD203B41FA5}">
                      <a16:colId xmlns="" xmlns:a16="http://schemas.microsoft.com/office/drawing/2014/main" val="20006"/>
                    </a:ext>
                  </a:extLst>
                </a:gridCol>
                <a:gridCol w="659262">
                  <a:extLst>
                    <a:ext uri="{9D8B030D-6E8A-4147-A177-3AD203B41FA5}">
                      <a16:colId xmlns="" xmlns:a16="http://schemas.microsoft.com/office/drawing/2014/main" val="20007"/>
                    </a:ext>
                  </a:extLst>
                </a:gridCol>
                <a:gridCol w="659262">
                  <a:extLst>
                    <a:ext uri="{9D8B030D-6E8A-4147-A177-3AD203B41FA5}">
                      <a16:colId xmlns="" xmlns:a16="http://schemas.microsoft.com/office/drawing/2014/main" val="20008"/>
                    </a:ext>
                  </a:extLst>
                </a:gridCol>
                <a:gridCol w="641564">
                  <a:extLst>
                    <a:ext uri="{9D8B030D-6E8A-4147-A177-3AD203B41FA5}">
                      <a16:colId xmlns="" xmlns:a16="http://schemas.microsoft.com/office/drawing/2014/main" val="20009"/>
                    </a:ext>
                  </a:extLst>
                </a:gridCol>
                <a:gridCol w="641564">
                  <a:extLst>
                    <a:ext uri="{9D8B030D-6E8A-4147-A177-3AD203B41FA5}">
                      <a16:colId xmlns="" xmlns:a16="http://schemas.microsoft.com/office/drawing/2014/main" val="20010"/>
                    </a:ext>
                  </a:extLst>
                </a:gridCol>
                <a:gridCol w="641564">
                  <a:extLst>
                    <a:ext uri="{9D8B030D-6E8A-4147-A177-3AD203B41FA5}">
                      <a16:colId xmlns="" xmlns:a16="http://schemas.microsoft.com/office/drawing/2014/main" val="20011"/>
                    </a:ext>
                  </a:extLst>
                </a:gridCol>
                <a:gridCol w="641564">
                  <a:extLst>
                    <a:ext uri="{9D8B030D-6E8A-4147-A177-3AD203B41FA5}">
                      <a16:colId xmlns="" xmlns:a16="http://schemas.microsoft.com/office/drawing/2014/main" val="20012"/>
                    </a:ext>
                  </a:extLst>
                </a:gridCol>
              </a:tblGrid>
              <a:tr h="293702">
                <a:tc rowSpan="2">
                  <a:txBody>
                    <a:bodyPr/>
                    <a:lstStyle/>
                    <a:p>
                      <a:pPr algn="ctr" fontAlgn="ctr" hangingPunct="0">
                        <a:spcBef>
                          <a:spcPts val="0"/>
                        </a:spcBef>
                        <a:spcAft>
                          <a:spcPts val="0"/>
                        </a:spcAft>
                        <a:tabLst>
                          <a:tab pos="228600" algn="l"/>
                          <a:tab pos="457200" algn="l"/>
                          <a:tab pos="685800" algn="l"/>
                          <a:tab pos="914400" algn="l"/>
                        </a:tabLst>
                      </a:pPr>
                      <a:endParaRPr lang="en-US" sz="1000" b="1" dirty="0" smtClean="0">
                        <a:effectLst/>
                      </a:endParaRPr>
                    </a:p>
                    <a:p>
                      <a:pPr algn="ctr" fontAlgn="ctr" hangingPunct="0">
                        <a:spcBef>
                          <a:spcPts val="0"/>
                        </a:spcBef>
                        <a:spcAft>
                          <a:spcPts val="0"/>
                        </a:spcAft>
                        <a:tabLst>
                          <a:tab pos="228600" algn="l"/>
                          <a:tab pos="457200" algn="l"/>
                          <a:tab pos="685800" algn="l"/>
                          <a:tab pos="914400" algn="l"/>
                        </a:tabLst>
                      </a:pPr>
                      <a:r>
                        <a:rPr lang="en-US" sz="1000" b="1" dirty="0" smtClean="0">
                          <a:effectLst/>
                        </a:rPr>
                        <a:t>Coding </a:t>
                      </a:r>
                      <a:r>
                        <a:rPr lang="en-US" sz="1000" b="1" dirty="0">
                          <a:effectLst/>
                        </a:rPr>
                        <a:t>Modes</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algn="ctr" fontAlgn="ctr" hangingPunct="0">
                        <a:spcBef>
                          <a:spcPts val="0"/>
                        </a:spcBef>
                        <a:spcAft>
                          <a:spcPts val="0"/>
                        </a:spcAft>
                        <a:tabLst>
                          <a:tab pos="228600" algn="l"/>
                          <a:tab pos="457200" algn="l"/>
                          <a:tab pos="685800" algn="l"/>
                          <a:tab pos="914400" algn="l"/>
                        </a:tabLst>
                      </a:pPr>
                      <a:r>
                        <a:rPr lang="en-US" sz="1000" b="1" kern="1200" dirty="0" err="1">
                          <a:effectLst/>
                        </a:rPr>
                        <a:t>Depacked</a:t>
                      </a:r>
                      <a:r>
                        <a:rPr lang="en-US" sz="1000" b="1" kern="1200" dirty="0">
                          <a:effectLst/>
                        </a:rPr>
                        <a:t> Texture</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fontAlgn="ctr" hangingPunct="0">
                        <a:spcBef>
                          <a:spcPts val="0"/>
                        </a:spcBef>
                        <a:spcAft>
                          <a:spcPts val="0"/>
                        </a:spcAft>
                        <a:tabLst>
                          <a:tab pos="228600" algn="l"/>
                          <a:tab pos="457200" algn="l"/>
                          <a:tab pos="685800" algn="l"/>
                          <a:tab pos="914400" algn="l"/>
                        </a:tabLst>
                      </a:pPr>
                      <a:r>
                        <a:rPr lang="en-US" sz="1000" b="1" kern="1200" dirty="0" err="1">
                          <a:effectLst/>
                        </a:rPr>
                        <a:t>Depacked</a:t>
                      </a:r>
                      <a:r>
                        <a:rPr lang="en-US" sz="1000" b="1" kern="1200" dirty="0">
                          <a:effectLst/>
                        </a:rPr>
                        <a:t> Depth</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fontAlgn="ctr" hangingPunct="0">
                        <a:spcBef>
                          <a:spcPts val="0"/>
                        </a:spcBef>
                        <a:spcAft>
                          <a:spcPts val="0"/>
                        </a:spcAft>
                        <a:tabLst>
                          <a:tab pos="228600" algn="l"/>
                          <a:tab pos="457200" algn="l"/>
                          <a:tab pos="685800" algn="l"/>
                          <a:tab pos="914400" algn="l"/>
                        </a:tabLst>
                      </a:pPr>
                      <a:r>
                        <a:rPr lang="en-US" sz="1000" b="1" kern="1200" dirty="0">
                          <a:effectLst/>
                        </a:rPr>
                        <a:t>Virtual View by VSRS</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 xmlns:a16="http://schemas.microsoft.com/office/drawing/2014/main" val="10000"/>
                  </a:ext>
                </a:extLst>
              </a:tr>
              <a:tr h="489094">
                <a:tc vMerge="1">
                  <a:txBody>
                    <a:bodyPr/>
                    <a:lstStyle/>
                    <a:p>
                      <a:endParaRPr lang="zh-TW" altLang="en-US"/>
                    </a:p>
                  </a:txBody>
                  <a:tcPr/>
                </a:tc>
                <a:tc>
                  <a:txBody>
                    <a:bodyPr/>
                    <a:lstStyle/>
                    <a:p>
                      <a:pPr algn="ctr" fontAlgn="ctr" hangingPunct="0">
                        <a:spcBef>
                          <a:spcPts val="0"/>
                        </a:spcBef>
                        <a:spcAft>
                          <a:spcPts val="0"/>
                        </a:spcAft>
                        <a:tabLst>
                          <a:tab pos="228600" algn="l"/>
                          <a:tab pos="457200" algn="l"/>
                          <a:tab pos="685800" algn="l"/>
                          <a:tab pos="914400" algn="l"/>
                        </a:tabLst>
                      </a:pPr>
                      <a:r>
                        <a:rPr lang="en-US" sz="1000" b="1" dirty="0">
                          <a:effectLst/>
                        </a:rPr>
                        <a:t>DPCM YUV</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dirty="0">
                          <a:effectLst/>
                        </a:rPr>
                        <a:t>Adjust</a:t>
                      </a:r>
                      <a:endParaRPr lang="zh-TW" sz="1000" b="1" dirty="0">
                        <a:effectLst/>
                      </a:endParaRPr>
                    </a:p>
                    <a:p>
                      <a:pPr algn="ctr" fontAlgn="ctr" hangingPunct="0">
                        <a:spcBef>
                          <a:spcPts val="0"/>
                        </a:spcBef>
                        <a:spcAft>
                          <a:spcPts val="0"/>
                        </a:spcAft>
                        <a:tabLst>
                          <a:tab pos="228600" algn="l"/>
                          <a:tab pos="457200" algn="l"/>
                          <a:tab pos="685800" algn="l"/>
                          <a:tab pos="914400" algn="l"/>
                        </a:tabLst>
                      </a:pPr>
                      <a:r>
                        <a:rPr lang="en-US" sz="1000" b="1" dirty="0">
                          <a:effectLst/>
                        </a:rPr>
                        <a:t>RGB</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a:effectLst/>
                        </a:rPr>
                        <a:t>Assign</a:t>
                      </a:r>
                      <a:endParaRPr lang="zh-TW" sz="1000" b="1">
                        <a:effectLst/>
                      </a:endParaRPr>
                    </a:p>
                    <a:p>
                      <a:pPr algn="ctr" fontAlgn="ctr" hangingPunct="0">
                        <a:spcBef>
                          <a:spcPts val="0"/>
                        </a:spcBef>
                        <a:spcAft>
                          <a:spcPts val="0"/>
                        </a:spcAft>
                        <a:tabLst>
                          <a:tab pos="228600" algn="l"/>
                          <a:tab pos="457200" algn="l"/>
                          <a:tab pos="685800" algn="l"/>
                          <a:tab pos="914400" algn="l"/>
                        </a:tabLst>
                      </a:pPr>
                      <a:r>
                        <a:rPr lang="en-US" sz="1000" b="1">
                          <a:effectLst/>
                        </a:rPr>
                        <a:t>RGB(Y)</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a:effectLst/>
                        </a:rPr>
                        <a:t>Assign</a:t>
                      </a:r>
                      <a:endParaRPr lang="zh-TW" sz="1000" b="1">
                        <a:effectLst/>
                      </a:endParaRPr>
                    </a:p>
                    <a:p>
                      <a:pPr algn="ctr" fontAlgn="ctr" hangingPunct="0">
                        <a:spcBef>
                          <a:spcPts val="0"/>
                        </a:spcBef>
                        <a:spcAft>
                          <a:spcPts val="0"/>
                        </a:spcAft>
                        <a:tabLst>
                          <a:tab pos="228600" algn="l"/>
                          <a:tab pos="457200" algn="l"/>
                          <a:tab pos="685800" algn="l"/>
                          <a:tab pos="914400" algn="l"/>
                        </a:tabLst>
                      </a:pPr>
                      <a:r>
                        <a:rPr lang="en-US" sz="1000" b="1">
                          <a:effectLst/>
                        </a:rPr>
                        <a:t>RGB</a:t>
                      </a:r>
                      <a:endParaRPr lang="zh-TW" sz="1000" b="1">
                        <a:effectLst/>
                      </a:endParaRPr>
                    </a:p>
                    <a:p>
                      <a:pPr algn="ctr" fontAlgn="ctr" hangingPunct="0">
                        <a:spcBef>
                          <a:spcPts val="0"/>
                        </a:spcBef>
                        <a:spcAft>
                          <a:spcPts val="0"/>
                        </a:spcAft>
                        <a:tabLst>
                          <a:tab pos="228600" algn="l"/>
                          <a:tab pos="457200" algn="l"/>
                          <a:tab pos="685800" algn="l"/>
                          <a:tab pos="914400" algn="l"/>
                        </a:tabLst>
                      </a:pPr>
                      <a:r>
                        <a:rPr lang="en-US" sz="1000" b="1">
                          <a:effectLst/>
                        </a:rPr>
                        <a:t>(Y+C)</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a:effectLst/>
                        </a:rPr>
                        <a:t>DPCM YUV</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a:effectLst/>
                        </a:rPr>
                        <a:t>Adjust</a:t>
                      </a:r>
                      <a:endParaRPr lang="zh-TW" sz="1000" b="1">
                        <a:effectLst/>
                      </a:endParaRPr>
                    </a:p>
                    <a:p>
                      <a:pPr algn="ctr" fontAlgn="ctr" hangingPunct="0">
                        <a:spcBef>
                          <a:spcPts val="0"/>
                        </a:spcBef>
                        <a:spcAft>
                          <a:spcPts val="0"/>
                        </a:spcAft>
                        <a:tabLst>
                          <a:tab pos="228600" algn="l"/>
                          <a:tab pos="457200" algn="l"/>
                          <a:tab pos="685800" algn="l"/>
                          <a:tab pos="914400" algn="l"/>
                        </a:tabLst>
                      </a:pPr>
                      <a:r>
                        <a:rPr lang="en-US" sz="1000" b="1">
                          <a:effectLst/>
                        </a:rPr>
                        <a:t>RGB</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a:effectLst/>
                        </a:rPr>
                        <a:t>Assign</a:t>
                      </a:r>
                      <a:endParaRPr lang="zh-TW" sz="1000" b="1">
                        <a:effectLst/>
                      </a:endParaRPr>
                    </a:p>
                    <a:p>
                      <a:pPr algn="ctr" fontAlgn="ctr" hangingPunct="0">
                        <a:spcBef>
                          <a:spcPts val="0"/>
                        </a:spcBef>
                        <a:spcAft>
                          <a:spcPts val="0"/>
                        </a:spcAft>
                        <a:tabLst>
                          <a:tab pos="228600" algn="l"/>
                          <a:tab pos="457200" algn="l"/>
                          <a:tab pos="685800" algn="l"/>
                          <a:tab pos="914400" algn="l"/>
                        </a:tabLst>
                      </a:pPr>
                      <a:r>
                        <a:rPr lang="en-US" sz="1000" b="1">
                          <a:effectLst/>
                        </a:rPr>
                        <a:t>RGB(Y)</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a:effectLst/>
                        </a:rPr>
                        <a:t>Assign</a:t>
                      </a:r>
                      <a:endParaRPr lang="zh-TW" sz="1000" b="1">
                        <a:effectLst/>
                      </a:endParaRPr>
                    </a:p>
                    <a:p>
                      <a:pPr algn="ctr" fontAlgn="ctr" hangingPunct="0">
                        <a:spcBef>
                          <a:spcPts val="0"/>
                        </a:spcBef>
                        <a:spcAft>
                          <a:spcPts val="0"/>
                        </a:spcAft>
                        <a:tabLst>
                          <a:tab pos="228600" algn="l"/>
                          <a:tab pos="457200" algn="l"/>
                          <a:tab pos="685800" algn="l"/>
                          <a:tab pos="914400" algn="l"/>
                        </a:tabLst>
                      </a:pPr>
                      <a:r>
                        <a:rPr lang="en-US" sz="1000" b="1">
                          <a:effectLst/>
                        </a:rPr>
                        <a:t>RGB</a:t>
                      </a:r>
                      <a:endParaRPr lang="zh-TW" sz="1000" b="1">
                        <a:effectLst/>
                      </a:endParaRPr>
                    </a:p>
                    <a:p>
                      <a:pPr algn="ctr" fontAlgn="ctr" hangingPunct="0">
                        <a:spcBef>
                          <a:spcPts val="0"/>
                        </a:spcBef>
                        <a:spcAft>
                          <a:spcPts val="0"/>
                        </a:spcAft>
                        <a:tabLst>
                          <a:tab pos="228600" algn="l"/>
                          <a:tab pos="457200" algn="l"/>
                          <a:tab pos="685800" algn="l"/>
                          <a:tab pos="914400" algn="l"/>
                        </a:tabLst>
                      </a:pPr>
                      <a:r>
                        <a:rPr lang="en-US" sz="1000" b="1">
                          <a:effectLst/>
                        </a:rPr>
                        <a:t>(Y+C)</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a:effectLst/>
                        </a:rPr>
                        <a:t>DPCM YUV</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a:effectLst/>
                        </a:rPr>
                        <a:t>Adjust</a:t>
                      </a:r>
                      <a:endParaRPr lang="zh-TW" sz="1000" b="1">
                        <a:effectLst/>
                      </a:endParaRPr>
                    </a:p>
                    <a:p>
                      <a:pPr algn="ctr" fontAlgn="ctr" hangingPunct="0">
                        <a:spcBef>
                          <a:spcPts val="0"/>
                        </a:spcBef>
                        <a:spcAft>
                          <a:spcPts val="0"/>
                        </a:spcAft>
                        <a:tabLst>
                          <a:tab pos="228600" algn="l"/>
                          <a:tab pos="457200" algn="l"/>
                          <a:tab pos="685800" algn="l"/>
                          <a:tab pos="914400" algn="l"/>
                        </a:tabLst>
                      </a:pPr>
                      <a:r>
                        <a:rPr lang="en-US" sz="1000" b="1">
                          <a:effectLst/>
                        </a:rPr>
                        <a:t>RGB</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a:effectLst/>
                        </a:rPr>
                        <a:t>Assign</a:t>
                      </a:r>
                      <a:endParaRPr lang="zh-TW" sz="1000" b="1">
                        <a:effectLst/>
                      </a:endParaRPr>
                    </a:p>
                    <a:p>
                      <a:pPr algn="ctr" fontAlgn="ctr" hangingPunct="0">
                        <a:spcBef>
                          <a:spcPts val="0"/>
                        </a:spcBef>
                        <a:spcAft>
                          <a:spcPts val="0"/>
                        </a:spcAft>
                        <a:tabLst>
                          <a:tab pos="228600" algn="l"/>
                          <a:tab pos="457200" algn="l"/>
                          <a:tab pos="685800" algn="l"/>
                          <a:tab pos="914400" algn="l"/>
                        </a:tabLst>
                      </a:pPr>
                      <a:r>
                        <a:rPr lang="en-US" sz="1000" b="1">
                          <a:effectLst/>
                        </a:rPr>
                        <a:t>RGB (Y)</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a:effectLst/>
                        </a:rPr>
                        <a:t>Assign</a:t>
                      </a:r>
                      <a:endParaRPr lang="zh-TW" sz="1000" b="1">
                        <a:effectLst/>
                      </a:endParaRPr>
                    </a:p>
                    <a:p>
                      <a:pPr algn="ctr" fontAlgn="ctr" hangingPunct="0">
                        <a:spcBef>
                          <a:spcPts val="0"/>
                        </a:spcBef>
                        <a:spcAft>
                          <a:spcPts val="0"/>
                        </a:spcAft>
                        <a:tabLst>
                          <a:tab pos="228600" algn="l"/>
                          <a:tab pos="457200" algn="l"/>
                          <a:tab pos="685800" algn="l"/>
                          <a:tab pos="914400" algn="l"/>
                        </a:tabLst>
                      </a:pPr>
                      <a:r>
                        <a:rPr lang="en-US" sz="1000" b="1">
                          <a:effectLst/>
                        </a:rPr>
                        <a:t>RGB (Y+C)</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304580">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b="1" kern="1200" dirty="0" err="1">
                          <a:effectLst/>
                        </a:rPr>
                        <a:t>ra</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b="1">
                          <a:effectLst/>
                        </a:rPr>
                        <a:t>11.7019</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dirty="0">
                          <a:effectLst/>
                        </a:rPr>
                        <a:t>10.3264</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dirty="0">
                          <a:effectLst/>
                        </a:rPr>
                        <a:t>9.8741</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dirty="0">
                          <a:effectLst/>
                        </a:rPr>
                        <a:t>9.7372</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b="1">
                          <a:effectLst/>
                        </a:rPr>
                        <a:t>-1.0712</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26.5047</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14.3735</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5.1253</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b="1">
                          <a:effectLst/>
                        </a:rPr>
                        <a:t>67.8342</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64.9970</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73.0169</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65.3218</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304580">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b="1" kern="1200" dirty="0" err="1">
                          <a:effectLst/>
                        </a:rPr>
                        <a:t>ldp</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b="1" dirty="0">
                          <a:effectLst/>
                        </a:rPr>
                        <a:t>6.9614</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dirty="0">
                          <a:effectLst/>
                        </a:rPr>
                        <a:t>5.9485</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dirty="0">
                          <a:effectLst/>
                        </a:rPr>
                        <a:t>4.9930</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dirty="0">
                          <a:effectLst/>
                        </a:rPr>
                        <a:t>5.4378</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b="1" dirty="0">
                          <a:effectLst/>
                        </a:rPr>
                        <a:t>1.3046</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dirty="0">
                          <a:effectLst/>
                        </a:rPr>
                        <a:t>-30.2637</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dirty="0">
                          <a:effectLst/>
                        </a:rPr>
                        <a:t>-39.8038</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-41.0947</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b="1">
                          <a:effectLst/>
                        </a:rPr>
                        <a:t>42.2946</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40.5865</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46.4557</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40.1147</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304580">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b="1" kern="1200" dirty="0" err="1">
                          <a:effectLst/>
                        </a:rPr>
                        <a:t>ai</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b="1">
                          <a:effectLst/>
                        </a:rPr>
                        <a:t>3.7328</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2.8620</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2.5671</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dirty="0">
                          <a:effectLst/>
                        </a:rPr>
                        <a:t>2.3678</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b="1" dirty="0">
                          <a:effectLst/>
                        </a:rPr>
                        <a:t>-1.6007</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dirty="0">
                          <a:effectLst/>
                        </a:rPr>
                        <a:t>27.8123</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dirty="0">
                          <a:effectLst/>
                        </a:rPr>
                        <a:t>26.9585</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dirty="0">
                          <a:effectLst/>
                        </a:rPr>
                        <a:t>10.5722</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b="1" dirty="0">
                          <a:effectLst/>
                        </a:rPr>
                        <a:t>69.7477</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dirty="0">
                          <a:effectLst/>
                        </a:rPr>
                        <a:t>68.4575</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84.1826</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68.8946</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r h="304580">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b="1" kern="1200" dirty="0" err="1">
                          <a:effectLst/>
                        </a:rPr>
                        <a:t>ave</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b="1">
                          <a:effectLst/>
                        </a:rPr>
                        <a:t>7.4653</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6.3790</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5.8114</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5.8476</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b="1">
                          <a:effectLst/>
                        </a:rPr>
                        <a:t>-0.4558</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8.0178</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0.5094</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-8.4657</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b="1" dirty="0">
                          <a:effectLst/>
                        </a:rPr>
                        <a:t>59.9588</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dirty="0">
                          <a:effectLst/>
                        </a:rPr>
                        <a:t>58.0137</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dirty="0">
                          <a:effectLst/>
                        </a:rPr>
                        <a:t>67.8850</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dirty="0">
                          <a:effectLst/>
                        </a:rPr>
                        <a:t>58.1103</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5"/>
                  </a:ext>
                </a:extLst>
              </a:tr>
            </a:tbl>
          </a:graphicData>
        </a:graphic>
      </p:graphicFrame>
      <p:graphicFrame>
        <p:nvGraphicFramePr>
          <p:cNvPr id="3" name="表格 2"/>
          <p:cNvGraphicFramePr>
            <a:graphicFrameLocks noGrp="1"/>
          </p:cNvGraphicFramePr>
          <p:nvPr>
            <p:extLst>
              <p:ext uri="{D42A27DB-BD31-4B8C-83A1-F6EECF244321}">
                <p14:modId xmlns:p14="http://schemas.microsoft.com/office/powerpoint/2010/main" val="937035276"/>
              </p:ext>
            </p:extLst>
          </p:nvPr>
        </p:nvGraphicFramePr>
        <p:xfrm>
          <a:off x="323528" y="4509120"/>
          <a:ext cx="8568952" cy="1877745"/>
        </p:xfrm>
        <a:graphic>
          <a:graphicData uri="http://schemas.openxmlformats.org/drawingml/2006/table">
            <a:tbl>
              <a:tblPr>
                <a:tableStyleId>{21E4AEA4-8DFA-4A89-87EB-49C32662AFE0}</a:tableStyleId>
              </a:tblPr>
              <a:tblGrid>
                <a:gridCol w="646820">
                  <a:extLst>
                    <a:ext uri="{9D8B030D-6E8A-4147-A177-3AD203B41FA5}">
                      <a16:colId xmlns="" xmlns:a16="http://schemas.microsoft.com/office/drawing/2014/main" val="20000"/>
                    </a:ext>
                  </a:extLst>
                </a:gridCol>
                <a:gridCol w="646820">
                  <a:extLst>
                    <a:ext uri="{9D8B030D-6E8A-4147-A177-3AD203B41FA5}">
                      <a16:colId xmlns="" xmlns:a16="http://schemas.microsoft.com/office/drawing/2014/main" val="20001"/>
                    </a:ext>
                  </a:extLst>
                </a:gridCol>
                <a:gridCol w="646820">
                  <a:extLst>
                    <a:ext uri="{9D8B030D-6E8A-4147-A177-3AD203B41FA5}">
                      <a16:colId xmlns="" xmlns:a16="http://schemas.microsoft.com/office/drawing/2014/main" val="20002"/>
                    </a:ext>
                  </a:extLst>
                </a:gridCol>
                <a:gridCol w="646820">
                  <a:extLst>
                    <a:ext uri="{9D8B030D-6E8A-4147-A177-3AD203B41FA5}">
                      <a16:colId xmlns="" xmlns:a16="http://schemas.microsoft.com/office/drawing/2014/main" val="20003"/>
                    </a:ext>
                  </a:extLst>
                </a:gridCol>
                <a:gridCol w="646820">
                  <a:extLst>
                    <a:ext uri="{9D8B030D-6E8A-4147-A177-3AD203B41FA5}">
                      <a16:colId xmlns="" xmlns:a16="http://schemas.microsoft.com/office/drawing/2014/main" val="20004"/>
                    </a:ext>
                  </a:extLst>
                </a:gridCol>
                <a:gridCol w="792058">
                  <a:extLst>
                    <a:ext uri="{9D8B030D-6E8A-4147-A177-3AD203B41FA5}">
                      <a16:colId xmlns="" xmlns:a16="http://schemas.microsoft.com/office/drawing/2014/main" val="20005"/>
                    </a:ext>
                  </a:extLst>
                </a:gridCol>
                <a:gridCol w="658324">
                  <a:extLst>
                    <a:ext uri="{9D8B030D-6E8A-4147-A177-3AD203B41FA5}">
                      <a16:colId xmlns="" xmlns:a16="http://schemas.microsoft.com/office/drawing/2014/main" val="20006"/>
                    </a:ext>
                  </a:extLst>
                </a:gridCol>
                <a:gridCol w="659209">
                  <a:extLst>
                    <a:ext uri="{9D8B030D-6E8A-4147-A177-3AD203B41FA5}">
                      <a16:colId xmlns="" xmlns:a16="http://schemas.microsoft.com/office/drawing/2014/main" val="20007"/>
                    </a:ext>
                  </a:extLst>
                </a:gridCol>
                <a:gridCol w="659209">
                  <a:extLst>
                    <a:ext uri="{9D8B030D-6E8A-4147-A177-3AD203B41FA5}">
                      <a16:colId xmlns="" xmlns:a16="http://schemas.microsoft.com/office/drawing/2014/main" val="20008"/>
                    </a:ext>
                  </a:extLst>
                </a:gridCol>
                <a:gridCol w="641513">
                  <a:extLst>
                    <a:ext uri="{9D8B030D-6E8A-4147-A177-3AD203B41FA5}">
                      <a16:colId xmlns="" xmlns:a16="http://schemas.microsoft.com/office/drawing/2014/main" val="20009"/>
                    </a:ext>
                  </a:extLst>
                </a:gridCol>
                <a:gridCol w="641513">
                  <a:extLst>
                    <a:ext uri="{9D8B030D-6E8A-4147-A177-3AD203B41FA5}">
                      <a16:colId xmlns="" xmlns:a16="http://schemas.microsoft.com/office/drawing/2014/main" val="20010"/>
                    </a:ext>
                  </a:extLst>
                </a:gridCol>
                <a:gridCol w="641513">
                  <a:extLst>
                    <a:ext uri="{9D8B030D-6E8A-4147-A177-3AD203B41FA5}">
                      <a16:colId xmlns="" xmlns:a16="http://schemas.microsoft.com/office/drawing/2014/main" val="20011"/>
                    </a:ext>
                  </a:extLst>
                </a:gridCol>
                <a:gridCol w="641513">
                  <a:extLst>
                    <a:ext uri="{9D8B030D-6E8A-4147-A177-3AD203B41FA5}">
                      <a16:colId xmlns="" xmlns:a16="http://schemas.microsoft.com/office/drawing/2014/main" val="20012"/>
                    </a:ext>
                  </a:extLst>
                </a:gridCol>
              </a:tblGrid>
              <a:tr h="275933">
                <a:tc rowSpan="2">
                  <a:txBody>
                    <a:bodyPr/>
                    <a:lstStyle/>
                    <a:p>
                      <a:pPr algn="ctr" fontAlgn="ctr" hangingPunct="0">
                        <a:spcBef>
                          <a:spcPts val="600"/>
                        </a:spcBef>
                        <a:spcAft>
                          <a:spcPts val="0"/>
                        </a:spcAft>
                        <a:tabLst>
                          <a:tab pos="228600" algn="l"/>
                          <a:tab pos="457200" algn="l"/>
                          <a:tab pos="685800" algn="l"/>
                          <a:tab pos="914400" algn="l"/>
                        </a:tabLst>
                      </a:pPr>
                      <a:endParaRPr lang="en-US" sz="1000" b="1" dirty="0" smtClean="0">
                        <a:effectLst/>
                      </a:endParaRPr>
                    </a:p>
                    <a:p>
                      <a:pPr algn="ctr" fontAlgn="ctr" hangingPunct="0">
                        <a:spcBef>
                          <a:spcPts val="600"/>
                        </a:spcBef>
                        <a:spcAft>
                          <a:spcPts val="0"/>
                        </a:spcAft>
                        <a:tabLst>
                          <a:tab pos="228600" algn="l"/>
                          <a:tab pos="457200" algn="l"/>
                          <a:tab pos="685800" algn="l"/>
                          <a:tab pos="914400" algn="l"/>
                        </a:tabLst>
                      </a:pPr>
                      <a:r>
                        <a:rPr lang="en-US" sz="1000" b="1" dirty="0" smtClean="0">
                          <a:effectLst/>
                        </a:rPr>
                        <a:t>Coding </a:t>
                      </a:r>
                      <a:r>
                        <a:rPr lang="en-US" sz="1000" b="1" dirty="0">
                          <a:effectLst/>
                        </a:rPr>
                        <a:t>Modes</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algn="ctr" fontAlgn="ctr" hangingPunct="0">
                        <a:spcBef>
                          <a:spcPts val="180"/>
                        </a:spcBef>
                        <a:spcAft>
                          <a:spcPts val="0"/>
                        </a:spcAft>
                        <a:tabLst>
                          <a:tab pos="228600" algn="l"/>
                          <a:tab pos="457200" algn="l"/>
                          <a:tab pos="685800" algn="l"/>
                          <a:tab pos="914400" algn="l"/>
                        </a:tabLst>
                      </a:pPr>
                      <a:r>
                        <a:rPr lang="en-US" sz="1000" b="1" kern="1200" dirty="0" err="1">
                          <a:effectLst/>
                        </a:rPr>
                        <a:t>Depacked</a:t>
                      </a:r>
                      <a:r>
                        <a:rPr lang="en-US" sz="1000" b="1" kern="1200" dirty="0">
                          <a:effectLst/>
                        </a:rPr>
                        <a:t> Texture</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fontAlgn="ctr" hangingPunct="0">
                        <a:spcBef>
                          <a:spcPts val="180"/>
                        </a:spcBef>
                        <a:spcAft>
                          <a:spcPts val="0"/>
                        </a:spcAft>
                        <a:tabLst>
                          <a:tab pos="228600" algn="l"/>
                          <a:tab pos="457200" algn="l"/>
                          <a:tab pos="685800" algn="l"/>
                          <a:tab pos="914400" algn="l"/>
                        </a:tabLst>
                      </a:pPr>
                      <a:r>
                        <a:rPr lang="en-US" sz="1000" b="1" kern="1200" dirty="0" err="1">
                          <a:effectLst/>
                        </a:rPr>
                        <a:t>Depacked</a:t>
                      </a:r>
                      <a:r>
                        <a:rPr lang="en-US" sz="1000" b="1" kern="1200" dirty="0">
                          <a:effectLst/>
                        </a:rPr>
                        <a:t> Depth</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fontAlgn="ctr" hangingPunct="0">
                        <a:spcBef>
                          <a:spcPts val="180"/>
                        </a:spcBef>
                        <a:spcAft>
                          <a:spcPts val="0"/>
                        </a:spcAft>
                        <a:tabLst>
                          <a:tab pos="228600" algn="l"/>
                          <a:tab pos="457200" algn="l"/>
                          <a:tab pos="685800" algn="l"/>
                          <a:tab pos="914400" algn="l"/>
                        </a:tabLst>
                      </a:pPr>
                      <a:r>
                        <a:rPr lang="en-US" sz="1000" b="1" kern="1200">
                          <a:effectLst/>
                        </a:rPr>
                        <a:t>Virtual View by VSRS</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 xmlns:a16="http://schemas.microsoft.com/office/drawing/2014/main" val="10000"/>
                  </a:ext>
                </a:extLst>
              </a:tr>
              <a:tr h="444147">
                <a:tc vMerge="1">
                  <a:txBody>
                    <a:bodyPr/>
                    <a:lstStyle/>
                    <a:p>
                      <a:endParaRPr lang="zh-TW" altLang="en-US"/>
                    </a:p>
                  </a:txBody>
                  <a:tcPr/>
                </a:tc>
                <a:tc>
                  <a:txBody>
                    <a:bodyPr/>
                    <a:lstStyle/>
                    <a:p>
                      <a:pPr algn="ctr" fontAlgn="ctr" hangingPunct="0">
                        <a:spcBef>
                          <a:spcPts val="0"/>
                        </a:spcBef>
                        <a:spcAft>
                          <a:spcPts val="0"/>
                        </a:spcAft>
                        <a:tabLst>
                          <a:tab pos="228600" algn="l"/>
                          <a:tab pos="457200" algn="l"/>
                          <a:tab pos="685800" algn="l"/>
                          <a:tab pos="914400" algn="l"/>
                        </a:tabLst>
                      </a:pPr>
                      <a:r>
                        <a:rPr lang="en-US" sz="1000" b="1" dirty="0">
                          <a:effectLst/>
                        </a:rPr>
                        <a:t>DPCM YUV</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dirty="0">
                          <a:effectLst/>
                        </a:rPr>
                        <a:t>Adjust</a:t>
                      </a:r>
                      <a:endParaRPr lang="zh-TW" sz="1000" b="1" dirty="0">
                        <a:effectLst/>
                      </a:endParaRPr>
                    </a:p>
                    <a:p>
                      <a:pPr algn="ctr" fontAlgn="ctr" hangingPunct="0">
                        <a:spcBef>
                          <a:spcPts val="0"/>
                        </a:spcBef>
                        <a:spcAft>
                          <a:spcPts val="0"/>
                        </a:spcAft>
                        <a:tabLst>
                          <a:tab pos="228600" algn="l"/>
                          <a:tab pos="457200" algn="l"/>
                          <a:tab pos="685800" algn="l"/>
                          <a:tab pos="914400" algn="l"/>
                        </a:tabLst>
                      </a:pPr>
                      <a:r>
                        <a:rPr lang="en-US" sz="1000" b="1" dirty="0">
                          <a:effectLst/>
                        </a:rPr>
                        <a:t>RGB</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dirty="0">
                          <a:effectLst/>
                        </a:rPr>
                        <a:t>Assign</a:t>
                      </a:r>
                      <a:endParaRPr lang="zh-TW" sz="1000" b="1" dirty="0">
                        <a:effectLst/>
                      </a:endParaRPr>
                    </a:p>
                    <a:p>
                      <a:pPr algn="ctr" fontAlgn="ctr" hangingPunct="0">
                        <a:spcBef>
                          <a:spcPts val="0"/>
                        </a:spcBef>
                        <a:spcAft>
                          <a:spcPts val="0"/>
                        </a:spcAft>
                        <a:tabLst>
                          <a:tab pos="228600" algn="l"/>
                          <a:tab pos="457200" algn="l"/>
                          <a:tab pos="685800" algn="l"/>
                          <a:tab pos="914400" algn="l"/>
                        </a:tabLst>
                      </a:pPr>
                      <a:r>
                        <a:rPr lang="en-US" sz="1000" b="1" dirty="0">
                          <a:effectLst/>
                        </a:rPr>
                        <a:t>RGB(Y)</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dirty="0">
                          <a:effectLst/>
                        </a:rPr>
                        <a:t>Assign</a:t>
                      </a:r>
                      <a:endParaRPr lang="zh-TW" sz="1000" b="1" dirty="0">
                        <a:effectLst/>
                      </a:endParaRPr>
                    </a:p>
                    <a:p>
                      <a:pPr algn="ctr" fontAlgn="ctr" hangingPunct="0">
                        <a:spcBef>
                          <a:spcPts val="0"/>
                        </a:spcBef>
                        <a:spcAft>
                          <a:spcPts val="0"/>
                        </a:spcAft>
                        <a:tabLst>
                          <a:tab pos="228600" algn="l"/>
                          <a:tab pos="457200" algn="l"/>
                          <a:tab pos="685800" algn="l"/>
                          <a:tab pos="914400" algn="l"/>
                        </a:tabLst>
                      </a:pPr>
                      <a:r>
                        <a:rPr lang="en-US" sz="1000" b="1" dirty="0">
                          <a:effectLst/>
                        </a:rPr>
                        <a:t>RGB</a:t>
                      </a:r>
                      <a:endParaRPr lang="zh-TW" sz="1000" b="1" dirty="0">
                        <a:effectLst/>
                      </a:endParaRPr>
                    </a:p>
                    <a:p>
                      <a:pPr algn="ctr" fontAlgn="ctr" hangingPunct="0">
                        <a:spcBef>
                          <a:spcPts val="0"/>
                        </a:spcBef>
                        <a:spcAft>
                          <a:spcPts val="0"/>
                        </a:spcAft>
                        <a:tabLst>
                          <a:tab pos="228600" algn="l"/>
                          <a:tab pos="457200" algn="l"/>
                          <a:tab pos="685800" algn="l"/>
                          <a:tab pos="914400" algn="l"/>
                        </a:tabLst>
                      </a:pPr>
                      <a:r>
                        <a:rPr lang="en-US" sz="1000" b="1" dirty="0">
                          <a:effectLst/>
                        </a:rPr>
                        <a:t>(Y+C)</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dirty="0">
                          <a:effectLst/>
                        </a:rPr>
                        <a:t>DPCM YUV</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dirty="0">
                          <a:effectLst/>
                        </a:rPr>
                        <a:t>Adjust</a:t>
                      </a:r>
                      <a:endParaRPr lang="zh-TW" sz="1000" b="1" dirty="0">
                        <a:effectLst/>
                      </a:endParaRPr>
                    </a:p>
                    <a:p>
                      <a:pPr algn="ctr" fontAlgn="ctr" hangingPunct="0">
                        <a:spcBef>
                          <a:spcPts val="0"/>
                        </a:spcBef>
                        <a:spcAft>
                          <a:spcPts val="0"/>
                        </a:spcAft>
                        <a:tabLst>
                          <a:tab pos="228600" algn="l"/>
                          <a:tab pos="457200" algn="l"/>
                          <a:tab pos="685800" algn="l"/>
                          <a:tab pos="914400" algn="l"/>
                        </a:tabLst>
                      </a:pPr>
                      <a:r>
                        <a:rPr lang="en-US" sz="1000" b="1" dirty="0">
                          <a:effectLst/>
                        </a:rPr>
                        <a:t>RGB</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dirty="0">
                          <a:effectLst/>
                        </a:rPr>
                        <a:t>Assign</a:t>
                      </a:r>
                      <a:endParaRPr lang="zh-TW" sz="1000" b="1" dirty="0">
                        <a:effectLst/>
                      </a:endParaRPr>
                    </a:p>
                    <a:p>
                      <a:pPr algn="ctr" fontAlgn="ctr" hangingPunct="0">
                        <a:spcBef>
                          <a:spcPts val="0"/>
                        </a:spcBef>
                        <a:spcAft>
                          <a:spcPts val="0"/>
                        </a:spcAft>
                        <a:tabLst>
                          <a:tab pos="228600" algn="l"/>
                          <a:tab pos="457200" algn="l"/>
                          <a:tab pos="685800" algn="l"/>
                          <a:tab pos="914400" algn="l"/>
                        </a:tabLst>
                      </a:pPr>
                      <a:r>
                        <a:rPr lang="en-US" sz="1000" b="1" dirty="0">
                          <a:effectLst/>
                        </a:rPr>
                        <a:t>RGB(Y)</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dirty="0">
                          <a:effectLst/>
                        </a:rPr>
                        <a:t>Assign</a:t>
                      </a:r>
                      <a:endParaRPr lang="zh-TW" sz="1000" b="1" dirty="0">
                        <a:effectLst/>
                      </a:endParaRPr>
                    </a:p>
                    <a:p>
                      <a:pPr algn="ctr" fontAlgn="ctr" hangingPunct="0">
                        <a:spcBef>
                          <a:spcPts val="0"/>
                        </a:spcBef>
                        <a:spcAft>
                          <a:spcPts val="0"/>
                        </a:spcAft>
                        <a:tabLst>
                          <a:tab pos="228600" algn="l"/>
                          <a:tab pos="457200" algn="l"/>
                          <a:tab pos="685800" algn="l"/>
                          <a:tab pos="914400" algn="l"/>
                        </a:tabLst>
                      </a:pPr>
                      <a:r>
                        <a:rPr lang="en-US" sz="1000" b="1" dirty="0">
                          <a:effectLst/>
                        </a:rPr>
                        <a:t>RGB</a:t>
                      </a:r>
                      <a:endParaRPr lang="zh-TW" sz="1000" b="1" dirty="0">
                        <a:effectLst/>
                      </a:endParaRPr>
                    </a:p>
                    <a:p>
                      <a:pPr algn="ctr" fontAlgn="ctr" hangingPunct="0">
                        <a:spcBef>
                          <a:spcPts val="0"/>
                        </a:spcBef>
                        <a:spcAft>
                          <a:spcPts val="0"/>
                        </a:spcAft>
                        <a:tabLst>
                          <a:tab pos="228600" algn="l"/>
                          <a:tab pos="457200" algn="l"/>
                          <a:tab pos="685800" algn="l"/>
                          <a:tab pos="914400" algn="l"/>
                        </a:tabLst>
                      </a:pPr>
                      <a:r>
                        <a:rPr lang="en-US" sz="1000" b="1" dirty="0">
                          <a:effectLst/>
                        </a:rPr>
                        <a:t>(Y+C)</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dirty="0">
                          <a:effectLst/>
                        </a:rPr>
                        <a:t>DPCM YUV</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dirty="0">
                          <a:effectLst/>
                        </a:rPr>
                        <a:t>Adjust</a:t>
                      </a:r>
                      <a:endParaRPr lang="zh-TW" sz="1000" b="1" dirty="0">
                        <a:effectLst/>
                      </a:endParaRPr>
                    </a:p>
                    <a:p>
                      <a:pPr algn="ctr" fontAlgn="ctr" hangingPunct="0">
                        <a:spcBef>
                          <a:spcPts val="0"/>
                        </a:spcBef>
                        <a:spcAft>
                          <a:spcPts val="0"/>
                        </a:spcAft>
                        <a:tabLst>
                          <a:tab pos="228600" algn="l"/>
                          <a:tab pos="457200" algn="l"/>
                          <a:tab pos="685800" algn="l"/>
                          <a:tab pos="914400" algn="l"/>
                        </a:tabLst>
                      </a:pPr>
                      <a:r>
                        <a:rPr lang="en-US" sz="1000" b="1" dirty="0">
                          <a:effectLst/>
                        </a:rPr>
                        <a:t>RGB</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dirty="0">
                          <a:effectLst/>
                        </a:rPr>
                        <a:t>Assign</a:t>
                      </a:r>
                      <a:endParaRPr lang="zh-TW" sz="1000" b="1" dirty="0">
                        <a:effectLst/>
                      </a:endParaRPr>
                    </a:p>
                    <a:p>
                      <a:pPr algn="ctr" fontAlgn="ctr" hangingPunct="0">
                        <a:spcBef>
                          <a:spcPts val="0"/>
                        </a:spcBef>
                        <a:spcAft>
                          <a:spcPts val="0"/>
                        </a:spcAft>
                        <a:tabLst>
                          <a:tab pos="228600" algn="l"/>
                          <a:tab pos="457200" algn="l"/>
                          <a:tab pos="685800" algn="l"/>
                          <a:tab pos="914400" algn="l"/>
                        </a:tabLst>
                      </a:pPr>
                      <a:r>
                        <a:rPr lang="en-US" sz="1000" b="1" dirty="0">
                          <a:effectLst/>
                        </a:rPr>
                        <a:t>RGB (Y)</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dirty="0">
                          <a:effectLst/>
                        </a:rPr>
                        <a:t>Assign</a:t>
                      </a:r>
                      <a:endParaRPr lang="zh-TW" sz="1000" b="1" dirty="0">
                        <a:effectLst/>
                      </a:endParaRPr>
                    </a:p>
                    <a:p>
                      <a:pPr algn="ctr" fontAlgn="ctr" hangingPunct="0">
                        <a:spcBef>
                          <a:spcPts val="0"/>
                        </a:spcBef>
                        <a:spcAft>
                          <a:spcPts val="0"/>
                        </a:spcAft>
                        <a:tabLst>
                          <a:tab pos="228600" algn="l"/>
                          <a:tab pos="457200" algn="l"/>
                          <a:tab pos="685800" algn="l"/>
                          <a:tab pos="914400" algn="l"/>
                        </a:tabLst>
                      </a:pPr>
                      <a:r>
                        <a:rPr lang="en-US" sz="1000" b="1" dirty="0">
                          <a:effectLst/>
                        </a:rPr>
                        <a:t>RGB (Y+C)</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286153">
                <a:tc>
                  <a:txBody>
                    <a:bodyPr/>
                    <a:lstStyle/>
                    <a:p>
                      <a:pPr algn="ctr" fontAlgn="ctr" hangingPunct="0">
                        <a:lnSpc>
                          <a:spcPct val="150000"/>
                        </a:lnSpc>
                        <a:spcBef>
                          <a:spcPts val="180"/>
                        </a:spcBef>
                        <a:spcAft>
                          <a:spcPts val="180"/>
                        </a:spcAft>
                        <a:tabLst>
                          <a:tab pos="228600" algn="l"/>
                          <a:tab pos="457200" algn="l"/>
                          <a:tab pos="685800" algn="l"/>
                          <a:tab pos="914400" algn="l"/>
                        </a:tabLst>
                      </a:pPr>
                      <a:r>
                        <a:rPr lang="en-US" sz="1000" b="1" kern="1200" dirty="0" err="1">
                          <a:effectLst/>
                        </a:rPr>
                        <a:t>ra</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300"/>
                        </a:spcBef>
                        <a:spcAft>
                          <a:spcPts val="300"/>
                        </a:spcAft>
                        <a:tabLst>
                          <a:tab pos="228600" algn="l"/>
                          <a:tab pos="457200" algn="l"/>
                          <a:tab pos="685800" algn="l"/>
                          <a:tab pos="914400" algn="l"/>
                        </a:tabLst>
                      </a:pPr>
                      <a:r>
                        <a:rPr lang="en-US" sz="1000" b="1">
                          <a:effectLst/>
                        </a:rPr>
                        <a:t>11.7019</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300"/>
                        </a:spcBef>
                        <a:spcAft>
                          <a:spcPts val="300"/>
                        </a:spcAft>
                        <a:tabLst>
                          <a:tab pos="228600" algn="l"/>
                          <a:tab pos="457200" algn="l"/>
                          <a:tab pos="685800" algn="l"/>
                          <a:tab pos="914400" algn="l"/>
                          <a:tab pos="304800" algn="l"/>
                        </a:tabLst>
                      </a:pPr>
                      <a:r>
                        <a:rPr lang="en-US" sz="1000" b="1">
                          <a:effectLst/>
                        </a:rPr>
                        <a:t>10.3264</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a:effectLst/>
                        </a:rPr>
                        <a:t>9.8741</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a:effectLst/>
                        </a:rPr>
                        <a:t>9.7372</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300"/>
                        </a:spcBef>
                        <a:spcAft>
                          <a:spcPts val="300"/>
                        </a:spcAft>
                        <a:tabLst>
                          <a:tab pos="228600" algn="l"/>
                          <a:tab pos="457200" algn="l"/>
                          <a:tab pos="685800" algn="l"/>
                          <a:tab pos="914400" algn="l"/>
                        </a:tabLst>
                      </a:pPr>
                      <a:r>
                        <a:rPr lang="en-US" sz="1000" b="1">
                          <a:effectLst/>
                        </a:rPr>
                        <a:t>-1.0712</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300"/>
                        </a:spcBef>
                        <a:spcAft>
                          <a:spcPts val="300"/>
                        </a:spcAft>
                        <a:tabLst>
                          <a:tab pos="228600" algn="l"/>
                          <a:tab pos="457200" algn="l"/>
                          <a:tab pos="685800" algn="l"/>
                          <a:tab pos="914400" algn="l"/>
                          <a:tab pos="304800" algn="l"/>
                        </a:tabLst>
                      </a:pPr>
                      <a:r>
                        <a:rPr lang="en-US" sz="1000" b="1">
                          <a:effectLst/>
                        </a:rPr>
                        <a:t>26.5047</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a:effectLst/>
                        </a:rPr>
                        <a:t>14.3735</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a:effectLst/>
                        </a:rPr>
                        <a:t>5.1253</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300"/>
                        </a:spcBef>
                        <a:spcAft>
                          <a:spcPts val="300"/>
                        </a:spcAft>
                        <a:tabLst>
                          <a:tab pos="228600" algn="l"/>
                          <a:tab pos="457200" algn="l"/>
                          <a:tab pos="685800" algn="l"/>
                          <a:tab pos="914400" algn="l"/>
                        </a:tabLst>
                      </a:pPr>
                      <a:r>
                        <a:rPr lang="en-US" sz="1000" b="1">
                          <a:effectLst/>
                        </a:rPr>
                        <a:t>67.8342</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300"/>
                        </a:spcBef>
                        <a:spcAft>
                          <a:spcPts val="300"/>
                        </a:spcAft>
                        <a:tabLst>
                          <a:tab pos="228600" algn="l"/>
                          <a:tab pos="457200" algn="l"/>
                          <a:tab pos="685800" algn="l"/>
                          <a:tab pos="914400" algn="l"/>
                          <a:tab pos="304800" algn="l"/>
                        </a:tabLst>
                      </a:pPr>
                      <a:r>
                        <a:rPr lang="en-US" sz="1000" b="1">
                          <a:effectLst/>
                        </a:rPr>
                        <a:t>64.9970</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a:effectLst/>
                        </a:rPr>
                        <a:t>73.0169</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a:effectLst/>
                        </a:rPr>
                        <a:t>65.3218</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286153">
                <a:tc>
                  <a:txBody>
                    <a:bodyPr/>
                    <a:lstStyle/>
                    <a:p>
                      <a:pPr algn="ctr" fontAlgn="ctr" hangingPunct="0">
                        <a:lnSpc>
                          <a:spcPct val="150000"/>
                        </a:lnSpc>
                        <a:spcBef>
                          <a:spcPts val="180"/>
                        </a:spcBef>
                        <a:spcAft>
                          <a:spcPts val="180"/>
                        </a:spcAft>
                        <a:tabLst>
                          <a:tab pos="228600" algn="l"/>
                          <a:tab pos="457200" algn="l"/>
                          <a:tab pos="685800" algn="l"/>
                          <a:tab pos="914400" algn="l"/>
                        </a:tabLst>
                      </a:pPr>
                      <a:r>
                        <a:rPr lang="en-US" sz="1000" b="1" kern="1200" dirty="0" err="1">
                          <a:effectLst/>
                        </a:rPr>
                        <a:t>ldp</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300"/>
                        </a:spcBef>
                        <a:spcAft>
                          <a:spcPts val="300"/>
                        </a:spcAft>
                        <a:tabLst>
                          <a:tab pos="228600" algn="l"/>
                          <a:tab pos="457200" algn="l"/>
                          <a:tab pos="685800" algn="l"/>
                          <a:tab pos="914400" algn="l"/>
                        </a:tabLst>
                      </a:pPr>
                      <a:r>
                        <a:rPr lang="en-US" sz="1000" b="1" dirty="0">
                          <a:effectLst/>
                        </a:rPr>
                        <a:t>6.9614</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300"/>
                        </a:spcBef>
                        <a:spcAft>
                          <a:spcPts val="300"/>
                        </a:spcAft>
                        <a:tabLst>
                          <a:tab pos="228600" algn="l"/>
                          <a:tab pos="457200" algn="l"/>
                          <a:tab pos="685800" algn="l"/>
                          <a:tab pos="914400" algn="l"/>
                          <a:tab pos="304800" algn="l"/>
                        </a:tabLst>
                      </a:pPr>
                      <a:r>
                        <a:rPr lang="en-US" sz="1000" b="1" dirty="0">
                          <a:effectLst/>
                        </a:rPr>
                        <a:t>5.9485</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dirty="0">
                          <a:effectLst/>
                        </a:rPr>
                        <a:t>4.9930</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dirty="0">
                          <a:effectLst/>
                        </a:rPr>
                        <a:t>5.4378</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300"/>
                        </a:spcBef>
                        <a:spcAft>
                          <a:spcPts val="300"/>
                        </a:spcAft>
                        <a:tabLst>
                          <a:tab pos="228600" algn="l"/>
                          <a:tab pos="457200" algn="l"/>
                          <a:tab pos="685800" algn="l"/>
                          <a:tab pos="914400" algn="l"/>
                        </a:tabLst>
                      </a:pPr>
                      <a:r>
                        <a:rPr lang="en-US" sz="1000" b="1">
                          <a:effectLst/>
                        </a:rPr>
                        <a:t>1.3046</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300"/>
                        </a:spcBef>
                        <a:spcAft>
                          <a:spcPts val="300"/>
                        </a:spcAft>
                        <a:tabLst>
                          <a:tab pos="228600" algn="l"/>
                          <a:tab pos="457200" algn="l"/>
                          <a:tab pos="685800" algn="l"/>
                          <a:tab pos="914400" algn="l"/>
                          <a:tab pos="304800" algn="l"/>
                        </a:tabLst>
                      </a:pPr>
                      <a:r>
                        <a:rPr lang="en-US" sz="1000" b="1">
                          <a:effectLst/>
                        </a:rPr>
                        <a:t>-30.2637</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a:effectLst/>
                        </a:rPr>
                        <a:t>-39.8038</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a:effectLst/>
                        </a:rPr>
                        <a:t>-41.0947</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300"/>
                        </a:spcBef>
                        <a:spcAft>
                          <a:spcPts val="300"/>
                        </a:spcAft>
                        <a:tabLst>
                          <a:tab pos="228600" algn="l"/>
                          <a:tab pos="457200" algn="l"/>
                          <a:tab pos="685800" algn="l"/>
                          <a:tab pos="914400" algn="l"/>
                        </a:tabLst>
                      </a:pPr>
                      <a:r>
                        <a:rPr lang="en-US" sz="1000" b="1">
                          <a:effectLst/>
                        </a:rPr>
                        <a:t>42.2946</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300"/>
                        </a:spcBef>
                        <a:spcAft>
                          <a:spcPts val="300"/>
                        </a:spcAft>
                        <a:tabLst>
                          <a:tab pos="228600" algn="l"/>
                          <a:tab pos="457200" algn="l"/>
                          <a:tab pos="685800" algn="l"/>
                          <a:tab pos="914400" algn="l"/>
                          <a:tab pos="304800" algn="l"/>
                        </a:tabLst>
                      </a:pPr>
                      <a:r>
                        <a:rPr lang="en-US" sz="1000" b="1">
                          <a:effectLst/>
                        </a:rPr>
                        <a:t>40.5865</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a:effectLst/>
                        </a:rPr>
                        <a:t>46.4557</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a:effectLst/>
                        </a:rPr>
                        <a:t>40.1147</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286153">
                <a:tc>
                  <a:txBody>
                    <a:bodyPr/>
                    <a:lstStyle/>
                    <a:p>
                      <a:pPr algn="ctr" fontAlgn="ctr" hangingPunct="0">
                        <a:lnSpc>
                          <a:spcPct val="150000"/>
                        </a:lnSpc>
                        <a:spcBef>
                          <a:spcPts val="180"/>
                        </a:spcBef>
                        <a:spcAft>
                          <a:spcPts val="180"/>
                        </a:spcAft>
                        <a:tabLst>
                          <a:tab pos="228600" algn="l"/>
                          <a:tab pos="457200" algn="l"/>
                          <a:tab pos="685800" algn="l"/>
                          <a:tab pos="914400" algn="l"/>
                        </a:tabLst>
                      </a:pPr>
                      <a:r>
                        <a:rPr lang="en-US" sz="1000" b="1" kern="1200">
                          <a:effectLst/>
                        </a:rPr>
                        <a:t>ai</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300"/>
                        </a:spcBef>
                        <a:spcAft>
                          <a:spcPts val="300"/>
                        </a:spcAft>
                        <a:tabLst>
                          <a:tab pos="228600" algn="l"/>
                          <a:tab pos="457200" algn="l"/>
                          <a:tab pos="685800" algn="l"/>
                          <a:tab pos="914400" algn="l"/>
                        </a:tabLst>
                      </a:pPr>
                      <a:r>
                        <a:rPr lang="en-US" sz="1000" b="1">
                          <a:effectLst/>
                        </a:rPr>
                        <a:t>3.7328</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300"/>
                        </a:spcBef>
                        <a:spcAft>
                          <a:spcPts val="300"/>
                        </a:spcAft>
                        <a:tabLst>
                          <a:tab pos="228600" algn="l"/>
                          <a:tab pos="457200" algn="l"/>
                          <a:tab pos="685800" algn="l"/>
                          <a:tab pos="914400" algn="l"/>
                          <a:tab pos="304800" algn="l"/>
                        </a:tabLst>
                      </a:pPr>
                      <a:r>
                        <a:rPr lang="en-US" sz="1000" b="1">
                          <a:effectLst/>
                        </a:rPr>
                        <a:t>2.8620</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a:effectLst/>
                        </a:rPr>
                        <a:t>2.5671</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dirty="0">
                          <a:effectLst/>
                        </a:rPr>
                        <a:t>2.3678</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300"/>
                        </a:spcBef>
                        <a:spcAft>
                          <a:spcPts val="300"/>
                        </a:spcAft>
                        <a:tabLst>
                          <a:tab pos="228600" algn="l"/>
                          <a:tab pos="457200" algn="l"/>
                          <a:tab pos="685800" algn="l"/>
                          <a:tab pos="914400" algn="l"/>
                        </a:tabLst>
                      </a:pPr>
                      <a:r>
                        <a:rPr lang="en-US" sz="1000" b="1" dirty="0">
                          <a:effectLst/>
                        </a:rPr>
                        <a:t>-1.6007</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300"/>
                        </a:spcBef>
                        <a:spcAft>
                          <a:spcPts val="300"/>
                        </a:spcAft>
                        <a:tabLst>
                          <a:tab pos="228600" algn="l"/>
                          <a:tab pos="457200" algn="l"/>
                          <a:tab pos="685800" algn="l"/>
                          <a:tab pos="914400" algn="l"/>
                          <a:tab pos="304800" algn="l"/>
                        </a:tabLst>
                      </a:pPr>
                      <a:r>
                        <a:rPr lang="en-US" sz="1000" b="1" dirty="0">
                          <a:effectLst/>
                        </a:rPr>
                        <a:t>27.8123</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dirty="0">
                          <a:effectLst/>
                        </a:rPr>
                        <a:t>26.9585</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dirty="0">
                          <a:effectLst/>
                        </a:rPr>
                        <a:t>10.5722</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300"/>
                        </a:spcBef>
                        <a:spcAft>
                          <a:spcPts val="300"/>
                        </a:spcAft>
                        <a:tabLst>
                          <a:tab pos="228600" algn="l"/>
                          <a:tab pos="457200" algn="l"/>
                          <a:tab pos="685800" algn="l"/>
                          <a:tab pos="914400" algn="l"/>
                        </a:tabLst>
                      </a:pPr>
                      <a:r>
                        <a:rPr lang="en-US" sz="1000" b="1" dirty="0">
                          <a:effectLst/>
                        </a:rPr>
                        <a:t>69.7477</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300"/>
                        </a:spcBef>
                        <a:spcAft>
                          <a:spcPts val="300"/>
                        </a:spcAft>
                        <a:tabLst>
                          <a:tab pos="228600" algn="l"/>
                          <a:tab pos="457200" algn="l"/>
                          <a:tab pos="685800" algn="l"/>
                          <a:tab pos="914400" algn="l"/>
                          <a:tab pos="304800" algn="l"/>
                        </a:tabLst>
                      </a:pPr>
                      <a:r>
                        <a:rPr lang="en-US" sz="1000" b="1">
                          <a:effectLst/>
                        </a:rPr>
                        <a:t>68.4575</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a:effectLst/>
                        </a:rPr>
                        <a:t>84.1826</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a:effectLst/>
                        </a:rPr>
                        <a:t>68.8946</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r h="286153">
                <a:tc>
                  <a:txBody>
                    <a:bodyPr/>
                    <a:lstStyle/>
                    <a:p>
                      <a:pPr algn="ctr" fontAlgn="ctr" hangingPunct="0">
                        <a:lnSpc>
                          <a:spcPct val="150000"/>
                        </a:lnSpc>
                        <a:spcBef>
                          <a:spcPts val="180"/>
                        </a:spcBef>
                        <a:spcAft>
                          <a:spcPts val="180"/>
                        </a:spcAft>
                        <a:tabLst>
                          <a:tab pos="228600" algn="l"/>
                          <a:tab pos="457200" algn="l"/>
                          <a:tab pos="685800" algn="l"/>
                          <a:tab pos="914400" algn="l"/>
                        </a:tabLst>
                      </a:pPr>
                      <a:r>
                        <a:rPr lang="en-US" sz="1000" b="1" kern="1200">
                          <a:effectLst/>
                        </a:rPr>
                        <a:t>ave</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300"/>
                        </a:spcBef>
                        <a:spcAft>
                          <a:spcPts val="300"/>
                        </a:spcAft>
                        <a:tabLst>
                          <a:tab pos="228600" algn="l"/>
                          <a:tab pos="457200" algn="l"/>
                          <a:tab pos="685800" algn="l"/>
                          <a:tab pos="914400" algn="l"/>
                        </a:tabLst>
                      </a:pPr>
                      <a:r>
                        <a:rPr lang="en-US" sz="1000" b="1">
                          <a:effectLst/>
                        </a:rPr>
                        <a:t>7.4653</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300"/>
                        </a:spcBef>
                        <a:spcAft>
                          <a:spcPts val="300"/>
                        </a:spcAft>
                        <a:tabLst>
                          <a:tab pos="228600" algn="l"/>
                          <a:tab pos="457200" algn="l"/>
                          <a:tab pos="685800" algn="l"/>
                          <a:tab pos="914400" algn="l"/>
                          <a:tab pos="304800" algn="l"/>
                        </a:tabLst>
                      </a:pPr>
                      <a:r>
                        <a:rPr lang="en-US" sz="1000" b="1">
                          <a:effectLst/>
                        </a:rPr>
                        <a:t>6.3790</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a:effectLst/>
                        </a:rPr>
                        <a:t>5.8114</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a:effectLst/>
                        </a:rPr>
                        <a:t>5.8476</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300"/>
                        </a:spcBef>
                        <a:spcAft>
                          <a:spcPts val="300"/>
                        </a:spcAft>
                        <a:tabLst>
                          <a:tab pos="228600" algn="l"/>
                          <a:tab pos="457200" algn="l"/>
                          <a:tab pos="685800" algn="l"/>
                          <a:tab pos="914400" algn="l"/>
                        </a:tabLst>
                      </a:pPr>
                      <a:r>
                        <a:rPr lang="en-US" sz="1000" b="1">
                          <a:effectLst/>
                        </a:rPr>
                        <a:t>-0.4558</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300"/>
                        </a:spcBef>
                        <a:spcAft>
                          <a:spcPts val="300"/>
                        </a:spcAft>
                        <a:tabLst>
                          <a:tab pos="228600" algn="l"/>
                          <a:tab pos="457200" algn="l"/>
                          <a:tab pos="685800" algn="l"/>
                          <a:tab pos="914400" algn="l"/>
                          <a:tab pos="304800" algn="l"/>
                        </a:tabLst>
                      </a:pPr>
                      <a:r>
                        <a:rPr lang="en-US" sz="1000" b="1">
                          <a:effectLst/>
                        </a:rPr>
                        <a:t>8.0178</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a:effectLst/>
                        </a:rPr>
                        <a:t>0.5094</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a:effectLst/>
                        </a:rPr>
                        <a:t>-8.4657</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300"/>
                        </a:spcBef>
                        <a:spcAft>
                          <a:spcPts val="300"/>
                        </a:spcAft>
                        <a:tabLst>
                          <a:tab pos="228600" algn="l"/>
                          <a:tab pos="457200" algn="l"/>
                          <a:tab pos="685800" algn="l"/>
                          <a:tab pos="914400" algn="l"/>
                        </a:tabLst>
                      </a:pPr>
                      <a:r>
                        <a:rPr lang="en-US" sz="1000" b="1" dirty="0">
                          <a:effectLst/>
                        </a:rPr>
                        <a:t>59.9588</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300"/>
                        </a:spcBef>
                        <a:spcAft>
                          <a:spcPts val="300"/>
                        </a:spcAft>
                        <a:tabLst>
                          <a:tab pos="228600" algn="l"/>
                          <a:tab pos="457200" algn="l"/>
                          <a:tab pos="685800" algn="l"/>
                          <a:tab pos="914400" algn="l"/>
                          <a:tab pos="304800" algn="l"/>
                        </a:tabLst>
                      </a:pPr>
                      <a:r>
                        <a:rPr lang="en-US" sz="1000" b="1" dirty="0">
                          <a:effectLst/>
                        </a:rPr>
                        <a:t>58.0137</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dirty="0">
                          <a:effectLst/>
                        </a:rPr>
                        <a:t>67.8850</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dirty="0">
                          <a:effectLst/>
                        </a:rPr>
                        <a:t>58.1103</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5"/>
                  </a:ext>
                </a:extLst>
              </a:tr>
            </a:tbl>
          </a:graphicData>
        </a:graphic>
      </p:graphicFrame>
    </p:spTree>
    <p:extLst>
      <p:ext uri="{BB962C8B-B14F-4D97-AF65-F5344CB8AC3E}">
        <p14:creationId xmlns:p14="http://schemas.microsoft.com/office/powerpoint/2010/main" val="283910237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531807" y="1285312"/>
            <a:ext cx="5186035" cy="369332"/>
          </a:xfrm>
          <a:prstGeom prst="rect">
            <a:avLst/>
          </a:prstGeom>
          <a:noFill/>
        </p:spPr>
        <p:txBody>
          <a:bodyPr wrap="none" rtlCol="0">
            <a:spAutoFit/>
          </a:bodyPr>
          <a:lstStyle/>
          <a:p>
            <a:r>
              <a:rPr lang="en-US" altLang="zh-TW" b="1" dirty="0" err="1" smtClean="0"/>
              <a:t>Depacked</a:t>
            </a:r>
            <a:r>
              <a:rPr lang="en-US" altLang="zh-TW" b="1" dirty="0" smtClean="0"/>
              <a:t> Depth of Direct RGB Color Packing</a:t>
            </a:r>
            <a:endParaRPr lang="zh-TW" altLang="en-US" b="1" dirty="0"/>
          </a:p>
        </p:txBody>
      </p:sp>
      <p:sp>
        <p:nvSpPr>
          <p:cNvPr id="2" name="文字方塊 1"/>
          <p:cNvSpPr txBox="1"/>
          <p:nvPr/>
        </p:nvSpPr>
        <p:spPr>
          <a:xfrm>
            <a:off x="7668344" y="1268760"/>
            <a:ext cx="1063112" cy="369332"/>
          </a:xfrm>
          <a:prstGeom prst="rect">
            <a:avLst/>
          </a:prstGeom>
          <a:noFill/>
        </p:spPr>
        <p:txBody>
          <a:bodyPr wrap="none" rtlCol="0">
            <a:spAutoFit/>
          </a:bodyPr>
          <a:lstStyle/>
          <a:p>
            <a:r>
              <a:rPr lang="en-US" altLang="zh-TW" b="1" dirty="0" smtClean="0">
                <a:solidFill>
                  <a:srgbClr val="FF0000"/>
                </a:solidFill>
              </a:rPr>
              <a:t>(QP=27)</a:t>
            </a:r>
            <a:endParaRPr lang="zh-TW" altLang="en-US" b="1" dirty="0">
              <a:solidFill>
                <a:srgbClr val="FF0000"/>
              </a:solidFill>
            </a:endParaRPr>
          </a:p>
        </p:txBody>
      </p:sp>
      <p:pic>
        <p:nvPicPr>
          <p:cNvPr id="3" name="圖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4448" y="1772815"/>
            <a:ext cx="7920000" cy="4535909"/>
          </a:xfrm>
          <a:prstGeom prst="rect">
            <a:avLst/>
          </a:prstGeom>
        </p:spPr>
      </p:pic>
      <p:sp>
        <p:nvSpPr>
          <p:cNvPr id="7" name="標題 1"/>
          <p:cNvSpPr txBox="1">
            <a:spLocks/>
          </p:cNvSpPr>
          <p:nvPr/>
        </p:nvSpPr>
        <p:spPr bwMode="auto">
          <a:xfrm>
            <a:off x="916600" y="197768"/>
            <a:ext cx="7903872"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eaLnBrk="0" hangingPunct="0">
              <a:defRPr/>
            </a:pPr>
            <a:r>
              <a:rPr lang="en-US" altLang="zh-TW" sz="3200" b="1" dirty="0" err="1" smtClean="0">
                <a:latin typeface="Calibri" panose="020F0502020204030204" pitchFamily="34" charset="0"/>
                <a:ea typeface="+mj-ea"/>
                <a:cs typeface="Calibri" panose="020F0502020204030204" pitchFamily="34" charset="0"/>
              </a:rPr>
              <a:t>Depacked</a:t>
            </a:r>
            <a:r>
              <a:rPr lang="en-US" altLang="zh-TW" sz="3200" b="1" dirty="0" smtClean="0">
                <a:latin typeface="Calibri" panose="020F0502020204030204" pitchFamily="34" charset="0"/>
                <a:ea typeface="+mj-ea"/>
                <a:cs typeface="Calibri" panose="020F0502020204030204" pitchFamily="34" charset="0"/>
              </a:rPr>
              <a:t> Depth of Coded CTDP-LR Format</a:t>
            </a:r>
            <a:endParaRPr kumimoji="1" lang="zh-TW" altLang="en-US" sz="3200" b="1" i="0" u="none" strike="noStrike" kern="1200" cap="none" spc="0" normalizeH="0" baseline="0" noProof="0" dirty="0">
              <a:ln>
                <a:noFill/>
              </a:ln>
              <a:effectLst/>
              <a:uLnTx/>
              <a:uFillTx/>
              <a:latin typeface="Calibri" panose="020F0502020204030204" pitchFamily="34" charset="0"/>
              <a:ea typeface="+mj-ea"/>
              <a:cs typeface="Calibri" panose="020F0502020204030204" pitchFamily="34" charset="0"/>
            </a:endParaRPr>
          </a:p>
        </p:txBody>
      </p:sp>
    </p:spTree>
    <p:extLst>
      <p:ext uri="{BB962C8B-B14F-4D97-AF65-F5344CB8AC3E}">
        <p14:creationId xmlns:p14="http://schemas.microsoft.com/office/powerpoint/2010/main" val="6899948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531807" y="1285312"/>
            <a:ext cx="5912837" cy="369332"/>
          </a:xfrm>
          <a:prstGeom prst="rect">
            <a:avLst/>
          </a:prstGeom>
          <a:noFill/>
        </p:spPr>
        <p:txBody>
          <a:bodyPr wrap="none" rtlCol="0">
            <a:spAutoFit/>
          </a:bodyPr>
          <a:lstStyle/>
          <a:p>
            <a:r>
              <a:rPr lang="en-US" altLang="zh-TW" b="1" dirty="0" err="1" smtClean="0"/>
              <a:t>Depacked</a:t>
            </a:r>
            <a:r>
              <a:rPr lang="en-US" altLang="zh-TW" b="1" dirty="0" smtClean="0"/>
              <a:t> Depth of DPCM-based YUV Color Packing</a:t>
            </a:r>
            <a:endParaRPr lang="zh-TW" altLang="en-US" b="1" dirty="0"/>
          </a:p>
        </p:txBody>
      </p:sp>
      <p:sp>
        <p:nvSpPr>
          <p:cNvPr id="2" name="文字方塊 1"/>
          <p:cNvSpPr txBox="1"/>
          <p:nvPr/>
        </p:nvSpPr>
        <p:spPr>
          <a:xfrm>
            <a:off x="7668344" y="1268760"/>
            <a:ext cx="1063112" cy="369332"/>
          </a:xfrm>
          <a:prstGeom prst="rect">
            <a:avLst/>
          </a:prstGeom>
          <a:noFill/>
        </p:spPr>
        <p:txBody>
          <a:bodyPr wrap="none" rtlCol="0">
            <a:spAutoFit/>
          </a:bodyPr>
          <a:lstStyle/>
          <a:p>
            <a:r>
              <a:rPr lang="en-US" altLang="zh-TW" b="1" dirty="0" smtClean="0">
                <a:solidFill>
                  <a:srgbClr val="FF0000"/>
                </a:solidFill>
              </a:rPr>
              <a:t>(QP=27)</a:t>
            </a:r>
            <a:endParaRPr lang="zh-TW" altLang="en-US" b="1" dirty="0">
              <a:solidFill>
                <a:srgbClr val="FF0000"/>
              </a:solidFill>
            </a:endParaRPr>
          </a:p>
        </p:txBody>
      </p:sp>
      <p:pic>
        <p:nvPicPr>
          <p:cNvPr id="5" name="圖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1772815"/>
            <a:ext cx="7920000" cy="4535909"/>
          </a:xfrm>
          <a:prstGeom prst="rect">
            <a:avLst/>
          </a:prstGeom>
        </p:spPr>
      </p:pic>
      <p:sp>
        <p:nvSpPr>
          <p:cNvPr id="7" name="標題 1"/>
          <p:cNvSpPr txBox="1">
            <a:spLocks/>
          </p:cNvSpPr>
          <p:nvPr/>
        </p:nvSpPr>
        <p:spPr bwMode="auto">
          <a:xfrm>
            <a:off x="916600" y="197768"/>
            <a:ext cx="7903872"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eaLnBrk="0" hangingPunct="0">
              <a:defRPr/>
            </a:pPr>
            <a:r>
              <a:rPr lang="en-US" altLang="zh-TW" sz="3200" b="1" dirty="0" err="1" smtClean="0">
                <a:latin typeface="Calibri" panose="020F0502020204030204" pitchFamily="34" charset="0"/>
                <a:ea typeface="+mj-ea"/>
                <a:cs typeface="Calibri" panose="020F0502020204030204" pitchFamily="34" charset="0"/>
              </a:rPr>
              <a:t>Depacked</a:t>
            </a:r>
            <a:r>
              <a:rPr lang="en-US" altLang="zh-TW" sz="3200" b="1" dirty="0" smtClean="0">
                <a:latin typeface="Calibri" panose="020F0502020204030204" pitchFamily="34" charset="0"/>
                <a:ea typeface="+mj-ea"/>
                <a:cs typeface="Calibri" panose="020F0502020204030204" pitchFamily="34" charset="0"/>
              </a:rPr>
              <a:t> Depth of Coded CTDP-LR Format</a:t>
            </a:r>
            <a:endParaRPr kumimoji="1" lang="zh-TW" altLang="en-US" sz="3200" b="1" i="0" u="none" strike="noStrike" kern="1200" cap="none" spc="0" normalizeH="0" baseline="0" noProof="0" dirty="0">
              <a:ln>
                <a:noFill/>
              </a:ln>
              <a:effectLst/>
              <a:uLnTx/>
              <a:uFillTx/>
              <a:latin typeface="Calibri" panose="020F0502020204030204" pitchFamily="34" charset="0"/>
              <a:ea typeface="+mj-ea"/>
              <a:cs typeface="Calibri" panose="020F0502020204030204" pitchFamily="34" charset="0"/>
            </a:endParaRPr>
          </a:p>
        </p:txBody>
      </p:sp>
    </p:spTree>
    <p:extLst>
      <p:ext uri="{BB962C8B-B14F-4D97-AF65-F5344CB8AC3E}">
        <p14:creationId xmlns:p14="http://schemas.microsoft.com/office/powerpoint/2010/main" val="346070917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531807" y="1259468"/>
            <a:ext cx="5510868" cy="369332"/>
          </a:xfrm>
          <a:prstGeom prst="rect">
            <a:avLst/>
          </a:prstGeom>
          <a:noFill/>
        </p:spPr>
        <p:txBody>
          <a:bodyPr wrap="none" rtlCol="0">
            <a:spAutoFit/>
          </a:bodyPr>
          <a:lstStyle/>
          <a:p>
            <a:r>
              <a:rPr lang="en-US" altLang="zh-TW" b="1" dirty="0" err="1"/>
              <a:t>Depacked</a:t>
            </a:r>
            <a:r>
              <a:rPr lang="en-US" altLang="zh-TW" b="1" dirty="0"/>
              <a:t> Depth of </a:t>
            </a:r>
            <a:r>
              <a:rPr lang="en-US" altLang="zh-TW" b="1" dirty="0" smtClean="0"/>
              <a:t>Adjusted RGB Color Packing</a:t>
            </a:r>
            <a:endParaRPr lang="zh-TW" altLang="en-US" b="1" dirty="0"/>
          </a:p>
        </p:txBody>
      </p:sp>
      <p:sp>
        <p:nvSpPr>
          <p:cNvPr id="5" name="文字方塊 4"/>
          <p:cNvSpPr txBox="1"/>
          <p:nvPr/>
        </p:nvSpPr>
        <p:spPr>
          <a:xfrm>
            <a:off x="7668344" y="1242916"/>
            <a:ext cx="1063112" cy="369332"/>
          </a:xfrm>
          <a:prstGeom prst="rect">
            <a:avLst/>
          </a:prstGeom>
          <a:noFill/>
        </p:spPr>
        <p:txBody>
          <a:bodyPr wrap="none" rtlCol="0">
            <a:spAutoFit/>
          </a:bodyPr>
          <a:lstStyle/>
          <a:p>
            <a:r>
              <a:rPr lang="en-US" altLang="zh-TW" b="1" dirty="0" smtClean="0">
                <a:solidFill>
                  <a:srgbClr val="FF0000"/>
                </a:solidFill>
              </a:rPr>
              <a:t>(QP=27)</a:t>
            </a:r>
            <a:endParaRPr lang="zh-TW" altLang="en-US" b="1" dirty="0">
              <a:solidFill>
                <a:srgbClr val="FF0000"/>
              </a:solidFill>
            </a:endParaRPr>
          </a:p>
        </p:txBody>
      </p:sp>
      <p:pic>
        <p:nvPicPr>
          <p:cNvPr id="2" name="圖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1772815"/>
            <a:ext cx="7920000" cy="4535909"/>
          </a:xfrm>
          <a:prstGeom prst="rect">
            <a:avLst/>
          </a:prstGeom>
        </p:spPr>
      </p:pic>
      <p:sp>
        <p:nvSpPr>
          <p:cNvPr id="7" name="標題 1"/>
          <p:cNvSpPr txBox="1">
            <a:spLocks/>
          </p:cNvSpPr>
          <p:nvPr/>
        </p:nvSpPr>
        <p:spPr bwMode="auto">
          <a:xfrm>
            <a:off x="916600" y="197768"/>
            <a:ext cx="7903872"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eaLnBrk="0" hangingPunct="0">
              <a:defRPr/>
            </a:pPr>
            <a:r>
              <a:rPr lang="en-US" altLang="zh-TW" sz="3200" b="1" dirty="0" err="1" smtClean="0">
                <a:latin typeface="Calibri" panose="020F0502020204030204" pitchFamily="34" charset="0"/>
                <a:ea typeface="+mj-ea"/>
                <a:cs typeface="Calibri" panose="020F0502020204030204" pitchFamily="34" charset="0"/>
              </a:rPr>
              <a:t>Depacked</a:t>
            </a:r>
            <a:r>
              <a:rPr lang="en-US" altLang="zh-TW" sz="3200" b="1" dirty="0" smtClean="0">
                <a:latin typeface="Calibri" panose="020F0502020204030204" pitchFamily="34" charset="0"/>
                <a:ea typeface="+mj-ea"/>
                <a:cs typeface="Calibri" panose="020F0502020204030204" pitchFamily="34" charset="0"/>
              </a:rPr>
              <a:t> Depth of Coded CTDP-LR Format</a:t>
            </a:r>
            <a:endParaRPr kumimoji="1" lang="zh-TW" altLang="en-US" sz="3200" b="1" i="0" u="none" strike="noStrike" kern="1200" cap="none" spc="0" normalizeH="0" baseline="0" noProof="0" dirty="0">
              <a:ln>
                <a:noFill/>
              </a:ln>
              <a:effectLst/>
              <a:uLnTx/>
              <a:uFillTx/>
              <a:latin typeface="Calibri" panose="020F0502020204030204" pitchFamily="34" charset="0"/>
              <a:ea typeface="+mj-ea"/>
              <a:cs typeface="Calibri" panose="020F0502020204030204" pitchFamily="34" charset="0"/>
            </a:endParaRPr>
          </a:p>
        </p:txBody>
      </p:sp>
    </p:spTree>
    <p:extLst>
      <p:ext uri="{BB962C8B-B14F-4D97-AF65-F5344CB8AC3E}">
        <p14:creationId xmlns:p14="http://schemas.microsoft.com/office/powerpoint/2010/main" val="63412267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531807" y="1285312"/>
            <a:ext cx="6793270" cy="369332"/>
          </a:xfrm>
          <a:prstGeom prst="rect">
            <a:avLst/>
          </a:prstGeom>
          <a:noFill/>
        </p:spPr>
        <p:txBody>
          <a:bodyPr wrap="none" rtlCol="0">
            <a:spAutoFit/>
          </a:bodyPr>
          <a:lstStyle/>
          <a:p>
            <a:r>
              <a:rPr lang="en-US" altLang="zh-TW" b="1" dirty="0" err="1" smtClean="0"/>
              <a:t>Depacked</a:t>
            </a:r>
            <a:r>
              <a:rPr lang="en-US" altLang="zh-TW" b="1" dirty="0" smtClean="0"/>
              <a:t> Depth of Assigned RGB Color Packing (YUV4:0;0)</a:t>
            </a:r>
            <a:endParaRPr lang="zh-TW" altLang="en-US" b="1" dirty="0"/>
          </a:p>
        </p:txBody>
      </p:sp>
      <p:sp>
        <p:nvSpPr>
          <p:cNvPr id="2" name="文字方塊 1"/>
          <p:cNvSpPr txBox="1"/>
          <p:nvPr/>
        </p:nvSpPr>
        <p:spPr>
          <a:xfrm>
            <a:off x="7668344" y="1268760"/>
            <a:ext cx="1063112" cy="369332"/>
          </a:xfrm>
          <a:prstGeom prst="rect">
            <a:avLst/>
          </a:prstGeom>
          <a:noFill/>
        </p:spPr>
        <p:txBody>
          <a:bodyPr wrap="none" rtlCol="0">
            <a:spAutoFit/>
          </a:bodyPr>
          <a:lstStyle/>
          <a:p>
            <a:r>
              <a:rPr lang="en-US" altLang="zh-TW" b="1" dirty="0" smtClean="0">
                <a:solidFill>
                  <a:srgbClr val="FF0000"/>
                </a:solidFill>
              </a:rPr>
              <a:t>(QP=27)</a:t>
            </a:r>
            <a:endParaRPr lang="zh-TW" altLang="en-US" b="1" dirty="0">
              <a:solidFill>
                <a:srgbClr val="FF0000"/>
              </a:solidFill>
            </a:endParaRPr>
          </a:p>
        </p:txBody>
      </p:sp>
      <p:pic>
        <p:nvPicPr>
          <p:cNvPr id="3" name="圖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4448" y="1772815"/>
            <a:ext cx="7920000" cy="4535909"/>
          </a:xfrm>
          <a:prstGeom prst="rect">
            <a:avLst/>
          </a:prstGeom>
        </p:spPr>
      </p:pic>
      <p:sp>
        <p:nvSpPr>
          <p:cNvPr id="7" name="標題 1"/>
          <p:cNvSpPr txBox="1">
            <a:spLocks/>
          </p:cNvSpPr>
          <p:nvPr/>
        </p:nvSpPr>
        <p:spPr bwMode="auto">
          <a:xfrm>
            <a:off x="916600" y="197768"/>
            <a:ext cx="7903872"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eaLnBrk="0" hangingPunct="0">
              <a:defRPr/>
            </a:pPr>
            <a:r>
              <a:rPr lang="en-US" altLang="zh-TW" sz="3200" b="1" dirty="0" err="1" smtClean="0">
                <a:latin typeface="Calibri" panose="020F0502020204030204" pitchFamily="34" charset="0"/>
                <a:ea typeface="+mj-ea"/>
                <a:cs typeface="Calibri" panose="020F0502020204030204" pitchFamily="34" charset="0"/>
              </a:rPr>
              <a:t>Depacked</a:t>
            </a:r>
            <a:r>
              <a:rPr lang="en-US" altLang="zh-TW" sz="3200" b="1" dirty="0" smtClean="0">
                <a:latin typeface="Calibri" panose="020F0502020204030204" pitchFamily="34" charset="0"/>
                <a:ea typeface="+mj-ea"/>
                <a:cs typeface="Calibri" panose="020F0502020204030204" pitchFamily="34" charset="0"/>
              </a:rPr>
              <a:t> Depth of Coded CTDP-LR Format</a:t>
            </a:r>
            <a:endParaRPr kumimoji="1" lang="zh-TW" altLang="en-US" sz="3200" b="1" i="0" u="none" strike="noStrike" kern="1200" cap="none" spc="0" normalizeH="0" baseline="0" noProof="0" dirty="0">
              <a:ln>
                <a:noFill/>
              </a:ln>
              <a:effectLst/>
              <a:uLnTx/>
              <a:uFillTx/>
              <a:latin typeface="Calibri" panose="020F0502020204030204" pitchFamily="34" charset="0"/>
              <a:ea typeface="+mj-ea"/>
              <a:cs typeface="Calibri" panose="020F0502020204030204" pitchFamily="34" charset="0"/>
            </a:endParaRPr>
          </a:p>
        </p:txBody>
      </p:sp>
    </p:spTree>
    <p:extLst>
      <p:ext uri="{BB962C8B-B14F-4D97-AF65-F5344CB8AC3E}">
        <p14:creationId xmlns:p14="http://schemas.microsoft.com/office/powerpoint/2010/main" val="206833432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531807" y="1285312"/>
            <a:ext cx="6793270" cy="369332"/>
          </a:xfrm>
          <a:prstGeom prst="rect">
            <a:avLst/>
          </a:prstGeom>
          <a:noFill/>
        </p:spPr>
        <p:txBody>
          <a:bodyPr wrap="none" rtlCol="0">
            <a:spAutoFit/>
          </a:bodyPr>
          <a:lstStyle/>
          <a:p>
            <a:r>
              <a:rPr lang="en-US" altLang="zh-TW" b="1" dirty="0" err="1" smtClean="0"/>
              <a:t>Depacked</a:t>
            </a:r>
            <a:r>
              <a:rPr lang="en-US" altLang="zh-TW" b="1" dirty="0" smtClean="0"/>
              <a:t> Depth of Assigned RGB Color Packing (YUV4:2;0)</a:t>
            </a:r>
            <a:endParaRPr lang="zh-TW" altLang="en-US" b="1" dirty="0"/>
          </a:p>
        </p:txBody>
      </p:sp>
      <p:sp>
        <p:nvSpPr>
          <p:cNvPr id="2" name="文字方塊 1"/>
          <p:cNvSpPr txBox="1"/>
          <p:nvPr/>
        </p:nvSpPr>
        <p:spPr>
          <a:xfrm>
            <a:off x="7668344" y="1268760"/>
            <a:ext cx="1063112" cy="369332"/>
          </a:xfrm>
          <a:prstGeom prst="rect">
            <a:avLst/>
          </a:prstGeom>
          <a:noFill/>
        </p:spPr>
        <p:txBody>
          <a:bodyPr wrap="none" rtlCol="0">
            <a:spAutoFit/>
          </a:bodyPr>
          <a:lstStyle/>
          <a:p>
            <a:r>
              <a:rPr lang="en-US" altLang="zh-TW" b="1" dirty="0" smtClean="0">
                <a:solidFill>
                  <a:srgbClr val="FF0000"/>
                </a:solidFill>
              </a:rPr>
              <a:t>(QP=27)</a:t>
            </a:r>
            <a:endParaRPr lang="zh-TW" altLang="en-US" b="1" dirty="0">
              <a:solidFill>
                <a:srgbClr val="FF0000"/>
              </a:solidFill>
            </a:endParaRPr>
          </a:p>
        </p:txBody>
      </p:sp>
      <p:pic>
        <p:nvPicPr>
          <p:cNvPr id="3" name="圖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1772815"/>
            <a:ext cx="7920000" cy="4535909"/>
          </a:xfrm>
          <a:prstGeom prst="rect">
            <a:avLst/>
          </a:prstGeom>
        </p:spPr>
      </p:pic>
      <p:sp>
        <p:nvSpPr>
          <p:cNvPr id="7" name="標題 1"/>
          <p:cNvSpPr txBox="1">
            <a:spLocks/>
          </p:cNvSpPr>
          <p:nvPr/>
        </p:nvSpPr>
        <p:spPr bwMode="auto">
          <a:xfrm>
            <a:off x="916600" y="197768"/>
            <a:ext cx="7903872"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eaLnBrk="0" hangingPunct="0">
              <a:defRPr/>
            </a:pPr>
            <a:r>
              <a:rPr lang="en-US" altLang="zh-TW" sz="3200" b="1" dirty="0" err="1" smtClean="0">
                <a:latin typeface="Calibri" panose="020F0502020204030204" pitchFamily="34" charset="0"/>
                <a:ea typeface="+mj-ea"/>
                <a:cs typeface="Calibri" panose="020F0502020204030204" pitchFamily="34" charset="0"/>
              </a:rPr>
              <a:t>Depacked</a:t>
            </a:r>
            <a:r>
              <a:rPr lang="en-US" altLang="zh-TW" sz="3200" b="1" dirty="0" smtClean="0">
                <a:latin typeface="Calibri" panose="020F0502020204030204" pitchFamily="34" charset="0"/>
                <a:ea typeface="+mj-ea"/>
                <a:cs typeface="Calibri" panose="020F0502020204030204" pitchFamily="34" charset="0"/>
              </a:rPr>
              <a:t> Depth of Coded CTDP-LR Format</a:t>
            </a:r>
            <a:endParaRPr kumimoji="1" lang="zh-TW" altLang="en-US" sz="3200" b="1" i="0" u="none" strike="noStrike" kern="1200" cap="none" spc="0" normalizeH="0" baseline="0" noProof="0" dirty="0">
              <a:ln>
                <a:noFill/>
              </a:ln>
              <a:effectLst/>
              <a:uLnTx/>
              <a:uFillTx/>
              <a:latin typeface="Calibri" panose="020F0502020204030204" pitchFamily="34" charset="0"/>
              <a:ea typeface="+mj-ea"/>
              <a:cs typeface="Calibri" panose="020F0502020204030204" pitchFamily="34" charset="0"/>
            </a:endParaRPr>
          </a:p>
        </p:txBody>
      </p:sp>
    </p:spTree>
    <p:extLst>
      <p:ext uri="{BB962C8B-B14F-4D97-AF65-F5344CB8AC3E}">
        <p14:creationId xmlns:p14="http://schemas.microsoft.com/office/powerpoint/2010/main" val="233507040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755576" y="3429000"/>
            <a:ext cx="7632848" cy="1193304"/>
          </a:xfrm>
        </p:spPr>
        <p:txBody>
          <a:bodyPr>
            <a:noAutofit/>
          </a:bodyPr>
          <a:lstStyle/>
          <a:p>
            <a:r>
              <a:rPr lang="en-US" altLang="zh-TW" sz="4000" dirty="0" smtClean="0">
                <a:latin typeface="Calibri" pitchFamily="34" charset="0"/>
              </a:rPr>
              <a:t>Conclusions</a:t>
            </a:r>
            <a:endParaRPr lang="en-US" altLang="zh-TW" sz="3200" dirty="0" smtClean="0">
              <a:solidFill>
                <a:srgbClr val="FFC000"/>
              </a:solidFill>
              <a:latin typeface="Calibri" pitchFamily="34" charset="0"/>
            </a:endParaRPr>
          </a:p>
        </p:txBody>
      </p:sp>
    </p:spTree>
    <p:extLst>
      <p:ext uri="{BB962C8B-B14F-4D97-AF65-F5344CB8AC3E}">
        <p14:creationId xmlns:p14="http://schemas.microsoft.com/office/powerpoint/2010/main" val="140019075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874712" y="128024"/>
            <a:ext cx="8305800" cy="636680"/>
          </a:xfrm>
        </p:spPr>
        <p:txBody>
          <a:bodyPr>
            <a:normAutofit/>
          </a:bodyPr>
          <a:lstStyle/>
          <a:p>
            <a:r>
              <a:rPr lang="en-US" altLang="zh-TW" sz="3200" b="1" dirty="0" smtClean="0">
                <a:latin typeface="Calibri" panose="020F0502020204030204" pitchFamily="34" charset="0"/>
                <a:cs typeface="Calibri" panose="020F0502020204030204" pitchFamily="34" charset="0"/>
              </a:rPr>
              <a:t>Conclusions</a:t>
            </a:r>
            <a:endParaRPr lang="zh-TW" altLang="en-US" sz="3200" b="1" dirty="0">
              <a:latin typeface="Calibri" panose="020F0502020204030204" pitchFamily="34" charset="0"/>
              <a:cs typeface="Calibri" panose="020F0502020204030204" pitchFamily="34" charset="0"/>
            </a:endParaRPr>
          </a:p>
        </p:txBody>
      </p:sp>
      <p:sp>
        <p:nvSpPr>
          <p:cNvPr id="3" name="文字方塊 2"/>
          <p:cNvSpPr txBox="1"/>
          <p:nvPr/>
        </p:nvSpPr>
        <p:spPr>
          <a:xfrm>
            <a:off x="359532" y="1124744"/>
            <a:ext cx="8604956" cy="5493812"/>
          </a:xfrm>
          <a:prstGeom prst="rect">
            <a:avLst/>
          </a:prstGeom>
          <a:noFill/>
        </p:spPr>
        <p:txBody>
          <a:bodyPr wrap="square" rtlCol="0">
            <a:spAutoFit/>
          </a:bodyPr>
          <a:lstStyle/>
          <a:p>
            <a:pPr marL="342900" indent="-342900" hangingPunct="0">
              <a:spcBef>
                <a:spcPts val="600"/>
              </a:spcBef>
              <a:buFont typeface="Wingdings" panose="05000000000000000000" pitchFamily="2" charset="2"/>
              <a:buChar char="n"/>
            </a:pPr>
            <a:r>
              <a:rPr lang="en-CA" altLang="zh-TW" sz="2400" dirty="0" smtClean="0">
                <a:latin typeface="Calibri" panose="020F0502020204030204" pitchFamily="34" charset="0"/>
              </a:rPr>
              <a:t>In this document, the  CTDP formats have only two formats (CTDP-TB and CTDP-LR), which will help to simplify the system. </a:t>
            </a:r>
          </a:p>
          <a:p>
            <a:pPr marL="342900" indent="-342900" hangingPunct="0">
              <a:spcBef>
                <a:spcPts val="600"/>
              </a:spcBef>
              <a:buFont typeface="Wingdings" panose="05000000000000000000" pitchFamily="2" charset="2"/>
              <a:buChar char="n"/>
            </a:pPr>
            <a:r>
              <a:rPr lang="en-CA" altLang="zh-TW" sz="2400" dirty="0" smtClean="0">
                <a:latin typeface="Calibri" panose="020F0502020204030204" pitchFamily="34" charset="0"/>
              </a:rPr>
              <a:t>The colored depth packing and </a:t>
            </a:r>
            <a:r>
              <a:rPr lang="en-CA" altLang="zh-TW" sz="2400" dirty="0" err="1" smtClean="0">
                <a:latin typeface="Calibri" panose="020F0502020204030204" pitchFamily="34" charset="0"/>
              </a:rPr>
              <a:t>depacking</a:t>
            </a:r>
            <a:r>
              <a:rPr lang="en-CA" altLang="zh-TW" sz="2400" dirty="0" smtClean="0">
                <a:latin typeface="Calibri" panose="020F0502020204030204" pitchFamily="34" charset="0"/>
              </a:rPr>
              <a:t> is now simplified by direct assignments in uses of 4 </a:t>
            </a:r>
            <a:r>
              <a:rPr lang="en-CA" altLang="zh-TW" sz="2400" dirty="0" err="1" smtClean="0">
                <a:latin typeface="Calibri" panose="020F0502020204030204" pitchFamily="34" charset="0"/>
              </a:rPr>
              <a:t>chroma_usage</a:t>
            </a:r>
            <a:r>
              <a:rPr lang="en-CA" altLang="zh-TW" sz="2400" dirty="0" smtClean="0">
                <a:latin typeface="Calibri" panose="020F0502020204030204" pitchFamily="34" charset="0"/>
              </a:rPr>
              <a:t> modes. The new assigned RGB method avoids all complex computation and independent of color transformations.</a:t>
            </a:r>
          </a:p>
          <a:p>
            <a:pPr marL="342900" indent="-342900" hangingPunct="0">
              <a:spcBef>
                <a:spcPts val="600"/>
              </a:spcBef>
              <a:buFont typeface="Wingdings" panose="05000000000000000000" pitchFamily="2" charset="2"/>
              <a:buChar char="n"/>
            </a:pPr>
            <a:r>
              <a:rPr lang="en-CA" altLang="zh-TW" sz="2400" dirty="0">
                <a:latin typeface="Calibri" panose="020F0502020204030204" pitchFamily="34" charset="0"/>
              </a:rPr>
              <a:t>In this document, </a:t>
            </a:r>
            <a:r>
              <a:rPr lang="en-CA" altLang="zh-TW" sz="2400" dirty="0" smtClean="0">
                <a:latin typeface="Calibri" panose="020F0502020204030204" pitchFamily="34" charset="0"/>
              </a:rPr>
              <a:t>the colored depth packing </a:t>
            </a:r>
            <a:r>
              <a:rPr lang="en-CA" altLang="zh-TW" sz="2400" dirty="0" err="1" smtClean="0">
                <a:latin typeface="Calibri" panose="020F0502020204030204" pitchFamily="34" charset="0"/>
              </a:rPr>
              <a:t>depacking</a:t>
            </a:r>
            <a:r>
              <a:rPr lang="en-CA" altLang="zh-TW" sz="2400" dirty="0" smtClean="0">
                <a:latin typeface="Calibri" panose="020F0502020204030204" pitchFamily="34" charset="0"/>
              </a:rPr>
              <a:t> is performed in assignments of RGB subpixels, which could be </a:t>
            </a:r>
            <a:r>
              <a:rPr lang="en-CA" altLang="zh-TW" sz="2400" dirty="0" err="1" smtClean="0">
                <a:latin typeface="Calibri" panose="020F0502020204030204" pitchFamily="34" charset="0"/>
              </a:rPr>
              <a:t>depacked</a:t>
            </a:r>
            <a:r>
              <a:rPr lang="en-CA" altLang="zh-TW" sz="2400" dirty="0" smtClean="0">
                <a:latin typeface="Calibri" panose="020F0502020204030204" pitchFamily="34" charset="0"/>
              </a:rPr>
              <a:t> either in </a:t>
            </a:r>
            <a:r>
              <a:rPr lang="en-CA" altLang="zh-TW" sz="2400" dirty="0" err="1" smtClean="0">
                <a:latin typeface="Calibri" panose="020F0502020204030204" pitchFamily="34" charset="0"/>
              </a:rPr>
              <a:t>YCbCr</a:t>
            </a:r>
            <a:r>
              <a:rPr lang="en-CA" altLang="zh-TW" sz="2400" dirty="0" smtClean="0">
                <a:latin typeface="Calibri" panose="020F0502020204030204" pitchFamily="34" charset="0"/>
              </a:rPr>
              <a:t> or RGB color space, which allows 4 color pixels can carry 4 or 6 depth values for video coders in </a:t>
            </a:r>
            <a:r>
              <a:rPr lang="en-CA" altLang="zh-TW" sz="2400" dirty="0" err="1" smtClean="0">
                <a:latin typeface="Calibri" panose="020F0502020204030204" pitchFamily="34" charset="0"/>
              </a:rPr>
              <a:t>YCbCr</a:t>
            </a:r>
            <a:r>
              <a:rPr lang="en-CA" altLang="zh-TW" sz="2400" dirty="0" smtClean="0">
                <a:latin typeface="Calibri" panose="020F0502020204030204" pitchFamily="34" charset="0"/>
              </a:rPr>
              <a:t> 4:2:0 </a:t>
            </a:r>
            <a:r>
              <a:rPr lang="en-CA" altLang="zh-TW" sz="2400" dirty="0" err="1" smtClean="0">
                <a:latin typeface="Calibri" panose="020F0502020204030204" pitchFamily="34" charset="0"/>
              </a:rPr>
              <a:t>chorma</a:t>
            </a:r>
            <a:r>
              <a:rPr lang="en-CA" altLang="zh-TW" sz="2400" dirty="0" smtClean="0">
                <a:latin typeface="Calibri" panose="020F0502020204030204" pitchFamily="34" charset="0"/>
              </a:rPr>
              <a:t> format. </a:t>
            </a:r>
            <a:endParaRPr lang="zh-TW" altLang="zh-TW" sz="2400" dirty="0">
              <a:latin typeface="Calibri" panose="020F0502020204030204" pitchFamily="34" charset="0"/>
            </a:endParaRPr>
          </a:p>
          <a:p>
            <a:pPr marL="342900" indent="-342900" defTabSz="896938" hangingPunct="0">
              <a:spcBef>
                <a:spcPts val="600"/>
              </a:spcBef>
              <a:buFont typeface="Wingdings" panose="05000000000000000000" pitchFamily="2" charset="2"/>
              <a:buChar char="n"/>
            </a:pPr>
            <a:r>
              <a:rPr lang="en-CA" altLang="zh-TW" sz="2400" dirty="0" smtClean="0">
                <a:latin typeface="Calibri" panose="020F0502020204030204" pitchFamily="34" charset="0"/>
              </a:rPr>
              <a:t>In Taiwan, the CTDP formats have been adopted in HYA Company to deliver the 3D video and AR/VR services in </a:t>
            </a:r>
            <a:r>
              <a:rPr lang="en-US" altLang="zh-TW" sz="2400" dirty="0" smtClean="0">
                <a:latin typeface="Calibri" panose="020F0502020204030204" pitchFamily="34" charset="0"/>
              </a:rPr>
              <a:t>CATV systems</a:t>
            </a:r>
            <a:r>
              <a:rPr lang="en-CA" altLang="zh-TW" sz="2400" dirty="0" smtClean="0">
                <a:latin typeface="Calibri" panose="020F0502020204030204" pitchFamily="34" charset="0"/>
              </a:rPr>
              <a:t>. The testing channel delivers 4-hour 3D test program per days.</a:t>
            </a:r>
            <a:endParaRPr lang="zh-TW" altLang="zh-TW" sz="2400" dirty="0">
              <a:latin typeface="Calibri" panose="020F0502020204030204" pitchFamily="34" charset="0"/>
            </a:endParaRPr>
          </a:p>
        </p:txBody>
      </p:sp>
    </p:spTree>
    <p:extLst>
      <p:ext uri="{BB962C8B-B14F-4D97-AF65-F5344CB8AC3E}">
        <p14:creationId xmlns:p14="http://schemas.microsoft.com/office/powerpoint/2010/main" val="365831961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935596" y="2708920"/>
            <a:ext cx="7272808" cy="1800200"/>
          </a:xfrm>
        </p:spPr>
        <p:txBody>
          <a:bodyPr>
            <a:noAutofit/>
          </a:bodyPr>
          <a:lstStyle/>
          <a:p>
            <a:pPr marL="361950" indent="9525"/>
            <a:r>
              <a:rPr lang="en-US" altLang="zh-TW" sz="4000" dirty="0" smtClean="0">
                <a:latin typeface="Calibri" pitchFamily="34" charset="0"/>
              </a:rPr>
              <a:t>Adoption Status in Taiwan</a:t>
            </a:r>
            <a:br>
              <a:rPr lang="en-US" altLang="zh-TW" sz="4000" dirty="0" smtClean="0">
                <a:latin typeface="Calibri" pitchFamily="34" charset="0"/>
              </a:rPr>
            </a:br>
            <a:r>
              <a:rPr lang="en-US" altLang="zh-TW" sz="2800" dirty="0" smtClean="0">
                <a:solidFill>
                  <a:srgbClr val="FFFF00"/>
                </a:solidFill>
                <a:latin typeface="Calibri" pitchFamily="34" charset="0"/>
              </a:rPr>
              <a:t>(3D AR/VR Broadcasting Services)</a:t>
            </a:r>
            <a:r>
              <a:rPr lang="en-US" altLang="zh-TW" sz="2800" dirty="0">
                <a:solidFill>
                  <a:srgbClr val="FFFF00"/>
                </a:solidFill>
                <a:latin typeface="Calibri" pitchFamily="34" charset="0"/>
              </a:rPr>
              <a:t/>
            </a:r>
            <a:br>
              <a:rPr lang="en-US" altLang="zh-TW" sz="2800" dirty="0">
                <a:solidFill>
                  <a:srgbClr val="FFFF00"/>
                </a:solidFill>
                <a:latin typeface="Calibri" pitchFamily="34" charset="0"/>
              </a:rPr>
            </a:br>
            <a:endParaRPr lang="en-US" altLang="zh-TW" sz="2800" dirty="0" smtClean="0">
              <a:solidFill>
                <a:srgbClr val="FFFF00"/>
              </a:solidFill>
              <a:latin typeface="Calibri" pitchFamily="34" charset="0"/>
            </a:endParaRPr>
          </a:p>
        </p:txBody>
      </p:sp>
      <p:sp>
        <p:nvSpPr>
          <p:cNvPr id="3" name="文字方塊 2"/>
          <p:cNvSpPr txBox="1"/>
          <p:nvPr/>
        </p:nvSpPr>
        <p:spPr>
          <a:xfrm>
            <a:off x="2366041" y="4726885"/>
            <a:ext cx="4870255" cy="646331"/>
          </a:xfrm>
          <a:prstGeom prst="rect">
            <a:avLst/>
          </a:prstGeom>
          <a:noFill/>
        </p:spPr>
        <p:txBody>
          <a:bodyPr wrap="square" rtlCol="0">
            <a:spAutoFit/>
          </a:bodyPr>
          <a:lstStyle/>
          <a:p>
            <a:pPr marL="342900" indent="-342900">
              <a:buAutoNum type="arabicPeriod"/>
            </a:pPr>
            <a:r>
              <a:rPr lang="en-CA" altLang="zh-TW" dirty="0" err="1" smtClean="0">
                <a:solidFill>
                  <a:schemeClr val="tx2"/>
                </a:solidFill>
                <a:effectLst>
                  <a:outerShdw blurRad="38100" dist="38100" dir="2700000" algn="tl">
                    <a:srgbClr val="000000">
                      <a:alpha val="43137"/>
                    </a:srgbClr>
                  </a:outerShdw>
                </a:effectLst>
              </a:rPr>
              <a:t>Hsin</a:t>
            </a:r>
            <a:r>
              <a:rPr lang="en-CA" altLang="zh-TW" dirty="0" smtClean="0">
                <a:solidFill>
                  <a:schemeClr val="tx2"/>
                </a:solidFill>
                <a:effectLst>
                  <a:outerShdw blurRad="38100" dist="38100" dir="2700000" algn="tl">
                    <a:srgbClr val="000000">
                      <a:alpha val="43137"/>
                    </a:srgbClr>
                  </a:outerShdw>
                </a:effectLst>
              </a:rPr>
              <a:t> </a:t>
            </a:r>
            <a:r>
              <a:rPr lang="en-CA" altLang="zh-TW" dirty="0" err="1">
                <a:solidFill>
                  <a:schemeClr val="tx2"/>
                </a:solidFill>
                <a:effectLst>
                  <a:outerShdw blurRad="38100" dist="38100" dir="2700000" algn="tl">
                    <a:srgbClr val="000000">
                      <a:alpha val="43137"/>
                    </a:srgbClr>
                  </a:outerShdw>
                </a:effectLst>
              </a:rPr>
              <a:t>Yeong</a:t>
            </a:r>
            <a:r>
              <a:rPr lang="en-CA" altLang="zh-TW" dirty="0">
                <a:solidFill>
                  <a:schemeClr val="tx2"/>
                </a:solidFill>
                <a:effectLst>
                  <a:outerShdw blurRad="38100" dist="38100" dir="2700000" algn="tl">
                    <a:srgbClr val="000000">
                      <a:alpha val="43137"/>
                    </a:srgbClr>
                  </a:outerShdw>
                </a:effectLst>
              </a:rPr>
              <a:t> An (HYA) Cable TV </a:t>
            </a:r>
            <a:r>
              <a:rPr lang="en-CA" altLang="zh-TW" dirty="0" smtClean="0">
                <a:solidFill>
                  <a:schemeClr val="tx2"/>
                </a:solidFill>
                <a:effectLst>
                  <a:outerShdw blurRad="38100" dist="38100" dir="2700000" algn="tl">
                    <a:srgbClr val="000000">
                      <a:alpha val="43137"/>
                    </a:srgbClr>
                  </a:outerShdw>
                </a:effectLst>
              </a:rPr>
              <a:t>Company</a:t>
            </a:r>
          </a:p>
          <a:p>
            <a:pPr marL="342900" indent="-342900">
              <a:buAutoNum type="arabicPeriod"/>
            </a:pPr>
            <a:r>
              <a:rPr lang="en-CA" altLang="zh-TW" dirty="0" smtClean="0">
                <a:solidFill>
                  <a:schemeClr val="tx2"/>
                </a:solidFill>
                <a:effectLst>
                  <a:outerShdw blurRad="38100" dist="38100" dir="2700000" algn="tl">
                    <a:srgbClr val="000000">
                      <a:alpha val="43137"/>
                    </a:srgbClr>
                  </a:outerShdw>
                </a:effectLst>
              </a:rPr>
              <a:t>Public Television Services </a:t>
            </a:r>
            <a:r>
              <a:rPr lang="en-US" altLang="zh-TW" dirty="0" smtClean="0">
                <a:solidFill>
                  <a:schemeClr val="tx2"/>
                </a:solidFill>
                <a:effectLst>
                  <a:outerShdw blurRad="38100" dist="38100" dir="2700000" algn="tl">
                    <a:srgbClr val="000000">
                      <a:alpha val="43137"/>
                    </a:srgbClr>
                  </a:outerShdw>
                </a:effectLst>
              </a:rPr>
              <a:t> </a:t>
            </a:r>
            <a:endParaRPr lang="zh-TW" altLang="en-US" dirty="0">
              <a:solidFill>
                <a:schemeClr val="tx2"/>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0798665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683568" y="3356992"/>
            <a:ext cx="7851648" cy="1121296"/>
          </a:xfrm>
        </p:spPr>
        <p:txBody>
          <a:bodyPr>
            <a:noAutofit/>
          </a:bodyPr>
          <a:lstStyle/>
          <a:p>
            <a:pPr marL="355600" indent="-355600">
              <a:spcBef>
                <a:spcPts val="1200"/>
              </a:spcBef>
            </a:pPr>
            <a:r>
              <a:rPr lang="en-US" altLang="zh-TW" sz="3600" dirty="0"/>
              <a:t>Centralized Texture-Depth Packing </a:t>
            </a:r>
            <a:r>
              <a:rPr lang="en-US" altLang="zh-TW" sz="3600" dirty="0" smtClean="0"/>
              <a:t/>
            </a:r>
            <a:br>
              <a:rPr lang="en-US" altLang="zh-TW" sz="3600" dirty="0" smtClean="0"/>
            </a:br>
            <a:r>
              <a:rPr lang="en-US" altLang="zh-TW" sz="3600" dirty="0" smtClean="0"/>
              <a:t>(CTDP) </a:t>
            </a:r>
            <a:r>
              <a:rPr lang="en-US" altLang="zh-TW" sz="3600" dirty="0"/>
              <a:t>Formats : </a:t>
            </a:r>
            <a:r>
              <a:rPr lang="en-US" altLang="zh-TW" sz="3600" dirty="0" err="1">
                <a:solidFill>
                  <a:srgbClr val="FFFF00"/>
                </a:solidFill>
              </a:rPr>
              <a:t>ctdp_packing_type</a:t>
            </a:r>
            <a:r>
              <a:rPr lang="en-US" altLang="zh-TW" sz="3600" dirty="0"/>
              <a:t/>
            </a:r>
            <a:br>
              <a:rPr lang="en-US" altLang="zh-TW" sz="3600" dirty="0"/>
            </a:br>
            <a:endParaRPr lang="en-US" altLang="zh-TW" sz="3600" dirty="0" smtClean="0"/>
          </a:p>
        </p:txBody>
      </p:sp>
    </p:spTree>
    <p:extLst>
      <p:ext uri="{BB962C8B-B14F-4D97-AF65-F5344CB8AC3E}">
        <p14:creationId xmlns:p14="http://schemas.microsoft.com/office/powerpoint/2010/main" val="117702955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投影片編號版面配置區 3"/>
          <p:cNvSpPr>
            <a:spLocks noGrp="1"/>
          </p:cNvSpPr>
          <p:nvPr>
            <p:ph type="sldNum" sz="quarter" idx="4294967295"/>
          </p:nvPr>
        </p:nvSpPr>
        <p:spPr>
          <a:xfrm>
            <a:off x="-36512" y="6553150"/>
            <a:ext cx="2133600" cy="4762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Arial" charset="0"/>
                <a:ea typeface="新細明體" charset="-120"/>
              </a:defRPr>
            </a:lvl1pPr>
            <a:lvl2pPr marL="742950" indent="-285750" eaLnBrk="0" hangingPunct="0">
              <a:defRPr kumimoji="1" sz="2400">
                <a:solidFill>
                  <a:schemeClr val="tx1"/>
                </a:solidFill>
                <a:latin typeface="Arial" charset="0"/>
                <a:ea typeface="新細明體" charset="-120"/>
              </a:defRPr>
            </a:lvl2pPr>
            <a:lvl3pPr marL="1143000" indent="-228600" eaLnBrk="0" hangingPunct="0">
              <a:defRPr kumimoji="1" sz="2400">
                <a:solidFill>
                  <a:schemeClr val="tx1"/>
                </a:solidFill>
                <a:latin typeface="Arial" charset="0"/>
                <a:ea typeface="新細明體" charset="-120"/>
              </a:defRPr>
            </a:lvl3pPr>
            <a:lvl4pPr marL="1600200" indent="-228600" eaLnBrk="0" hangingPunct="0">
              <a:defRPr kumimoji="1" sz="2400">
                <a:solidFill>
                  <a:schemeClr val="tx1"/>
                </a:solidFill>
                <a:latin typeface="Arial" charset="0"/>
                <a:ea typeface="新細明體" charset="-120"/>
              </a:defRPr>
            </a:lvl4pPr>
            <a:lvl5pPr marL="2057400" indent="-228600" eaLnBrk="0" hangingPunct="0">
              <a:defRPr kumimoji="1" sz="2400">
                <a:solidFill>
                  <a:schemeClr val="tx1"/>
                </a:solidFill>
                <a:latin typeface="Arial" charset="0"/>
                <a:ea typeface="新細明體" charset="-120"/>
              </a:defRPr>
            </a:lvl5pPr>
            <a:lvl6pPr marL="2514600" indent="-228600" eaLnBrk="0" fontAlgn="base" hangingPunct="0">
              <a:spcBef>
                <a:spcPct val="0"/>
              </a:spcBef>
              <a:spcAft>
                <a:spcPct val="0"/>
              </a:spcAft>
              <a:defRPr kumimoji="1" sz="2400">
                <a:solidFill>
                  <a:schemeClr val="tx1"/>
                </a:solidFill>
                <a:latin typeface="Arial" charset="0"/>
                <a:ea typeface="新細明體" charset="-120"/>
              </a:defRPr>
            </a:lvl6pPr>
            <a:lvl7pPr marL="2971800" indent="-228600" eaLnBrk="0" fontAlgn="base" hangingPunct="0">
              <a:spcBef>
                <a:spcPct val="0"/>
              </a:spcBef>
              <a:spcAft>
                <a:spcPct val="0"/>
              </a:spcAft>
              <a:defRPr kumimoji="1" sz="2400">
                <a:solidFill>
                  <a:schemeClr val="tx1"/>
                </a:solidFill>
                <a:latin typeface="Arial" charset="0"/>
                <a:ea typeface="新細明體" charset="-120"/>
              </a:defRPr>
            </a:lvl7pPr>
            <a:lvl8pPr marL="3429000" indent="-228600" eaLnBrk="0" fontAlgn="base" hangingPunct="0">
              <a:spcBef>
                <a:spcPct val="0"/>
              </a:spcBef>
              <a:spcAft>
                <a:spcPct val="0"/>
              </a:spcAft>
              <a:defRPr kumimoji="1" sz="2400">
                <a:solidFill>
                  <a:schemeClr val="tx1"/>
                </a:solidFill>
                <a:latin typeface="Arial" charset="0"/>
                <a:ea typeface="新細明體" charset="-120"/>
              </a:defRPr>
            </a:lvl8pPr>
            <a:lvl9pPr marL="3886200" indent="-228600" eaLnBrk="0" fontAlgn="base" hangingPunct="0">
              <a:spcBef>
                <a:spcPct val="0"/>
              </a:spcBef>
              <a:spcAft>
                <a:spcPct val="0"/>
              </a:spcAft>
              <a:defRPr kumimoji="1" sz="2400">
                <a:solidFill>
                  <a:schemeClr val="tx1"/>
                </a:solidFill>
                <a:latin typeface="Arial" charset="0"/>
                <a:ea typeface="新細明體" charset="-120"/>
              </a:defRPr>
            </a:lvl9pPr>
          </a:lstStyle>
          <a:p>
            <a:pPr eaLnBrk="1" hangingPunct="1"/>
            <a:fld id="{33A825E6-99E2-4E56-8000-572C2DFCEBEC}" type="slidenum">
              <a:rPr lang="en-US" altLang="zh-TW" sz="1200" smtClean="0">
                <a:solidFill>
                  <a:srgbClr val="262699"/>
                </a:solidFill>
                <a:latin typeface="微軟正黑體" pitchFamily="34" charset="-120"/>
                <a:ea typeface="微軟正黑體" pitchFamily="34" charset="-120"/>
              </a:rPr>
              <a:pPr eaLnBrk="1" hangingPunct="1"/>
              <a:t>60</a:t>
            </a:fld>
            <a:endParaRPr lang="en-US" altLang="zh-TW" sz="1200" smtClean="0">
              <a:solidFill>
                <a:srgbClr val="262699"/>
              </a:solidFill>
              <a:latin typeface="微軟正黑體" pitchFamily="34" charset="-120"/>
              <a:ea typeface="微軟正黑體" pitchFamily="34" charset="-120"/>
            </a:endParaRPr>
          </a:p>
        </p:txBody>
      </p:sp>
      <p:pic>
        <p:nvPicPr>
          <p:cNvPr id="79878" name="Picture 3">
            <a:hlinkClick r:id="rId2" action="ppaction://program"/>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7054" y="1361305"/>
            <a:ext cx="8509892" cy="51640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 Box 30"/>
          <p:cNvSpPr txBox="1">
            <a:spLocks noChangeArrowheads="1"/>
          </p:cNvSpPr>
          <p:nvPr/>
        </p:nvSpPr>
        <p:spPr bwMode="auto">
          <a:xfrm>
            <a:off x="866650" y="182091"/>
            <a:ext cx="8097838" cy="582613"/>
          </a:xfrm>
          <a:prstGeom prst="rect">
            <a:avLst/>
          </a:prstGeom>
          <a:noFill/>
          <a:ln>
            <a:noFill/>
          </a:ln>
          <a:effectLst/>
          <a:extLst/>
        </p:spPr>
        <p:txBody>
          <a:bodyPr/>
          <a:lstStyle/>
          <a:p>
            <a:r>
              <a:rPr lang="en-US" sz="3200" b="1" dirty="0" smtClean="0">
                <a:latin typeface="Calibri" pitchFamily="34" charset="0"/>
              </a:rPr>
              <a:t>Depth Texture Packed VR Contents</a:t>
            </a:r>
            <a:endParaRPr lang="en-US" altLang="zh-TW" sz="3200" b="1" dirty="0">
              <a:latin typeface="Calibri" pitchFamily="34" charset="0"/>
            </a:endParaRPr>
          </a:p>
        </p:txBody>
      </p:sp>
      <p:sp>
        <p:nvSpPr>
          <p:cNvPr id="2" name="文字方塊 1"/>
          <p:cNvSpPr txBox="1"/>
          <p:nvPr/>
        </p:nvSpPr>
        <p:spPr>
          <a:xfrm>
            <a:off x="225626" y="980728"/>
            <a:ext cx="8692748" cy="584775"/>
          </a:xfrm>
          <a:prstGeom prst="rect">
            <a:avLst/>
          </a:prstGeom>
          <a:noFill/>
        </p:spPr>
        <p:txBody>
          <a:bodyPr wrap="square" rtlCol="0">
            <a:spAutoFit/>
          </a:bodyPr>
          <a:lstStyle/>
          <a:p>
            <a:r>
              <a:rPr lang="zh-TW" altLang="en-US" sz="1600" dirty="0"/>
              <a:t> </a:t>
            </a:r>
            <a:r>
              <a:rPr lang="en-US" altLang="zh-TW" sz="1600" dirty="0"/>
              <a:t>1 : </a:t>
            </a:r>
            <a:r>
              <a:rPr lang="en-US" altLang="zh-TW" sz="1600" dirty="0" smtClean="0"/>
              <a:t>3D CTDP; 2 </a:t>
            </a:r>
            <a:r>
              <a:rPr lang="en-US" altLang="zh-TW" sz="1600" dirty="0"/>
              <a:t>: </a:t>
            </a:r>
            <a:r>
              <a:rPr lang="en-US" altLang="zh-TW" sz="1600" dirty="0" smtClean="0"/>
              <a:t>3D One </a:t>
            </a:r>
            <a:r>
              <a:rPr lang="en-US" altLang="zh-TW" sz="1600" dirty="0"/>
              <a:t>view one </a:t>
            </a:r>
            <a:r>
              <a:rPr lang="en-US" altLang="zh-TW" sz="1600" dirty="0" smtClean="0"/>
              <a:t>depth; 3 </a:t>
            </a:r>
            <a:r>
              <a:rPr lang="en-US" altLang="zh-TW" sz="1600" dirty="0"/>
              <a:t>: </a:t>
            </a:r>
            <a:r>
              <a:rPr lang="en-US" altLang="zh-TW" sz="1600" dirty="0" smtClean="0"/>
              <a:t>3D Side </a:t>
            </a:r>
            <a:r>
              <a:rPr lang="en-US" altLang="zh-TW" sz="1600" dirty="0"/>
              <a:t>by </a:t>
            </a:r>
            <a:r>
              <a:rPr lang="en-US" altLang="zh-TW" sz="1600" dirty="0" smtClean="0"/>
              <a:t>side; 4 : 3D</a:t>
            </a:r>
            <a:r>
              <a:rPr lang="en-US" altLang="zh-TW" sz="1600" dirty="0"/>
              <a:t> </a:t>
            </a:r>
            <a:r>
              <a:rPr lang="en-US" altLang="zh-TW" sz="1600" dirty="0" smtClean="0"/>
              <a:t>Anaglyph; 0 </a:t>
            </a:r>
            <a:r>
              <a:rPr lang="en-US" altLang="zh-TW" sz="1600" dirty="0"/>
              <a:t>: </a:t>
            </a:r>
            <a:r>
              <a:rPr lang="en-US" altLang="zh-TW" sz="1600" dirty="0" smtClean="0"/>
              <a:t>2D render</a:t>
            </a:r>
            <a:endParaRPr lang="zh-TW" altLang="en-US" sz="1600" dirty="0"/>
          </a:p>
          <a:p>
            <a:endParaRPr lang="zh-TW" altLang="en-US" sz="1600" dirty="0"/>
          </a:p>
        </p:txBody>
      </p:sp>
    </p:spTree>
    <p:extLst>
      <p:ext uri="{BB962C8B-B14F-4D97-AF65-F5344CB8AC3E}">
        <p14:creationId xmlns:p14="http://schemas.microsoft.com/office/powerpoint/2010/main" val="265579537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4"/>
          </p:nvPr>
        </p:nvSpPr>
        <p:spPr/>
        <p:txBody>
          <a:bodyPr/>
          <a:lstStyle/>
          <a:p>
            <a:pPr algn="l"/>
            <a:fld id="{F54BA6E5-3403-467B-9404-4AA77DDF7A0A}" type="slidenum">
              <a:rPr lang="zh-TW" altLang="en-US" smtClean="0"/>
              <a:pPr algn="l"/>
              <a:t>61</a:t>
            </a:fld>
            <a:endParaRPr lang="zh-TW" altLang="en-US" dirty="0"/>
          </a:p>
        </p:txBody>
      </p:sp>
      <p:pic>
        <p:nvPicPr>
          <p:cNvPr id="5" name="圖片 4"/>
          <p:cNvPicPr>
            <a:picLocks noChangeAspect="1"/>
          </p:cNvPicPr>
          <p:nvPr/>
        </p:nvPicPr>
        <p:blipFill>
          <a:blip r:embed="rId2"/>
          <a:stretch>
            <a:fillRect/>
          </a:stretch>
        </p:blipFill>
        <p:spPr>
          <a:xfrm>
            <a:off x="1331640" y="1008186"/>
            <a:ext cx="6696744" cy="5702675"/>
          </a:xfrm>
          <a:prstGeom prst="rect">
            <a:avLst/>
          </a:prstGeom>
        </p:spPr>
      </p:pic>
      <p:sp>
        <p:nvSpPr>
          <p:cNvPr id="6" name="Text Box 30"/>
          <p:cNvSpPr txBox="1">
            <a:spLocks noChangeArrowheads="1"/>
          </p:cNvSpPr>
          <p:nvPr/>
        </p:nvSpPr>
        <p:spPr bwMode="auto">
          <a:xfrm>
            <a:off x="866650" y="182091"/>
            <a:ext cx="8097838" cy="582613"/>
          </a:xfrm>
          <a:prstGeom prst="rect">
            <a:avLst/>
          </a:prstGeom>
          <a:noFill/>
          <a:ln>
            <a:noFill/>
          </a:ln>
          <a:effectLst/>
          <a:extLst/>
        </p:spPr>
        <p:txBody>
          <a:bodyPr/>
          <a:lstStyle/>
          <a:p>
            <a:r>
              <a:rPr lang="en-US" sz="3200" b="1" dirty="0" smtClean="0">
                <a:latin typeface="Calibri" pitchFamily="34" charset="0"/>
              </a:rPr>
              <a:t>First 3D and VR Broadcasting System in Taiwan</a:t>
            </a:r>
            <a:endParaRPr lang="en-US" altLang="zh-TW" sz="3200" b="1" dirty="0">
              <a:latin typeface="Calibri" pitchFamily="34" charset="0"/>
            </a:endParaRPr>
          </a:p>
        </p:txBody>
      </p:sp>
    </p:spTree>
    <p:extLst>
      <p:ext uri="{BB962C8B-B14F-4D97-AF65-F5344CB8AC3E}">
        <p14:creationId xmlns:p14="http://schemas.microsoft.com/office/powerpoint/2010/main" val="119628384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179512" y="2836238"/>
            <a:ext cx="8581392" cy="1728000"/>
          </a:xfrm>
          <a:prstGeom prst="rect">
            <a:avLst/>
          </a:prstGeom>
          <a:solidFill>
            <a:srgbClr val="FFFF00"/>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2" name="標題 1"/>
          <p:cNvSpPr>
            <a:spLocks noGrp="1"/>
          </p:cNvSpPr>
          <p:nvPr>
            <p:ph type="title"/>
          </p:nvPr>
        </p:nvSpPr>
        <p:spPr>
          <a:xfrm>
            <a:off x="946720" y="116632"/>
            <a:ext cx="8305800" cy="636680"/>
          </a:xfrm>
        </p:spPr>
        <p:txBody>
          <a:bodyPr>
            <a:normAutofit/>
          </a:bodyPr>
          <a:lstStyle/>
          <a:p>
            <a:r>
              <a:rPr lang="en-US" altLang="zh-TW" sz="3200" b="1" dirty="0" smtClean="0">
                <a:latin typeface="Calibri" panose="020F0502020204030204" pitchFamily="34" charset="0"/>
                <a:cs typeface="Calibri" panose="020F0502020204030204" pitchFamily="34" charset="0"/>
              </a:rPr>
              <a:t>CTDP 3D VR Adoption Program</a:t>
            </a:r>
            <a:endParaRPr lang="zh-TW" altLang="en-US" sz="3200" b="1" dirty="0">
              <a:latin typeface="Calibri" panose="020F0502020204030204" pitchFamily="34" charset="0"/>
              <a:cs typeface="Calibri" panose="020F0502020204030204" pitchFamily="34" charset="0"/>
            </a:endParaRPr>
          </a:p>
        </p:txBody>
      </p:sp>
      <p:sp>
        <p:nvSpPr>
          <p:cNvPr id="3" name="文字方塊 2"/>
          <p:cNvSpPr txBox="1"/>
          <p:nvPr/>
        </p:nvSpPr>
        <p:spPr>
          <a:xfrm>
            <a:off x="441682" y="1215618"/>
            <a:ext cx="8365368" cy="5093702"/>
          </a:xfrm>
          <a:prstGeom prst="rect">
            <a:avLst/>
          </a:prstGeom>
          <a:noFill/>
        </p:spPr>
        <p:txBody>
          <a:bodyPr wrap="square" rtlCol="0">
            <a:spAutoFit/>
          </a:bodyPr>
          <a:lstStyle/>
          <a:p>
            <a:pPr hangingPunct="0"/>
            <a:r>
              <a:rPr lang="en-CA" altLang="zh-TW" sz="2000" dirty="0"/>
              <a:t>T</a:t>
            </a:r>
            <a:r>
              <a:rPr lang="en-CA" altLang="zh-TW" sz="2000" dirty="0" smtClean="0"/>
              <a:t>he </a:t>
            </a:r>
            <a:r>
              <a:rPr lang="en-CA" altLang="zh-TW" sz="2000" dirty="0"/>
              <a:t>National Cheng Kung University and the </a:t>
            </a:r>
            <a:r>
              <a:rPr lang="en-CA" altLang="zh-TW" sz="2000" dirty="0" err="1"/>
              <a:t>Hsin</a:t>
            </a:r>
            <a:r>
              <a:rPr lang="en-CA" altLang="zh-TW" sz="2000" dirty="0"/>
              <a:t> </a:t>
            </a:r>
            <a:r>
              <a:rPr lang="en-CA" altLang="zh-TW" sz="2000" dirty="0" err="1"/>
              <a:t>Yeong</a:t>
            </a:r>
            <a:r>
              <a:rPr lang="en-CA" altLang="zh-TW" sz="2000" dirty="0"/>
              <a:t> An (HYA) Cable TV Company have signed Memorandum of Understanding (MOU) to adopt the CTDP formats to delivering 3D TV programs in HYA Broadcasting Systems. The test and adoption plan is divided into five stages and designed </a:t>
            </a:r>
            <a:r>
              <a:rPr lang="en-CA" altLang="zh-TW" sz="2000" dirty="0" smtClean="0"/>
              <a:t>as:</a:t>
            </a:r>
            <a:endParaRPr lang="zh-TW" altLang="zh-TW" sz="2000" dirty="0"/>
          </a:p>
          <a:p>
            <a:pPr marL="265113" indent="-265113" defTabSz="896938" hangingPunct="0">
              <a:spcBef>
                <a:spcPts val="600"/>
              </a:spcBef>
            </a:pPr>
            <a:r>
              <a:rPr lang="en-CA" altLang="zh-TW" sz="2000" dirty="0"/>
              <a:t>1. Jan. 15, </a:t>
            </a:r>
            <a:r>
              <a:rPr lang="en-CA" altLang="zh-TW" sz="2000" dirty="0" smtClean="0"/>
              <a:t>2017:  Complete </a:t>
            </a:r>
            <a:r>
              <a:rPr lang="en-CA" altLang="zh-TW" sz="2000" dirty="0"/>
              <a:t>MOU signing </a:t>
            </a:r>
            <a:r>
              <a:rPr lang="en-CA" altLang="zh-TW" sz="2000" b="1" dirty="0"/>
              <a:t>(completed)</a:t>
            </a:r>
            <a:endParaRPr lang="zh-TW" altLang="zh-TW" sz="2000" dirty="0"/>
          </a:p>
          <a:p>
            <a:pPr marL="2062163" indent="-2062163" hangingPunct="0">
              <a:spcBef>
                <a:spcPts val="600"/>
              </a:spcBef>
            </a:pPr>
            <a:r>
              <a:rPr lang="en-CA" altLang="zh-TW" sz="2000" dirty="0"/>
              <a:t>2. Mar. 15, 2017:	Propose and confirm the test and adoption detailed plans </a:t>
            </a:r>
            <a:r>
              <a:rPr lang="en-CA" altLang="zh-TW" sz="2000" b="1" dirty="0"/>
              <a:t>(completed)</a:t>
            </a:r>
            <a:endParaRPr lang="zh-TW" altLang="zh-TW" sz="2000" dirty="0"/>
          </a:p>
          <a:p>
            <a:pPr marL="1978025" indent="-1978025" hangingPunct="0">
              <a:spcBef>
                <a:spcPts val="600"/>
              </a:spcBef>
            </a:pPr>
            <a:r>
              <a:rPr lang="en-CA" altLang="zh-TW" sz="2000" dirty="0"/>
              <a:t>3. Dec. </a:t>
            </a:r>
            <a:r>
              <a:rPr lang="en-CA" altLang="zh-TW" sz="2000" dirty="0" smtClean="0"/>
              <a:t>22, 2017: Launched 3D </a:t>
            </a:r>
            <a:r>
              <a:rPr lang="en-CA" altLang="zh-TW" sz="2000" b="1" dirty="0" smtClean="0">
                <a:solidFill>
                  <a:srgbClr val="FF0000"/>
                </a:solidFill>
              </a:rPr>
              <a:t>AR/VR Video </a:t>
            </a:r>
            <a:r>
              <a:rPr lang="en-CA" altLang="zh-TW" sz="2000" dirty="0"/>
              <a:t>CTDP </a:t>
            </a:r>
            <a:r>
              <a:rPr lang="en-CA" altLang="zh-TW" sz="2000" dirty="0" smtClean="0"/>
              <a:t> broadcasting services </a:t>
            </a:r>
            <a:r>
              <a:rPr lang="en-CA" altLang="zh-TW" sz="2000" b="1" dirty="0" smtClean="0"/>
              <a:t>(Each day with 4-hour 3D testing program)</a:t>
            </a:r>
            <a:endParaRPr lang="zh-TW" altLang="zh-TW" sz="2000" dirty="0"/>
          </a:p>
          <a:p>
            <a:pPr marL="1978025" indent="-1978025" hangingPunct="0">
              <a:spcBef>
                <a:spcPts val="600"/>
              </a:spcBef>
            </a:pPr>
            <a:r>
              <a:rPr lang="en-CA" altLang="zh-TW" sz="2000" dirty="0"/>
              <a:t>4. Aug. 15, 2018: </a:t>
            </a:r>
            <a:r>
              <a:rPr lang="en-CA" altLang="zh-TW" sz="2000" dirty="0" smtClean="0"/>
              <a:t>Deliver </a:t>
            </a:r>
            <a:r>
              <a:rPr lang="en-CA" altLang="zh-TW" sz="2000" dirty="0"/>
              <a:t>3D </a:t>
            </a:r>
            <a:r>
              <a:rPr lang="en-CA" altLang="zh-TW" sz="2000" b="1" dirty="0">
                <a:solidFill>
                  <a:srgbClr val="FF0000"/>
                </a:solidFill>
              </a:rPr>
              <a:t>AR/VR Video </a:t>
            </a:r>
            <a:r>
              <a:rPr lang="en-CA" altLang="zh-TW" sz="2000" dirty="0" smtClean="0"/>
              <a:t>CATV </a:t>
            </a:r>
            <a:r>
              <a:rPr lang="en-CA" altLang="zh-TW" sz="2000" dirty="0"/>
              <a:t>services in a remote server and set-top-box with CTDP separate module. </a:t>
            </a:r>
            <a:endParaRPr lang="zh-TW" altLang="zh-TW" sz="2000" dirty="0"/>
          </a:p>
          <a:p>
            <a:pPr marL="1978025" indent="-1978025" hangingPunct="0">
              <a:spcBef>
                <a:spcPts val="600"/>
              </a:spcBef>
            </a:pPr>
            <a:r>
              <a:rPr lang="en-CA" altLang="zh-TW" sz="2000" dirty="0"/>
              <a:t>5. Aug.15, 2019:  Deliver 3D </a:t>
            </a:r>
            <a:r>
              <a:rPr lang="en-CA" altLang="zh-TW" sz="2000" b="1" dirty="0">
                <a:solidFill>
                  <a:srgbClr val="FF0000"/>
                </a:solidFill>
              </a:rPr>
              <a:t>AR/VR Video </a:t>
            </a:r>
            <a:r>
              <a:rPr lang="en-CA" altLang="zh-TW" sz="2000" dirty="0" smtClean="0"/>
              <a:t>CATV </a:t>
            </a:r>
            <a:r>
              <a:rPr lang="en-CA" altLang="zh-TW" sz="2000" dirty="0"/>
              <a:t>services through Set-top-Boxes with Integrated CTDP </a:t>
            </a:r>
            <a:r>
              <a:rPr lang="en-CA" altLang="zh-TW" sz="2000" dirty="0" err="1"/>
              <a:t>depacking</a:t>
            </a:r>
            <a:r>
              <a:rPr lang="en-CA" altLang="zh-TW" sz="2000" dirty="0"/>
              <a:t> module (open to all users and charged 3D TV services)</a:t>
            </a:r>
            <a:endParaRPr lang="zh-TW" altLang="zh-TW" sz="2000" dirty="0"/>
          </a:p>
        </p:txBody>
      </p:sp>
      <p:sp>
        <p:nvSpPr>
          <p:cNvPr id="5" name="文字方塊 4"/>
          <p:cNvSpPr txBox="1"/>
          <p:nvPr/>
        </p:nvSpPr>
        <p:spPr>
          <a:xfrm>
            <a:off x="7727912" y="2816493"/>
            <a:ext cx="1236576" cy="307777"/>
          </a:xfrm>
          <a:prstGeom prst="rect">
            <a:avLst/>
          </a:prstGeom>
          <a:noFill/>
        </p:spPr>
        <p:txBody>
          <a:bodyPr wrap="square" rtlCol="0">
            <a:spAutoFit/>
          </a:bodyPr>
          <a:lstStyle/>
          <a:p>
            <a:r>
              <a:rPr lang="en-US" altLang="zh-TW" sz="1400" b="1" dirty="0" smtClean="0">
                <a:solidFill>
                  <a:srgbClr val="FF0000"/>
                </a:solidFill>
              </a:rPr>
              <a:t>completed</a:t>
            </a:r>
            <a:endParaRPr lang="zh-TW" altLang="en-US" sz="1400" b="1" dirty="0">
              <a:solidFill>
                <a:srgbClr val="FF0000"/>
              </a:solidFill>
            </a:endParaRPr>
          </a:p>
        </p:txBody>
      </p:sp>
    </p:spTree>
    <p:extLst>
      <p:ext uri="{BB962C8B-B14F-4D97-AF65-F5344CB8AC3E}">
        <p14:creationId xmlns:p14="http://schemas.microsoft.com/office/powerpoint/2010/main" val="2254751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67544" y="116632"/>
            <a:ext cx="8305800" cy="636680"/>
          </a:xfrm>
        </p:spPr>
        <p:txBody>
          <a:bodyPr>
            <a:normAutofit/>
          </a:bodyPr>
          <a:lstStyle/>
          <a:p>
            <a:pPr algn="ctr"/>
            <a:r>
              <a:rPr lang="en-US" altLang="zh-TW" sz="3200" b="1" dirty="0" smtClean="0">
                <a:latin typeface="Calibri" panose="020F0502020204030204" pitchFamily="34" charset="0"/>
                <a:cs typeface="Calibri" panose="020F0502020204030204" pitchFamily="34" charset="0"/>
              </a:rPr>
              <a:t>Test Plan for Headend (New with AR/VR)</a:t>
            </a:r>
            <a:endParaRPr lang="zh-TW" altLang="en-US" sz="3200" b="1" dirty="0">
              <a:latin typeface="Calibri" panose="020F0502020204030204" pitchFamily="34" charset="0"/>
              <a:cs typeface="Calibri" panose="020F0502020204030204" pitchFamily="34" charset="0"/>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5" name="物件 4"/>
          <p:cNvGraphicFramePr>
            <a:graphicFrameLocks noChangeAspect="1"/>
          </p:cNvGraphicFramePr>
          <p:nvPr>
            <p:extLst>
              <p:ext uri="{D42A27DB-BD31-4B8C-83A1-F6EECF244321}">
                <p14:modId xmlns:p14="http://schemas.microsoft.com/office/powerpoint/2010/main" val="4070689836"/>
              </p:ext>
            </p:extLst>
          </p:nvPr>
        </p:nvGraphicFramePr>
        <p:xfrm>
          <a:off x="1115616" y="1196752"/>
          <a:ext cx="7006933" cy="5400600"/>
        </p:xfrm>
        <a:graphic>
          <a:graphicData uri="http://schemas.openxmlformats.org/presentationml/2006/ole">
            <mc:AlternateContent xmlns:mc="http://schemas.openxmlformats.org/markup-compatibility/2006">
              <mc:Choice xmlns:v="urn:schemas-microsoft-com:vml" Requires="v">
                <p:oleObj spid="_x0000_s162881" name="投影片" r:id="rId3" imgW="2537368" imgH="1901835" progId="PowerPoint.Slide.12">
                  <p:embed/>
                </p:oleObj>
              </mc:Choice>
              <mc:Fallback>
                <p:oleObj name="投影片" r:id="rId3" imgW="2537368" imgH="1901835" progId="PowerPoint.Slide.12">
                  <p:embed/>
                  <p:pic>
                    <p:nvPicPr>
                      <p:cNvPr id="0" name=""/>
                      <p:cNvPicPr>
                        <a:picLocks noChangeAspect="1" noChangeArrowheads="1"/>
                      </p:cNvPicPr>
                      <p:nvPr/>
                    </p:nvPicPr>
                    <p:blipFill>
                      <a:blip r:embed="rId4"/>
                      <a:srcRect/>
                      <a:stretch>
                        <a:fillRect/>
                      </a:stretch>
                    </p:blipFill>
                    <p:spPr bwMode="auto">
                      <a:xfrm>
                        <a:off x="1115616" y="1196752"/>
                        <a:ext cx="7006933" cy="5400600"/>
                      </a:xfrm>
                      <a:prstGeom prst="rect">
                        <a:avLst/>
                      </a:prstGeom>
                      <a:noFill/>
                    </p:spPr>
                  </p:pic>
                </p:oleObj>
              </mc:Fallback>
            </mc:AlternateContent>
          </a:graphicData>
        </a:graphic>
      </p:graphicFrame>
    </p:spTree>
    <p:extLst>
      <p:ext uri="{BB962C8B-B14F-4D97-AF65-F5344CB8AC3E}">
        <p14:creationId xmlns:p14="http://schemas.microsoft.com/office/powerpoint/2010/main" val="195866581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文字方塊 112"/>
          <p:cNvSpPr txBox="1"/>
          <p:nvPr/>
        </p:nvSpPr>
        <p:spPr>
          <a:xfrm>
            <a:off x="6153121" y="5868423"/>
            <a:ext cx="1106425" cy="594772"/>
          </a:xfrm>
          <a:prstGeom prst="rect">
            <a:avLst/>
          </a:prstGeom>
          <a:noFill/>
        </p:spPr>
        <p:txBody>
          <a:bodyPr wrap="none" rtlCol="0">
            <a:spAutoFit/>
          </a:bodyPr>
          <a:lstStyle/>
          <a:p>
            <a:r>
              <a:rPr lang="en-US" altLang="zh-TW" sz="1600" b="1" dirty="0" smtClean="0">
                <a:solidFill>
                  <a:srgbClr val="FF0000"/>
                </a:solidFill>
                <a:latin typeface="Calibri" panose="020F0502020204030204" pitchFamily="34" charset="0"/>
              </a:rPr>
              <a:t>Interactive</a:t>
            </a:r>
          </a:p>
          <a:p>
            <a:r>
              <a:rPr lang="en-US" altLang="zh-TW" sz="1600" b="1" dirty="0" smtClean="0">
                <a:solidFill>
                  <a:srgbClr val="FF0000"/>
                </a:solidFill>
                <a:latin typeface="Calibri" panose="020F0502020204030204" pitchFamily="34" charset="0"/>
              </a:rPr>
              <a:t>Devices</a:t>
            </a:r>
            <a:endParaRPr lang="zh-TW" altLang="en-US" sz="1600" b="1" dirty="0">
              <a:solidFill>
                <a:srgbClr val="FF0000"/>
              </a:solidFill>
              <a:latin typeface="Calibri" panose="020F0502020204030204" pitchFamily="34" charset="0"/>
            </a:endParaRPr>
          </a:p>
        </p:txBody>
      </p:sp>
      <p:pic>
        <p:nvPicPr>
          <p:cNvPr id="54" name="Picture 6" descr="「LED」的圖片搜尋結果"/>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10775" y="5850878"/>
            <a:ext cx="1089208" cy="798148"/>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4" descr="相關圖片"/>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99897" y="5868423"/>
            <a:ext cx="930787" cy="770069"/>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73593" y="3232670"/>
            <a:ext cx="790448" cy="6049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7" name="Picture 14" descr="http://atsc.org/newsletter/wp-content/uploads/2012/04/Cinema-3D.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08510" y="1241197"/>
            <a:ext cx="2039279" cy="1627217"/>
          </a:xfrm>
          <a:prstGeom prst="rect">
            <a:avLst/>
          </a:prstGeom>
          <a:noFill/>
          <a:extLst>
            <a:ext uri="{909E8E84-426E-40DD-AFC4-6F175D3DCCD1}">
              <a14:hiddenFill xmlns:a14="http://schemas.microsoft.com/office/drawing/2010/main">
                <a:solidFill>
                  <a:srgbClr val="FFFFFF"/>
                </a:solidFill>
              </a14:hiddenFill>
            </a:ext>
          </a:extLst>
        </p:spPr>
      </p:pic>
      <p:sp>
        <p:nvSpPr>
          <p:cNvPr id="58" name="矩形 57"/>
          <p:cNvSpPr/>
          <p:nvPr/>
        </p:nvSpPr>
        <p:spPr>
          <a:xfrm>
            <a:off x="1965645" y="1456532"/>
            <a:ext cx="4611409" cy="3669234"/>
          </a:xfrm>
          <a:prstGeom prst="rect">
            <a:avLst/>
          </a:prstGeom>
          <a:solidFill>
            <a:schemeClr val="accent1">
              <a:lumMod val="20000"/>
              <a:lumOff val="80000"/>
            </a:schemeClr>
          </a:solidFill>
          <a:ln>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Calibri" panose="020F0502020204030204" pitchFamily="34" charset="0"/>
            </a:endParaRPr>
          </a:p>
        </p:txBody>
      </p:sp>
      <p:pic>
        <p:nvPicPr>
          <p:cNvPr id="59" name="Picture 26" descr="https://encrypted-tbn2.gstatic.com/images?q=tbn:ANd9GcSNF8QMR66TD-olnQVBLflKBZUqqA-7CB60w3nEDbMeY_Aom3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0615" y="5195774"/>
            <a:ext cx="1890476" cy="1224396"/>
          </a:xfrm>
          <a:prstGeom prst="rect">
            <a:avLst/>
          </a:prstGeom>
          <a:noFill/>
          <a:extLst>
            <a:ext uri="{909E8E84-426E-40DD-AFC4-6F175D3DCCD1}">
              <a14:hiddenFill xmlns:a14="http://schemas.microsoft.com/office/drawing/2010/main">
                <a:solidFill>
                  <a:srgbClr val="FFFFFF"/>
                </a:solidFill>
              </a14:hiddenFill>
            </a:ext>
          </a:extLst>
        </p:spPr>
      </p:pic>
      <p:pic>
        <p:nvPicPr>
          <p:cNvPr id="60" name="Picture 18" descr="https://de.hama.com/pics/specials/accessory-specials/3d-tv/3d-tv-production-glasses.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55624" y="5461950"/>
            <a:ext cx="923879" cy="1074046"/>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16" descr="https://encrypted-tbn3.gstatic.com/images?q=tbn:ANd9GcT7pcmBP-dx4MCRi9rwzanwu5OUjtcMWY8haOnCUKFDnh0n0p8wJw"/>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443513" y="3181434"/>
            <a:ext cx="1477106" cy="1588404"/>
          </a:xfrm>
          <a:prstGeom prst="rect">
            <a:avLst/>
          </a:prstGeom>
          <a:noFill/>
          <a:extLst>
            <a:ext uri="{909E8E84-426E-40DD-AFC4-6F175D3DCCD1}">
              <a14:hiddenFill xmlns:a14="http://schemas.microsoft.com/office/drawing/2010/main">
                <a:solidFill>
                  <a:srgbClr val="FFFFFF"/>
                </a:solidFill>
              </a14:hiddenFill>
            </a:ext>
          </a:extLst>
        </p:spPr>
      </p:pic>
      <p:sp>
        <p:nvSpPr>
          <p:cNvPr id="64" name="文字方塊 63"/>
          <p:cNvSpPr txBox="1"/>
          <p:nvPr/>
        </p:nvSpPr>
        <p:spPr>
          <a:xfrm>
            <a:off x="121761" y="5566607"/>
            <a:ext cx="787681" cy="594772"/>
          </a:xfrm>
          <a:prstGeom prst="rect">
            <a:avLst/>
          </a:prstGeom>
          <a:noFill/>
        </p:spPr>
        <p:txBody>
          <a:bodyPr wrap="none" rtlCol="0">
            <a:spAutoFit/>
          </a:bodyPr>
          <a:lstStyle/>
          <a:p>
            <a:pPr algn="r"/>
            <a:r>
              <a:rPr lang="en-US" altLang="zh-TW" sz="1600" dirty="0" smtClean="0">
                <a:latin typeface="Calibri" panose="020F0502020204030204" pitchFamily="34" charset="0"/>
              </a:rPr>
              <a:t>2D</a:t>
            </a:r>
          </a:p>
          <a:p>
            <a:pPr algn="r"/>
            <a:r>
              <a:rPr lang="en-US" altLang="zh-TW" sz="1600" dirty="0" smtClean="0">
                <a:latin typeface="Calibri" panose="020F0502020204030204" pitchFamily="34" charset="0"/>
              </a:rPr>
              <a:t>Display</a:t>
            </a:r>
            <a:endParaRPr lang="zh-TW" altLang="en-US" sz="1600" dirty="0">
              <a:latin typeface="Calibri" panose="020F0502020204030204" pitchFamily="34" charset="0"/>
            </a:endParaRPr>
          </a:p>
        </p:txBody>
      </p:sp>
      <p:sp>
        <p:nvSpPr>
          <p:cNvPr id="66" name="文字方塊 65"/>
          <p:cNvSpPr txBox="1"/>
          <p:nvPr/>
        </p:nvSpPr>
        <p:spPr>
          <a:xfrm>
            <a:off x="6684184" y="2396101"/>
            <a:ext cx="1162001" cy="594772"/>
          </a:xfrm>
          <a:prstGeom prst="rect">
            <a:avLst/>
          </a:prstGeom>
          <a:noFill/>
        </p:spPr>
        <p:txBody>
          <a:bodyPr wrap="none" rtlCol="0">
            <a:spAutoFit/>
          </a:bodyPr>
          <a:lstStyle/>
          <a:p>
            <a:r>
              <a:rPr lang="en-US" altLang="zh-TW" sz="1600" dirty="0" smtClean="0">
                <a:latin typeface="Calibri" panose="020F0502020204030204" pitchFamily="34" charset="0"/>
              </a:rPr>
              <a:t>Naked-eyes</a:t>
            </a:r>
          </a:p>
          <a:p>
            <a:r>
              <a:rPr lang="en-US" altLang="zh-TW" sz="1600" dirty="0" smtClean="0">
                <a:latin typeface="Calibri" panose="020F0502020204030204" pitchFamily="34" charset="0"/>
              </a:rPr>
              <a:t>3D Display</a:t>
            </a:r>
            <a:endParaRPr lang="zh-TW" altLang="en-US" sz="1600" dirty="0">
              <a:latin typeface="Calibri" panose="020F0502020204030204" pitchFamily="34" charset="0"/>
            </a:endParaRPr>
          </a:p>
        </p:txBody>
      </p:sp>
      <p:sp>
        <p:nvSpPr>
          <p:cNvPr id="68" name="矩形 67"/>
          <p:cNvSpPr/>
          <p:nvPr/>
        </p:nvSpPr>
        <p:spPr>
          <a:xfrm>
            <a:off x="2366020" y="1749054"/>
            <a:ext cx="1232954" cy="799122"/>
          </a:xfrm>
          <a:prstGeom prst="rect">
            <a:avLst/>
          </a:prstGeom>
          <a:solidFill>
            <a:schemeClr val="accent5">
              <a:lumMod val="60000"/>
              <a:lumOff val="40000"/>
            </a:schemeClr>
          </a:solidFill>
          <a:ln w="19050">
            <a:solidFill>
              <a:schemeClr val="tx1"/>
            </a:solidFill>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lnSpc>
                <a:spcPct val="90000"/>
              </a:lnSpc>
            </a:pPr>
            <a:r>
              <a:rPr lang="en-US" altLang="zh-TW" sz="1600" dirty="0" smtClean="0">
                <a:latin typeface="Calibri" panose="020F0502020204030204" pitchFamily="34" charset="0"/>
                <a:ea typeface="微軟正黑體" panose="020B0604030504040204" pitchFamily="34" charset="-120"/>
              </a:rPr>
              <a:t>CTDP</a:t>
            </a:r>
          </a:p>
          <a:p>
            <a:pPr algn="ctr">
              <a:lnSpc>
                <a:spcPct val="90000"/>
              </a:lnSpc>
            </a:pPr>
            <a:r>
              <a:rPr lang="en-US" altLang="zh-TW" sz="1600" dirty="0" err="1" smtClean="0">
                <a:latin typeface="Calibri" panose="020F0502020204030204" pitchFamily="34" charset="0"/>
                <a:ea typeface="微軟正黑體" panose="020B0604030504040204" pitchFamily="34" charset="-120"/>
              </a:rPr>
              <a:t>Depacking</a:t>
            </a:r>
            <a:endParaRPr lang="en-US" altLang="zh-TW" sz="1600" dirty="0" smtClean="0">
              <a:latin typeface="Calibri" panose="020F0502020204030204" pitchFamily="34" charset="0"/>
              <a:ea typeface="微軟正黑體" panose="020B0604030504040204" pitchFamily="34" charset="-120"/>
            </a:endParaRPr>
          </a:p>
          <a:p>
            <a:pPr algn="ctr">
              <a:lnSpc>
                <a:spcPct val="90000"/>
              </a:lnSpc>
            </a:pPr>
            <a:r>
              <a:rPr lang="en-US" altLang="zh-TW" sz="1600" dirty="0" smtClean="0">
                <a:latin typeface="Calibri" panose="020F0502020204030204" pitchFamily="34" charset="0"/>
                <a:ea typeface="微軟正黑體" panose="020B0604030504040204" pitchFamily="34" charset="-120"/>
              </a:rPr>
              <a:t>VLSI</a:t>
            </a:r>
            <a:endParaRPr lang="zh-TW" altLang="en-US" sz="1600" dirty="0" smtClean="0">
              <a:latin typeface="Calibri" panose="020F0502020204030204" pitchFamily="34" charset="0"/>
              <a:ea typeface="微軟正黑體" panose="020B0604030504040204" pitchFamily="34" charset="-120"/>
            </a:endParaRPr>
          </a:p>
        </p:txBody>
      </p:sp>
      <p:sp>
        <p:nvSpPr>
          <p:cNvPr id="69" name="矩形 68"/>
          <p:cNvSpPr/>
          <p:nvPr/>
        </p:nvSpPr>
        <p:spPr>
          <a:xfrm>
            <a:off x="533608" y="1749054"/>
            <a:ext cx="1031663" cy="799122"/>
          </a:xfrm>
          <a:prstGeom prst="rect">
            <a:avLst/>
          </a:prstGeom>
          <a:solidFill>
            <a:schemeClr val="accent5">
              <a:lumMod val="60000"/>
              <a:lumOff val="40000"/>
            </a:schemeClr>
          </a:solidFill>
          <a:ln w="19050">
            <a:solidFill>
              <a:schemeClr val="tx1"/>
            </a:solidFill>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lnSpc>
                <a:spcPct val="90000"/>
              </a:lnSpc>
            </a:pPr>
            <a:r>
              <a:rPr lang="en-US" altLang="zh-TW" sz="1600" dirty="0" smtClean="0">
                <a:latin typeface="Calibri" panose="020F0502020204030204" pitchFamily="34" charset="0"/>
                <a:ea typeface="微軟正黑體" panose="020B0604030504040204" pitchFamily="34" charset="-120"/>
              </a:rPr>
              <a:t>Digital</a:t>
            </a:r>
          </a:p>
          <a:p>
            <a:pPr algn="ctr">
              <a:lnSpc>
                <a:spcPct val="90000"/>
              </a:lnSpc>
            </a:pPr>
            <a:r>
              <a:rPr lang="en-US" altLang="zh-TW" sz="1600" dirty="0" smtClean="0">
                <a:latin typeface="Calibri" panose="020F0502020204030204" pitchFamily="34" charset="0"/>
                <a:ea typeface="微軟正黑體" panose="020B0604030504040204" pitchFamily="34" charset="-120"/>
              </a:rPr>
              <a:t>Set Top Box</a:t>
            </a:r>
            <a:endParaRPr lang="zh-TW" altLang="en-US" sz="1600" dirty="0" smtClean="0">
              <a:latin typeface="Calibri" panose="020F0502020204030204" pitchFamily="34" charset="0"/>
              <a:ea typeface="微軟正黑體" panose="020B0604030504040204" pitchFamily="34" charset="-120"/>
            </a:endParaRPr>
          </a:p>
        </p:txBody>
      </p:sp>
      <p:cxnSp>
        <p:nvCxnSpPr>
          <p:cNvPr id="70" name="直線接點 69"/>
          <p:cNvCxnSpPr/>
          <p:nvPr/>
        </p:nvCxnSpPr>
        <p:spPr>
          <a:xfrm>
            <a:off x="35496" y="2148615"/>
            <a:ext cx="478055" cy="0"/>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73" name="直線接點 72"/>
          <p:cNvCxnSpPr/>
          <p:nvPr/>
        </p:nvCxnSpPr>
        <p:spPr>
          <a:xfrm>
            <a:off x="3093951" y="3867995"/>
            <a:ext cx="0" cy="1683126"/>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4" name="直線接點 73"/>
          <p:cNvCxnSpPr>
            <a:endCxn id="93" idx="0"/>
          </p:cNvCxnSpPr>
          <p:nvPr/>
        </p:nvCxnSpPr>
        <p:spPr>
          <a:xfrm>
            <a:off x="5584214" y="3867995"/>
            <a:ext cx="25378" cy="234201"/>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75" name="直線接點 74"/>
          <p:cNvCxnSpPr>
            <a:stCxn id="69" idx="3"/>
            <a:endCxn id="68" idx="1"/>
          </p:cNvCxnSpPr>
          <p:nvPr/>
        </p:nvCxnSpPr>
        <p:spPr>
          <a:xfrm>
            <a:off x="1565271" y="2148615"/>
            <a:ext cx="800748" cy="0"/>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77" name="直線接點 76"/>
          <p:cNvCxnSpPr/>
          <p:nvPr/>
        </p:nvCxnSpPr>
        <p:spPr>
          <a:xfrm>
            <a:off x="1783389" y="2148615"/>
            <a:ext cx="0" cy="3075753"/>
          </a:xfrm>
          <a:prstGeom prst="line">
            <a:avLst/>
          </a:prstGeom>
          <a:ln w="19050">
            <a:solidFill>
              <a:schemeClr val="tx1"/>
            </a:solidFill>
            <a:headEnd type="oval" w="lg" len="lg"/>
            <a:tailEnd type="triangle" w="lg" len="lg"/>
          </a:ln>
        </p:spPr>
        <p:style>
          <a:lnRef idx="1">
            <a:schemeClr val="accent1"/>
          </a:lnRef>
          <a:fillRef idx="0">
            <a:schemeClr val="accent1"/>
          </a:fillRef>
          <a:effectRef idx="0">
            <a:schemeClr val="accent1"/>
          </a:effectRef>
          <a:fontRef idx="minor">
            <a:schemeClr val="tx1"/>
          </a:fontRef>
        </p:style>
      </p:cxnSp>
      <p:sp>
        <p:nvSpPr>
          <p:cNvPr id="82" name="矩形 81"/>
          <p:cNvSpPr/>
          <p:nvPr/>
        </p:nvSpPr>
        <p:spPr>
          <a:xfrm>
            <a:off x="3968255" y="1749054"/>
            <a:ext cx="1315624" cy="799122"/>
          </a:xfrm>
          <a:prstGeom prst="rect">
            <a:avLst/>
          </a:prstGeom>
          <a:solidFill>
            <a:schemeClr val="accent5">
              <a:lumMod val="60000"/>
              <a:lumOff val="40000"/>
            </a:schemeClr>
          </a:solidFill>
          <a:ln w="19050">
            <a:solidFill>
              <a:schemeClr val="tx1"/>
            </a:solidFill>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lnSpc>
                <a:spcPct val="90000"/>
              </a:lnSpc>
            </a:pPr>
            <a:r>
              <a:rPr lang="en-US" altLang="zh-TW" sz="1600" dirty="0" smtClean="0">
                <a:latin typeface="Calibri" panose="020F0502020204030204" pitchFamily="34" charset="0"/>
                <a:ea typeface="微軟正黑體" panose="020B0604030504040204" pitchFamily="34" charset="-120"/>
              </a:rPr>
              <a:t>DIBR View Synthesizer</a:t>
            </a:r>
          </a:p>
          <a:p>
            <a:pPr algn="ctr">
              <a:lnSpc>
                <a:spcPct val="90000"/>
              </a:lnSpc>
            </a:pPr>
            <a:r>
              <a:rPr lang="en-US" altLang="zh-TW" sz="1600" dirty="0" smtClean="0">
                <a:latin typeface="Calibri" panose="020F0502020204030204" pitchFamily="34" charset="0"/>
                <a:ea typeface="微軟正黑體" panose="020B0604030504040204" pitchFamily="34" charset="-120"/>
              </a:rPr>
              <a:t>VLSI</a:t>
            </a:r>
            <a:endParaRPr lang="zh-TW" altLang="en-US" sz="1600" dirty="0" smtClean="0">
              <a:latin typeface="Calibri" panose="020F0502020204030204" pitchFamily="34" charset="0"/>
              <a:ea typeface="微軟正黑體" panose="020B0604030504040204" pitchFamily="34" charset="-120"/>
            </a:endParaRPr>
          </a:p>
        </p:txBody>
      </p:sp>
      <p:cxnSp>
        <p:nvCxnSpPr>
          <p:cNvPr id="83" name="直線接點 82"/>
          <p:cNvCxnSpPr/>
          <p:nvPr/>
        </p:nvCxnSpPr>
        <p:spPr>
          <a:xfrm>
            <a:off x="5595701" y="2148615"/>
            <a:ext cx="6883" cy="1791406"/>
          </a:xfrm>
          <a:prstGeom prst="line">
            <a:avLst/>
          </a:prstGeom>
          <a:ln w="1905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cxnSp>
        <p:nvCxnSpPr>
          <p:cNvPr id="84" name="直線接點 83"/>
          <p:cNvCxnSpPr/>
          <p:nvPr/>
        </p:nvCxnSpPr>
        <p:spPr>
          <a:xfrm>
            <a:off x="5602583" y="3860617"/>
            <a:ext cx="2371260" cy="7378"/>
          </a:xfrm>
          <a:prstGeom prst="line">
            <a:avLst/>
          </a:prstGeom>
          <a:ln w="19050">
            <a:solidFill>
              <a:schemeClr val="tx1"/>
            </a:solidFill>
            <a:headEnd type="oval"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85" name="直線接點 84"/>
          <p:cNvCxnSpPr/>
          <p:nvPr/>
        </p:nvCxnSpPr>
        <p:spPr>
          <a:xfrm flipH="1">
            <a:off x="3093951" y="3863583"/>
            <a:ext cx="2508633" cy="3094"/>
          </a:xfrm>
          <a:prstGeom prst="line">
            <a:avLst/>
          </a:prstGeom>
          <a:ln w="1905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cxnSp>
        <p:nvCxnSpPr>
          <p:cNvPr id="86" name="直線接點 85"/>
          <p:cNvCxnSpPr>
            <a:stCxn id="68" idx="3"/>
            <a:endCxn id="82" idx="1"/>
          </p:cNvCxnSpPr>
          <p:nvPr/>
        </p:nvCxnSpPr>
        <p:spPr>
          <a:xfrm>
            <a:off x="3598974" y="2148615"/>
            <a:ext cx="369281" cy="0"/>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88" name="直線接點 87"/>
          <p:cNvCxnSpPr/>
          <p:nvPr/>
        </p:nvCxnSpPr>
        <p:spPr>
          <a:xfrm flipV="1">
            <a:off x="5309739" y="2152686"/>
            <a:ext cx="1691946" cy="1"/>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89" name="文字方塊 88"/>
          <p:cNvSpPr txBox="1"/>
          <p:nvPr/>
        </p:nvSpPr>
        <p:spPr>
          <a:xfrm>
            <a:off x="6543710" y="3817731"/>
            <a:ext cx="1747894" cy="594772"/>
          </a:xfrm>
          <a:prstGeom prst="rect">
            <a:avLst/>
          </a:prstGeom>
          <a:noFill/>
        </p:spPr>
        <p:txBody>
          <a:bodyPr wrap="square" rtlCol="0">
            <a:spAutoFit/>
          </a:bodyPr>
          <a:lstStyle/>
          <a:p>
            <a:r>
              <a:rPr lang="en-US" altLang="zh-TW" sz="1600" dirty="0" smtClean="0">
                <a:latin typeface="Calibri" panose="020F0502020204030204" pitchFamily="34" charset="0"/>
              </a:rPr>
              <a:t>Uncompressed </a:t>
            </a:r>
          </a:p>
          <a:p>
            <a:r>
              <a:rPr lang="en-US" altLang="zh-TW" sz="1600" dirty="0" err="1" smtClean="0">
                <a:latin typeface="Calibri" panose="020F0502020204030204" pitchFamily="34" charset="0"/>
              </a:rPr>
              <a:t>SbS</a:t>
            </a:r>
            <a:r>
              <a:rPr lang="en-US" altLang="zh-TW" sz="1600" dirty="0" smtClean="0">
                <a:latin typeface="Calibri" panose="020F0502020204030204" pitchFamily="34" charset="0"/>
              </a:rPr>
              <a:t> 3D</a:t>
            </a:r>
            <a:r>
              <a:rPr lang="zh-TW" altLang="en-US" sz="1600" dirty="0" smtClean="0">
                <a:latin typeface="Calibri" panose="020F0502020204030204" pitchFamily="34" charset="0"/>
              </a:rPr>
              <a:t> </a:t>
            </a:r>
            <a:r>
              <a:rPr lang="en-US" altLang="zh-TW" sz="1600" dirty="0" smtClean="0">
                <a:latin typeface="Calibri" panose="020F0502020204030204" pitchFamily="34" charset="0"/>
              </a:rPr>
              <a:t>Display</a:t>
            </a:r>
            <a:endParaRPr lang="zh-TW" altLang="en-US" sz="1600" dirty="0">
              <a:latin typeface="Calibri" panose="020F0502020204030204" pitchFamily="34" charset="0"/>
            </a:endParaRPr>
          </a:p>
        </p:txBody>
      </p:sp>
      <p:sp>
        <p:nvSpPr>
          <p:cNvPr id="90" name="文字方塊 89"/>
          <p:cNvSpPr txBox="1"/>
          <p:nvPr/>
        </p:nvSpPr>
        <p:spPr>
          <a:xfrm>
            <a:off x="3075350" y="5930852"/>
            <a:ext cx="1427436" cy="594772"/>
          </a:xfrm>
          <a:prstGeom prst="rect">
            <a:avLst/>
          </a:prstGeom>
          <a:noFill/>
        </p:spPr>
        <p:txBody>
          <a:bodyPr wrap="square" rtlCol="0">
            <a:spAutoFit/>
          </a:bodyPr>
          <a:lstStyle/>
          <a:p>
            <a:r>
              <a:rPr lang="en-US" altLang="zh-TW" sz="1600" dirty="0" smtClean="0">
                <a:latin typeface="Calibri" panose="020F0502020204030204" pitchFamily="34" charset="0"/>
              </a:rPr>
              <a:t>RB-glasses</a:t>
            </a:r>
          </a:p>
          <a:p>
            <a:r>
              <a:rPr lang="en-US" altLang="zh-TW" sz="1600" dirty="0" smtClean="0">
                <a:latin typeface="Calibri" panose="020F0502020204030204" pitchFamily="34" charset="0"/>
              </a:rPr>
              <a:t>3D</a:t>
            </a:r>
            <a:r>
              <a:rPr lang="zh-TW" altLang="en-US" sz="1600" dirty="0" smtClean="0">
                <a:latin typeface="Calibri" panose="020F0502020204030204" pitchFamily="34" charset="0"/>
              </a:rPr>
              <a:t> </a:t>
            </a:r>
            <a:endParaRPr lang="zh-TW" altLang="en-US" sz="1600" dirty="0">
              <a:latin typeface="Calibri" panose="020F0502020204030204" pitchFamily="34" charset="0"/>
            </a:endParaRPr>
          </a:p>
        </p:txBody>
      </p:sp>
      <p:cxnSp>
        <p:nvCxnSpPr>
          <p:cNvPr id="91" name="直線接點 90"/>
          <p:cNvCxnSpPr/>
          <p:nvPr/>
        </p:nvCxnSpPr>
        <p:spPr>
          <a:xfrm>
            <a:off x="4696544" y="1336025"/>
            <a:ext cx="2353" cy="370754"/>
          </a:xfrm>
          <a:prstGeom prst="line">
            <a:avLst/>
          </a:prstGeom>
          <a:ln w="19050">
            <a:solidFill>
              <a:srgbClr val="3333FF"/>
            </a:solidFill>
            <a:prstDash val="sysDash"/>
            <a:headEnd type="none" w="lg" len="lg"/>
            <a:tailEnd type="triangle" w="lg" len="sm"/>
          </a:ln>
        </p:spPr>
        <p:style>
          <a:lnRef idx="1">
            <a:schemeClr val="accent1"/>
          </a:lnRef>
          <a:fillRef idx="0">
            <a:schemeClr val="accent1"/>
          </a:fillRef>
          <a:effectRef idx="0">
            <a:schemeClr val="accent1"/>
          </a:effectRef>
          <a:fontRef idx="minor">
            <a:schemeClr val="tx1"/>
          </a:fontRef>
        </p:style>
      </p:cxnSp>
      <p:sp>
        <p:nvSpPr>
          <p:cNvPr id="92" name="文字方塊 91"/>
          <p:cNvSpPr txBox="1"/>
          <p:nvPr/>
        </p:nvSpPr>
        <p:spPr>
          <a:xfrm>
            <a:off x="659980" y="4212269"/>
            <a:ext cx="1108432" cy="594772"/>
          </a:xfrm>
          <a:prstGeom prst="rect">
            <a:avLst/>
          </a:prstGeom>
          <a:noFill/>
        </p:spPr>
        <p:txBody>
          <a:bodyPr wrap="square" rtlCol="0">
            <a:spAutoFit/>
          </a:bodyPr>
          <a:lstStyle/>
          <a:p>
            <a:pPr algn="r"/>
            <a:r>
              <a:rPr lang="en-US" altLang="zh-TW" sz="1600" dirty="0" smtClean="0">
                <a:latin typeface="Calibri" panose="020F0502020204030204" pitchFamily="34" charset="0"/>
              </a:rPr>
              <a:t>2D TV Programs</a:t>
            </a:r>
            <a:endParaRPr lang="zh-TW" altLang="en-US" sz="1600" dirty="0">
              <a:latin typeface="Calibri" panose="020F0502020204030204" pitchFamily="34" charset="0"/>
            </a:endParaRPr>
          </a:p>
        </p:txBody>
      </p:sp>
      <p:sp>
        <p:nvSpPr>
          <p:cNvPr id="93" name="矩形 92"/>
          <p:cNvSpPr/>
          <p:nvPr/>
        </p:nvSpPr>
        <p:spPr>
          <a:xfrm>
            <a:off x="4915031" y="4102195"/>
            <a:ext cx="1389121" cy="752476"/>
          </a:xfrm>
          <a:prstGeom prst="rect">
            <a:avLst/>
          </a:prstGeom>
          <a:solidFill>
            <a:schemeClr val="accent5">
              <a:lumMod val="60000"/>
              <a:lumOff val="40000"/>
            </a:schemeClr>
          </a:solidFill>
          <a:ln w="19050">
            <a:solidFill>
              <a:schemeClr val="tx1"/>
            </a:solidFill>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lnSpc>
                <a:spcPct val="90000"/>
              </a:lnSpc>
            </a:pPr>
            <a:r>
              <a:rPr lang="en-US" altLang="zh-TW" sz="1600" dirty="0" smtClean="0">
                <a:latin typeface="Calibri" panose="020F0502020204030204" pitchFamily="34" charset="0"/>
                <a:ea typeface="微軟正黑體" panose="020B0604030504040204" pitchFamily="34" charset="-120"/>
              </a:rPr>
              <a:t>Traditional</a:t>
            </a:r>
          </a:p>
          <a:p>
            <a:pPr algn="ctr">
              <a:lnSpc>
                <a:spcPct val="90000"/>
              </a:lnSpc>
            </a:pPr>
            <a:r>
              <a:rPr lang="en-US" altLang="zh-TW" sz="1600" dirty="0" err="1" smtClean="0">
                <a:latin typeface="Calibri" panose="020F0502020204030204" pitchFamily="34" charset="0"/>
                <a:ea typeface="微軟正黑體" panose="020B0604030504040204" pitchFamily="34" charset="-120"/>
              </a:rPr>
              <a:t>SbS</a:t>
            </a:r>
            <a:r>
              <a:rPr lang="en-US" altLang="zh-TW" sz="1600" dirty="0" smtClean="0">
                <a:latin typeface="Calibri" panose="020F0502020204030204" pitchFamily="34" charset="0"/>
                <a:ea typeface="微軟正黑體" panose="020B0604030504040204" pitchFamily="34" charset="-120"/>
              </a:rPr>
              <a:t> 3D </a:t>
            </a:r>
            <a:endParaRPr lang="en-US" altLang="zh-TW" sz="1600" dirty="0">
              <a:latin typeface="Calibri" panose="020F0502020204030204" pitchFamily="34" charset="0"/>
              <a:ea typeface="微軟正黑體" panose="020B0604030504040204" pitchFamily="34" charset="-120"/>
            </a:endParaRPr>
          </a:p>
          <a:p>
            <a:pPr algn="ctr">
              <a:lnSpc>
                <a:spcPct val="90000"/>
              </a:lnSpc>
            </a:pPr>
            <a:r>
              <a:rPr lang="en-US" altLang="zh-TW" sz="1600" dirty="0" smtClean="0">
                <a:latin typeface="Calibri" panose="020F0502020204030204" pitchFamily="34" charset="0"/>
                <a:ea typeface="微軟正黑體" panose="020B0604030504040204" pitchFamily="34" charset="-120"/>
              </a:rPr>
              <a:t>Packing</a:t>
            </a:r>
            <a:endParaRPr lang="zh-TW" altLang="en-US" sz="1600" dirty="0" smtClean="0">
              <a:latin typeface="Calibri" panose="020F0502020204030204" pitchFamily="34" charset="0"/>
              <a:ea typeface="微軟正黑體" panose="020B0604030504040204" pitchFamily="34" charset="-120"/>
            </a:endParaRPr>
          </a:p>
        </p:txBody>
      </p:sp>
      <p:cxnSp>
        <p:nvCxnSpPr>
          <p:cNvPr id="94" name="直線接點 93"/>
          <p:cNvCxnSpPr>
            <a:stCxn id="93" idx="2"/>
          </p:cNvCxnSpPr>
          <p:nvPr/>
        </p:nvCxnSpPr>
        <p:spPr>
          <a:xfrm flipH="1">
            <a:off x="5600688" y="4854672"/>
            <a:ext cx="8904" cy="628315"/>
          </a:xfrm>
          <a:prstGeom prst="line">
            <a:avLst/>
          </a:prstGeom>
          <a:ln w="19050">
            <a:solidFill>
              <a:schemeClr val="tx1"/>
            </a:solidFill>
            <a:headEnd type="none" w="med" len="med"/>
            <a:tailEnd type="none" w="lg" len="lg"/>
          </a:ln>
        </p:spPr>
        <p:style>
          <a:lnRef idx="1">
            <a:schemeClr val="accent1"/>
          </a:lnRef>
          <a:fillRef idx="0">
            <a:schemeClr val="accent1"/>
          </a:fillRef>
          <a:effectRef idx="0">
            <a:schemeClr val="accent1"/>
          </a:effectRef>
          <a:fontRef idx="minor">
            <a:schemeClr val="tx1"/>
          </a:fontRef>
        </p:style>
      </p:cxnSp>
      <p:pic>
        <p:nvPicPr>
          <p:cNvPr id="95" name="Picture 16" descr="https://encrypted-tbn3.gstatic.com/images?q=tbn:ANd9GcT7pcmBP-dx4MCRi9rwzanwu5OUjtcMWY8haOnCUKFDnh0n0p8wJw"/>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392448" y="4589719"/>
            <a:ext cx="1382513" cy="1486683"/>
          </a:xfrm>
          <a:prstGeom prst="rect">
            <a:avLst/>
          </a:prstGeom>
          <a:noFill/>
          <a:extLst>
            <a:ext uri="{909E8E84-426E-40DD-AFC4-6F175D3DCCD1}">
              <a14:hiddenFill xmlns:a14="http://schemas.microsoft.com/office/drawing/2010/main">
                <a:solidFill>
                  <a:srgbClr val="FFFFFF"/>
                </a:solidFill>
              </a14:hiddenFill>
            </a:ext>
          </a:extLst>
        </p:spPr>
      </p:pic>
      <p:cxnSp>
        <p:nvCxnSpPr>
          <p:cNvPr id="96" name="直線接點 95"/>
          <p:cNvCxnSpPr/>
          <p:nvPr/>
        </p:nvCxnSpPr>
        <p:spPr>
          <a:xfrm>
            <a:off x="5619057" y="5482987"/>
            <a:ext cx="2354786" cy="0"/>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97" name="文字方塊 96"/>
          <p:cNvSpPr txBox="1"/>
          <p:nvPr/>
        </p:nvSpPr>
        <p:spPr>
          <a:xfrm>
            <a:off x="6310698" y="5566607"/>
            <a:ext cx="1799450" cy="344342"/>
          </a:xfrm>
          <a:prstGeom prst="rect">
            <a:avLst/>
          </a:prstGeom>
          <a:noFill/>
        </p:spPr>
        <p:txBody>
          <a:bodyPr wrap="square" rtlCol="0">
            <a:spAutoFit/>
          </a:bodyPr>
          <a:lstStyle/>
          <a:p>
            <a:r>
              <a:rPr lang="en-US" altLang="zh-TW" sz="1600" dirty="0" err="1" smtClean="0">
                <a:latin typeface="Calibri" panose="020F0502020204030204" pitchFamily="34" charset="0"/>
              </a:rPr>
              <a:t>SbS</a:t>
            </a:r>
            <a:r>
              <a:rPr lang="en-US" altLang="zh-TW" sz="1600" dirty="0" smtClean="0">
                <a:latin typeface="Calibri" panose="020F0502020204030204" pitchFamily="34" charset="0"/>
              </a:rPr>
              <a:t> 3D Display</a:t>
            </a:r>
            <a:endParaRPr lang="zh-TW" altLang="en-US" sz="1600" dirty="0">
              <a:latin typeface="Calibri" panose="020F0502020204030204" pitchFamily="34" charset="0"/>
            </a:endParaRPr>
          </a:p>
        </p:txBody>
      </p:sp>
      <p:sp>
        <p:nvSpPr>
          <p:cNvPr id="98" name="文字方塊 97"/>
          <p:cNvSpPr txBox="1"/>
          <p:nvPr/>
        </p:nvSpPr>
        <p:spPr>
          <a:xfrm>
            <a:off x="3279503" y="1052736"/>
            <a:ext cx="2795598" cy="313039"/>
          </a:xfrm>
          <a:prstGeom prst="rect">
            <a:avLst/>
          </a:prstGeom>
          <a:solidFill>
            <a:schemeClr val="bg1"/>
          </a:solidFill>
        </p:spPr>
        <p:txBody>
          <a:bodyPr wrap="square" rtlCol="0">
            <a:spAutoFit/>
          </a:bodyPr>
          <a:lstStyle/>
          <a:p>
            <a:pPr algn="ctr"/>
            <a:r>
              <a:rPr lang="en-US" altLang="zh-TW" sz="1400" dirty="0" smtClean="0">
                <a:solidFill>
                  <a:srgbClr val="0000FF"/>
                </a:solidFill>
                <a:latin typeface="Calibri" panose="020F0502020204030204" pitchFamily="34" charset="0"/>
              </a:rPr>
              <a:t>User 3D Effective Adjustment</a:t>
            </a:r>
            <a:endParaRPr lang="zh-TW" altLang="en-US" sz="1400" dirty="0">
              <a:solidFill>
                <a:srgbClr val="0000FF"/>
              </a:solidFill>
              <a:latin typeface="Calibri" panose="020F0502020204030204" pitchFamily="34" charset="0"/>
            </a:endParaRPr>
          </a:p>
        </p:txBody>
      </p:sp>
      <p:sp>
        <p:nvSpPr>
          <p:cNvPr id="99" name="文字方塊 98"/>
          <p:cNvSpPr txBox="1"/>
          <p:nvPr/>
        </p:nvSpPr>
        <p:spPr>
          <a:xfrm>
            <a:off x="5578093" y="1620561"/>
            <a:ext cx="943908" cy="532164"/>
          </a:xfrm>
          <a:prstGeom prst="rect">
            <a:avLst/>
          </a:prstGeom>
          <a:noFill/>
        </p:spPr>
        <p:txBody>
          <a:bodyPr wrap="none" rtlCol="0">
            <a:spAutoFit/>
          </a:bodyPr>
          <a:lstStyle/>
          <a:p>
            <a:r>
              <a:rPr lang="en-US" altLang="zh-TW" sz="1400" dirty="0" smtClean="0">
                <a:solidFill>
                  <a:srgbClr val="0000FF"/>
                </a:solidFill>
                <a:latin typeface="Calibri" panose="020F0502020204030204" pitchFamily="34" charset="0"/>
              </a:rPr>
              <a:t>Combined</a:t>
            </a:r>
          </a:p>
          <a:p>
            <a:r>
              <a:rPr lang="en-US" altLang="zh-TW" sz="1400" dirty="0" smtClean="0">
                <a:solidFill>
                  <a:srgbClr val="0000FF"/>
                </a:solidFill>
                <a:latin typeface="Calibri" panose="020F0502020204030204" pitchFamily="34" charset="0"/>
              </a:rPr>
              <a:t>Multiview</a:t>
            </a:r>
            <a:endParaRPr lang="zh-TW" altLang="en-US" sz="1400" dirty="0">
              <a:solidFill>
                <a:srgbClr val="0000FF"/>
              </a:solidFill>
              <a:latin typeface="Calibri" panose="020F0502020204030204" pitchFamily="34" charset="0"/>
            </a:endParaRPr>
          </a:p>
        </p:txBody>
      </p:sp>
      <p:sp>
        <p:nvSpPr>
          <p:cNvPr id="100" name="文字方塊 99"/>
          <p:cNvSpPr txBox="1"/>
          <p:nvPr/>
        </p:nvSpPr>
        <p:spPr>
          <a:xfrm>
            <a:off x="5644743" y="3341046"/>
            <a:ext cx="860716" cy="532164"/>
          </a:xfrm>
          <a:prstGeom prst="rect">
            <a:avLst/>
          </a:prstGeom>
          <a:noFill/>
        </p:spPr>
        <p:txBody>
          <a:bodyPr wrap="square" rtlCol="0">
            <a:spAutoFit/>
          </a:bodyPr>
          <a:lstStyle/>
          <a:p>
            <a:r>
              <a:rPr lang="en-US" altLang="zh-TW" sz="1400" dirty="0" smtClean="0">
                <a:solidFill>
                  <a:srgbClr val="0000FF"/>
                </a:solidFill>
                <a:latin typeface="Calibri" panose="020F0502020204030204" pitchFamily="34" charset="0"/>
              </a:rPr>
              <a:t>Two Views</a:t>
            </a:r>
            <a:endParaRPr lang="zh-TW" altLang="en-US" sz="1400" dirty="0">
              <a:solidFill>
                <a:srgbClr val="0000FF"/>
              </a:solidFill>
              <a:latin typeface="Calibri" panose="020F0502020204030204" pitchFamily="34" charset="0"/>
            </a:endParaRPr>
          </a:p>
        </p:txBody>
      </p:sp>
      <p:sp>
        <p:nvSpPr>
          <p:cNvPr id="103" name="文字方塊 102"/>
          <p:cNvSpPr txBox="1"/>
          <p:nvPr/>
        </p:nvSpPr>
        <p:spPr>
          <a:xfrm>
            <a:off x="2165385" y="3857536"/>
            <a:ext cx="895086" cy="685554"/>
          </a:xfrm>
          <a:prstGeom prst="rect">
            <a:avLst/>
          </a:prstGeom>
          <a:noFill/>
        </p:spPr>
        <p:txBody>
          <a:bodyPr wrap="square" rtlCol="0">
            <a:spAutoFit/>
          </a:bodyPr>
          <a:lstStyle/>
          <a:p>
            <a:pPr algn="r">
              <a:lnSpc>
                <a:spcPct val="90000"/>
              </a:lnSpc>
            </a:pPr>
            <a:r>
              <a:rPr lang="en-US" altLang="zh-TW" sz="1400" dirty="0" smtClean="0">
                <a:solidFill>
                  <a:srgbClr val="0000FF"/>
                </a:solidFill>
                <a:latin typeface="Calibri" panose="020F0502020204030204" pitchFamily="34" charset="0"/>
              </a:rPr>
              <a:t>Mixed RB 2-view</a:t>
            </a:r>
          </a:p>
          <a:p>
            <a:pPr algn="r">
              <a:lnSpc>
                <a:spcPct val="90000"/>
              </a:lnSpc>
            </a:pPr>
            <a:r>
              <a:rPr lang="en-US" altLang="zh-TW" sz="1400" dirty="0" smtClean="0">
                <a:solidFill>
                  <a:srgbClr val="0000FF"/>
                </a:solidFill>
                <a:latin typeface="Calibri" panose="020F0502020204030204" pitchFamily="34" charset="0"/>
              </a:rPr>
              <a:t>video</a:t>
            </a:r>
            <a:endParaRPr lang="zh-TW" altLang="en-US" sz="1400" dirty="0">
              <a:solidFill>
                <a:srgbClr val="0000FF"/>
              </a:solidFill>
              <a:latin typeface="Calibri" panose="020F0502020204030204" pitchFamily="34" charset="0"/>
            </a:endParaRPr>
          </a:p>
        </p:txBody>
      </p:sp>
      <p:sp>
        <p:nvSpPr>
          <p:cNvPr id="104" name="文字方塊 103"/>
          <p:cNvSpPr txBox="1"/>
          <p:nvPr/>
        </p:nvSpPr>
        <p:spPr>
          <a:xfrm>
            <a:off x="1990114" y="1456532"/>
            <a:ext cx="1823421" cy="313039"/>
          </a:xfrm>
          <a:prstGeom prst="rect">
            <a:avLst/>
          </a:prstGeom>
          <a:noFill/>
        </p:spPr>
        <p:txBody>
          <a:bodyPr wrap="square" rtlCol="0">
            <a:spAutoFit/>
          </a:bodyPr>
          <a:lstStyle/>
          <a:p>
            <a:pPr algn="ctr"/>
            <a:r>
              <a:rPr lang="en-US" altLang="zh-TW" sz="1400" dirty="0" smtClean="0">
                <a:solidFill>
                  <a:srgbClr val="0000FF"/>
                </a:solidFill>
                <a:latin typeface="Calibri" panose="020F0502020204030204" pitchFamily="34" charset="0"/>
                <a:ea typeface="微軟正黑體" panose="020B0604030504040204" pitchFamily="34" charset="-120"/>
              </a:rPr>
              <a:t>CTDP Packing Format</a:t>
            </a:r>
            <a:endParaRPr lang="zh-TW" altLang="en-US" sz="1400" dirty="0">
              <a:solidFill>
                <a:srgbClr val="0000FF"/>
              </a:solidFill>
              <a:latin typeface="Calibri" panose="020F0502020204030204" pitchFamily="34" charset="0"/>
            </a:endParaRPr>
          </a:p>
        </p:txBody>
      </p:sp>
      <p:sp>
        <p:nvSpPr>
          <p:cNvPr id="105" name="矩形 104"/>
          <p:cNvSpPr/>
          <p:nvPr/>
        </p:nvSpPr>
        <p:spPr>
          <a:xfrm>
            <a:off x="5010718" y="2699733"/>
            <a:ext cx="1169966" cy="544351"/>
          </a:xfrm>
          <a:prstGeom prst="rect">
            <a:avLst/>
          </a:prstGeom>
          <a:solidFill>
            <a:schemeClr val="accent5">
              <a:lumMod val="60000"/>
              <a:lumOff val="40000"/>
            </a:schemeClr>
          </a:solidFill>
          <a:ln w="19050">
            <a:solidFill>
              <a:schemeClr val="tx1"/>
            </a:solidFill>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lnSpc>
                <a:spcPct val="90000"/>
              </a:lnSpc>
            </a:pPr>
            <a:r>
              <a:rPr lang="en-US" altLang="zh-TW" sz="1600" dirty="0" smtClean="0">
                <a:latin typeface="Calibri" panose="020F0502020204030204" pitchFamily="34" charset="0"/>
                <a:ea typeface="微軟正黑體" panose="020B0604030504040204" pitchFamily="34" charset="-120"/>
              </a:rPr>
              <a:t> 2 Views</a:t>
            </a:r>
          </a:p>
          <a:p>
            <a:pPr algn="ctr">
              <a:lnSpc>
                <a:spcPct val="90000"/>
              </a:lnSpc>
            </a:pPr>
            <a:r>
              <a:rPr lang="en-US" altLang="zh-TW" sz="1600" dirty="0" smtClean="0">
                <a:latin typeface="Calibri" panose="020F0502020204030204" pitchFamily="34" charset="0"/>
                <a:ea typeface="微軟正黑體" panose="020B0604030504040204" pitchFamily="34" charset="-120"/>
              </a:rPr>
              <a:t>Selection</a:t>
            </a:r>
            <a:endParaRPr lang="zh-TW" altLang="en-US" sz="1600" dirty="0" smtClean="0">
              <a:latin typeface="Calibri" panose="020F0502020204030204" pitchFamily="34" charset="0"/>
              <a:ea typeface="微軟正黑體" panose="020B0604030504040204" pitchFamily="34" charset="-120"/>
            </a:endParaRPr>
          </a:p>
        </p:txBody>
      </p:sp>
      <p:sp>
        <p:nvSpPr>
          <p:cNvPr id="106" name="矩形 105"/>
          <p:cNvSpPr/>
          <p:nvPr/>
        </p:nvSpPr>
        <p:spPr>
          <a:xfrm>
            <a:off x="3531282" y="3565408"/>
            <a:ext cx="1169966" cy="544351"/>
          </a:xfrm>
          <a:prstGeom prst="rect">
            <a:avLst/>
          </a:prstGeom>
          <a:solidFill>
            <a:schemeClr val="accent5">
              <a:lumMod val="60000"/>
              <a:lumOff val="40000"/>
            </a:schemeClr>
          </a:solidFill>
          <a:ln w="19050">
            <a:solidFill>
              <a:schemeClr val="tx1"/>
            </a:solidFill>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lnSpc>
                <a:spcPct val="90000"/>
              </a:lnSpc>
            </a:pPr>
            <a:r>
              <a:rPr lang="en-US" altLang="zh-TW" sz="1600" dirty="0" smtClean="0">
                <a:latin typeface="Calibri" panose="020F0502020204030204" pitchFamily="34" charset="0"/>
                <a:ea typeface="微軟正黑體" panose="020B0604030504040204" pitchFamily="34" charset="-120"/>
              </a:rPr>
              <a:t>RB 2-view</a:t>
            </a:r>
          </a:p>
          <a:p>
            <a:pPr algn="ctr">
              <a:lnSpc>
                <a:spcPct val="90000"/>
              </a:lnSpc>
            </a:pPr>
            <a:r>
              <a:rPr lang="en-US" altLang="zh-TW" sz="1600" dirty="0" smtClean="0">
                <a:latin typeface="Calibri" panose="020F0502020204030204" pitchFamily="34" charset="0"/>
                <a:ea typeface="微軟正黑體" panose="020B0604030504040204" pitchFamily="34" charset="-120"/>
              </a:rPr>
              <a:t>Mixing</a:t>
            </a:r>
            <a:endParaRPr lang="zh-TW" altLang="en-US" sz="1600" dirty="0" smtClean="0">
              <a:latin typeface="Calibri" panose="020F0502020204030204" pitchFamily="34" charset="0"/>
              <a:ea typeface="微軟正黑體" panose="020B0604030504040204" pitchFamily="34" charset="-120"/>
            </a:endParaRPr>
          </a:p>
        </p:txBody>
      </p:sp>
      <p:cxnSp>
        <p:nvCxnSpPr>
          <p:cNvPr id="107" name="直線接點 106"/>
          <p:cNvCxnSpPr/>
          <p:nvPr/>
        </p:nvCxnSpPr>
        <p:spPr>
          <a:xfrm flipH="1">
            <a:off x="2165385" y="5568962"/>
            <a:ext cx="928566" cy="6788"/>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08" name="直線接點 107"/>
          <p:cNvCxnSpPr>
            <a:stCxn id="68" idx="2"/>
            <a:endCxn id="110" idx="0"/>
          </p:cNvCxnSpPr>
          <p:nvPr/>
        </p:nvCxnSpPr>
        <p:spPr>
          <a:xfrm flipH="1">
            <a:off x="2974499" y="2548176"/>
            <a:ext cx="7998" cy="555289"/>
          </a:xfrm>
          <a:prstGeom prst="line">
            <a:avLst/>
          </a:prstGeom>
          <a:ln w="19050">
            <a:solidFill>
              <a:srgbClr val="C00000"/>
            </a:solidFill>
            <a:prstDash val="solid"/>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09" name="文字方塊 108"/>
          <p:cNvSpPr txBox="1"/>
          <p:nvPr/>
        </p:nvSpPr>
        <p:spPr>
          <a:xfrm>
            <a:off x="1985144" y="2533808"/>
            <a:ext cx="1015891" cy="532164"/>
          </a:xfrm>
          <a:prstGeom prst="rect">
            <a:avLst/>
          </a:prstGeom>
          <a:noFill/>
        </p:spPr>
        <p:txBody>
          <a:bodyPr wrap="none" rtlCol="0">
            <a:spAutoFit/>
          </a:bodyPr>
          <a:lstStyle/>
          <a:p>
            <a:pPr algn="r"/>
            <a:r>
              <a:rPr lang="en-US" altLang="zh-TW" sz="1400" dirty="0" smtClean="0">
                <a:solidFill>
                  <a:srgbClr val="FF0000"/>
                </a:solidFill>
                <a:latin typeface="Calibri" panose="020F0502020204030204" pitchFamily="34" charset="0"/>
              </a:rPr>
              <a:t>Interactive </a:t>
            </a:r>
          </a:p>
          <a:p>
            <a:pPr algn="r"/>
            <a:r>
              <a:rPr lang="en-US" altLang="zh-TW" sz="1400" dirty="0" smtClean="0">
                <a:solidFill>
                  <a:srgbClr val="FF0000"/>
                </a:solidFill>
                <a:latin typeface="Calibri" panose="020F0502020204030204" pitchFamily="34" charset="0"/>
              </a:rPr>
              <a:t>Inform</a:t>
            </a:r>
            <a:endParaRPr lang="zh-TW" altLang="en-US" sz="1400" dirty="0">
              <a:solidFill>
                <a:srgbClr val="FF0000"/>
              </a:solidFill>
              <a:latin typeface="Calibri" panose="020F0502020204030204" pitchFamily="34" charset="0"/>
            </a:endParaRPr>
          </a:p>
        </p:txBody>
      </p:sp>
      <p:sp>
        <p:nvSpPr>
          <p:cNvPr id="110" name="矩形 109"/>
          <p:cNvSpPr/>
          <p:nvPr/>
        </p:nvSpPr>
        <p:spPr>
          <a:xfrm>
            <a:off x="2165385" y="3103466"/>
            <a:ext cx="1618229" cy="348071"/>
          </a:xfrm>
          <a:prstGeom prst="rect">
            <a:avLst/>
          </a:prstGeom>
          <a:solidFill>
            <a:schemeClr val="accent5">
              <a:lumMod val="60000"/>
              <a:lumOff val="40000"/>
            </a:schemeClr>
          </a:solidFill>
          <a:ln w="19050">
            <a:solidFill>
              <a:srgbClr val="C00000"/>
            </a:solidFill>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r>
              <a:rPr lang="en-US" altLang="zh-TW" sz="1400" b="1" dirty="0" smtClean="0">
                <a:solidFill>
                  <a:srgbClr val="FF0000"/>
                </a:solidFill>
                <a:latin typeface="Calibri" panose="020F0502020204030204" pitchFamily="34" charset="0"/>
                <a:ea typeface="微軟正黑體" panose="020B0604030504040204" pitchFamily="34" charset="-120"/>
              </a:rPr>
              <a:t>Wireless Unit</a:t>
            </a:r>
            <a:endParaRPr lang="zh-TW" altLang="en-US" sz="1400" b="1" dirty="0" smtClean="0">
              <a:solidFill>
                <a:srgbClr val="FF0000"/>
              </a:solidFill>
              <a:latin typeface="Calibri" panose="020F0502020204030204" pitchFamily="34" charset="0"/>
              <a:ea typeface="微軟正黑體" panose="020B0604030504040204" pitchFamily="34" charset="-120"/>
            </a:endParaRPr>
          </a:p>
        </p:txBody>
      </p:sp>
      <p:sp>
        <p:nvSpPr>
          <p:cNvPr id="111" name="矩形 110"/>
          <p:cNvSpPr/>
          <p:nvPr/>
        </p:nvSpPr>
        <p:spPr>
          <a:xfrm>
            <a:off x="4623715" y="6014901"/>
            <a:ext cx="1534780" cy="330918"/>
          </a:xfrm>
          <a:prstGeom prst="rect">
            <a:avLst/>
          </a:prstGeom>
          <a:solidFill>
            <a:schemeClr val="accent5">
              <a:lumMod val="60000"/>
              <a:lumOff val="40000"/>
            </a:schemeClr>
          </a:solidFill>
          <a:ln w="19050">
            <a:solidFill>
              <a:srgbClr val="C00000"/>
            </a:solidFill>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r>
              <a:rPr lang="en-US" altLang="zh-TW" sz="1600" b="1" dirty="0" smtClean="0">
                <a:solidFill>
                  <a:srgbClr val="FF0000"/>
                </a:solidFill>
                <a:latin typeface="Calibri" panose="020F0502020204030204" pitchFamily="34" charset="0"/>
                <a:ea typeface="微軟正黑體" panose="020B0604030504040204" pitchFamily="34" charset="-120"/>
              </a:rPr>
              <a:t>Wireless Unit</a:t>
            </a:r>
            <a:endParaRPr lang="zh-TW" altLang="en-US" sz="1600" b="1" dirty="0" smtClean="0">
              <a:solidFill>
                <a:srgbClr val="FF0000"/>
              </a:solidFill>
              <a:latin typeface="Calibri" panose="020F0502020204030204" pitchFamily="34" charset="0"/>
              <a:ea typeface="微軟正黑體" panose="020B0604030504040204" pitchFamily="34" charset="-120"/>
            </a:endParaRPr>
          </a:p>
        </p:txBody>
      </p:sp>
      <p:cxnSp>
        <p:nvCxnSpPr>
          <p:cNvPr id="112" name="直線單箭頭接點 111"/>
          <p:cNvCxnSpPr>
            <a:stCxn id="111" idx="3"/>
          </p:cNvCxnSpPr>
          <p:nvPr/>
        </p:nvCxnSpPr>
        <p:spPr>
          <a:xfrm flipV="1">
            <a:off x="6158495" y="6160773"/>
            <a:ext cx="1051929" cy="19586"/>
          </a:xfrm>
          <a:prstGeom prst="straightConnector1">
            <a:avLst/>
          </a:prstGeom>
          <a:ln w="19050">
            <a:solidFill>
              <a:srgbClr val="C00000"/>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14" name="直線接點 113"/>
          <p:cNvCxnSpPr/>
          <p:nvPr/>
        </p:nvCxnSpPr>
        <p:spPr>
          <a:xfrm>
            <a:off x="2982497" y="3442884"/>
            <a:ext cx="548784" cy="1107237"/>
          </a:xfrm>
          <a:prstGeom prst="line">
            <a:avLst/>
          </a:prstGeom>
          <a:ln w="19050">
            <a:solidFill>
              <a:srgbClr val="3333FF"/>
            </a:solidFill>
            <a:prstDash val="dash"/>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15" name="直線接點 114"/>
          <p:cNvCxnSpPr>
            <a:endCxn id="111" idx="0"/>
          </p:cNvCxnSpPr>
          <p:nvPr/>
        </p:nvCxnSpPr>
        <p:spPr>
          <a:xfrm>
            <a:off x="4202611" y="4987453"/>
            <a:ext cx="1188495" cy="1027447"/>
          </a:xfrm>
          <a:prstGeom prst="line">
            <a:avLst/>
          </a:prstGeom>
          <a:ln w="19050">
            <a:solidFill>
              <a:srgbClr val="3333FF"/>
            </a:solidFill>
            <a:prstDash val="dash"/>
            <a:headEnd type="none" w="med" len="med"/>
            <a:tailEnd type="triangle" w="lg" len="lg"/>
          </a:ln>
        </p:spPr>
        <p:style>
          <a:lnRef idx="1">
            <a:schemeClr val="accent1"/>
          </a:lnRef>
          <a:fillRef idx="0">
            <a:schemeClr val="accent1"/>
          </a:fillRef>
          <a:effectRef idx="0">
            <a:schemeClr val="accent1"/>
          </a:effectRef>
          <a:fontRef idx="minor">
            <a:schemeClr val="tx1"/>
          </a:fontRef>
        </p:style>
      </p:cxnSp>
      <p:pic>
        <p:nvPicPr>
          <p:cNvPr id="116" name="Picture 2" descr="「bluetooth」的圖片搜尋結果"/>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497047" y="4509655"/>
            <a:ext cx="1145656" cy="502934"/>
          </a:xfrm>
          <a:prstGeom prst="rect">
            <a:avLst/>
          </a:prstGeom>
          <a:noFill/>
          <a:extLst>
            <a:ext uri="{909E8E84-426E-40DD-AFC4-6F175D3DCCD1}">
              <a14:hiddenFill xmlns:a14="http://schemas.microsoft.com/office/drawing/2010/main">
                <a:solidFill>
                  <a:srgbClr val="FFFFFF"/>
                </a:solidFill>
              </a14:hiddenFill>
            </a:ext>
          </a:extLst>
        </p:spPr>
      </p:pic>
      <p:sp>
        <p:nvSpPr>
          <p:cNvPr id="62" name="Rectangle 4"/>
          <p:cNvSpPr txBox="1">
            <a:spLocks noChangeArrowheads="1"/>
          </p:cNvSpPr>
          <p:nvPr/>
        </p:nvSpPr>
        <p:spPr bwMode="auto">
          <a:xfrm>
            <a:off x="-36512" y="116632"/>
            <a:ext cx="9144000" cy="576263"/>
          </a:xfrm>
          <a:prstGeom prst="rect">
            <a:avLst/>
          </a:prstGeom>
          <a:noFill/>
          <a:ln w="9525">
            <a:noFill/>
            <a:miter lim="800000"/>
            <a:headEnd/>
            <a:tailEnd/>
          </a:ln>
        </p:spPr>
        <p:txBody>
          <a:bodyPr vert="horz" wrap="square" lIns="91431" tIns="45716" rIns="91431" bIns="45716" numCol="1" anchor="b" anchorCtr="0" compatLnSpc="1">
            <a:prstTxWarp prst="textNoShape">
              <a:avLst/>
            </a:prstTxWarp>
          </a:bodyPr>
          <a:lstStyle>
            <a:lvl1pPr algn="ctr" rtl="0" eaLnBrk="0" fontAlgn="base" hangingPunct="0">
              <a:spcBef>
                <a:spcPct val="0"/>
              </a:spcBef>
              <a:spcAft>
                <a:spcPct val="0"/>
              </a:spcAft>
              <a:defRPr sz="3600" b="1" kern="1200">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Constantia" pitchFamily="18" charset="0"/>
                <a:ea typeface="標楷體" pitchFamily="65" charset="-120"/>
              </a:defRPr>
            </a:lvl2pPr>
            <a:lvl3pPr algn="ctr" rtl="0" eaLnBrk="0" fontAlgn="base" hangingPunct="0">
              <a:spcBef>
                <a:spcPct val="0"/>
              </a:spcBef>
              <a:spcAft>
                <a:spcPct val="0"/>
              </a:spcAft>
              <a:defRPr sz="3600" b="1">
                <a:solidFill>
                  <a:schemeClr val="tx2"/>
                </a:solidFill>
                <a:latin typeface="Constantia" pitchFamily="18" charset="0"/>
                <a:ea typeface="標楷體" pitchFamily="65" charset="-120"/>
              </a:defRPr>
            </a:lvl3pPr>
            <a:lvl4pPr algn="ctr" rtl="0" eaLnBrk="0" fontAlgn="base" hangingPunct="0">
              <a:spcBef>
                <a:spcPct val="0"/>
              </a:spcBef>
              <a:spcAft>
                <a:spcPct val="0"/>
              </a:spcAft>
              <a:defRPr sz="3600" b="1">
                <a:solidFill>
                  <a:schemeClr val="tx2"/>
                </a:solidFill>
                <a:latin typeface="Constantia" pitchFamily="18" charset="0"/>
                <a:ea typeface="標楷體" pitchFamily="65" charset="-120"/>
              </a:defRPr>
            </a:lvl4pPr>
            <a:lvl5pPr algn="ctr" rtl="0" eaLnBrk="0" fontAlgn="base" hangingPunct="0">
              <a:spcBef>
                <a:spcPct val="0"/>
              </a:spcBef>
              <a:spcAft>
                <a:spcPct val="0"/>
              </a:spcAft>
              <a:defRPr sz="3600" b="1">
                <a:solidFill>
                  <a:schemeClr val="tx2"/>
                </a:solidFill>
                <a:latin typeface="Constantia" pitchFamily="18" charset="0"/>
                <a:ea typeface="標楷體" pitchFamily="65" charset="-120"/>
              </a:defRPr>
            </a:lvl5pPr>
            <a:lvl6pPr marL="457200" algn="l" rtl="0" fontAlgn="base">
              <a:spcBef>
                <a:spcPct val="0"/>
              </a:spcBef>
              <a:spcAft>
                <a:spcPct val="0"/>
              </a:spcAft>
              <a:defRPr sz="5000">
                <a:solidFill>
                  <a:schemeClr val="tx2"/>
                </a:solidFill>
                <a:latin typeface="Constantia" pitchFamily="18" charset="0"/>
                <a:ea typeface="標楷體" pitchFamily="65" charset="-120"/>
              </a:defRPr>
            </a:lvl6pPr>
            <a:lvl7pPr marL="914400" algn="l" rtl="0" fontAlgn="base">
              <a:spcBef>
                <a:spcPct val="0"/>
              </a:spcBef>
              <a:spcAft>
                <a:spcPct val="0"/>
              </a:spcAft>
              <a:defRPr sz="5000">
                <a:solidFill>
                  <a:schemeClr val="tx2"/>
                </a:solidFill>
                <a:latin typeface="Constantia" pitchFamily="18" charset="0"/>
                <a:ea typeface="標楷體" pitchFamily="65" charset="-120"/>
              </a:defRPr>
            </a:lvl7pPr>
            <a:lvl8pPr marL="1371600" algn="l" rtl="0" fontAlgn="base">
              <a:spcBef>
                <a:spcPct val="0"/>
              </a:spcBef>
              <a:spcAft>
                <a:spcPct val="0"/>
              </a:spcAft>
              <a:defRPr sz="5000">
                <a:solidFill>
                  <a:schemeClr val="tx2"/>
                </a:solidFill>
                <a:latin typeface="Constantia" pitchFamily="18" charset="0"/>
                <a:ea typeface="標楷體" pitchFamily="65" charset="-120"/>
              </a:defRPr>
            </a:lvl8pPr>
            <a:lvl9pPr marL="1828800" algn="l" rtl="0" fontAlgn="base">
              <a:spcBef>
                <a:spcPct val="0"/>
              </a:spcBef>
              <a:spcAft>
                <a:spcPct val="0"/>
              </a:spcAft>
              <a:defRPr sz="5000">
                <a:solidFill>
                  <a:schemeClr val="tx2"/>
                </a:solidFill>
                <a:latin typeface="Constantia" pitchFamily="18" charset="0"/>
                <a:ea typeface="標楷體" pitchFamily="65" charset="-120"/>
              </a:defRPr>
            </a:lvl9pPr>
          </a:lstStyle>
          <a:p>
            <a:pPr eaLnBrk="1" hangingPunct="1"/>
            <a:r>
              <a:rPr lang="en-US" altLang="zh-TW" sz="3200" dirty="0" smtClean="0">
                <a:solidFill>
                  <a:schemeClr val="tx1"/>
                </a:solidFill>
                <a:latin typeface="Calibri" panose="020F0502020204030204" pitchFamily="34" charset="0"/>
                <a:ea typeface="微軟正黑體" panose="020B0604030504040204" pitchFamily="34" charset="-120"/>
              </a:rPr>
              <a:t>Reception of AR/VR 3D CTDP Programs</a:t>
            </a:r>
            <a:endParaRPr kumimoji="0" lang="en-US" altLang="zh-TW" sz="3200" dirty="0" smtClean="0">
              <a:solidFill>
                <a:schemeClr val="tx1"/>
              </a:solidFill>
              <a:latin typeface="Calibri" panose="020F0502020204030204" pitchFamily="34" charset="0"/>
              <a:ea typeface="微軟正黑體" panose="020B0604030504040204" pitchFamily="34" charset="-120"/>
            </a:endParaRPr>
          </a:p>
        </p:txBody>
      </p:sp>
    </p:spTree>
    <p:extLst>
      <p:ext uri="{BB962C8B-B14F-4D97-AF65-F5344CB8AC3E}">
        <p14:creationId xmlns:p14="http://schemas.microsoft.com/office/powerpoint/2010/main" val="98271728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a:xfrm>
            <a:off x="539552" y="1521111"/>
            <a:ext cx="8229600" cy="4536504"/>
          </a:xfrm>
        </p:spPr>
        <p:txBody>
          <a:bodyPr anchor="ctr"/>
          <a:lstStyle/>
          <a:p>
            <a:pPr marL="0" indent="0" algn="ctr">
              <a:buNone/>
            </a:pPr>
            <a:r>
              <a:rPr lang="en-US" altLang="zh-TW" sz="4000" b="1" dirty="0" smtClean="0">
                <a:solidFill>
                  <a:srgbClr val="8A0000"/>
                </a:solidFill>
              </a:rPr>
              <a:t>Thanks </a:t>
            </a:r>
            <a:r>
              <a:rPr lang="en-US" altLang="zh-TW" sz="4000" b="1" dirty="0">
                <a:solidFill>
                  <a:srgbClr val="8A0000"/>
                </a:solidFill>
              </a:rPr>
              <a:t>for your </a:t>
            </a:r>
            <a:r>
              <a:rPr lang="en-US" altLang="zh-TW" sz="4000" b="1" dirty="0" smtClean="0">
                <a:solidFill>
                  <a:srgbClr val="8A0000"/>
                </a:solidFill>
              </a:rPr>
              <a:t>attentions </a:t>
            </a:r>
            <a:r>
              <a:rPr lang="en-US" altLang="zh-TW" sz="4000" b="1" dirty="0">
                <a:solidFill>
                  <a:srgbClr val="8A0000"/>
                </a:solidFill>
              </a:rPr>
              <a:t>!</a:t>
            </a:r>
            <a:endParaRPr lang="zh-TW" altLang="en-US" sz="4000" b="1" dirty="0">
              <a:solidFill>
                <a:srgbClr val="8A0000"/>
              </a:solidFill>
            </a:endParaRPr>
          </a:p>
        </p:txBody>
      </p:sp>
      <p:sp>
        <p:nvSpPr>
          <p:cNvPr id="5" name="投影片編號版面配置區 22"/>
          <p:cNvSpPr>
            <a:spLocks noGrp="1"/>
          </p:cNvSpPr>
          <p:nvPr>
            <p:ph type="sldNum" sz="quarter" idx="4"/>
          </p:nvPr>
        </p:nvSpPr>
        <p:spPr>
          <a:xfrm>
            <a:off x="107504" y="6635304"/>
            <a:ext cx="2133600" cy="221109"/>
          </a:xfrm>
          <a:prstGeom prst="rect">
            <a:avLst/>
          </a:prstGeom>
        </p:spPr>
        <p:txBody>
          <a:bodyPr vert="horz" lIns="91440" tIns="45720" rIns="91440" bIns="45720" rtlCol="0" anchor="ctr"/>
          <a:lstStyle>
            <a:lvl1pPr algn="r">
              <a:defRPr sz="1000" b="0">
                <a:solidFill>
                  <a:srgbClr val="C00000"/>
                </a:solidFill>
              </a:defRPr>
            </a:lvl1pPr>
          </a:lstStyle>
          <a:p>
            <a:pPr algn="l"/>
            <a:fld id="{F54BA6E5-3403-467B-9404-4AA77DDF7A0A}" type="slidenum">
              <a:rPr lang="zh-TW" altLang="en-US" smtClean="0"/>
              <a:pPr algn="l"/>
              <a:t>65</a:t>
            </a:fld>
            <a:endParaRPr lang="zh-TW" altLang="en-US" dirty="0"/>
          </a:p>
        </p:txBody>
      </p:sp>
    </p:spTree>
    <p:extLst>
      <p:ext uri="{BB962C8B-B14F-4D97-AF65-F5344CB8AC3E}">
        <p14:creationId xmlns:p14="http://schemas.microsoft.com/office/powerpoint/2010/main" val="38819059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物件 7"/>
          <p:cNvGraphicFramePr>
            <a:graphicFrameLocks noChangeAspect="1"/>
          </p:cNvGraphicFramePr>
          <p:nvPr>
            <p:extLst>
              <p:ext uri="{D42A27DB-BD31-4B8C-83A1-F6EECF244321}">
                <p14:modId xmlns:p14="http://schemas.microsoft.com/office/powerpoint/2010/main" val="3146500782"/>
              </p:ext>
            </p:extLst>
          </p:nvPr>
        </p:nvGraphicFramePr>
        <p:xfrm>
          <a:off x="323528" y="3562537"/>
          <a:ext cx="3925887" cy="2160588"/>
        </p:xfrm>
        <a:graphic>
          <a:graphicData uri="http://schemas.openxmlformats.org/presentationml/2006/ole">
            <mc:AlternateContent xmlns:mc="http://schemas.openxmlformats.org/markup-compatibility/2006">
              <mc:Choice xmlns:v="urn:schemas-microsoft-com:vml" Requires="v">
                <p:oleObj spid="_x0000_s145538" name="投影片" r:id="rId3" imgW="5667867" imgH="3011598" progId="PowerPoint.Slide.12">
                  <p:embed/>
                </p:oleObj>
              </mc:Choice>
              <mc:Fallback>
                <p:oleObj name="投影片" r:id="rId3" imgW="5667867" imgH="3011598" progId="PowerPoint.Slide.12">
                  <p:embed/>
                  <p:pic>
                    <p:nvPicPr>
                      <p:cNvPr id="0" name=""/>
                      <p:cNvPicPr>
                        <a:picLocks noChangeAspect="1" noChangeArrowheads="1"/>
                      </p:cNvPicPr>
                      <p:nvPr/>
                    </p:nvPicPr>
                    <p:blipFill>
                      <a:blip r:embed="rId4"/>
                      <a:srcRect/>
                      <a:stretch>
                        <a:fillRect/>
                      </a:stretch>
                    </p:blipFill>
                    <p:spPr bwMode="auto">
                      <a:xfrm>
                        <a:off x="323528" y="3562537"/>
                        <a:ext cx="3925887" cy="216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物件 8"/>
          <p:cNvGraphicFramePr>
            <a:graphicFrameLocks noChangeAspect="1"/>
          </p:cNvGraphicFramePr>
          <p:nvPr>
            <p:extLst>
              <p:ext uri="{D42A27DB-BD31-4B8C-83A1-F6EECF244321}">
                <p14:modId xmlns:p14="http://schemas.microsoft.com/office/powerpoint/2010/main" val="1680576146"/>
              </p:ext>
            </p:extLst>
          </p:nvPr>
        </p:nvGraphicFramePr>
        <p:xfrm>
          <a:off x="4514354" y="3388931"/>
          <a:ext cx="3802062" cy="2262187"/>
        </p:xfrm>
        <a:graphic>
          <a:graphicData uri="http://schemas.openxmlformats.org/presentationml/2006/ole">
            <mc:AlternateContent xmlns:mc="http://schemas.openxmlformats.org/markup-compatibility/2006">
              <mc:Choice xmlns:v="urn:schemas-microsoft-com:vml" Requires="v">
                <p:oleObj spid="_x0000_s145539" name="投影片" r:id="rId5" imgW="4191155" imgH="2357528" progId="PowerPoint.Slide.12">
                  <p:embed/>
                </p:oleObj>
              </mc:Choice>
              <mc:Fallback>
                <p:oleObj name="投影片" r:id="rId5" imgW="4191155" imgH="2357528" progId="PowerPoint.Slide.12">
                  <p:embed/>
                  <p:pic>
                    <p:nvPicPr>
                      <p:cNvPr id="0" name=""/>
                      <p:cNvPicPr>
                        <a:picLocks noChangeAspect="1" noChangeArrowheads="1"/>
                      </p:cNvPicPr>
                      <p:nvPr/>
                    </p:nvPicPr>
                    <p:blipFill>
                      <a:blip r:embed="rId6"/>
                      <a:srcRect/>
                      <a:stretch>
                        <a:fillRect/>
                      </a:stretch>
                    </p:blipFill>
                    <p:spPr bwMode="auto">
                      <a:xfrm>
                        <a:off x="4514354" y="3388931"/>
                        <a:ext cx="3802062" cy="226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 name="標題 1"/>
          <p:cNvSpPr>
            <a:spLocks noGrp="1"/>
          </p:cNvSpPr>
          <p:nvPr>
            <p:ph type="title"/>
          </p:nvPr>
        </p:nvSpPr>
        <p:spPr>
          <a:xfrm>
            <a:off x="971600" y="44624"/>
            <a:ext cx="5976664" cy="733745"/>
          </a:xfrm>
        </p:spPr>
        <p:txBody>
          <a:bodyPr>
            <a:normAutofit/>
          </a:bodyPr>
          <a:lstStyle/>
          <a:p>
            <a:r>
              <a:rPr lang="en-US" altLang="zh-TW" sz="3200" dirty="0" err="1" smtClean="0">
                <a:latin typeface="Calibri" panose="020F0502020204030204" pitchFamily="34" charset="0"/>
              </a:rPr>
              <a:t>ctdp_packing_type</a:t>
            </a:r>
            <a:endParaRPr lang="en-US" altLang="zh-TW" sz="3200" dirty="0">
              <a:latin typeface="Calibri" panose="020F0502020204030204" pitchFamily="34" charset="0"/>
            </a:endParaRPr>
          </a:p>
        </p:txBody>
      </p:sp>
      <p:sp>
        <p:nvSpPr>
          <p:cNvPr id="23" name="矩形 22"/>
          <p:cNvSpPr/>
          <p:nvPr/>
        </p:nvSpPr>
        <p:spPr>
          <a:xfrm>
            <a:off x="1710858" y="5589240"/>
            <a:ext cx="1296144" cy="369332"/>
          </a:xfrm>
          <a:prstGeom prst="rect">
            <a:avLst/>
          </a:prstGeom>
        </p:spPr>
        <p:txBody>
          <a:bodyPr wrap="square">
            <a:spAutoFit/>
          </a:bodyPr>
          <a:lstStyle/>
          <a:p>
            <a:pPr algn="ctr"/>
            <a:r>
              <a:rPr lang="en-US" altLang="zh-TW" dirty="0" smtClean="0">
                <a:ea typeface="Arial Unicode MS" panose="020B0604020202020204" pitchFamily="34" charset="-120"/>
                <a:cs typeface="Arial" panose="020B0604020202020204" pitchFamily="34" charset="0"/>
              </a:rPr>
              <a:t>CTDP-TB </a:t>
            </a:r>
            <a:endParaRPr lang="zh-TW" altLang="en-US" dirty="0"/>
          </a:p>
        </p:txBody>
      </p:sp>
      <p:sp>
        <p:nvSpPr>
          <p:cNvPr id="24" name="矩形 23"/>
          <p:cNvSpPr/>
          <p:nvPr/>
        </p:nvSpPr>
        <p:spPr>
          <a:xfrm>
            <a:off x="5868144" y="5589240"/>
            <a:ext cx="1210074" cy="369332"/>
          </a:xfrm>
          <a:prstGeom prst="rect">
            <a:avLst/>
          </a:prstGeom>
        </p:spPr>
        <p:txBody>
          <a:bodyPr wrap="square">
            <a:spAutoFit/>
          </a:bodyPr>
          <a:lstStyle/>
          <a:p>
            <a:pPr algn="ctr"/>
            <a:r>
              <a:rPr lang="en-US" altLang="zh-TW" dirty="0" smtClean="0">
                <a:ea typeface="Arial Unicode MS" panose="020B0604020202020204" pitchFamily="34" charset="-120"/>
                <a:cs typeface="Arial" panose="020B0604020202020204" pitchFamily="34" charset="0"/>
              </a:rPr>
              <a:t>CTDP-LR</a:t>
            </a:r>
            <a:endParaRPr lang="zh-TW" altLang="en-US" dirty="0">
              <a:cs typeface="Arial" panose="020B060402020202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1542909641"/>
              </p:ext>
            </p:extLst>
          </p:nvPr>
        </p:nvGraphicFramePr>
        <p:xfrm>
          <a:off x="323528" y="1340768"/>
          <a:ext cx="8352928" cy="2300415"/>
        </p:xfrm>
        <a:graphic>
          <a:graphicData uri="http://schemas.openxmlformats.org/drawingml/2006/table">
            <a:tbl>
              <a:tblPr firstRow="1" firstCol="1" lastRow="1" lastCol="1" bandRow="1" bandCol="1">
                <a:tableStyleId>{5940675A-B579-460E-94D1-54222C63F5DA}</a:tableStyleId>
              </a:tblPr>
              <a:tblGrid>
                <a:gridCol w="817289">
                  <a:extLst>
                    <a:ext uri="{9D8B030D-6E8A-4147-A177-3AD203B41FA5}">
                      <a16:colId xmlns="" xmlns:a16="http://schemas.microsoft.com/office/drawing/2014/main" val="20000"/>
                    </a:ext>
                  </a:extLst>
                </a:gridCol>
                <a:gridCol w="7535639">
                  <a:extLst>
                    <a:ext uri="{9D8B030D-6E8A-4147-A177-3AD203B41FA5}">
                      <a16:colId xmlns="" xmlns:a16="http://schemas.microsoft.com/office/drawing/2014/main" val="20001"/>
                    </a:ext>
                  </a:extLst>
                </a:gridCol>
              </a:tblGrid>
              <a:tr h="471615">
                <a:tc>
                  <a:txBody>
                    <a:bodyPr/>
                    <a:lstStyle/>
                    <a:p>
                      <a:pPr algn="ctr" hangingPunct="0">
                        <a:lnSpc>
                          <a:spcPct val="150000"/>
                        </a:lnSpc>
                        <a:spcBef>
                          <a:spcPts val="1200"/>
                        </a:spcBef>
                        <a:spcAft>
                          <a:spcPts val="0"/>
                        </a:spcAft>
                        <a:tabLst>
                          <a:tab pos="228600" algn="l"/>
                          <a:tab pos="457200" algn="l"/>
                          <a:tab pos="685800" algn="l"/>
                          <a:tab pos="914400" algn="l"/>
                        </a:tabLst>
                      </a:pPr>
                      <a:r>
                        <a:rPr lang="en-CA" sz="2000" b="1" dirty="0">
                          <a:effectLst/>
                          <a:latin typeface="Calibri" panose="020F0502020204030204" pitchFamily="34" charset="0"/>
                        </a:rPr>
                        <a:t>Value</a:t>
                      </a:r>
                      <a:endParaRPr lang="zh-TW" sz="2000" b="1" dirty="0">
                        <a:effectLst/>
                        <a:latin typeface="Calibri" panose="020F0502020204030204" pitchFamily="34" charset="0"/>
                        <a:ea typeface="新細明體"/>
                      </a:endParaRPr>
                    </a:p>
                  </a:txBody>
                  <a:tcPr marL="68580" marR="68580" marT="0" marB="0"/>
                </a:tc>
                <a:tc>
                  <a:txBody>
                    <a:bodyPr/>
                    <a:lstStyle/>
                    <a:p>
                      <a:pPr algn="ctr" hangingPunct="0">
                        <a:lnSpc>
                          <a:spcPct val="150000"/>
                        </a:lnSpc>
                        <a:spcBef>
                          <a:spcPts val="1200"/>
                        </a:spcBef>
                        <a:spcAft>
                          <a:spcPts val="0"/>
                        </a:spcAft>
                        <a:tabLst>
                          <a:tab pos="228600" algn="l"/>
                          <a:tab pos="457200" algn="l"/>
                          <a:tab pos="685800" algn="l"/>
                          <a:tab pos="914400" algn="l"/>
                        </a:tabLst>
                      </a:pPr>
                      <a:r>
                        <a:rPr lang="en-CA" sz="2000" b="1" dirty="0">
                          <a:effectLst/>
                          <a:latin typeface="Calibri" panose="020F0502020204030204" pitchFamily="34" charset="0"/>
                        </a:rPr>
                        <a:t>Interpretation</a:t>
                      </a:r>
                      <a:endParaRPr lang="zh-TW" sz="2000" b="1" dirty="0">
                        <a:effectLst/>
                        <a:latin typeface="Calibri" panose="020F0502020204030204" pitchFamily="34" charset="0"/>
                        <a:ea typeface="新細明體"/>
                      </a:endParaRPr>
                    </a:p>
                  </a:txBody>
                  <a:tcPr marL="68580" marR="68580" marT="0" marB="0"/>
                </a:tc>
                <a:extLst>
                  <a:ext uri="{0D108BD9-81ED-4DB2-BD59-A6C34878D82A}">
                    <a16:rowId xmlns="" xmlns:a16="http://schemas.microsoft.com/office/drawing/2014/main" val="10000"/>
                  </a:ext>
                </a:extLst>
              </a:tr>
              <a:tr h="824529">
                <a:tc>
                  <a:txBody>
                    <a:bodyPr/>
                    <a:lstStyle/>
                    <a:p>
                      <a:pPr algn="ctr" hangingPunct="0">
                        <a:lnSpc>
                          <a:spcPct val="250000"/>
                        </a:lnSpc>
                        <a:spcBef>
                          <a:spcPts val="680"/>
                        </a:spcBef>
                        <a:spcAft>
                          <a:spcPts val="0"/>
                        </a:spcAft>
                        <a:tabLst>
                          <a:tab pos="228600" algn="l"/>
                          <a:tab pos="457200" algn="l"/>
                          <a:tab pos="685800" algn="l"/>
                          <a:tab pos="914400" algn="l"/>
                        </a:tabLst>
                      </a:pPr>
                      <a:r>
                        <a:rPr lang="en-CA" sz="2000" dirty="0">
                          <a:effectLst/>
                          <a:latin typeface="Calibri" panose="020F0502020204030204" pitchFamily="34" charset="0"/>
                        </a:rPr>
                        <a:t>0</a:t>
                      </a:r>
                      <a:endParaRPr lang="zh-TW" sz="2000" b="0" dirty="0">
                        <a:effectLst/>
                        <a:latin typeface="Calibri" panose="020F0502020204030204" pitchFamily="34" charset="0"/>
                        <a:ea typeface="新細明體"/>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Lst>
                      </a:pPr>
                      <a:r>
                        <a:rPr lang="en-CA" sz="2000" dirty="0">
                          <a:effectLst/>
                          <a:latin typeface="Calibri" panose="020F0502020204030204" pitchFamily="34" charset="0"/>
                        </a:rPr>
                        <a:t>Indicates the frame of the </a:t>
                      </a:r>
                      <a:r>
                        <a:rPr lang="en-CA" sz="2000" b="1" dirty="0">
                          <a:solidFill>
                            <a:srgbClr val="FF0000"/>
                          </a:solidFill>
                          <a:effectLst/>
                          <a:latin typeface="Calibri" panose="020F0502020204030204" pitchFamily="34" charset="0"/>
                        </a:rPr>
                        <a:t>CTDP-TB type </a:t>
                      </a:r>
                      <a:r>
                        <a:rPr lang="en-CA" sz="2000" dirty="0">
                          <a:effectLst/>
                          <a:latin typeface="Calibri" panose="020F0502020204030204" pitchFamily="34" charset="0"/>
                        </a:rPr>
                        <a:t>with an arrangement of </a:t>
                      </a:r>
                      <a:r>
                        <a:rPr lang="en-CA" altLang="zh-TW" sz="2000" dirty="0" smtClean="0">
                          <a:effectLst/>
                          <a:latin typeface="Calibri" panose="020F0502020204030204" pitchFamily="34" charset="0"/>
                        </a:rPr>
                        <a:t>top </a:t>
                      </a:r>
                      <a:r>
                        <a:rPr lang="en-CA" sz="2000" dirty="0" smtClean="0">
                          <a:effectLst/>
                          <a:latin typeface="Calibri" panose="020F0502020204030204" pitchFamily="34" charset="0"/>
                        </a:rPr>
                        <a:t>color </a:t>
                      </a:r>
                      <a:r>
                        <a:rPr lang="en-CA" sz="2000" dirty="0">
                          <a:effectLst/>
                          <a:latin typeface="Calibri" panose="020F0502020204030204" pitchFamily="34" charset="0"/>
                        </a:rPr>
                        <a:t>depth </a:t>
                      </a:r>
                      <a:r>
                        <a:rPr lang="en-CA" sz="2000" dirty="0" smtClean="0">
                          <a:effectLst/>
                          <a:latin typeface="Calibri" panose="020F0502020204030204" pitchFamily="34" charset="0"/>
                        </a:rPr>
                        <a:t>(CD</a:t>
                      </a:r>
                      <a:r>
                        <a:rPr lang="en-CA" sz="2000" baseline="-25000" dirty="0" smtClean="0">
                          <a:effectLst/>
                          <a:latin typeface="Calibri" panose="020F0502020204030204" pitchFamily="34" charset="0"/>
                        </a:rPr>
                        <a:t>T</a:t>
                      </a:r>
                      <a:r>
                        <a:rPr lang="en-CA" sz="2000" dirty="0">
                          <a:effectLst/>
                          <a:latin typeface="Calibri" panose="020F0502020204030204" pitchFamily="34" charset="0"/>
                        </a:rPr>
                        <a:t>), </a:t>
                      </a:r>
                      <a:r>
                        <a:rPr lang="en-CA" sz="2000" dirty="0" smtClean="0">
                          <a:effectLst/>
                          <a:latin typeface="Calibri" panose="020F0502020204030204" pitchFamily="34" charset="0"/>
                        </a:rPr>
                        <a:t>texture (</a:t>
                      </a:r>
                      <a:r>
                        <a:rPr lang="en-CA" sz="2000" dirty="0" smtClean="0">
                          <a:solidFill>
                            <a:srgbClr val="3333FF"/>
                          </a:solidFill>
                          <a:effectLst/>
                          <a:latin typeface="Calibri" panose="020F0502020204030204" pitchFamily="34" charset="0"/>
                        </a:rPr>
                        <a:t>T</a:t>
                      </a:r>
                      <a:r>
                        <a:rPr lang="en-CA" sz="2000" baseline="30000" dirty="0" smtClean="0">
                          <a:solidFill>
                            <a:srgbClr val="3333FF"/>
                          </a:solidFill>
                          <a:effectLst/>
                          <a:latin typeface="Calibri" panose="020F0502020204030204" pitchFamily="34" charset="0"/>
                        </a:rPr>
                        <a:t>S</a:t>
                      </a:r>
                      <a:r>
                        <a:rPr lang="en-CA" sz="2000" dirty="0" smtClean="0">
                          <a:effectLst/>
                          <a:latin typeface="Calibri" panose="020F0502020204030204" pitchFamily="34" charset="0"/>
                        </a:rPr>
                        <a:t>), and </a:t>
                      </a:r>
                      <a:r>
                        <a:rPr lang="en-CA" altLang="zh-TW" sz="2000" dirty="0" smtClean="0">
                          <a:effectLst/>
                          <a:latin typeface="Calibri" panose="020F0502020204030204" pitchFamily="34" charset="0"/>
                        </a:rPr>
                        <a:t>bottom</a:t>
                      </a:r>
                      <a:r>
                        <a:rPr lang="en-CA" sz="2000" dirty="0" smtClean="0">
                          <a:effectLst/>
                          <a:latin typeface="Calibri" panose="020F0502020204030204" pitchFamily="34" charset="0"/>
                        </a:rPr>
                        <a:t> </a:t>
                      </a:r>
                      <a:r>
                        <a:rPr lang="en-CA" sz="2000" dirty="0">
                          <a:effectLst/>
                          <a:latin typeface="Calibri" panose="020F0502020204030204" pitchFamily="34" charset="0"/>
                        </a:rPr>
                        <a:t>color depth </a:t>
                      </a:r>
                      <a:r>
                        <a:rPr lang="en-CA" sz="2000" dirty="0" smtClean="0">
                          <a:effectLst/>
                          <a:latin typeface="Calibri" panose="020F0502020204030204" pitchFamily="34" charset="0"/>
                        </a:rPr>
                        <a:t>(CD</a:t>
                      </a:r>
                      <a:r>
                        <a:rPr lang="en-CA" sz="2000" baseline="-25000" dirty="0" smtClean="0">
                          <a:effectLst/>
                          <a:latin typeface="Calibri" panose="020F0502020204030204" pitchFamily="34" charset="0"/>
                        </a:rPr>
                        <a:t>B</a:t>
                      </a:r>
                      <a:r>
                        <a:rPr lang="en-CA" sz="2000" dirty="0">
                          <a:effectLst/>
                          <a:latin typeface="Calibri" panose="020F0502020204030204" pitchFamily="34" charset="0"/>
                        </a:rPr>
                        <a:t>) regions from top to bottom, as illustrated in Figure D‑X1.</a:t>
                      </a:r>
                      <a:endParaRPr lang="zh-TW" sz="2000" b="0" dirty="0">
                        <a:effectLst/>
                        <a:latin typeface="Calibri" panose="020F0502020204030204" pitchFamily="34" charset="0"/>
                        <a:ea typeface="新細明體"/>
                      </a:endParaRPr>
                    </a:p>
                  </a:txBody>
                  <a:tcPr marL="68580" marR="68580" marT="0" marB="0"/>
                </a:tc>
                <a:extLst>
                  <a:ext uri="{0D108BD9-81ED-4DB2-BD59-A6C34878D82A}">
                    <a16:rowId xmlns="" xmlns:a16="http://schemas.microsoft.com/office/drawing/2014/main" val="10001"/>
                  </a:ext>
                </a:extLst>
              </a:tr>
              <a:tr h="875856">
                <a:tc>
                  <a:txBody>
                    <a:bodyPr/>
                    <a:lstStyle/>
                    <a:p>
                      <a:pPr algn="ctr" hangingPunct="0">
                        <a:lnSpc>
                          <a:spcPct val="250000"/>
                        </a:lnSpc>
                        <a:spcBef>
                          <a:spcPts val="680"/>
                        </a:spcBef>
                        <a:spcAft>
                          <a:spcPts val="0"/>
                        </a:spcAft>
                        <a:tabLst>
                          <a:tab pos="228600" algn="l"/>
                          <a:tab pos="457200" algn="l"/>
                          <a:tab pos="685800" algn="l"/>
                          <a:tab pos="914400" algn="l"/>
                        </a:tabLst>
                      </a:pPr>
                      <a:r>
                        <a:rPr lang="en-CA" sz="2000" dirty="0">
                          <a:effectLst/>
                          <a:latin typeface="Calibri" panose="020F0502020204030204" pitchFamily="34" charset="0"/>
                        </a:rPr>
                        <a:t>1</a:t>
                      </a:r>
                      <a:endParaRPr lang="zh-TW" sz="2000" b="0" dirty="0">
                        <a:effectLst/>
                        <a:latin typeface="Calibri" panose="020F0502020204030204" pitchFamily="34" charset="0"/>
                        <a:ea typeface="新細明體"/>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Lst>
                      </a:pPr>
                      <a:r>
                        <a:rPr lang="en-CA" sz="2000" dirty="0">
                          <a:effectLst/>
                          <a:latin typeface="Calibri" panose="020F0502020204030204" pitchFamily="34" charset="0"/>
                        </a:rPr>
                        <a:t>Indicates the frame of the </a:t>
                      </a:r>
                      <a:r>
                        <a:rPr lang="en-CA" sz="2000" b="1" dirty="0">
                          <a:solidFill>
                            <a:srgbClr val="FF0000"/>
                          </a:solidFill>
                          <a:effectLst/>
                          <a:latin typeface="Calibri" panose="020F0502020204030204" pitchFamily="34" charset="0"/>
                        </a:rPr>
                        <a:t>CTDP-LR type </a:t>
                      </a:r>
                      <a:r>
                        <a:rPr lang="en-CA" sz="2000" dirty="0">
                          <a:effectLst/>
                          <a:latin typeface="Calibri" panose="020F0502020204030204" pitchFamily="34" charset="0"/>
                        </a:rPr>
                        <a:t>with an arrangement of </a:t>
                      </a:r>
                      <a:r>
                        <a:rPr lang="en-CA" altLang="zh-TW" sz="2000" dirty="0" smtClean="0">
                          <a:effectLst/>
                          <a:latin typeface="Calibri" panose="020F0502020204030204" pitchFamily="34" charset="0"/>
                        </a:rPr>
                        <a:t>left </a:t>
                      </a:r>
                      <a:r>
                        <a:rPr lang="en-CA" sz="2000" dirty="0" smtClean="0">
                          <a:effectLst/>
                          <a:latin typeface="Calibri" panose="020F0502020204030204" pitchFamily="34" charset="0"/>
                        </a:rPr>
                        <a:t>color depth (CD</a:t>
                      </a:r>
                      <a:r>
                        <a:rPr lang="en-CA" sz="2000" baseline="-25000" dirty="0" smtClean="0">
                          <a:effectLst/>
                          <a:latin typeface="Calibri" panose="020F0502020204030204" pitchFamily="34" charset="0"/>
                        </a:rPr>
                        <a:t>L</a:t>
                      </a:r>
                      <a:r>
                        <a:rPr lang="en-CA" sz="2000" dirty="0" smtClean="0">
                          <a:effectLst/>
                          <a:latin typeface="Calibri" panose="020F0502020204030204" pitchFamily="34" charset="0"/>
                        </a:rPr>
                        <a:t>), texture (</a:t>
                      </a:r>
                      <a:r>
                        <a:rPr lang="en-CA" sz="2000" dirty="0" smtClean="0">
                          <a:solidFill>
                            <a:srgbClr val="3333FF"/>
                          </a:solidFill>
                          <a:effectLst/>
                          <a:latin typeface="Calibri" panose="020F0502020204030204" pitchFamily="34" charset="0"/>
                        </a:rPr>
                        <a:t>T</a:t>
                      </a:r>
                      <a:r>
                        <a:rPr lang="en-CA" sz="2000" baseline="30000" dirty="0" smtClean="0">
                          <a:solidFill>
                            <a:srgbClr val="3333FF"/>
                          </a:solidFill>
                          <a:effectLst/>
                          <a:latin typeface="Calibri" panose="020F0502020204030204" pitchFamily="34" charset="0"/>
                        </a:rPr>
                        <a:t>S</a:t>
                      </a:r>
                      <a:r>
                        <a:rPr lang="en-CA" sz="2000" dirty="0" smtClean="0">
                          <a:effectLst/>
                          <a:latin typeface="Calibri" panose="020F0502020204030204" pitchFamily="34" charset="0"/>
                        </a:rPr>
                        <a:t>), and </a:t>
                      </a:r>
                      <a:r>
                        <a:rPr lang="en-CA" altLang="zh-TW" sz="2000" dirty="0" smtClean="0">
                          <a:effectLst/>
                          <a:latin typeface="Calibri" panose="020F0502020204030204" pitchFamily="34" charset="0"/>
                        </a:rPr>
                        <a:t>right </a:t>
                      </a:r>
                      <a:r>
                        <a:rPr lang="en-CA" sz="2000" dirty="0" smtClean="0">
                          <a:effectLst/>
                          <a:latin typeface="Calibri" panose="020F0502020204030204" pitchFamily="34" charset="0"/>
                        </a:rPr>
                        <a:t>color </a:t>
                      </a:r>
                      <a:r>
                        <a:rPr lang="en-CA" sz="2000" dirty="0">
                          <a:effectLst/>
                          <a:latin typeface="Calibri" panose="020F0502020204030204" pitchFamily="34" charset="0"/>
                        </a:rPr>
                        <a:t>depth </a:t>
                      </a:r>
                      <a:r>
                        <a:rPr lang="en-CA" sz="2000" dirty="0" smtClean="0">
                          <a:effectLst/>
                          <a:latin typeface="Calibri" panose="020F0502020204030204" pitchFamily="34" charset="0"/>
                        </a:rPr>
                        <a:t>(CD</a:t>
                      </a:r>
                      <a:r>
                        <a:rPr lang="en-CA" sz="2000" baseline="-25000" dirty="0" smtClean="0">
                          <a:effectLst/>
                          <a:latin typeface="Calibri" panose="020F0502020204030204" pitchFamily="34" charset="0"/>
                        </a:rPr>
                        <a:t>R</a:t>
                      </a:r>
                      <a:r>
                        <a:rPr lang="en-CA" sz="2000" dirty="0">
                          <a:effectLst/>
                          <a:latin typeface="Calibri" panose="020F0502020204030204" pitchFamily="34" charset="0"/>
                        </a:rPr>
                        <a:t>) regions from left to right, as illustrated in Figure D‑X2.</a:t>
                      </a:r>
                      <a:endParaRPr lang="zh-TW" sz="2000" b="0" dirty="0">
                        <a:effectLst/>
                        <a:latin typeface="Calibri" panose="020F0502020204030204" pitchFamily="34" charset="0"/>
                        <a:ea typeface="新細明體"/>
                      </a:endParaRPr>
                    </a:p>
                  </a:txBody>
                  <a:tcPr marL="68580" marR="68580" marT="0" marB="0"/>
                </a:tc>
                <a:extLst>
                  <a:ext uri="{0D108BD9-81ED-4DB2-BD59-A6C34878D82A}">
                    <a16:rowId xmlns="" xmlns:a16="http://schemas.microsoft.com/office/drawing/2014/main" val="10002"/>
                  </a:ext>
                </a:extLst>
              </a:tr>
            </a:tbl>
          </a:graphicData>
        </a:graphic>
      </p:graphicFrame>
      <p:sp>
        <p:nvSpPr>
          <p:cNvPr id="10" name="矩形 9"/>
          <p:cNvSpPr/>
          <p:nvPr/>
        </p:nvSpPr>
        <p:spPr>
          <a:xfrm>
            <a:off x="323528" y="5889402"/>
            <a:ext cx="4248472" cy="400110"/>
          </a:xfrm>
          <a:prstGeom prst="rect">
            <a:avLst/>
          </a:prstGeom>
        </p:spPr>
        <p:txBody>
          <a:bodyPr wrap="square">
            <a:spAutoFit/>
          </a:bodyPr>
          <a:lstStyle/>
          <a:p>
            <a:pPr algn="ctr"/>
            <a:r>
              <a:rPr lang="en-US" altLang="zh-TW" sz="2000" b="1" dirty="0" smtClean="0">
                <a:solidFill>
                  <a:srgbClr val="FF0000"/>
                </a:solidFill>
                <a:ea typeface="Arial Unicode MS" panose="020B0604020202020204" pitchFamily="34" charset="-120"/>
                <a:cs typeface="Arial" panose="020B0604020202020204" pitchFamily="34" charset="0"/>
              </a:rPr>
              <a:t>(Depth:1/9, Texure:8/9) </a:t>
            </a:r>
            <a:endParaRPr lang="zh-TW" altLang="en-US" sz="2000" b="1" dirty="0">
              <a:solidFill>
                <a:srgbClr val="FF0000"/>
              </a:solidFill>
            </a:endParaRPr>
          </a:p>
        </p:txBody>
      </p:sp>
      <p:sp>
        <p:nvSpPr>
          <p:cNvPr id="11" name="矩形 10"/>
          <p:cNvSpPr/>
          <p:nvPr/>
        </p:nvSpPr>
        <p:spPr>
          <a:xfrm>
            <a:off x="4860033" y="5863428"/>
            <a:ext cx="3384375" cy="400110"/>
          </a:xfrm>
          <a:prstGeom prst="rect">
            <a:avLst/>
          </a:prstGeom>
        </p:spPr>
        <p:txBody>
          <a:bodyPr wrap="square">
            <a:spAutoFit/>
          </a:bodyPr>
          <a:lstStyle/>
          <a:p>
            <a:pPr algn="ctr"/>
            <a:r>
              <a:rPr lang="en-US" altLang="zh-TW" sz="2000" b="1" dirty="0" smtClean="0">
                <a:solidFill>
                  <a:srgbClr val="FF0000"/>
                </a:solidFill>
                <a:ea typeface="Arial Unicode MS" panose="020B0604020202020204" pitchFamily="34" charset="-120"/>
                <a:cs typeface="Arial" panose="020B0604020202020204" pitchFamily="34" charset="0"/>
              </a:rPr>
              <a:t>(Depth:1/12, Texture:11/12) </a:t>
            </a:r>
            <a:endParaRPr lang="zh-TW" altLang="en-US" sz="2000" b="1" dirty="0">
              <a:solidFill>
                <a:srgbClr val="FF0000"/>
              </a:solidFill>
            </a:endParaRPr>
          </a:p>
        </p:txBody>
      </p:sp>
    </p:spTree>
    <p:extLst>
      <p:ext uri="{BB962C8B-B14F-4D97-AF65-F5344CB8AC3E}">
        <p14:creationId xmlns:p14="http://schemas.microsoft.com/office/powerpoint/2010/main" val="1092499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標題 1"/>
          <p:cNvSpPr>
            <a:spLocks noGrp="1"/>
          </p:cNvSpPr>
          <p:nvPr>
            <p:ph type="title"/>
          </p:nvPr>
        </p:nvSpPr>
        <p:spPr>
          <a:xfrm>
            <a:off x="912813" y="57835"/>
            <a:ext cx="8229600" cy="706869"/>
          </a:xfrm>
        </p:spPr>
        <p:txBody>
          <a:bodyPr>
            <a:normAutofit/>
          </a:bodyPr>
          <a:lstStyle/>
          <a:p>
            <a:r>
              <a:rPr lang="en-US" altLang="zh-TW" sz="3200" dirty="0" smtClean="0">
                <a:latin typeface="Calibri" pitchFamily="34" charset="0"/>
              </a:rPr>
              <a:t>CTDP-TB Packing Procedure </a:t>
            </a:r>
            <a:r>
              <a:rPr lang="en-US" altLang="zh-TW" sz="2400" dirty="0" smtClean="0">
                <a:solidFill>
                  <a:srgbClr val="3333FF"/>
                </a:solidFill>
                <a:latin typeface="Calibri" pitchFamily="34" charset="0"/>
              </a:rPr>
              <a:t>(Modified)</a:t>
            </a:r>
            <a:endParaRPr lang="zh-TW" altLang="en-US" sz="2400" dirty="0">
              <a:solidFill>
                <a:srgbClr val="3333FF"/>
              </a:solidFill>
              <a:latin typeface="Calibri" pitchFamily="34" charset="0"/>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4"/>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8" name="矩形 47"/>
          <p:cNvSpPr/>
          <p:nvPr/>
        </p:nvSpPr>
        <p:spPr bwMode="auto">
          <a:xfrm>
            <a:off x="4627556" y="3245149"/>
            <a:ext cx="2399115" cy="583477"/>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p:txBody>
      </p:sp>
      <p:grpSp>
        <p:nvGrpSpPr>
          <p:cNvPr id="78" name="群組 77"/>
          <p:cNvGrpSpPr/>
          <p:nvPr/>
        </p:nvGrpSpPr>
        <p:grpSpPr>
          <a:xfrm>
            <a:off x="4628215" y="4093033"/>
            <a:ext cx="2398034" cy="584775"/>
            <a:chOff x="5199360" y="3933056"/>
            <a:chExt cx="2468984" cy="524384"/>
          </a:xfrm>
        </p:grpSpPr>
        <p:sp>
          <p:nvSpPr>
            <p:cNvPr id="51" name="矩形 50"/>
            <p:cNvSpPr/>
            <p:nvPr/>
          </p:nvSpPr>
          <p:spPr bwMode="auto">
            <a:xfrm>
              <a:off x="5199360" y="3933056"/>
              <a:ext cx="2468984" cy="523220"/>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p:txBody>
        </p:sp>
        <p:sp>
          <p:nvSpPr>
            <p:cNvPr id="52" name="文字方塊 51"/>
            <p:cNvSpPr txBox="1"/>
            <p:nvPr/>
          </p:nvSpPr>
          <p:spPr>
            <a:xfrm>
              <a:off x="5267345" y="3933056"/>
              <a:ext cx="2392980" cy="524384"/>
            </a:xfrm>
            <a:prstGeom prst="rect">
              <a:avLst/>
            </a:prstGeom>
            <a:noFill/>
          </p:spPr>
          <p:txBody>
            <a:bodyPr wrap="square" rtlCol="0">
              <a:spAutoFit/>
            </a:bodyPr>
            <a:lstStyle/>
            <a:p>
              <a:pPr algn="ctr"/>
              <a:r>
                <a:rPr lang="en-US" altLang="zh-TW" sz="1600" b="1" dirty="0" smtClean="0">
                  <a:solidFill>
                    <a:srgbClr val="3333FF"/>
                  </a:solidFill>
                  <a:latin typeface="Calibri" panose="020F0502020204030204" pitchFamily="34" charset="0"/>
                  <a:cs typeface="Arial" pitchFamily="34" charset="0"/>
                </a:rPr>
                <a:t>Color Depth Packing: Assigned RGB Subpixels</a:t>
              </a:r>
            </a:p>
          </p:txBody>
        </p:sp>
      </p:grpSp>
      <p:sp>
        <p:nvSpPr>
          <p:cNvPr id="55" name="矩形 54"/>
          <p:cNvSpPr/>
          <p:nvPr/>
        </p:nvSpPr>
        <p:spPr bwMode="auto">
          <a:xfrm>
            <a:off x="4628215" y="2442141"/>
            <a:ext cx="2398034" cy="583477"/>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p:txBody>
      </p:sp>
      <p:sp>
        <p:nvSpPr>
          <p:cNvPr id="56" name="文字方塊 55"/>
          <p:cNvSpPr txBox="1"/>
          <p:nvPr/>
        </p:nvSpPr>
        <p:spPr>
          <a:xfrm>
            <a:off x="4627556" y="2452956"/>
            <a:ext cx="2398034" cy="583477"/>
          </a:xfrm>
          <a:prstGeom prst="rect">
            <a:avLst/>
          </a:prstGeom>
          <a:noFill/>
        </p:spPr>
        <p:txBody>
          <a:bodyPr wrap="square" rtlCol="0">
            <a:spAutoFit/>
          </a:bodyPr>
          <a:lstStyle/>
          <a:p>
            <a:pPr algn="ctr"/>
            <a:r>
              <a:rPr lang="en-US" altLang="zh-TW" sz="1600" b="1" dirty="0" smtClean="0">
                <a:latin typeface="Calibri" panose="020F0502020204030204" pitchFamily="34" charset="0"/>
                <a:cs typeface="Arial" pitchFamily="34" charset="0"/>
              </a:rPr>
              <a:t>Spatial Subsample in</a:t>
            </a:r>
          </a:p>
          <a:p>
            <a:pPr algn="ctr"/>
            <a:r>
              <a:rPr lang="en-US" altLang="zh-TW" sz="1600" b="1" dirty="0" smtClean="0">
                <a:latin typeface="Calibri" panose="020F0502020204030204" pitchFamily="34" charset="0"/>
                <a:cs typeface="Arial" pitchFamily="34" charset="0"/>
              </a:rPr>
              <a:t>Vertical Direction</a:t>
            </a:r>
            <a:endParaRPr lang="en-US" altLang="zh-TW" sz="1600" b="1" dirty="0">
              <a:latin typeface="Calibri" panose="020F0502020204030204" pitchFamily="34" charset="0"/>
              <a:cs typeface="Arial" pitchFamily="34" charset="0"/>
            </a:endParaRPr>
          </a:p>
        </p:txBody>
      </p:sp>
      <p:sp>
        <p:nvSpPr>
          <p:cNvPr id="60" name="矩形 59"/>
          <p:cNvSpPr/>
          <p:nvPr/>
        </p:nvSpPr>
        <p:spPr bwMode="auto">
          <a:xfrm>
            <a:off x="2054714" y="2446963"/>
            <a:ext cx="2418590" cy="583477"/>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p:txBody>
      </p:sp>
      <p:sp>
        <p:nvSpPr>
          <p:cNvPr id="61" name="文字方塊 60"/>
          <p:cNvSpPr txBox="1"/>
          <p:nvPr/>
        </p:nvSpPr>
        <p:spPr>
          <a:xfrm>
            <a:off x="2056794" y="2417202"/>
            <a:ext cx="2390904" cy="583477"/>
          </a:xfrm>
          <a:prstGeom prst="rect">
            <a:avLst/>
          </a:prstGeom>
          <a:noFill/>
        </p:spPr>
        <p:txBody>
          <a:bodyPr wrap="square" rtlCol="0">
            <a:spAutoFit/>
          </a:bodyPr>
          <a:lstStyle/>
          <a:p>
            <a:pPr algn="ctr"/>
            <a:r>
              <a:rPr lang="en-US" altLang="zh-TW" sz="1600" b="1" dirty="0" smtClean="0">
                <a:latin typeface="Calibri" panose="020F0502020204030204" pitchFamily="34" charset="0"/>
                <a:cs typeface="Arial" pitchFamily="34" charset="0"/>
              </a:rPr>
              <a:t>Vertical Subsample or  </a:t>
            </a:r>
          </a:p>
          <a:p>
            <a:pPr algn="ctr"/>
            <a:r>
              <a:rPr lang="en-US" altLang="zh-TW" sz="1600" b="1" dirty="0" smtClean="0">
                <a:latin typeface="Calibri" panose="020F0502020204030204" pitchFamily="34" charset="0"/>
                <a:cs typeface="Arial" pitchFamily="34" charset="0"/>
              </a:rPr>
              <a:t>Original Texture Frame</a:t>
            </a:r>
          </a:p>
        </p:txBody>
      </p:sp>
      <p:cxnSp>
        <p:nvCxnSpPr>
          <p:cNvPr id="66" name="肘形接點 65"/>
          <p:cNvCxnSpPr>
            <a:stCxn id="60" idx="2"/>
            <a:endCxn id="80" idx="1"/>
          </p:cNvCxnSpPr>
          <p:nvPr/>
        </p:nvCxnSpPr>
        <p:spPr bwMode="auto">
          <a:xfrm rot="16200000" flipH="1">
            <a:off x="2867442" y="3427007"/>
            <a:ext cx="2157340" cy="1364206"/>
          </a:xfrm>
          <a:prstGeom prst="bentConnector2">
            <a:avLst/>
          </a:prstGeom>
          <a:solidFill>
            <a:schemeClr val="accent1"/>
          </a:solidFill>
          <a:ln w="25400" cap="flat" cmpd="sng" algn="ctr">
            <a:solidFill>
              <a:srgbClr val="657F4D"/>
            </a:solidFill>
            <a:prstDash val="solid"/>
            <a:round/>
            <a:headEnd type="none" w="med" len="med"/>
            <a:tailEnd type="arrow"/>
          </a:ln>
          <a:effectLst/>
        </p:spPr>
      </p:cxnSp>
      <p:pic>
        <p:nvPicPr>
          <p:cNvPr id="72" name="圖片 71"/>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5121203" y="1329848"/>
            <a:ext cx="1542519" cy="903284"/>
          </a:xfrm>
          <a:prstGeom prst="rect">
            <a:avLst/>
          </a:prstGeom>
        </p:spPr>
      </p:pic>
      <p:pic>
        <p:nvPicPr>
          <p:cNvPr id="73" name="圖片 72"/>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2468030" y="1373291"/>
            <a:ext cx="1542519" cy="903284"/>
          </a:xfrm>
          <a:prstGeom prst="rect">
            <a:avLst/>
          </a:prstGeom>
        </p:spPr>
      </p:pic>
      <p:sp>
        <p:nvSpPr>
          <p:cNvPr id="80" name="矩形 79"/>
          <p:cNvSpPr/>
          <p:nvPr/>
        </p:nvSpPr>
        <p:spPr bwMode="auto">
          <a:xfrm>
            <a:off x="4628215" y="4896042"/>
            <a:ext cx="2398034" cy="583477"/>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p:txBody>
      </p:sp>
      <p:sp>
        <p:nvSpPr>
          <p:cNvPr id="81" name="文字方塊 80"/>
          <p:cNvSpPr txBox="1"/>
          <p:nvPr/>
        </p:nvSpPr>
        <p:spPr>
          <a:xfrm>
            <a:off x="4704682" y="4869160"/>
            <a:ext cx="2313778" cy="584775"/>
          </a:xfrm>
          <a:prstGeom prst="rect">
            <a:avLst/>
          </a:prstGeom>
          <a:noFill/>
        </p:spPr>
        <p:txBody>
          <a:bodyPr wrap="square" rtlCol="0">
            <a:spAutoFit/>
          </a:bodyPr>
          <a:lstStyle/>
          <a:p>
            <a:pPr algn="ctr"/>
            <a:r>
              <a:rPr lang="en-US" altLang="zh-TW" sz="1600" b="1" dirty="0" smtClean="0">
                <a:latin typeface="Calibri" panose="020F0502020204030204" pitchFamily="34" charset="0"/>
                <a:cs typeface="Arial" pitchFamily="34" charset="0"/>
              </a:rPr>
              <a:t>Vertical</a:t>
            </a:r>
          </a:p>
          <a:p>
            <a:pPr algn="ctr"/>
            <a:r>
              <a:rPr lang="en-US" altLang="zh-TW" sz="1600" b="1" dirty="0" smtClean="0">
                <a:latin typeface="Calibri" panose="020F0502020204030204" pitchFamily="34" charset="0"/>
                <a:cs typeface="Arial" pitchFamily="34" charset="0"/>
              </a:rPr>
              <a:t>Combination</a:t>
            </a:r>
            <a:endParaRPr lang="en-US" altLang="zh-TW" sz="1600" b="1" dirty="0">
              <a:latin typeface="Calibri" panose="020F0502020204030204" pitchFamily="34" charset="0"/>
              <a:cs typeface="Arial" pitchFamily="34" charset="0"/>
            </a:endParaRPr>
          </a:p>
        </p:txBody>
      </p:sp>
      <p:cxnSp>
        <p:nvCxnSpPr>
          <p:cNvPr id="86" name="直線單箭頭接點 85"/>
          <p:cNvCxnSpPr/>
          <p:nvPr/>
        </p:nvCxnSpPr>
        <p:spPr bwMode="auto">
          <a:xfrm>
            <a:off x="5861570" y="2225442"/>
            <a:ext cx="420" cy="219531"/>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87" name="直線單箭頭接點 86"/>
          <p:cNvCxnSpPr/>
          <p:nvPr/>
        </p:nvCxnSpPr>
        <p:spPr bwMode="auto">
          <a:xfrm>
            <a:off x="3239289" y="2219743"/>
            <a:ext cx="420" cy="219531"/>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88" name="直線單箭頭接點 87"/>
          <p:cNvCxnSpPr/>
          <p:nvPr/>
        </p:nvCxnSpPr>
        <p:spPr bwMode="auto">
          <a:xfrm>
            <a:off x="5861570" y="3044122"/>
            <a:ext cx="420" cy="219531"/>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89" name="直線單箭頭接點 88"/>
          <p:cNvCxnSpPr>
            <a:stCxn id="59" idx="2"/>
            <a:endCxn id="52" idx="0"/>
          </p:cNvCxnSpPr>
          <p:nvPr/>
        </p:nvCxnSpPr>
        <p:spPr bwMode="auto">
          <a:xfrm>
            <a:off x="5827528" y="3842671"/>
            <a:ext cx="28825" cy="250362"/>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91" name="直線單箭頭接點 90"/>
          <p:cNvCxnSpPr/>
          <p:nvPr/>
        </p:nvCxnSpPr>
        <p:spPr bwMode="auto">
          <a:xfrm>
            <a:off x="5861570" y="4676511"/>
            <a:ext cx="420" cy="219531"/>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92" name="直線單箭頭接點 91"/>
          <p:cNvCxnSpPr/>
          <p:nvPr/>
        </p:nvCxnSpPr>
        <p:spPr bwMode="auto">
          <a:xfrm>
            <a:off x="5861570" y="5479519"/>
            <a:ext cx="420" cy="219531"/>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pic>
        <p:nvPicPr>
          <p:cNvPr id="96" name="圖片 95"/>
          <p:cNvPicPr>
            <a:picLocks/>
          </p:cNvPicPr>
          <p:nvPr/>
        </p:nvPicPr>
        <p:blipFill>
          <a:blip r:embed="rId6" cstate="screen">
            <a:extLst>
              <a:ext uri="{28A0092B-C50C-407E-A947-70E740481C1C}">
                <a14:useLocalDpi xmlns:a14="http://schemas.microsoft.com/office/drawing/2010/main" val="0"/>
              </a:ext>
            </a:extLst>
          </a:blip>
          <a:stretch>
            <a:fillRect/>
          </a:stretch>
        </p:blipFill>
        <p:spPr>
          <a:xfrm>
            <a:off x="7092280" y="2961382"/>
            <a:ext cx="1542347" cy="323602"/>
          </a:xfrm>
          <a:prstGeom prst="rect">
            <a:avLst/>
          </a:prstGeom>
        </p:spPr>
      </p:pic>
      <p:pic>
        <p:nvPicPr>
          <p:cNvPr id="97" name="圖片 96"/>
          <p:cNvPicPr>
            <a:picLocks/>
          </p:cNvPicPr>
          <p:nvPr/>
        </p:nvPicPr>
        <p:blipFill>
          <a:blip r:embed="rId7" cstate="screen">
            <a:extLst>
              <a:ext uri="{28A0092B-C50C-407E-A947-70E740481C1C}">
                <a14:useLocalDpi xmlns:a14="http://schemas.microsoft.com/office/drawing/2010/main" val="0"/>
              </a:ext>
            </a:extLst>
          </a:blip>
          <a:stretch>
            <a:fillRect/>
          </a:stretch>
        </p:blipFill>
        <p:spPr>
          <a:xfrm>
            <a:off x="385630" y="2393248"/>
            <a:ext cx="1542519" cy="678466"/>
          </a:xfrm>
          <a:prstGeom prst="rect">
            <a:avLst/>
          </a:prstGeom>
        </p:spPr>
      </p:pic>
      <p:sp>
        <p:nvSpPr>
          <p:cNvPr id="42" name="文字方塊 41"/>
          <p:cNvSpPr txBox="1"/>
          <p:nvPr/>
        </p:nvSpPr>
        <p:spPr>
          <a:xfrm>
            <a:off x="3946112" y="1670483"/>
            <a:ext cx="325975" cy="338554"/>
          </a:xfrm>
          <a:prstGeom prst="rect">
            <a:avLst/>
          </a:prstGeom>
          <a:noFill/>
        </p:spPr>
        <p:txBody>
          <a:bodyPr wrap="none" rtlCol="0">
            <a:spAutoFit/>
          </a:bodyPr>
          <a:lstStyle/>
          <a:p>
            <a:r>
              <a:rPr lang="en-US" altLang="zh-TW" sz="1600" dirty="0" smtClean="0">
                <a:latin typeface="Calibri" panose="020F0502020204030204" pitchFamily="34" charset="0"/>
              </a:rPr>
              <a:t>H</a:t>
            </a:r>
            <a:endParaRPr lang="zh-TW" altLang="en-US" sz="1600" dirty="0">
              <a:latin typeface="Calibri" panose="020F0502020204030204" pitchFamily="34" charset="0"/>
            </a:endParaRPr>
          </a:p>
        </p:txBody>
      </p:sp>
      <p:sp>
        <p:nvSpPr>
          <p:cNvPr id="43" name="文字方塊 42"/>
          <p:cNvSpPr txBox="1"/>
          <p:nvPr/>
        </p:nvSpPr>
        <p:spPr>
          <a:xfrm>
            <a:off x="4851177" y="1666447"/>
            <a:ext cx="325975" cy="338554"/>
          </a:xfrm>
          <a:prstGeom prst="rect">
            <a:avLst/>
          </a:prstGeom>
          <a:noFill/>
        </p:spPr>
        <p:txBody>
          <a:bodyPr wrap="none" rtlCol="0">
            <a:spAutoFit/>
          </a:bodyPr>
          <a:lstStyle/>
          <a:p>
            <a:r>
              <a:rPr lang="en-US" altLang="zh-TW" sz="1600" dirty="0" smtClean="0">
                <a:latin typeface="Calibri" panose="020F0502020204030204" pitchFamily="34" charset="0"/>
              </a:rPr>
              <a:t>H</a:t>
            </a:r>
            <a:endParaRPr lang="zh-TW" altLang="en-US" sz="1600" dirty="0">
              <a:latin typeface="Calibri" panose="020F0502020204030204" pitchFamily="34" charset="0"/>
            </a:endParaRPr>
          </a:p>
        </p:txBody>
      </p:sp>
      <p:sp>
        <p:nvSpPr>
          <p:cNvPr id="59" name="文字方塊 58"/>
          <p:cNvSpPr txBox="1"/>
          <p:nvPr/>
        </p:nvSpPr>
        <p:spPr>
          <a:xfrm>
            <a:off x="4628385" y="3257896"/>
            <a:ext cx="2398286" cy="584775"/>
          </a:xfrm>
          <a:prstGeom prst="rect">
            <a:avLst/>
          </a:prstGeom>
          <a:noFill/>
        </p:spPr>
        <p:txBody>
          <a:bodyPr wrap="square" rtlCol="0">
            <a:spAutoFit/>
          </a:bodyPr>
          <a:lstStyle/>
          <a:p>
            <a:pPr algn="ctr"/>
            <a:r>
              <a:rPr lang="en-US" altLang="zh-TW" sz="1600" b="1" dirty="0">
                <a:solidFill>
                  <a:srgbClr val="3333FF"/>
                </a:solidFill>
                <a:latin typeface="Calibri" panose="020F0502020204030204" pitchFamily="34" charset="0"/>
                <a:cs typeface="Arial" pitchFamily="34" charset="0"/>
              </a:rPr>
              <a:t>Vertical </a:t>
            </a:r>
            <a:r>
              <a:rPr lang="en-US" altLang="zh-TW" sz="1600" b="1" dirty="0" smtClean="0">
                <a:solidFill>
                  <a:srgbClr val="3333FF"/>
                </a:solidFill>
                <a:latin typeface="Calibri" panose="020F0502020204030204" pitchFamily="34" charset="0"/>
                <a:cs typeface="Arial" pitchFamily="34" charset="0"/>
              </a:rPr>
              <a:t>Splitting</a:t>
            </a:r>
            <a:endParaRPr lang="en-US" altLang="zh-TW" sz="1600" b="1" dirty="0">
              <a:solidFill>
                <a:srgbClr val="3333FF"/>
              </a:solidFill>
              <a:latin typeface="Calibri" panose="020F0502020204030204" pitchFamily="34" charset="0"/>
              <a:cs typeface="Arial" pitchFamily="34" charset="0"/>
            </a:endParaRPr>
          </a:p>
          <a:p>
            <a:pPr algn="ctr"/>
            <a:r>
              <a:rPr lang="en-US" altLang="zh-TW" sz="1600" b="1" dirty="0">
                <a:solidFill>
                  <a:srgbClr val="3333FF"/>
                </a:solidFill>
                <a:latin typeface="Calibri" panose="020F0502020204030204" pitchFamily="34" charset="0"/>
                <a:cs typeface="Arial" pitchFamily="34" charset="0"/>
              </a:rPr>
              <a:t>&amp; </a:t>
            </a:r>
            <a:r>
              <a:rPr lang="en-US" altLang="zh-TW" sz="1600" b="1" dirty="0" smtClean="0">
                <a:solidFill>
                  <a:srgbClr val="3333FF"/>
                </a:solidFill>
                <a:latin typeface="Calibri" panose="020F0502020204030204" pitchFamily="34" charset="0"/>
                <a:cs typeface="Arial" pitchFamily="34" charset="0"/>
              </a:rPr>
              <a:t>Flipping</a:t>
            </a:r>
            <a:endParaRPr lang="en-US" altLang="zh-TW" sz="1600" b="1" dirty="0">
              <a:solidFill>
                <a:srgbClr val="3333FF"/>
              </a:solidFill>
              <a:latin typeface="Calibri" panose="020F0502020204030204" pitchFamily="34" charset="0"/>
              <a:cs typeface="Arial" pitchFamily="34" charset="0"/>
            </a:endParaRPr>
          </a:p>
        </p:txBody>
      </p:sp>
      <p:sp>
        <p:nvSpPr>
          <p:cNvPr id="77" name="文字方塊 76"/>
          <p:cNvSpPr txBox="1"/>
          <p:nvPr/>
        </p:nvSpPr>
        <p:spPr>
          <a:xfrm>
            <a:off x="87312" y="2560870"/>
            <a:ext cx="380232" cy="338554"/>
          </a:xfrm>
          <a:prstGeom prst="rect">
            <a:avLst/>
          </a:prstGeom>
          <a:noFill/>
        </p:spPr>
        <p:txBody>
          <a:bodyPr wrap="none" rtlCol="0">
            <a:spAutoFit/>
          </a:bodyPr>
          <a:lstStyle/>
          <a:p>
            <a:r>
              <a:rPr lang="en-US" altLang="zh-TW" sz="1600" dirty="0" smtClean="0">
                <a:latin typeface="Calibri" panose="020F0502020204030204" pitchFamily="34" charset="0"/>
              </a:rPr>
              <a:t>H</a:t>
            </a:r>
            <a:r>
              <a:rPr lang="en-US" altLang="zh-TW" sz="1600" baseline="-25000" dirty="0" smtClean="0">
                <a:latin typeface="Calibri" panose="020F0502020204030204" pitchFamily="34" charset="0"/>
              </a:rPr>
              <a:t>T</a:t>
            </a:r>
            <a:endParaRPr lang="zh-TW" altLang="en-US" sz="1600" dirty="0">
              <a:latin typeface="Calibri" panose="020F0502020204030204" pitchFamily="34" charset="0"/>
            </a:endParaRPr>
          </a:p>
        </p:txBody>
      </p:sp>
      <p:grpSp>
        <p:nvGrpSpPr>
          <p:cNvPr id="6" name="群組 5"/>
          <p:cNvGrpSpPr/>
          <p:nvPr/>
        </p:nvGrpSpPr>
        <p:grpSpPr>
          <a:xfrm>
            <a:off x="6555704" y="5589284"/>
            <a:ext cx="549749" cy="1079840"/>
            <a:chOff x="6516216" y="5752420"/>
            <a:chExt cx="513269" cy="968323"/>
          </a:xfrm>
        </p:grpSpPr>
        <p:sp>
          <p:nvSpPr>
            <p:cNvPr id="67" name="文字方塊 66"/>
            <p:cNvSpPr txBox="1"/>
            <p:nvPr/>
          </p:nvSpPr>
          <p:spPr>
            <a:xfrm>
              <a:off x="6516216" y="6067855"/>
              <a:ext cx="355001" cy="303591"/>
            </a:xfrm>
            <a:prstGeom prst="rect">
              <a:avLst/>
            </a:prstGeom>
            <a:noFill/>
          </p:spPr>
          <p:txBody>
            <a:bodyPr wrap="none" rtlCol="0">
              <a:spAutoFit/>
            </a:bodyPr>
            <a:lstStyle/>
            <a:p>
              <a:r>
                <a:rPr lang="en-US" altLang="zh-TW" sz="1600" dirty="0" smtClean="0">
                  <a:latin typeface="Calibri" panose="020F0502020204030204" pitchFamily="34" charset="0"/>
                </a:rPr>
                <a:t>H</a:t>
              </a:r>
              <a:r>
                <a:rPr lang="en-US" altLang="zh-TW" sz="1600" baseline="-25000" dirty="0" smtClean="0">
                  <a:latin typeface="Calibri" panose="020F0502020204030204" pitchFamily="34" charset="0"/>
                </a:rPr>
                <a:t>T</a:t>
              </a:r>
              <a:endParaRPr lang="zh-TW" altLang="en-US" sz="1600" dirty="0">
                <a:latin typeface="Calibri" panose="020F0502020204030204" pitchFamily="34" charset="0"/>
              </a:endParaRPr>
            </a:p>
          </p:txBody>
        </p:sp>
        <p:sp>
          <p:nvSpPr>
            <p:cNvPr id="68" name="文字方塊 67"/>
            <p:cNvSpPr txBox="1"/>
            <p:nvPr/>
          </p:nvSpPr>
          <p:spPr>
            <a:xfrm>
              <a:off x="6516216" y="5752420"/>
              <a:ext cx="468054" cy="303591"/>
            </a:xfrm>
            <a:prstGeom prst="rect">
              <a:avLst/>
            </a:prstGeom>
            <a:noFill/>
          </p:spPr>
          <p:txBody>
            <a:bodyPr wrap="none" rtlCol="0">
              <a:spAutoFit/>
            </a:bodyPr>
            <a:lstStyle/>
            <a:p>
              <a:r>
                <a:rPr lang="en-US" altLang="zh-TW" sz="1600" dirty="0" smtClean="0">
                  <a:latin typeface="Calibri" panose="020F0502020204030204" pitchFamily="34" charset="0"/>
                </a:rPr>
                <a:t>H</a:t>
              </a:r>
              <a:r>
                <a:rPr lang="en-US" altLang="zh-TW" sz="1600" baseline="-25000" dirty="0">
                  <a:latin typeface="Calibri" panose="020F0502020204030204" pitchFamily="34" charset="0"/>
                </a:rPr>
                <a:t>H</a:t>
              </a:r>
              <a:r>
                <a:rPr lang="en-US" altLang="zh-TW" sz="1600" baseline="-25000" dirty="0" smtClean="0">
                  <a:latin typeface="Calibri" panose="020F0502020204030204" pitchFamily="34" charset="0"/>
                </a:rPr>
                <a:t>D</a:t>
              </a:r>
              <a:endParaRPr lang="zh-TW" altLang="en-US" sz="1600" dirty="0">
                <a:latin typeface="Calibri" panose="020F0502020204030204" pitchFamily="34" charset="0"/>
              </a:endParaRPr>
            </a:p>
          </p:txBody>
        </p:sp>
        <p:sp>
          <p:nvSpPr>
            <p:cNvPr id="79" name="文字方塊 78"/>
            <p:cNvSpPr txBox="1"/>
            <p:nvPr/>
          </p:nvSpPr>
          <p:spPr>
            <a:xfrm>
              <a:off x="6516216" y="6417152"/>
              <a:ext cx="513269" cy="303591"/>
            </a:xfrm>
            <a:prstGeom prst="rect">
              <a:avLst/>
            </a:prstGeom>
            <a:noFill/>
          </p:spPr>
          <p:txBody>
            <a:bodyPr wrap="none" rtlCol="0">
              <a:spAutoFit/>
            </a:bodyPr>
            <a:lstStyle/>
            <a:p>
              <a:r>
                <a:rPr lang="en-US" altLang="zh-TW" sz="1600" dirty="0" smtClean="0">
                  <a:latin typeface="Calibri" panose="020F0502020204030204" pitchFamily="34" charset="0"/>
                </a:rPr>
                <a:t>H</a:t>
              </a:r>
              <a:r>
                <a:rPr lang="en-US" altLang="zh-TW" sz="1600" baseline="-25000" dirty="0">
                  <a:latin typeface="Calibri" panose="020F0502020204030204" pitchFamily="34" charset="0"/>
                </a:rPr>
                <a:t>H</a:t>
              </a:r>
              <a:r>
                <a:rPr lang="en-US" altLang="zh-TW" sz="1600" baseline="-25000" dirty="0" smtClean="0">
                  <a:latin typeface="Calibri" panose="020F0502020204030204" pitchFamily="34" charset="0"/>
                </a:rPr>
                <a:t>D</a:t>
              </a:r>
              <a:r>
                <a:rPr lang="en-US" altLang="zh-TW" sz="1600" dirty="0" smtClean="0">
                  <a:latin typeface="Calibri" panose="020F0502020204030204" pitchFamily="34" charset="0"/>
                </a:rPr>
                <a:t> </a:t>
              </a:r>
              <a:endParaRPr lang="zh-TW" altLang="en-US" sz="1600" dirty="0">
                <a:latin typeface="Calibri" panose="020F0502020204030204" pitchFamily="34" charset="0"/>
              </a:endParaRPr>
            </a:p>
          </p:txBody>
        </p:sp>
      </p:grpSp>
      <p:sp>
        <p:nvSpPr>
          <p:cNvPr id="84" name="文字方塊 83"/>
          <p:cNvSpPr txBox="1"/>
          <p:nvPr/>
        </p:nvSpPr>
        <p:spPr>
          <a:xfrm>
            <a:off x="8532440" y="2910655"/>
            <a:ext cx="658296" cy="338554"/>
          </a:xfrm>
          <a:prstGeom prst="rect">
            <a:avLst/>
          </a:prstGeom>
          <a:noFill/>
        </p:spPr>
        <p:txBody>
          <a:bodyPr wrap="none" rtlCol="0">
            <a:spAutoFit/>
          </a:bodyPr>
          <a:lstStyle/>
          <a:p>
            <a:r>
              <a:rPr lang="en-US" altLang="zh-TW" sz="1600" dirty="0" smtClean="0">
                <a:latin typeface="Calibri" panose="020F0502020204030204" pitchFamily="34" charset="0"/>
              </a:rPr>
              <a:t> 6H</a:t>
            </a:r>
            <a:r>
              <a:rPr lang="en-US" altLang="zh-TW" sz="1600" baseline="-25000" dirty="0" smtClean="0">
                <a:latin typeface="Calibri" panose="020F0502020204030204" pitchFamily="34" charset="0"/>
              </a:rPr>
              <a:t>HD</a:t>
            </a:r>
            <a:endParaRPr lang="zh-TW" altLang="en-US" sz="1600" dirty="0">
              <a:latin typeface="Calibri" panose="020F0502020204030204" pitchFamily="34" charset="0"/>
            </a:endParaRPr>
          </a:p>
        </p:txBody>
      </p:sp>
      <p:sp>
        <p:nvSpPr>
          <p:cNvPr id="3" name="矩形 2"/>
          <p:cNvSpPr/>
          <p:nvPr/>
        </p:nvSpPr>
        <p:spPr>
          <a:xfrm>
            <a:off x="5683453" y="1052736"/>
            <a:ext cx="346014" cy="338554"/>
          </a:xfrm>
          <a:prstGeom prst="rect">
            <a:avLst/>
          </a:prstGeom>
        </p:spPr>
        <p:txBody>
          <a:bodyPr wrap="none">
            <a:spAutoFit/>
          </a:bodyPr>
          <a:lstStyle/>
          <a:p>
            <a:r>
              <a:rPr lang="en-US" altLang="zh-TW" sz="1600" dirty="0" smtClean="0">
                <a:latin typeface="Calibri" panose="020F0502020204030204" pitchFamily="34" charset="0"/>
              </a:rPr>
              <a:t>w</a:t>
            </a:r>
            <a:endParaRPr lang="zh-TW" altLang="en-US" sz="1600" dirty="0">
              <a:latin typeface="Calibri" panose="020F0502020204030204" pitchFamily="34" charset="0"/>
            </a:endParaRPr>
          </a:p>
        </p:txBody>
      </p:sp>
      <p:sp>
        <p:nvSpPr>
          <p:cNvPr id="65" name="矩形 64"/>
          <p:cNvSpPr/>
          <p:nvPr/>
        </p:nvSpPr>
        <p:spPr>
          <a:xfrm>
            <a:off x="3096436" y="1081553"/>
            <a:ext cx="346014" cy="338554"/>
          </a:xfrm>
          <a:prstGeom prst="rect">
            <a:avLst/>
          </a:prstGeom>
        </p:spPr>
        <p:txBody>
          <a:bodyPr wrap="none">
            <a:spAutoFit/>
          </a:bodyPr>
          <a:lstStyle/>
          <a:p>
            <a:r>
              <a:rPr lang="en-US" altLang="zh-TW" sz="1600" dirty="0" smtClean="0">
                <a:latin typeface="Calibri" panose="020F0502020204030204" pitchFamily="34" charset="0"/>
              </a:rPr>
              <a:t>w</a:t>
            </a:r>
            <a:endParaRPr lang="zh-TW" altLang="en-US" sz="1600" dirty="0">
              <a:latin typeface="Calibri" panose="020F0502020204030204" pitchFamily="34" charset="0"/>
            </a:endParaRPr>
          </a:p>
        </p:txBody>
      </p:sp>
      <p:sp>
        <p:nvSpPr>
          <p:cNvPr id="69" name="矩形 68"/>
          <p:cNvSpPr/>
          <p:nvPr/>
        </p:nvSpPr>
        <p:spPr>
          <a:xfrm>
            <a:off x="7709288" y="2658954"/>
            <a:ext cx="346014" cy="338554"/>
          </a:xfrm>
          <a:prstGeom prst="rect">
            <a:avLst/>
          </a:prstGeom>
        </p:spPr>
        <p:txBody>
          <a:bodyPr wrap="none">
            <a:spAutoFit/>
          </a:bodyPr>
          <a:lstStyle/>
          <a:p>
            <a:r>
              <a:rPr lang="en-US" altLang="zh-TW" sz="1600" dirty="0" smtClean="0">
                <a:latin typeface="Calibri" panose="020F0502020204030204" pitchFamily="34" charset="0"/>
              </a:rPr>
              <a:t>w</a:t>
            </a:r>
            <a:endParaRPr lang="zh-TW" altLang="en-US" sz="1600" dirty="0">
              <a:latin typeface="Calibri" panose="020F0502020204030204" pitchFamily="34" charset="0"/>
            </a:endParaRPr>
          </a:p>
        </p:txBody>
      </p:sp>
      <p:pic>
        <p:nvPicPr>
          <p:cNvPr id="94" name="圖片 93"/>
          <p:cNvPicPr>
            <a:picLocks/>
          </p:cNvPicPr>
          <p:nvPr/>
        </p:nvPicPr>
        <p:blipFill rotWithShape="1">
          <a:blip r:embed="rId8" cstate="screen">
            <a:extLst>
              <a:ext uri="{28A0092B-C50C-407E-A947-70E740481C1C}">
                <a14:useLocalDpi xmlns:a14="http://schemas.microsoft.com/office/drawing/2010/main" val="0"/>
              </a:ext>
            </a:extLst>
          </a:blip>
          <a:srcRect/>
          <a:stretch/>
        </p:blipFill>
        <p:spPr>
          <a:xfrm>
            <a:off x="7092280" y="4867085"/>
            <a:ext cx="1542347" cy="45719"/>
          </a:xfrm>
          <a:prstGeom prst="rect">
            <a:avLst/>
          </a:prstGeom>
        </p:spPr>
      </p:pic>
      <p:pic>
        <p:nvPicPr>
          <p:cNvPr id="95" name="圖片 94"/>
          <p:cNvPicPr>
            <a:picLocks/>
          </p:cNvPicPr>
          <p:nvPr/>
        </p:nvPicPr>
        <p:blipFill rotWithShape="1">
          <a:blip r:embed="rId9" cstate="screen">
            <a:extLst>
              <a:ext uri="{28A0092B-C50C-407E-A947-70E740481C1C}">
                <a14:useLocalDpi xmlns:a14="http://schemas.microsoft.com/office/drawing/2010/main" val="0"/>
              </a:ext>
            </a:extLst>
          </a:blip>
          <a:srcRect/>
          <a:stretch/>
        </p:blipFill>
        <p:spPr>
          <a:xfrm flipV="1">
            <a:off x="7092280" y="4612743"/>
            <a:ext cx="1542347" cy="45719"/>
          </a:xfrm>
          <a:prstGeom prst="rect">
            <a:avLst/>
          </a:prstGeom>
        </p:spPr>
      </p:pic>
      <p:sp>
        <p:nvSpPr>
          <p:cNvPr id="71" name="文字方塊 70"/>
          <p:cNvSpPr txBox="1"/>
          <p:nvPr/>
        </p:nvSpPr>
        <p:spPr>
          <a:xfrm>
            <a:off x="8562549" y="4716319"/>
            <a:ext cx="549749" cy="224849"/>
          </a:xfrm>
          <a:prstGeom prst="rect">
            <a:avLst/>
          </a:prstGeom>
          <a:noFill/>
        </p:spPr>
        <p:txBody>
          <a:bodyPr wrap="none" rtlCol="0">
            <a:spAutoFit/>
          </a:bodyPr>
          <a:lstStyle/>
          <a:p>
            <a:r>
              <a:rPr lang="en-US" altLang="zh-TW" sz="1600" dirty="0" smtClean="0">
                <a:latin typeface="Calibri" panose="020F0502020204030204" pitchFamily="34" charset="0"/>
              </a:rPr>
              <a:t>H</a:t>
            </a:r>
            <a:r>
              <a:rPr lang="en-US" altLang="zh-TW" sz="1600" baseline="-25000" dirty="0">
                <a:latin typeface="Calibri" panose="020F0502020204030204" pitchFamily="34" charset="0"/>
              </a:rPr>
              <a:t>H</a:t>
            </a:r>
            <a:r>
              <a:rPr lang="en-US" altLang="zh-TW" sz="1600" baseline="-25000" dirty="0" smtClean="0">
                <a:latin typeface="Calibri" panose="020F0502020204030204" pitchFamily="34" charset="0"/>
              </a:rPr>
              <a:t>D</a:t>
            </a:r>
            <a:r>
              <a:rPr lang="en-US" altLang="zh-TW" sz="1600" dirty="0" smtClean="0">
                <a:latin typeface="Calibri" panose="020F0502020204030204" pitchFamily="34" charset="0"/>
              </a:rPr>
              <a:t> </a:t>
            </a:r>
            <a:endParaRPr lang="zh-TW" altLang="en-US" sz="1600" dirty="0">
              <a:latin typeface="Calibri" panose="020F0502020204030204" pitchFamily="34" charset="0"/>
            </a:endParaRPr>
          </a:p>
        </p:txBody>
      </p:sp>
      <p:sp>
        <p:nvSpPr>
          <p:cNvPr id="82" name="文字方塊 81"/>
          <p:cNvSpPr txBox="1"/>
          <p:nvPr/>
        </p:nvSpPr>
        <p:spPr>
          <a:xfrm>
            <a:off x="8557673" y="4480756"/>
            <a:ext cx="549749" cy="224849"/>
          </a:xfrm>
          <a:prstGeom prst="rect">
            <a:avLst/>
          </a:prstGeom>
          <a:noFill/>
        </p:spPr>
        <p:txBody>
          <a:bodyPr wrap="none" rtlCol="0">
            <a:spAutoFit/>
          </a:bodyPr>
          <a:lstStyle/>
          <a:p>
            <a:r>
              <a:rPr lang="en-US" altLang="zh-TW" sz="1600" dirty="0" smtClean="0">
                <a:latin typeface="Calibri" panose="020F0502020204030204" pitchFamily="34" charset="0"/>
              </a:rPr>
              <a:t>H</a:t>
            </a:r>
            <a:r>
              <a:rPr lang="en-US" altLang="zh-TW" sz="1600" baseline="-25000" dirty="0">
                <a:latin typeface="Calibri" panose="020F0502020204030204" pitchFamily="34" charset="0"/>
              </a:rPr>
              <a:t>H</a:t>
            </a:r>
            <a:r>
              <a:rPr lang="en-US" altLang="zh-TW" sz="1600" baseline="-25000" dirty="0" smtClean="0">
                <a:latin typeface="Calibri" panose="020F0502020204030204" pitchFamily="34" charset="0"/>
              </a:rPr>
              <a:t>D</a:t>
            </a:r>
            <a:r>
              <a:rPr lang="en-US" altLang="zh-TW" sz="1600" dirty="0" smtClean="0">
                <a:latin typeface="Calibri" panose="020F0502020204030204" pitchFamily="34" charset="0"/>
              </a:rPr>
              <a:t> </a:t>
            </a:r>
            <a:endParaRPr lang="zh-TW" altLang="en-US" sz="1600" dirty="0">
              <a:latin typeface="Calibri" panose="020F0502020204030204" pitchFamily="34" charset="0"/>
            </a:endParaRPr>
          </a:p>
        </p:txBody>
      </p:sp>
      <p:sp>
        <p:nvSpPr>
          <p:cNvPr id="98" name="矩形 97"/>
          <p:cNvSpPr/>
          <p:nvPr/>
        </p:nvSpPr>
        <p:spPr>
          <a:xfrm>
            <a:off x="7759772" y="4336740"/>
            <a:ext cx="346014" cy="224849"/>
          </a:xfrm>
          <a:prstGeom prst="rect">
            <a:avLst/>
          </a:prstGeom>
        </p:spPr>
        <p:txBody>
          <a:bodyPr wrap="none">
            <a:spAutoFit/>
          </a:bodyPr>
          <a:lstStyle/>
          <a:p>
            <a:r>
              <a:rPr lang="en-US" altLang="zh-TW" sz="1600" dirty="0" smtClean="0">
                <a:latin typeface="Calibri" panose="020F0502020204030204" pitchFamily="34" charset="0"/>
              </a:rPr>
              <a:t>w</a:t>
            </a:r>
            <a:endParaRPr lang="zh-TW" altLang="en-US" sz="1600" dirty="0">
              <a:latin typeface="Calibri" panose="020F0502020204030204" pitchFamily="34" charset="0"/>
            </a:endParaRPr>
          </a:p>
        </p:txBody>
      </p:sp>
      <p:sp>
        <p:nvSpPr>
          <p:cNvPr id="99" name="矩形 98"/>
          <p:cNvSpPr/>
          <p:nvPr/>
        </p:nvSpPr>
        <p:spPr>
          <a:xfrm>
            <a:off x="7759772" y="4597543"/>
            <a:ext cx="346014" cy="224849"/>
          </a:xfrm>
          <a:prstGeom prst="rect">
            <a:avLst/>
          </a:prstGeom>
        </p:spPr>
        <p:txBody>
          <a:bodyPr wrap="none">
            <a:spAutoFit/>
          </a:bodyPr>
          <a:lstStyle/>
          <a:p>
            <a:r>
              <a:rPr lang="en-US" altLang="zh-TW" sz="1600" dirty="0" smtClean="0">
                <a:latin typeface="Calibri" panose="020F0502020204030204" pitchFamily="34" charset="0"/>
              </a:rPr>
              <a:t>w</a:t>
            </a:r>
            <a:endParaRPr lang="zh-TW" altLang="en-US" sz="1600" dirty="0">
              <a:latin typeface="Calibri" panose="020F0502020204030204" pitchFamily="34" charset="0"/>
            </a:endParaRPr>
          </a:p>
        </p:txBody>
      </p:sp>
      <p:sp>
        <p:nvSpPr>
          <p:cNvPr id="64" name="矩形 63"/>
          <p:cNvSpPr/>
          <p:nvPr/>
        </p:nvSpPr>
        <p:spPr>
          <a:xfrm>
            <a:off x="5738154" y="6453336"/>
            <a:ext cx="346014" cy="338554"/>
          </a:xfrm>
          <a:prstGeom prst="rect">
            <a:avLst/>
          </a:prstGeom>
        </p:spPr>
        <p:txBody>
          <a:bodyPr wrap="none">
            <a:spAutoFit/>
          </a:bodyPr>
          <a:lstStyle/>
          <a:p>
            <a:r>
              <a:rPr lang="en-US" altLang="zh-TW" sz="1600" dirty="0" smtClean="0">
                <a:latin typeface="Calibri" panose="020F0502020204030204" pitchFamily="34" charset="0"/>
              </a:rPr>
              <a:t>w</a:t>
            </a:r>
            <a:endParaRPr lang="zh-TW" altLang="en-US" sz="1600" dirty="0">
              <a:latin typeface="Calibri" panose="020F0502020204030204" pitchFamily="34" charset="0"/>
            </a:endParaRPr>
          </a:p>
        </p:txBody>
      </p:sp>
      <p:sp>
        <p:nvSpPr>
          <p:cNvPr id="53" name="矩形 52"/>
          <p:cNvSpPr/>
          <p:nvPr/>
        </p:nvSpPr>
        <p:spPr>
          <a:xfrm>
            <a:off x="989316" y="2096646"/>
            <a:ext cx="346014" cy="338554"/>
          </a:xfrm>
          <a:prstGeom prst="rect">
            <a:avLst/>
          </a:prstGeom>
        </p:spPr>
        <p:txBody>
          <a:bodyPr wrap="none">
            <a:spAutoFit/>
          </a:bodyPr>
          <a:lstStyle/>
          <a:p>
            <a:r>
              <a:rPr lang="en-US" altLang="zh-TW" sz="1600" dirty="0" smtClean="0">
                <a:latin typeface="Calibri" panose="020F0502020204030204" pitchFamily="34" charset="0"/>
              </a:rPr>
              <a:t>w</a:t>
            </a:r>
            <a:endParaRPr lang="zh-TW" altLang="en-US" sz="1600" dirty="0">
              <a:latin typeface="Calibri" panose="020F0502020204030204" pitchFamily="34" charset="0"/>
            </a:endParaRPr>
          </a:p>
        </p:txBody>
      </p:sp>
      <p:graphicFrame>
        <p:nvGraphicFramePr>
          <p:cNvPr id="7" name="物件 6"/>
          <p:cNvGraphicFramePr>
            <a:graphicFrameLocks noChangeAspect="1"/>
          </p:cNvGraphicFramePr>
          <p:nvPr>
            <p:extLst>
              <p:ext uri="{D42A27DB-BD31-4B8C-83A1-F6EECF244321}">
                <p14:modId xmlns:p14="http://schemas.microsoft.com/office/powerpoint/2010/main" val="122611035"/>
              </p:ext>
            </p:extLst>
          </p:nvPr>
        </p:nvGraphicFramePr>
        <p:xfrm>
          <a:off x="1055324" y="5297950"/>
          <a:ext cx="1745650" cy="363138"/>
        </p:xfrm>
        <a:graphic>
          <a:graphicData uri="http://schemas.openxmlformats.org/presentationml/2006/ole">
            <mc:AlternateContent xmlns:mc="http://schemas.openxmlformats.org/markup-compatibility/2006">
              <mc:Choice xmlns:v="urn:schemas-microsoft-com:vml" Requires="v">
                <p:oleObj spid="_x0000_s146574" name="方程式" r:id="rId10" imgW="1079280" imgH="215640" progId="Equation.3">
                  <p:embed/>
                </p:oleObj>
              </mc:Choice>
              <mc:Fallback>
                <p:oleObj name="方程式" r:id="rId10" imgW="1079280" imgH="215640" progId="Equation.3">
                  <p:embed/>
                  <p:pic>
                    <p:nvPicPr>
                      <p:cNvPr id="0" name=""/>
                      <p:cNvPicPr>
                        <a:picLocks noChangeAspect="1" noChangeArrowheads="1"/>
                      </p:cNvPicPr>
                      <p:nvPr/>
                    </p:nvPicPr>
                    <p:blipFill>
                      <a:blip r:embed="rId11"/>
                      <a:srcRect/>
                      <a:stretch>
                        <a:fillRect/>
                      </a:stretch>
                    </p:blipFill>
                    <p:spPr bwMode="auto">
                      <a:xfrm>
                        <a:off x="1055324" y="5297950"/>
                        <a:ext cx="1745650" cy="363138"/>
                      </a:xfrm>
                      <a:prstGeom prst="rect">
                        <a:avLst/>
                      </a:prstGeom>
                      <a:solidFill>
                        <a:srgbClr val="FFFF00"/>
                      </a:solidFill>
                    </p:spPr>
                  </p:pic>
                </p:oleObj>
              </mc:Fallback>
            </mc:AlternateContent>
          </a:graphicData>
        </a:graphic>
      </p:graphicFrame>
      <p:graphicFrame>
        <p:nvGraphicFramePr>
          <p:cNvPr id="9" name="物件 8"/>
          <p:cNvGraphicFramePr>
            <a:graphicFrameLocks noChangeAspect="1"/>
          </p:cNvGraphicFramePr>
          <p:nvPr>
            <p:extLst>
              <p:ext uri="{D42A27DB-BD31-4B8C-83A1-F6EECF244321}">
                <p14:modId xmlns:p14="http://schemas.microsoft.com/office/powerpoint/2010/main" val="766405992"/>
              </p:ext>
            </p:extLst>
          </p:nvPr>
        </p:nvGraphicFramePr>
        <p:xfrm>
          <a:off x="1069701" y="5927838"/>
          <a:ext cx="1731273" cy="357075"/>
        </p:xfrm>
        <a:graphic>
          <a:graphicData uri="http://schemas.openxmlformats.org/presentationml/2006/ole">
            <mc:AlternateContent xmlns:mc="http://schemas.openxmlformats.org/markup-compatibility/2006">
              <mc:Choice xmlns:v="urn:schemas-microsoft-com:vml" Requires="v">
                <p:oleObj spid="_x0000_s146575" name="方程式" r:id="rId12" imgW="965160" imgH="190440" progId="Equation.3">
                  <p:embed/>
                </p:oleObj>
              </mc:Choice>
              <mc:Fallback>
                <p:oleObj name="方程式" r:id="rId12" imgW="965160" imgH="190440" progId="Equation.3">
                  <p:embed/>
                  <p:pic>
                    <p:nvPicPr>
                      <p:cNvPr id="0" name=""/>
                      <p:cNvPicPr>
                        <a:picLocks noChangeAspect="1" noChangeArrowheads="1"/>
                      </p:cNvPicPr>
                      <p:nvPr/>
                    </p:nvPicPr>
                    <p:blipFill>
                      <a:blip r:embed="rId13"/>
                      <a:srcRect/>
                      <a:stretch>
                        <a:fillRect/>
                      </a:stretch>
                    </p:blipFill>
                    <p:spPr bwMode="auto">
                      <a:xfrm>
                        <a:off x="1069701" y="5927838"/>
                        <a:ext cx="1731273" cy="357075"/>
                      </a:xfrm>
                      <a:prstGeom prst="rect">
                        <a:avLst/>
                      </a:prstGeom>
                      <a:solidFill>
                        <a:schemeClr val="accent1">
                          <a:lumMod val="40000"/>
                          <a:lumOff val="60000"/>
                        </a:schemeClr>
                      </a:solidFill>
                    </p:spPr>
                  </p:pic>
                </p:oleObj>
              </mc:Fallback>
            </mc:AlternateContent>
          </a:graphicData>
        </a:graphic>
      </p:graphicFrame>
      <p:pic>
        <p:nvPicPr>
          <p:cNvPr id="57" name="圖片 56"/>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108034" y="5684847"/>
            <a:ext cx="1447670" cy="825407"/>
          </a:xfrm>
          <a:prstGeom prst="rect">
            <a:avLst/>
          </a:prstGeom>
        </p:spPr>
      </p:pic>
      <p:pic>
        <p:nvPicPr>
          <p:cNvPr id="63" name="圖片 62"/>
          <p:cNvPicPr>
            <a:picLocks/>
          </p:cNvPicPr>
          <p:nvPr/>
        </p:nvPicPr>
        <p:blipFill rotWithShape="1">
          <a:blip r:embed="rId8" cstate="screen">
            <a:extLst>
              <a:ext uri="{28A0092B-C50C-407E-A947-70E740481C1C}">
                <a14:useLocalDpi xmlns:a14="http://schemas.microsoft.com/office/drawing/2010/main" val="0"/>
              </a:ext>
            </a:extLst>
          </a:blip>
          <a:srcRect/>
          <a:stretch/>
        </p:blipFill>
        <p:spPr>
          <a:xfrm>
            <a:off x="7092280" y="4051749"/>
            <a:ext cx="1542347" cy="123072"/>
          </a:xfrm>
          <a:prstGeom prst="rect">
            <a:avLst/>
          </a:prstGeom>
        </p:spPr>
      </p:pic>
      <p:pic>
        <p:nvPicPr>
          <p:cNvPr id="70" name="圖片 69"/>
          <p:cNvPicPr>
            <a:picLocks/>
          </p:cNvPicPr>
          <p:nvPr/>
        </p:nvPicPr>
        <p:blipFill rotWithShape="1">
          <a:blip r:embed="rId9" cstate="screen">
            <a:extLst>
              <a:ext uri="{28A0092B-C50C-407E-A947-70E740481C1C}">
                <a14:useLocalDpi xmlns:a14="http://schemas.microsoft.com/office/drawing/2010/main" val="0"/>
              </a:ext>
            </a:extLst>
          </a:blip>
          <a:srcRect/>
          <a:stretch/>
        </p:blipFill>
        <p:spPr>
          <a:xfrm flipV="1">
            <a:off x="7092280" y="3763175"/>
            <a:ext cx="1542347" cy="123072"/>
          </a:xfrm>
          <a:prstGeom prst="rect">
            <a:avLst/>
          </a:prstGeom>
        </p:spPr>
      </p:pic>
      <p:sp>
        <p:nvSpPr>
          <p:cNvPr id="75" name="文字方塊 74"/>
          <p:cNvSpPr txBox="1"/>
          <p:nvPr/>
        </p:nvSpPr>
        <p:spPr>
          <a:xfrm>
            <a:off x="8562549" y="3882534"/>
            <a:ext cx="631904" cy="338554"/>
          </a:xfrm>
          <a:prstGeom prst="rect">
            <a:avLst/>
          </a:prstGeom>
          <a:noFill/>
        </p:spPr>
        <p:txBody>
          <a:bodyPr wrap="none" rtlCol="0">
            <a:spAutoFit/>
          </a:bodyPr>
          <a:lstStyle/>
          <a:p>
            <a:r>
              <a:rPr lang="en-US" altLang="zh-TW" sz="1600" dirty="0" smtClean="0">
                <a:latin typeface="Calibri" panose="020F0502020204030204" pitchFamily="34" charset="0"/>
              </a:rPr>
              <a:t>3H</a:t>
            </a:r>
            <a:r>
              <a:rPr lang="en-US" altLang="zh-TW" sz="1600" baseline="-25000" dirty="0" smtClean="0">
                <a:latin typeface="Calibri" panose="020F0502020204030204" pitchFamily="34" charset="0"/>
              </a:rPr>
              <a:t>HD</a:t>
            </a:r>
            <a:r>
              <a:rPr lang="en-US" altLang="zh-TW" sz="1600" dirty="0" smtClean="0">
                <a:latin typeface="Calibri" panose="020F0502020204030204" pitchFamily="34" charset="0"/>
              </a:rPr>
              <a:t> </a:t>
            </a:r>
            <a:endParaRPr lang="zh-TW" altLang="en-US" sz="1600" dirty="0">
              <a:latin typeface="Calibri" panose="020F0502020204030204" pitchFamily="34" charset="0"/>
            </a:endParaRPr>
          </a:p>
        </p:txBody>
      </p:sp>
      <p:sp>
        <p:nvSpPr>
          <p:cNvPr id="76" name="文字方塊 75"/>
          <p:cNvSpPr txBox="1"/>
          <p:nvPr/>
        </p:nvSpPr>
        <p:spPr>
          <a:xfrm>
            <a:off x="8557674" y="3619701"/>
            <a:ext cx="738726" cy="338554"/>
          </a:xfrm>
          <a:prstGeom prst="rect">
            <a:avLst/>
          </a:prstGeom>
          <a:noFill/>
        </p:spPr>
        <p:txBody>
          <a:bodyPr wrap="square" rtlCol="0">
            <a:spAutoFit/>
          </a:bodyPr>
          <a:lstStyle/>
          <a:p>
            <a:r>
              <a:rPr lang="en-US" altLang="zh-TW" sz="1600" dirty="0" smtClean="0">
                <a:latin typeface="Calibri" panose="020F0502020204030204" pitchFamily="34" charset="0"/>
              </a:rPr>
              <a:t>3H</a:t>
            </a:r>
            <a:r>
              <a:rPr lang="en-US" altLang="zh-TW" sz="1600" baseline="-25000" dirty="0" smtClean="0">
                <a:latin typeface="Calibri" panose="020F0502020204030204" pitchFamily="34" charset="0"/>
              </a:rPr>
              <a:t>HD</a:t>
            </a:r>
            <a:r>
              <a:rPr lang="en-US" altLang="zh-TW" sz="1600" dirty="0" smtClean="0">
                <a:latin typeface="Calibri" panose="020F0502020204030204" pitchFamily="34" charset="0"/>
              </a:rPr>
              <a:t> </a:t>
            </a:r>
            <a:endParaRPr lang="zh-TW" altLang="en-US" sz="1600" dirty="0">
              <a:latin typeface="Calibri" panose="020F0502020204030204" pitchFamily="34" charset="0"/>
            </a:endParaRPr>
          </a:p>
        </p:txBody>
      </p:sp>
      <p:sp>
        <p:nvSpPr>
          <p:cNvPr id="85" name="矩形 84"/>
          <p:cNvSpPr/>
          <p:nvPr/>
        </p:nvSpPr>
        <p:spPr>
          <a:xfrm>
            <a:off x="7727053" y="3497171"/>
            <a:ext cx="531721" cy="338554"/>
          </a:xfrm>
          <a:prstGeom prst="rect">
            <a:avLst/>
          </a:prstGeom>
        </p:spPr>
        <p:txBody>
          <a:bodyPr wrap="square">
            <a:spAutoFit/>
          </a:bodyPr>
          <a:lstStyle/>
          <a:p>
            <a:r>
              <a:rPr lang="en-US" altLang="zh-TW" sz="1600" dirty="0" smtClean="0">
                <a:latin typeface="Calibri" panose="020F0502020204030204" pitchFamily="34" charset="0"/>
              </a:rPr>
              <a:t>w</a:t>
            </a:r>
            <a:endParaRPr lang="zh-TW" altLang="en-US" sz="1600" dirty="0">
              <a:latin typeface="Calibri" panose="020F0502020204030204" pitchFamily="34" charset="0"/>
            </a:endParaRPr>
          </a:p>
        </p:txBody>
      </p:sp>
      <p:sp>
        <p:nvSpPr>
          <p:cNvPr id="90" name="矩形 89"/>
          <p:cNvSpPr/>
          <p:nvPr/>
        </p:nvSpPr>
        <p:spPr>
          <a:xfrm>
            <a:off x="7759772" y="3785203"/>
            <a:ext cx="500084" cy="338554"/>
          </a:xfrm>
          <a:prstGeom prst="rect">
            <a:avLst/>
          </a:prstGeom>
        </p:spPr>
        <p:txBody>
          <a:bodyPr wrap="square">
            <a:spAutoFit/>
          </a:bodyPr>
          <a:lstStyle/>
          <a:p>
            <a:r>
              <a:rPr lang="en-US" altLang="zh-TW" sz="1600" dirty="0" smtClean="0">
                <a:latin typeface="Calibri" panose="020F0502020204030204" pitchFamily="34" charset="0"/>
              </a:rPr>
              <a:t>w</a:t>
            </a:r>
            <a:endParaRPr lang="zh-TW" altLang="en-US" sz="1600" dirty="0">
              <a:latin typeface="Calibri" panose="020F0502020204030204" pitchFamily="34" charset="0"/>
            </a:endParaRPr>
          </a:p>
        </p:txBody>
      </p:sp>
    </p:spTree>
    <p:extLst>
      <p:ext uri="{BB962C8B-B14F-4D97-AF65-F5344CB8AC3E}">
        <p14:creationId xmlns:p14="http://schemas.microsoft.com/office/powerpoint/2010/main" val="9970371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914400" y="116632"/>
            <a:ext cx="8229600" cy="648072"/>
          </a:xfrm>
        </p:spPr>
        <p:txBody>
          <a:bodyPr>
            <a:normAutofit/>
          </a:bodyPr>
          <a:lstStyle/>
          <a:p>
            <a:r>
              <a:rPr lang="en-US" altLang="zh-TW" sz="3200" dirty="0" smtClean="0">
                <a:latin typeface="Calibri" panose="020F0502020204030204" pitchFamily="34" charset="0"/>
              </a:rPr>
              <a:t>CTDP-TB Format for HD Video (1920x1080)</a:t>
            </a:r>
            <a:endParaRPr lang="en-US" altLang="zh-TW" sz="3200" dirty="0">
              <a:latin typeface="Calibri" panose="020F0502020204030204" pitchFamily="34" charset="0"/>
            </a:endParaRPr>
          </a:p>
        </p:txBody>
      </p:sp>
      <p:sp>
        <p:nvSpPr>
          <p:cNvPr id="52" name="文字方塊 51"/>
          <p:cNvSpPr txBox="1"/>
          <p:nvPr/>
        </p:nvSpPr>
        <p:spPr>
          <a:xfrm>
            <a:off x="694783" y="1023548"/>
            <a:ext cx="2489399" cy="461665"/>
          </a:xfrm>
          <a:prstGeom prst="rect">
            <a:avLst/>
          </a:prstGeom>
          <a:noFill/>
        </p:spPr>
        <p:txBody>
          <a:bodyPr wrap="none" rtlCol="0">
            <a:spAutoFit/>
          </a:bodyPr>
          <a:lstStyle/>
          <a:p>
            <a:r>
              <a:rPr lang="en-US" altLang="zh-TW" sz="2400" b="1" dirty="0" smtClean="0">
                <a:latin typeface="Calibri" panose="020F0502020204030204" pitchFamily="34" charset="0"/>
              </a:rPr>
              <a:t>CTDP-TB Format : </a:t>
            </a:r>
            <a:endParaRPr lang="zh-TW" altLang="en-US" sz="2400" b="1" dirty="0">
              <a:latin typeface="Calibri" panose="020F0502020204030204" pitchFamily="34" charset="0"/>
            </a:endParaRPr>
          </a:p>
        </p:txBody>
      </p:sp>
      <p:sp>
        <p:nvSpPr>
          <p:cNvPr id="20" name="文字方塊 19"/>
          <p:cNvSpPr txBox="1"/>
          <p:nvPr/>
        </p:nvSpPr>
        <p:spPr>
          <a:xfrm rot="16200000">
            <a:off x="230069" y="5487552"/>
            <a:ext cx="1461618" cy="433340"/>
          </a:xfrm>
          <a:prstGeom prst="rect">
            <a:avLst/>
          </a:prstGeom>
          <a:noFill/>
        </p:spPr>
        <p:txBody>
          <a:bodyPr wrap="square" rtlCol="0">
            <a:spAutoFit/>
          </a:bodyPr>
          <a:lstStyle/>
          <a:p>
            <a:r>
              <a:rPr lang="en-US" altLang="zh-TW" sz="2000" b="1" dirty="0" smtClean="0"/>
              <a:t>60</a:t>
            </a:r>
            <a:endParaRPr lang="zh-TW" altLang="en-US" sz="2000" b="1" dirty="0"/>
          </a:p>
        </p:txBody>
      </p:sp>
      <p:pic>
        <p:nvPicPr>
          <p:cNvPr id="21" name="圖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29034" y="2291675"/>
            <a:ext cx="6726048" cy="3834940"/>
          </a:xfrm>
          <a:prstGeom prst="rect">
            <a:avLst/>
          </a:prstGeom>
        </p:spPr>
      </p:pic>
      <p:sp>
        <p:nvSpPr>
          <p:cNvPr id="22" name="文字方塊 21"/>
          <p:cNvSpPr txBox="1"/>
          <p:nvPr/>
        </p:nvSpPr>
        <p:spPr>
          <a:xfrm rot="16200000">
            <a:off x="-168800" y="3594195"/>
            <a:ext cx="1717242" cy="433340"/>
          </a:xfrm>
          <a:prstGeom prst="rect">
            <a:avLst/>
          </a:prstGeom>
          <a:noFill/>
        </p:spPr>
        <p:txBody>
          <a:bodyPr wrap="square" rtlCol="0">
            <a:spAutoFit/>
          </a:bodyPr>
          <a:lstStyle/>
          <a:p>
            <a:r>
              <a:rPr lang="en-US" altLang="zh-TW" sz="2000" b="1" dirty="0"/>
              <a:t> </a:t>
            </a:r>
            <a:r>
              <a:rPr lang="en-US" altLang="zh-TW" sz="2000" b="1" dirty="0" smtClean="0"/>
              <a:t>960</a:t>
            </a:r>
            <a:endParaRPr lang="zh-TW" altLang="en-US" sz="2000" b="1" dirty="0"/>
          </a:p>
        </p:txBody>
      </p:sp>
      <p:sp>
        <p:nvSpPr>
          <p:cNvPr id="25" name="左大括弧 24"/>
          <p:cNvSpPr/>
          <p:nvPr/>
        </p:nvSpPr>
        <p:spPr>
          <a:xfrm>
            <a:off x="921785" y="2579523"/>
            <a:ext cx="307248" cy="332391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sz="2000" b="1"/>
          </a:p>
        </p:txBody>
      </p:sp>
      <p:sp>
        <p:nvSpPr>
          <p:cNvPr id="27" name="文字方塊 26"/>
          <p:cNvSpPr txBox="1"/>
          <p:nvPr/>
        </p:nvSpPr>
        <p:spPr>
          <a:xfrm>
            <a:off x="3374136" y="1466479"/>
            <a:ext cx="2455203" cy="463553"/>
          </a:xfrm>
          <a:prstGeom prst="rect">
            <a:avLst/>
          </a:prstGeom>
          <a:noFill/>
        </p:spPr>
        <p:txBody>
          <a:bodyPr wrap="square" rtlCol="0">
            <a:spAutoFit/>
          </a:bodyPr>
          <a:lstStyle/>
          <a:p>
            <a:pPr algn="ctr"/>
            <a:r>
              <a:rPr lang="en-US" altLang="zh-TW" sz="2000" b="1" dirty="0"/>
              <a:t> </a:t>
            </a:r>
            <a:r>
              <a:rPr lang="en-US" altLang="zh-TW" sz="2000" b="1" dirty="0" smtClean="0"/>
              <a:t>1920</a:t>
            </a:r>
            <a:endParaRPr lang="zh-TW" altLang="en-US" sz="2000" b="1" dirty="0"/>
          </a:p>
        </p:txBody>
      </p:sp>
      <p:sp>
        <p:nvSpPr>
          <p:cNvPr id="28" name="文字方塊 27"/>
          <p:cNvSpPr txBox="1"/>
          <p:nvPr/>
        </p:nvSpPr>
        <p:spPr>
          <a:xfrm rot="16200000">
            <a:off x="666000" y="2079313"/>
            <a:ext cx="730810" cy="433340"/>
          </a:xfrm>
          <a:prstGeom prst="rect">
            <a:avLst/>
          </a:prstGeom>
          <a:noFill/>
        </p:spPr>
        <p:txBody>
          <a:bodyPr wrap="square" rtlCol="0">
            <a:spAutoFit/>
          </a:bodyPr>
          <a:lstStyle/>
          <a:p>
            <a:r>
              <a:rPr lang="en-US" altLang="zh-TW" sz="2000" dirty="0" smtClean="0"/>
              <a:t>60</a:t>
            </a:r>
            <a:endParaRPr lang="zh-TW" altLang="en-US" sz="2000" dirty="0"/>
          </a:p>
        </p:txBody>
      </p:sp>
      <p:sp>
        <p:nvSpPr>
          <p:cNvPr id="29" name="文字方塊 28"/>
          <p:cNvSpPr txBox="1"/>
          <p:nvPr/>
        </p:nvSpPr>
        <p:spPr>
          <a:xfrm rot="16200000">
            <a:off x="7313132" y="4024807"/>
            <a:ext cx="1717242" cy="433340"/>
          </a:xfrm>
          <a:prstGeom prst="rect">
            <a:avLst/>
          </a:prstGeom>
          <a:noFill/>
        </p:spPr>
        <p:txBody>
          <a:bodyPr wrap="square" rtlCol="0">
            <a:spAutoFit/>
          </a:bodyPr>
          <a:lstStyle/>
          <a:p>
            <a:pPr algn="ctr"/>
            <a:r>
              <a:rPr lang="en-US" altLang="zh-TW" sz="2000" b="1" dirty="0"/>
              <a:t> </a:t>
            </a:r>
            <a:r>
              <a:rPr lang="en-US" altLang="zh-TW" sz="2000" b="1" dirty="0" smtClean="0"/>
              <a:t>1080</a:t>
            </a:r>
            <a:endParaRPr lang="zh-TW" altLang="en-US" sz="2000" b="1" dirty="0"/>
          </a:p>
        </p:txBody>
      </p:sp>
      <p:sp>
        <p:nvSpPr>
          <p:cNvPr id="15" name="左大括弧 14"/>
          <p:cNvSpPr/>
          <p:nvPr/>
        </p:nvSpPr>
        <p:spPr>
          <a:xfrm rot="5400000">
            <a:off x="4431666" y="-1253015"/>
            <a:ext cx="339822" cy="6707007"/>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sz="2000"/>
          </a:p>
        </p:txBody>
      </p:sp>
    </p:spTree>
    <p:extLst>
      <p:ext uri="{BB962C8B-B14F-4D97-AF65-F5344CB8AC3E}">
        <p14:creationId xmlns:p14="http://schemas.microsoft.com/office/powerpoint/2010/main" val="2263892836"/>
      </p:ext>
    </p:extLst>
  </p:cSld>
  <p:clrMapOvr>
    <a:masterClrMapping/>
  </p:clrMapOvr>
  <p:timing>
    <p:tnLst>
      <p:par>
        <p:cTn id="1" dur="indefinite" restart="never" nodeType="tmRoot"/>
      </p:par>
    </p:tnLst>
  </p:timing>
</p:sld>
</file>

<file path=ppt/theme/theme1.xml><?xml version="1.0" encoding="utf-8"?>
<a:theme xmlns:a="http://schemas.openxmlformats.org/drawingml/2006/main" name="佈景主題2">
  <a:themeElements>
    <a:clrScheme name="1_Meadow 2">
      <a:dk1>
        <a:srgbClr val="003300"/>
      </a:dk1>
      <a:lt1>
        <a:srgbClr val="F1F7E9"/>
      </a:lt1>
      <a:dk2>
        <a:srgbClr val="FFFFFF"/>
      </a:dk2>
      <a:lt2>
        <a:srgbClr val="366B1B"/>
      </a:lt2>
      <a:accent1>
        <a:srgbClr val="8BAE6C"/>
      </a:accent1>
      <a:accent2>
        <a:srgbClr val="FF66FF"/>
      </a:accent2>
      <a:accent3>
        <a:srgbClr val="F7FAF2"/>
      </a:accent3>
      <a:accent4>
        <a:srgbClr val="002A00"/>
      </a:accent4>
      <a:accent5>
        <a:srgbClr val="C4D3BA"/>
      </a:accent5>
      <a:accent6>
        <a:srgbClr val="E75CE7"/>
      </a:accent6>
      <a:hlink>
        <a:srgbClr val="808000"/>
      </a:hlink>
      <a:folHlink>
        <a:srgbClr val="8DBA76"/>
      </a:folHlink>
    </a:clrScheme>
    <a:fontScheme name="自訂 11">
      <a:majorFont>
        <a:latin typeface="Arial"/>
        <a:ea typeface="標楷體"/>
        <a:cs typeface=""/>
      </a:majorFont>
      <a:minorFont>
        <a:latin typeface="Arial"/>
        <a:ea typeface="標楷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triangle" w="med" len="med"/>
        </a:ln>
        <a:effectLst/>
      </a:spPr>
      <a:bodyPr vert="horz" wrap="squar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1" lang="en-US" sz="2000" b="1" i="0" u="none" strike="noStrike" cap="none" normalizeH="0" baseline="0" smtClean="0">
            <a:ln>
              <a:noFill/>
            </a:ln>
            <a:solidFill>
              <a:schemeClr val="tx1"/>
            </a:solidFill>
            <a:effectLst/>
            <a:latin typeface="Tahoma" pitchFamily="34" charset="0"/>
            <a:ea typeface="新細明體" pitchFamily="18" charset="-12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triangle" w="med" len="med"/>
        </a:ln>
        <a:effectLst/>
      </a:spPr>
      <a:bodyPr vert="horz" wrap="squar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1" lang="en-US" sz="2000" b="1" i="0" u="none" strike="noStrike" cap="none" normalizeH="0" baseline="0" smtClean="0">
            <a:ln>
              <a:noFill/>
            </a:ln>
            <a:solidFill>
              <a:schemeClr val="tx1"/>
            </a:solidFill>
            <a:effectLst/>
            <a:latin typeface="Tahoma" pitchFamily="34" charset="0"/>
            <a:ea typeface="新細明體" pitchFamily="18" charset="-120"/>
          </a:defRPr>
        </a:defPPr>
      </a:lstStyle>
    </a:lnDef>
  </a:objectDefaults>
  <a:extraClrSchemeLst>
    <a:extraClrScheme>
      <a:clrScheme name="1_Meadow 1">
        <a:dk1>
          <a:srgbClr val="112208"/>
        </a:dk1>
        <a:lt1>
          <a:srgbClr val="FFFFFF"/>
        </a:lt1>
        <a:dk2>
          <a:srgbClr val="3D541E"/>
        </a:dk2>
        <a:lt2>
          <a:srgbClr val="FFFFFF"/>
        </a:lt2>
        <a:accent1>
          <a:srgbClr val="8BAE6C"/>
        </a:accent1>
        <a:accent2>
          <a:srgbClr val="FF66FF"/>
        </a:accent2>
        <a:accent3>
          <a:srgbClr val="AFB3AB"/>
        </a:accent3>
        <a:accent4>
          <a:srgbClr val="DADADA"/>
        </a:accent4>
        <a:accent5>
          <a:srgbClr val="C4D3BA"/>
        </a:accent5>
        <a:accent6>
          <a:srgbClr val="E75CE7"/>
        </a:accent6>
        <a:hlink>
          <a:srgbClr val="808000"/>
        </a:hlink>
        <a:folHlink>
          <a:srgbClr val="162B0B"/>
        </a:folHlink>
      </a:clrScheme>
      <a:clrMap bg1="dk2" tx1="lt1" bg2="dk1" tx2="lt2" accent1="accent1" accent2="accent2" accent3="accent3" accent4="accent4" accent5="accent5" accent6="accent6" hlink="hlink" folHlink="folHlink"/>
    </a:extraClrScheme>
    <a:extraClrScheme>
      <a:clrScheme name="1_Meadow 2">
        <a:dk1>
          <a:srgbClr val="003300"/>
        </a:dk1>
        <a:lt1>
          <a:srgbClr val="F1F7E9"/>
        </a:lt1>
        <a:dk2>
          <a:srgbClr val="FFFFFF"/>
        </a:dk2>
        <a:lt2>
          <a:srgbClr val="366B1B"/>
        </a:lt2>
        <a:accent1>
          <a:srgbClr val="8BAE6C"/>
        </a:accent1>
        <a:accent2>
          <a:srgbClr val="FF66FF"/>
        </a:accent2>
        <a:accent3>
          <a:srgbClr val="F7FAF2"/>
        </a:accent3>
        <a:accent4>
          <a:srgbClr val="002A00"/>
        </a:accent4>
        <a:accent5>
          <a:srgbClr val="C4D3BA"/>
        </a:accent5>
        <a:accent6>
          <a:srgbClr val="E75CE7"/>
        </a:accent6>
        <a:hlink>
          <a:srgbClr val="808000"/>
        </a:hlink>
        <a:folHlink>
          <a:srgbClr val="8DBA76"/>
        </a:folHlink>
      </a:clrScheme>
      <a:clrMap bg1="lt1" tx1="dk1" bg2="lt2" tx2="dk2" accent1="accent1" accent2="accent2" accent3="accent3" accent4="accent4" accent5="accent5" accent6="accent6" hlink="hlink" folHlink="folHlink"/>
    </a:extraClrScheme>
    <a:extraClrScheme>
      <a:clrScheme name="1_Meadow 3">
        <a:dk1>
          <a:srgbClr val="000000"/>
        </a:dk1>
        <a:lt1>
          <a:srgbClr val="FFFFFF"/>
        </a:lt1>
        <a:dk2>
          <a:srgbClr val="000000"/>
        </a:dk2>
        <a:lt2>
          <a:srgbClr val="393939"/>
        </a:lt2>
        <a:accent1>
          <a:srgbClr val="CBCBCB"/>
        </a:accent1>
        <a:accent2>
          <a:srgbClr val="5F5F5F"/>
        </a:accent2>
        <a:accent3>
          <a:srgbClr val="FFFFFF"/>
        </a:accent3>
        <a:accent4>
          <a:srgbClr val="000000"/>
        </a:accent4>
        <a:accent5>
          <a:srgbClr val="E2E2E2"/>
        </a:accent5>
        <a:accent6>
          <a:srgbClr val="555555"/>
        </a:accent6>
        <a:hlink>
          <a:srgbClr val="969696"/>
        </a:hlink>
        <a:folHlink>
          <a:srgbClr val="EAEAE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佈景主題2</Template>
  <TotalTime>111203</TotalTime>
  <Words>5571</Words>
  <Application>Microsoft Office PowerPoint</Application>
  <PresentationFormat>如螢幕大小 (4:3)</PresentationFormat>
  <Paragraphs>1573</Paragraphs>
  <Slides>65</Slides>
  <Notes>10</Notes>
  <HiddenSlides>0</HiddenSlides>
  <MMClips>0</MMClips>
  <ScaleCrop>false</ScaleCrop>
  <HeadingPairs>
    <vt:vector size="6" baseType="variant">
      <vt:variant>
        <vt:lpstr>佈景主題</vt:lpstr>
      </vt:variant>
      <vt:variant>
        <vt:i4>1</vt:i4>
      </vt:variant>
      <vt:variant>
        <vt:lpstr>內嵌 OLE 伺服程式</vt:lpstr>
      </vt:variant>
      <vt:variant>
        <vt:i4>4</vt:i4>
      </vt:variant>
      <vt:variant>
        <vt:lpstr>投影片標題</vt:lpstr>
      </vt:variant>
      <vt:variant>
        <vt:i4>65</vt:i4>
      </vt:variant>
    </vt:vector>
  </HeadingPairs>
  <TitlesOfParts>
    <vt:vector size="70" baseType="lpstr">
      <vt:lpstr>佈景主題2</vt:lpstr>
      <vt:lpstr>Microsoft WordArt 3.2</vt:lpstr>
      <vt:lpstr>投影片</vt:lpstr>
      <vt:lpstr>方程式</vt:lpstr>
      <vt:lpstr>Equation</vt:lpstr>
      <vt:lpstr>PowerPoint 簡報</vt:lpstr>
      <vt:lpstr>Contents</vt:lpstr>
      <vt:lpstr>Centralized Texture-Depth Packing SEI Message Syntax</vt:lpstr>
      <vt:lpstr>CTDP SEI Syntax in JCTVC-AD0022 (Old)</vt:lpstr>
      <vt:lpstr>CTDP SEI Syntax in JCTVC-AE0022 (New)</vt:lpstr>
      <vt:lpstr>Centralized Texture-Depth Packing  (CTDP) Formats : ctdp_packing_type </vt:lpstr>
      <vt:lpstr>ctdp_packing_type</vt:lpstr>
      <vt:lpstr>CTDP-TB Packing Procedure (Modified)</vt:lpstr>
      <vt:lpstr>CTDP-TB Format for HD Video (1920x1080)</vt:lpstr>
      <vt:lpstr>PowerPoint 簡報</vt:lpstr>
      <vt:lpstr> CTDP-LR Packing Procedure (Modified)</vt:lpstr>
      <vt:lpstr>CTDP-LR Format for HD Video (1920x1080)</vt:lpstr>
      <vt:lpstr>PowerPoint 簡報</vt:lpstr>
      <vt:lpstr>Colored Depth Pixels Packing and  Depacking by Assigned RGB Subpixels: chroma_usage</vt:lpstr>
      <vt:lpstr>Colored Depth Pixels versus Depth Pixels</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Relationship of Depacked Depth and Texture </vt:lpstr>
      <vt:lpstr>Relationship of Depacked Depth and Texture  </vt:lpstr>
      <vt:lpstr>Depth Parameters Related Syntax (Transferred from 3D-HEVC) </vt:lpstr>
      <vt:lpstr>Depth Parameter Related Flags</vt:lpstr>
      <vt:lpstr>depth_representation_type</vt:lpstr>
      <vt:lpstr>depth_representation_type versus disparity</vt:lpstr>
      <vt:lpstr> Representation information element syntax</vt:lpstr>
      <vt:lpstr>Depth parameter variables and syntax elements</vt:lpstr>
      <vt:lpstr>Other Syntax Elements</vt:lpstr>
      <vt:lpstr>Performance Evaluations</vt:lpstr>
      <vt:lpstr>PowerPoint 簡報</vt:lpstr>
      <vt:lpstr>Experimental Settings</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Conclusions</vt:lpstr>
      <vt:lpstr>Conclusions</vt:lpstr>
      <vt:lpstr>Adoption Status in Taiwan (3D AR/VR Broadcasting Services) </vt:lpstr>
      <vt:lpstr>PowerPoint 簡報</vt:lpstr>
      <vt:lpstr>PowerPoint 簡報</vt:lpstr>
      <vt:lpstr>CTDP 3D VR Adoption Program</vt:lpstr>
      <vt:lpstr>Test Plan for Headend (New with AR/VR)</vt:lpstr>
      <vt:lpstr>PowerPoint 簡報</vt:lpstr>
      <vt:lpstr>PowerPoint 簡報</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MediaCore Internal Report</dc:title>
  <dc:creator>Jar-Fer Yang</dc:creator>
  <cp:lastModifiedBy>jfyang</cp:lastModifiedBy>
  <cp:revision>1848</cp:revision>
  <dcterms:created xsi:type="dcterms:W3CDTF">2011-08-01T02:13:10Z</dcterms:created>
  <dcterms:modified xsi:type="dcterms:W3CDTF">2018-04-11T14:21:36Z</dcterms:modified>
</cp:coreProperties>
</file>