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545" r:id="rId2"/>
    <p:sldId id="849" r:id="rId3"/>
    <p:sldId id="1138" r:id="rId4"/>
    <p:sldId id="1384" r:id="rId5"/>
    <p:sldId id="1484" r:id="rId6"/>
    <p:sldId id="1472" r:id="rId7"/>
    <p:sldId id="1495" r:id="rId8"/>
    <p:sldId id="1473" r:id="rId9"/>
    <p:sldId id="1424" r:id="rId10"/>
    <p:sldId id="1426" r:id="rId11"/>
    <p:sldId id="1143" r:id="rId12"/>
    <p:sldId id="1332" r:id="rId13"/>
    <p:sldId id="1333" r:id="rId14"/>
    <p:sldId id="1386" r:id="rId15"/>
    <p:sldId id="1390" r:id="rId16"/>
    <p:sldId id="1399" r:id="rId17"/>
    <p:sldId id="1490" r:id="rId18"/>
    <p:sldId id="1492" r:id="rId19"/>
    <p:sldId id="1515" r:id="rId20"/>
    <p:sldId id="1488" r:id="rId21"/>
    <p:sldId id="1489" r:id="rId22"/>
    <p:sldId id="1516" r:id="rId23"/>
    <p:sldId id="1391" r:id="rId24"/>
    <p:sldId id="1309" r:id="rId25"/>
    <p:sldId id="1310" r:id="rId26"/>
    <p:sldId id="1313" r:id="rId27"/>
    <p:sldId id="1312" r:id="rId28"/>
    <p:sldId id="1314" r:id="rId29"/>
    <p:sldId id="1513" r:id="rId30"/>
    <p:sldId id="1514" r:id="rId31"/>
    <p:sldId id="1404" r:id="rId32"/>
    <p:sldId id="1352" r:id="rId33"/>
    <p:sldId id="1215" r:id="rId34"/>
    <p:sldId id="1415" r:id="rId35"/>
    <p:sldId id="1408" r:id="rId36"/>
    <p:sldId id="1496" r:id="rId37"/>
    <p:sldId id="1498" r:id="rId38"/>
    <p:sldId id="1499" r:id="rId39"/>
    <p:sldId id="1503" r:id="rId40"/>
    <p:sldId id="1504" r:id="rId41"/>
    <p:sldId id="1512" r:id="rId42"/>
    <p:sldId id="1505" r:id="rId43"/>
    <p:sldId id="1506" r:id="rId44"/>
    <p:sldId id="1507" r:id="rId45"/>
    <p:sldId id="1508" r:id="rId46"/>
    <p:sldId id="1509" r:id="rId47"/>
    <p:sldId id="1510" r:id="rId48"/>
    <p:sldId id="1517" r:id="rId49"/>
  </p:sldIdLst>
  <p:sldSz cx="9144000" cy="6858000" type="screen4x3"/>
  <p:notesSz cx="7099300" cy="10234613"/>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3974" userDrawn="1">
          <p15:clr>
            <a:srgbClr val="A4A3A4"/>
          </p15:clr>
        </p15:guide>
        <p15:guide id="2" pos="2880" userDrawn="1">
          <p15:clr>
            <a:srgbClr val="A4A3A4"/>
          </p15:clr>
        </p15:guide>
        <p15:guide id="3" pos="2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a:srgbClr val="6BDBFA"/>
    <a:srgbClr val="FFFF66"/>
    <a:srgbClr val="FF9999"/>
    <a:srgbClr val="FF5050"/>
    <a:srgbClr val="FFFFFF"/>
    <a:srgbClr val="FFFF99"/>
    <a:srgbClr val="D6FA2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88" autoAdjust="0"/>
    <p:restoredTop sz="92398" autoAdjust="0"/>
  </p:normalViewPr>
  <p:slideViewPr>
    <p:cSldViewPr>
      <p:cViewPr varScale="1">
        <p:scale>
          <a:sx n="65" d="100"/>
          <a:sy n="65" d="100"/>
        </p:scale>
        <p:origin x="1344" y="52"/>
      </p:cViewPr>
      <p:guideLst>
        <p:guide orient="horz" pos="3974"/>
        <p:guide pos="2880"/>
        <p:guide pos="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54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4"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2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575" cy="511175"/>
          </a:xfrm>
          <a:prstGeom prst="rect">
            <a:avLst/>
          </a:prstGeom>
        </p:spPr>
        <p:txBody>
          <a:bodyPr vert="horz" lIns="99044" tIns="49522" rIns="99044" bIns="49522" rtlCol="0"/>
          <a:lstStyle>
            <a:lvl1pPr algn="l" fontAlgn="auto">
              <a:spcBef>
                <a:spcPts val="0"/>
              </a:spcBef>
              <a:spcAft>
                <a:spcPts val="0"/>
              </a:spcAft>
              <a:defRPr kumimoji="0" sz="1400">
                <a:latin typeface="+mn-lt"/>
                <a:ea typeface="+mn-ea"/>
              </a:defRPr>
            </a:lvl1pPr>
          </a:lstStyle>
          <a:p>
            <a:pPr>
              <a:defRPr/>
            </a:pPr>
            <a:endParaRPr lang="zh-TW" altLang="en-US"/>
          </a:p>
        </p:txBody>
      </p:sp>
      <p:sp>
        <p:nvSpPr>
          <p:cNvPr id="3" name="日期版面配置區 2"/>
          <p:cNvSpPr>
            <a:spLocks noGrp="1"/>
          </p:cNvSpPr>
          <p:nvPr>
            <p:ph type="dt" idx="1"/>
          </p:nvPr>
        </p:nvSpPr>
        <p:spPr>
          <a:xfrm>
            <a:off x="4021138" y="0"/>
            <a:ext cx="3076575" cy="511175"/>
          </a:xfrm>
          <a:prstGeom prst="rect">
            <a:avLst/>
          </a:prstGeom>
        </p:spPr>
        <p:txBody>
          <a:bodyPr vert="horz" lIns="99044" tIns="49522" rIns="99044" bIns="49522" rtlCol="0"/>
          <a:lstStyle>
            <a:lvl1pPr algn="r" fontAlgn="auto">
              <a:spcBef>
                <a:spcPts val="0"/>
              </a:spcBef>
              <a:spcAft>
                <a:spcPts val="0"/>
              </a:spcAft>
              <a:defRPr kumimoji="0" sz="1400">
                <a:latin typeface="+mn-lt"/>
                <a:ea typeface="+mn-ea"/>
              </a:defRPr>
            </a:lvl1pPr>
          </a:lstStyle>
          <a:p>
            <a:pPr>
              <a:defRPr/>
            </a:pPr>
            <a:fld id="{13312CAE-7C0A-4842-8542-944A7FC1FD5E}" type="datetimeFigureOut">
              <a:rPr lang="zh-TW" altLang="en-US"/>
              <a:pPr>
                <a:defRPr/>
              </a:pPr>
              <a:t>2017/4/5</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4" tIns="49522" rIns="99044" bIns="49522" rtlCol="0" anchor="ctr"/>
          <a:lstStyle/>
          <a:p>
            <a:pPr lvl="0"/>
            <a:endParaRPr lang="zh-TW" altLang="en-US" noProof="0"/>
          </a:p>
        </p:txBody>
      </p:sp>
      <p:sp>
        <p:nvSpPr>
          <p:cNvPr id="5" name="備忘稿版面配置區 4"/>
          <p:cNvSpPr>
            <a:spLocks noGrp="1"/>
          </p:cNvSpPr>
          <p:nvPr>
            <p:ph type="body" sz="quarter" idx="3"/>
          </p:nvPr>
        </p:nvSpPr>
        <p:spPr>
          <a:xfrm>
            <a:off x="709613" y="4860925"/>
            <a:ext cx="5680075" cy="4605338"/>
          </a:xfrm>
          <a:prstGeom prst="rect">
            <a:avLst/>
          </a:prstGeom>
        </p:spPr>
        <p:txBody>
          <a:bodyPr vert="horz" lIns="99044" tIns="49522" rIns="99044" bIns="49522"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721850"/>
            <a:ext cx="3076575" cy="511175"/>
          </a:xfrm>
          <a:prstGeom prst="rect">
            <a:avLst/>
          </a:prstGeom>
        </p:spPr>
        <p:txBody>
          <a:bodyPr vert="horz" lIns="99044" tIns="49522" rIns="99044" bIns="49522" rtlCol="0" anchor="b"/>
          <a:lstStyle>
            <a:lvl1pPr algn="l" fontAlgn="auto">
              <a:spcBef>
                <a:spcPts val="0"/>
              </a:spcBef>
              <a:spcAft>
                <a:spcPts val="0"/>
              </a:spcAft>
              <a:defRPr kumimoji="0" sz="14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4021138" y="9721850"/>
            <a:ext cx="3076575" cy="511175"/>
          </a:xfrm>
          <a:prstGeom prst="rect">
            <a:avLst/>
          </a:prstGeom>
        </p:spPr>
        <p:txBody>
          <a:bodyPr vert="horz" lIns="99044" tIns="49522" rIns="99044" bIns="49522" rtlCol="0" anchor="b"/>
          <a:lstStyle>
            <a:lvl1pPr algn="r" fontAlgn="auto">
              <a:spcBef>
                <a:spcPts val="0"/>
              </a:spcBef>
              <a:spcAft>
                <a:spcPts val="0"/>
              </a:spcAft>
              <a:defRPr kumimoji="0" sz="1400">
                <a:latin typeface="+mn-lt"/>
                <a:ea typeface="+mn-ea"/>
              </a:defRPr>
            </a:lvl1pPr>
          </a:lstStyle>
          <a:p>
            <a:pPr>
              <a:defRPr/>
            </a:pPr>
            <a:fld id="{0A0A4396-DDF0-4B20-9304-7BD00B194074}" type="slidenum">
              <a:rPr lang="zh-TW" altLang="en-US"/>
              <a:pPr>
                <a:defRPr/>
              </a:pPr>
              <a:t>‹#›</a:t>
            </a:fld>
            <a:endParaRPr lang="zh-TW" altLang="en-US"/>
          </a:p>
        </p:txBody>
      </p:sp>
    </p:spTree>
    <p:extLst>
      <p:ext uri="{BB962C8B-B14F-4D97-AF65-F5344CB8AC3E}">
        <p14:creationId xmlns:p14="http://schemas.microsoft.com/office/powerpoint/2010/main" val="3834350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9</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11</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13</a:t>
            </a:fld>
            <a:endParaRPr lang="zh-TW" altLang="en-US"/>
          </a:p>
        </p:txBody>
      </p:sp>
    </p:spTree>
    <p:extLst>
      <p:ext uri="{BB962C8B-B14F-4D97-AF65-F5344CB8AC3E}">
        <p14:creationId xmlns:p14="http://schemas.microsoft.com/office/powerpoint/2010/main" val="1849032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16</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18</a:t>
            </a:fld>
            <a:endParaRPr lang="zh-TW" altLang="en-US"/>
          </a:p>
        </p:txBody>
      </p:sp>
    </p:spTree>
    <p:extLst>
      <p:ext uri="{BB962C8B-B14F-4D97-AF65-F5344CB8AC3E}">
        <p14:creationId xmlns:p14="http://schemas.microsoft.com/office/powerpoint/2010/main" val="228322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19</a:t>
            </a:fld>
            <a:endParaRPr lang="zh-TW" altLang="en-US"/>
          </a:p>
        </p:txBody>
      </p:sp>
    </p:spTree>
    <p:extLst>
      <p:ext uri="{BB962C8B-B14F-4D97-AF65-F5344CB8AC3E}">
        <p14:creationId xmlns:p14="http://schemas.microsoft.com/office/powerpoint/2010/main" val="1279984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21</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22</a:t>
            </a:fld>
            <a:endParaRPr lang="zh-TW" altLang="en-US"/>
          </a:p>
        </p:txBody>
      </p:sp>
    </p:spTree>
    <p:extLst>
      <p:ext uri="{BB962C8B-B14F-4D97-AF65-F5344CB8AC3E}">
        <p14:creationId xmlns:p14="http://schemas.microsoft.com/office/powerpoint/2010/main" val="2912871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pic>
        <p:nvPicPr>
          <p:cNvPr id="4" name="Picture 69" descr="Schneefall"/>
          <p:cNvPicPr>
            <a:picLocks noChangeAspect="1" noChangeArrowheads="1" noCrop="1"/>
          </p:cNvPicPr>
          <p:nvPr userDrawn="1"/>
        </p:nvPicPr>
        <p:blipFill>
          <a:blip r:embed="rId3" cstate="screen"/>
          <a:srcRect/>
          <a:stretch>
            <a:fillRect/>
          </a:stretch>
        </p:blipFill>
        <p:spPr bwMode="auto">
          <a:xfrm>
            <a:off x="0" y="549275"/>
            <a:ext cx="1476375" cy="1031875"/>
          </a:xfrm>
          <a:prstGeom prst="rect">
            <a:avLst/>
          </a:prstGeom>
          <a:noFill/>
          <a:ln w="9525">
            <a:noFill/>
            <a:miter lim="800000"/>
            <a:headEnd/>
            <a:tailEnd/>
          </a:ln>
        </p:spPr>
      </p:pic>
      <p:pic>
        <p:nvPicPr>
          <p:cNvPr id="5" name="Picture 68" descr="Schneefall"/>
          <p:cNvPicPr>
            <a:picLocks noChangeAspect="1" noChangeArrowheads="1" noCrop="1"/>
          </p:cNvPicPr>
          <p:nvPr userDrawn="1"/>
        </p:nvPicPr>
        <p:blipFill>
          <a:blip r:embed="rId3" cstate="screen"/>
          <a:srcRect/>
          <a:stretch>
            <a:fillRect/>
          </a:stretch>
        </p:blipFill>
        <p:spPr bwMode="auto">
          <a:xfrm>
            <a:off x="0" y="1700213"/>
            <a:ext cx="1089025" cy="792162"/>
          </a:xfrm>
          <a:prstGeom prst="rect">
            <a:avLst/>
          </a:prstGeom>
          <a:noFill/>
          <a:ln w="9525">
            <a:noFill/>
            <a:miter lim="800000"/>
            <a:headEnd/>
            <a:tailEnd/>
          </a:ln>
        </p:spPr>
      </p:pic>
      <p:pic>
        <p:nvPicPr>
          <p:cNvPr id="6" name="Picture 68" descr="Schneefall"/>
          <p:cNvPicPr>
            <a:picLocks noChangeAspect="1" noChangeArrowheads="1" noCrop="1"/>
          </p:cNvPicPr>
          <p:nvPr userDrawn="1"/>
        </p:nvPicPr>
        <p:blipFill>
          <a:blip r:embed="rId3" cstate="screen"/>
          <a:srcRect/>
          <a:stretch>
            <a:fillRect/>
          </a:stretch>
        </p:blipFill>
        <p:spPr bwMode="auto">
          <a:xfrm>
            <a:off x="0" y="2349500"/>
            <a:ext cx="692150" cy="503238"/>
          </a:xfrm>
          <a:prstGeom prst="rect">
            <a:avLst/>
          </a:prstGeom>
          <a:noFill/>
          <a:ln w="9525">
            <a:noFill/>
            <a:miter lim="800000"/>
            <a:headEnd/>
            <a:tailEnd/>
          </a:ln>
        </p:spPr>
      </p:pic>
      <p:sp>
        <p:nvSpPr>
          <p:cNvPr id="9" name="標題 8"/>
          <p:cNvSpPr>
            <a:spLocks noGrp="1"/>
          </p:cNvSpPr>
          <p:nvPr>
            <p:ph type="ctrTitle"/>
          </p:nvPr>
        </p:nvSpPr>
        <p:spPr>
          <a:xfrm>
            <a:off x="533400" y="1371600"/>
            <a:ext cx="7851648" cy="1121296"/>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4400" b="1">
                <a:ln>
                  <a:noFill/>
                </a:ln>
                <a:solidFill>
                  <a:schemeClr val="tx2"/>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nchor="t">
            <a:normAutofit/>
          </a:bodyPr>
          <a:lstStyle>
            <a:lvl1pPr algn="ctr">
              <a:defRPr sz="4000"/>
            </a:lvl1pPr>
          </a:lstStyle>
          <a:p>
            <a:r>
              <a:rPr lang="zh-TW" altLang="en-US" dirty="0" smtClean="0"/>
              <a:t>按一下以編輯母片標題樣式</a:t>
            </a:r>
            <a:endParaRPr lang="en-US" dirty="0"/>
          </a:p>
        </p:txBody>
      </p:sp>
      <p:sp>
        <p:nvSpPr>
          <p:cNvPr id="3" name="內容版面配置區 2"/>
          <p:cNvSpPr>
            <a:spLocks noGrp="1"/>
          </p:cNvSpPr>
          <p:nvPr>
            <p:ph idx="1"/>
          </p:nvPr>
        </p:nvSpPr>
        <p:spPr>
          <a:xfrm>
            <a:off x="457200" y="1484784"/>
            <a:ext cx="8229600" cy="4839816"/>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文字方塊 5"/>
          <p:cNvSpPr txBox="1"/>
          <p:nvPr userDrawn="1"/>
        </p:nvSpPr>
        <p:spPr>
          <a:xfrm>
            <a:off x="5580112" y="81497"/>
            <a:ext cx="2158598" cy="307777"/>
          </a:xfrm>
          <a:prstGeom prst="rect">
            <a:avLst/>
          </a:prstGeom>
          <a:noFill/>
        </p:spPr>
        <p:txBody>
          <a:bodyPr wrap="square" rtlCol="0">
            <a:spAutoFit/>
          </a:bodyPr>
          <a:lstStyle/>
          <a:p>
            <a:pPr algn="ctr"/>
            <a:r>
              <a:rPr lang="zh-TW" altLang="en-US" sz="1400" dirty="0" smtClean="0">
                <a:solidFill>
                  <a:schemeClr val="tx2">
                    <a:lumMod val="90000"/>
                  </a:schemeClr>
                </a:solidFill>
                <a:latin typeface="微軟正黑體" pitchFamily="34" charset="-120"/>
                <a:ea typeface="微軟正黑體" pitchFamily="34" charset="-120"/>
              </a:rPr>
              <a:t>雲端媒體服務研發中心</a:t>
            </a:r>
            <a:endParaRPr lang="zh-TW" altLang="en-US" sz="1400"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bldLst>
      <p:bldP spid="6" grpId="0"/>
      <p:bldP spid="6" grpId="1"/>
      <p:bldP spid="6" grpId="2"/>
      <p:bldP spid="6" grpId="3"/>
      <p:bldP spid="6" grpId="4"/>
      <p:bldP spid="6" grpId="5"/>
      <p:bldP spid="6" grpId="6"/>
      <p:bldP spid="6" grpId="7"/>
      <p:bldP spid="6" grpId="8"/>
      <p:bldP spid="6" grpId="9"/>
      <p:bldP spid="6" grpId="10"/>
      <p:bldP spid="6" grpId="11"/>
      <p:bldP spid="6" grpId="12"/>
      <p:bldP spid="6" grpId="13"/>
      <p:bldP spid="6" grpId="14"/>
      <p:bldP spid="6" grpId="15"/>
      <p:bldP spid="6" grpId="16"/>
      <p:bldP spid="6" grpId="17"/>
      <p:bldP spid="6" grpId="18"/>
      <p:bldP spid="6" grpId="19"/>
      <p:bldP spid="6" grpId="20"/>
      <p:bldP spid="6" grpId="21"/>
      <p:bldP spid="6" grpId="22"/>
      <p:bldP spid="6" grpId="23"/>
      <p:bldP spid="6" grpId="24"/>
      <p:bldP spid="6" grpId="25"/>
      <p:bldP spid="6" grpId="26"/>
      <p:bldP spid="6" grpId="27"/>
      <p:bldP spid="6" grpId="28"/>
      <p:bldP spid="6" grpId="29"/>
      <p:bldP spid="6" grpId="30"/>
      <p:bldP spid="6" grpId="31"/>
      <p:bldP spid="6" grpId="32"/>
      <p:bldP spid="6" grpId="33"/>
      <p:bldP spid="6" grpId="34"/>
      <p:bldP spid="6" grpId="35"/>
      <p:bldP spid="6" grpId="36"/>
      <p:bldP spid="6" grpId="37"/>
      <p:bldP spid="6" grpId="38"/>
      <p:bldP spid="6" grpId="39"/>
      <p:bldP spid="6" grpId="40"/>
      <p:bldP spid="6" grpId="41"/>
      <p:bldP spid="6" grpId="42"/>
      <p:bldP spid="6" grpId="43"/>
      <p:bldP spid="6" grpId="44"/>
      <p:bldP spid="6" grpId="45"/>
      <p:bldP spid="6" grpId="46"/>
      <p:bldP spid="6" grpId="47"/>
      <p:bldP spid="6" grpId="48"/>
      <p:bldP spid="6" grpId="49"/>
      <p:bldP spid="6" grpId="50"/>
      <p:bldP spid="6" grpId="51"/>
      <p:bldP spid="6" grpId="52"/>
      <p:bldP spid="6" grpId="53"/>
      <p:bldP spid="6" grpId="54"/>
      <p:bldP spid="6" grpId="55"/>
      <p:bldP spid="6" grpId="56"/>
      <p:bldP spid="6" grpId="57"/>
      <p:bldP spid="6" grpId="58"/>
      <p:bldP spid="6" grpId="59"/>
      <p:bldP spid="6" grpId="60"/>
      <p:bldP spid="6" grpId="61"/>
      <p:bldP spid="6" grpId="62"/>
      <p:bldP spid="6" grpId="63"/>
      <p:bldP spid="6" grpId="64"/>
      <p:bldP spid="6" grpId="65"/>
      <p:bldP spid="6" grpId="66"/>
      <p:bldP spid="6" grpId="67"/>
      <p:bldP spid="6" grpId="68"/>
      <p:bldP spid="6" grpId="69"/>
      <p:bldP spid="6" grpId="70"/>
      <p:bldP spid="6" grpId="71"/>
      <p:bldP spid="6" grpId="72"/>
      <p:bldP spid="6" grpId="73"/>
      <p:bldP spid="6" grpId="74"/>
      <p:bldP spid="6" grpId="75"/>
      <p:bldP spid="6" grpId="76"/>
      <p:bldP spid="6" grpId="77"/>
      <p:bldP spid="6" grpId="78"/>
      <p:bldP spid="6" grpId="79"/>
      <p:bldP spid="6" grpId="80"/>
      <p:bldP spid="6" grpId="81"/>
      <p:bldP spid="6" grpId="82"/>
      <p:bldP spid="6" grpId="83"/>
      <p:bldP spid="6" grpId="84"/>
      <p:bldP spid="6" grpId="85"/>
      <p:bldP spid="6" grpId="86"/>
      <p:bldP spid="6" grpId="87"/>
      <p:bldP spid="6" grpId="88"/>
      <p:bldP spid="6" grpId="89"/>
      <p:bldP spid="6" grpId="90"/>
      <p:bldP spid="6" grpId="91"/>
      <p:bldP spid="6" grpId="92"/>
      <p:bldP spid="6" grpId="93"/>
      <p:bldP spid="6" grpId="94"/>
      <p:bldP spid="6" grpId="95"/>
      <p:bldP spid="6" grpId="96"/>
      <p:bldP spid="6" grpId="97"/>
      <p:bldP spid="6" grpId="98"/>
      <p:bldP spid="6" grpId="99"/>
      <p:bldP spid="6" grpId="100"/>
      <p:bldP spid="6" grpId="101"/>
      <p:bldP spid="6" grpId="102"/>
      <p:bldP spid="6" grpId="103"/>
      <p:bldP spid="6" grpId="104"/>
      <p:bldP spid="6" grpId="105"/>
      <p:bldP spid="6" grpId="106"/>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0"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12" name="日期版面配置區 9"/>
          <p:cNvSpPr>
            <a:spLocks noGrp="1"/>
          </p:cNvSpPr>
          <p:nvPr>
            <p:ph type="dt" sz="half" idx="10"/>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 name="Rectangle 19"/>
          <p:cNvSpPr>
            <a:spLocks noChangeArrowheads="1"/>
          </p:cNvSpPr>
          <p:nvPr/>
        </p:nvSpPr>
        <p:spPr bwMode="auto">
          <a:xfrm>
            <a:off x="29971" y="6629369"/>
            <a:ext cx="2133600" cy="188912"/>
          </a:xfrm>
          <a:prstGeom prst="rect">
            <a:avLst/>
          </a:prstGeom>
          <a:noFill/>
          <a:ln w="9525">
            <a:noFill/>
            <a:miter lim="800000"/>
            <a:headEnd/>
            <a:tailEnd/>
          </a:ln>
        </p:spPr>
        <p:txBody>
          <a:bodyPr/>
          <a:lstStyle/>
          <a:p>
            <a:pPr algn="l">
              <a:lnSpc>
                <a:spcPct val="80000"/>
              </a:lnSpc>
              <a:defRPr/>
            </a:pPr>
            <a:fld id="{E5CCA6AD-8264-4C48-A104-77B4355DE4B2}" type="slidenum">
              <a:rPr lang="en-US" altLang="zh-TW" sz="1000">
                <a:latin typeface="Arial" charset="0"/>
              </a:rPr>
              <a:pPr algn="l">
                <a:lnSpc>
                  <a:spcPct val="80000"/>
                </a:lnSpc>
                <a:defRPr/>
              </a:pPr>
              <a:t>‹#›</a:t>
            </a:fld>
            <a:endParaRPr lang="en-US" altLang="zh-TW" sz="1000" dirty="0">
              <a:latin typeface="Arial" charset="0"/>
            </a:endParaRPr>
          </a:p>
        </p:txBody>
      </p:sp>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dirty="0">
              <a:latin typeface="+mn-lt"/>
              <a:ea typeface="+mn-ea"/>
            </a:endParaRPr>
          </a:p>
        </p:txBody>
      </p:sp>
      <p:sp>
        <p:nvSpPr>
          <p:cNvPr id="6148" name="標題版面配置區 8"/>
          <p:cNvSpPr>
            <a:spLocks noGrp="1"/>
          </p:cNvSpPr>
          <p:nvPr>
            <p:ph type="title"/>
          </p:nvPr>
        </p:nvSpPr>
        <p:spPr bwMode="auto">
          <a:xfrm>
            <a:off x="457200" y="704850"/>
            <a:ext cx="8229600" cy="779463"/>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6149" name="文字版面配置區 29"/>
          <p:cNvSpPr>
            <a:spLocks noGrp="1"/>
          </p:cNvSpPr>
          <p:nvPr>
            <p:ph type="body" idx="1"/>
          </p:nvPr>
        </p:nvSpPr>
        <p:spPr bwMode="auto">
          <a:xfrm>
            <a:off x="395288" y="1628775"/>
            <a:ext cx="8229600" cy="474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grpSp>
        <p:nvGrpSpPr>
          <p:cNvPr id="6151"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grpSp>
      <p:pic>
        <p:nvPicPr>
          <p:cNvPr id="15" name="圖片 14" descr="TOUCH去背_2.png"/>
          <p:cNvPicPr>
            <a:picLocks noChangeAspect="1"/>
          </p:cNvPicPr>
          <p:nvPr/>
        </p:nvPicPr>
        <p:blipFill>
          <a:blip r:embed="rId13" cstate="screen"/>
          <a:stretch>
            <a:fillRect/>
          </a:stretch>
        </p:blipFill>
        <p:spPr>
          <a:xfrm>
            <a:off x="35496" y="0"/>
            <a:ext cx="1187624" cy="439861"/>
          </a:xfrm>
          <a:prstGeom prst="rect">
            <a:avLst/>
          </a:prstGeom>
        </p:spPr>
      </p:pic>
      <p:sp>
        <p:nvSpPr>
          <p:cNvPr id="16" name="文字方塊 15"/>
          <p:cNvSpPr txBox="1"/>
          <p:nvPr/>
        </p:nvSpPr>
        <p:spPr>
          <a:xfrm>
            <a:off x="1115616" y="66110"/>
            <a:ext cx="936475" cy="338554"/>
          </a:xfrm>
          <a:prstGeom prst="rect">
            <a:avLst/>
          </a:prstGeom>
          <a:noFill/>
        </p:spPr>
        <p:txBody>
          <a:bodyPr wrap="none" rtlCol="0">
            <a:spAutoFit/>
          </a:bodyPr>
          <a:lstStyle/>
          <a:p>
            <a:r>
              <a:rPr lang="en-US" altLang="zh-TW" sz="1600" dirty="0" smtClean="0">
                <a:solidFill>
                  <a:schemeClr val="accent6">
                    <a:lumMod val="20000"/>
                    <a:lumOff val="80000"/>
                  </a:schemeClr>
                </a:solidFill>
                <a:effectLst>
                  <a:outerShdw blurRad="38100" dist="38100" dir="2700000" algn="tl">
                    <a:srgbClr val="000000">
                      <a:alpha val="43137"/>
                    </a:srgbClr>
                  </a:outerShdw>
                </a:effectLst>
                <a:latin typeface="Arial Black" pitchFamily="34" charset="0"/>
              </a:rPr>
              <a:t>Center</a:t>
            </a:r>
            <a:endParaRPr lang="zh-TW" altLang="en-US" sz="1600" dirty="0">
              <a:solidFill>
                <a:schemeClr val="accent6">
                  <a:lumMod val="20000"/>
                  <a:lumOff val="80000"/>
                </a:schemeClr>
              </a:solidFill>
              <a:effectLst>
                <a:outerShdw blurRad="38100" dist="38100" dir="2700000" algn="tl">
                  <a:srgbClr val="000000">
                    <a:alpha val="43137"/>
                  </a:srgbClr>
                </a:outerShdw>
              </a:effectLst>
              <a:latin typeface="Arial Black" pitchFamily="34" charset="0"/>
            </a:endParaRPr>
          </a:p>
        </p:txBody>
      </p:sp>
      <p:pic>
        <p:nvPicPr>
          <p:cNvPr id="17" name="Picture 8" descr="ncku-titl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22104" y="6623447"/>
            <a:ext cx="720725" cy="261937"/>
          </a:xfrm>
          <a:prstGeom prst="rect">
            <a:avLst/>
          </a:prstGeom>
          <a:noFill/>
          <a:extLst>
            <a:ext uri="{909E8E84-426E-40DD-AFC4-6F175D3DCCD1}">
              <a14:hiddenFill xmlns:a14="http://schemas.microsoft.com/office/drawing/2010/main">
                <a:solidFill>
                  <a:srgbClr val="FFFFFF"/>
                </a:solidFill>
              </a14:hiddenFill>
            </a:ext>
          </a:extLst>
        </p:spPr>
      </p:pic>
      <p:sp>
        <p:nvSpPr>
          <p:cNvPr id="19" name="文字方塊 18"/>
          <p:cNvSpPr txBox="1"/>
          <p:nvPr/>
        </p:nvSpPr>
        <p:spPr>
          <a:xfrm>
            <a:off x="3633110" y="6623774"/>
            <a:ext cx="2307042" cy="261610"/>
          </a:xfrm>
          <a:prstGeom prst="rect">
            <a:avLst/>
          </a:prstGeom>
          <a:noFill/>
          <a:effectLst>
            <a:outerShdw blurRad="50800" dist="38100" dir="1800000" sx="88000" sy="88000" algn="tl" rotWithShape="0">
              <a:prstClr val="black">
                <a:alpha val="64000"/>
              </a:prstClr>
            </a:outerShdw>
          </a:effectLst>
        </p:spPr>
        <p:txBody>
          <a:bodyPr wrap="none">
            <a:spAutoFit/>
          </a:bodyPr>
          <a:lstStyle/>
          <a:p>
            <a:pPr algn="ctr">
              <a:defRPr/>
            </a:pPr>
            <a:r>
              <a:rPr lang="en-US" altLang="zh-TW" sz="1100" b="0" dirty="0" smtClean="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rPr>
              <a:t>National Cheng Kung University</a:t>
            </a:r>
            <a:endParaRPr lang="zh-TW" altLang="en-US" sz="1100" b="0" dirty="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21" name="文字方塊 20"/>
          <p:cNvSpPr txBox="1"/>
          <p:nvPr/>
        </p:nvSpPr>
        <p:spPr>
          <a:xfrm>
            <a:off x="5436096" y="76562"/>
            <a:ext cx="2808312" cy="400110"/>
          </a:xfrm>
          <a:prstGeom prst="rect">
            <a:avLst/>
          </a:prstGeom>
          <a:noFill/>
        </p:spPr>
        <p:txBody>
          <a:bodyPr wrap="square" rtlCol="0">
            <a:spAutoFit/>
          </a:bodyPr>
          <a:lstStyle/>
          <a:p>
            <a:pPr algn="ctr"/>
            <a:r>
              <a:rPr lang="en-US" altLang="zh-TW" sz="1000" b="1" dirty="0" smtClean="0">
                <a:solidFill>
                  <a:schemeClr val="tx2">
                    <a:lumMod val="90000"/>
                  </a:schemeClr>
                </a:solidFill>
                <a:latin typeface="微軟正黑體" pitchFamily="34" charset="-120"/>
                <a:ea typeface="微軟正黑體" pitchFamily="34" charset="-120"/>
              </a:rPr>
              <a:t>Center for</a:t>
            </a:r>
            <a:r>
              <a:rPr lang="en-US" altLang="zh-TW" sz="1000" b="1" baseline="0" dirty="0" smtClean="0">
                <a:solidFill>
                  <a:schemeClr val="tx2">
                    <a:lumMod val="90000"/>
                  </a:schemeClr>
                </a:solidFill>
                <a:latin typeface="微軟正黑體" pitchFamily="34" charset="-120"/>
                <a:ea typeface="微軟正黑體" pitchFamily="34" charset="-120"/>
              </a:rPr>
              <a:t> Tomorrow Ubiquitous Cloud and Hypermedia Services</a:t>
            </a:r>
            <a:endParaRPr lang="zh-TW" altLang="en-US" sz="1000" b="1"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iming>
    <p:tnLst>
      <p:par>
        <p:cTn id="1" dur="indefinite" restart="never" nodeType="tmRoot"/>
      </p:par>
    </p:tnLst>
    <p:bldLst>
      <p:bldP spid="16" grpId="2"/>
      <p:bldP spid="16" grpId="3"/>
      <p:bldP spid="16" grpId="4"/>
      <p:bldP spid="16" grpId="5"/>
      <p:bldP spid="16" grpId="6"/>
      <p:bldP spid="16" grpId="7"/>
      <p:bldP spid="16" grpId="8"/>
      <p:bldP spid="16" grpId="9"/>
      <p:bldP spid="16" grpId="10"/>
      <p:bldP spid="16" grpId="11"/>
      <p:bldP spid="16" grpId="12"/>
      <p:bldP spid="16" grpId="13"/>
      <p:bldP spid="16" grpId="14"/>
      <p:bldP spid="16" grpId="15"/>
      <p:bldP spid="16" grpId="16"/>
      <p:bldP spid="16" grpId="17"/>
      <p:bldP spid="16" grpId="18"/>
      <p:bldP spid="16" grpId="19"/>
      <p:bldP spid="16" grpId="20"/>
      <p:bldP spid="16" grpId="21"/>
      <p:bldP spid="16" grpId="22"/>
      <p:bldP spid="16" grpId="23"/>
      <p:bldP spid="16" grpId="24"/>
      <p:bldP spid="16" grpId="25"/>
      <p:bldP spid="16" grpId="26"/>
      <p:bldP spid="16" grpId="27"/>
      <p:bldP spid="16" grpId="28"/>
      <p:bldP spid="16" grpId="29"/>
      <p:bldP spid="16" grpId="30"/>
      <p:bldP spid="16" grpId="31"/>
      <p:bldP spid="16" grpId="32"/>
      <p:bldP spid="16" grpId="33"/>
      <p:bldP spid="16" grpId="34"/>
      <p:bldP spid="16" grpId="35"/>
      <p:bldP spid="16" grpId="36"/>
      <p:bldP spid="16" grpId="37"/>
      <p:bldP spid="16" grpId="38"/>
      <p:bldP spid="16" grpId="39"/>
      <p:bldP spid="16" grpId="40"/>
      <p:bldP spid="16" grpId="41"/>
      <p:bldP spid="16" grpId="42"/>
      <p:bldP spid="16" grpId="43"/>
      <p:bldP spid="16" grpId="44"/>
      <p:bldP spid="16" grpId="45"/>
      <p:bldP spid="16" grpId="46"/>
      <p:bldP spid="16" grpId="47"/>
      <p:bldP spid="16" grpId="48"/>
      <p:bldP spid="16" grpId="49"/>
      <p:bldP spid="16" grpId="50"/>
      <p:bldP spid="16" grpId="51"/>
      <p:bldP spid="16" grpId="52"/>
      <p:bldP spid="16" grpId="53"/>
      <p:bldP spid="16" grpId="54"/>
      <p:bldP spid="16" grpId="55"/>
      <p:bldP spid="16" grpId="56"/>
      <p:bldP spid="16" grpId="57"/>
      <p:bldP spid="16" grpId="58"/>
      <p:bldP spid="16" grpId="59"/>
      <p:bldP spid="16" grpId="60"/>
      <p:bldP spid="16" grpId="61"/>
      <p:bldP spid="16" grpId="62"/>
      <p:bldP spid="16" grpId="63"/>
      <p:bldP spid="16" grpId="64"/>
      <p:bldP spid="16" grpId="65"/>
      <p:bldP spid="16" grpId="66"/>
      <p:bldP spid="16" grpId="67"/>
      <p:bldP spid="16" grpId="68"/>
      <p:bldP spid="16" grpId="69"/>
      <p:bldP spid="16" grpId="70"/>
      <p:bldP spid="16" grpId="71"/>
      <p:bldP spid="16" grpId="72"/>
      <p:bldP spid="16" grpId="73"/>
      <p:bldP spid="16" grpId="74"/>
      <p:bldP spid="16" grpId="75"/>
      <p:bldP spid="16" grpId="76"/>
      <p:bldP spid="16" grpId="77"/>
      <p:bldP spid="16" grpId="78"/>
      <p:bldP spid="16" grpId="79"/>
      <p:bldP spid="16" grpId="80"/>
      <p:bldP spid="16" grpId="81"/>
      <p:bldP spid="16" grpId="82"/>
      <p:bldP spid="16" grpId="83"/>
      <p:bldP spid="16" grpId="84"/>
      <p:bldP spid="16" grpId="85"/>
      <p:bldP spid="16" grpId="86"/>
      <p:bldP spid="16" grpId="87"/>
      <p:bldP spid="16" grpId="88"/>
      <p:bldP spid="16" grpId="89"/>
      <p:bldP spid="16" grpId="90"/>
      <p:bldP spid="16" grpId="91"/>
      <p:bldP spid="16" grpId="92"/>
      <p:bldP spid="16" grpId="93"/>
      <p:bldP spid="16" grpId="94"/>
      <p:bldP spid="16" grpId="95"/>
      <p:bldP spid="16" grpId="96"/>
      <p:bldP spid="16" grpId="97"/>
      <p:bldP spid="16" grpId="98"/>
      <p:bldP spid="16" grpId="99"/>
      <p:bldP spid="16" grpId="100"/>
      <p:bldP spid="16" grpId="101"/>
      <p:bldP spid="16" grpId="102"/>
      <p:bldP spid="16" grpId="103"/>
      <p:bldP spid="16" grpId="104"/>
      <p:bldP spid="16" grpId="105"/>
      <p:bldP spid="16" grpId="106"/>
      <p:bldP spid="16" grpId="107"/>
      <p:bldP spid="16" grpId="108"/>
      <p:bldP spid="19" grpId="0"/>
      <p:bldP spid="19" grpId="1"/>
      <p:bldP spid="19" grpId="2"/>
      <p:bldP spid="19" grpId="3"/>
      <p:bldP spid="19" grpId="4"/>
      <p:bldP spid="19" grpId="5"/>
      <p:bldP spid="19" grpId="6"/>
      <p:bldP spid="19" grpId="7"/>
      <p:bldP spid="19" grpId="8"/>
      <p:bldP spid="19" grpId="9"/>
      <p:bldP spid="19" grpId="10"/>
      <p:bldP spid="19" grpId="11"/>
      <p:bldP spid="19" grpId="12"/>
      <p:bldP spid="19" grpId="13"/>
      <p:bldP spid="19" grpId="14"/>
      <p:bldP spid="19" grpId="15"/>
      <p:bldP spid="19" grpId="16"/>
      <p:bldP spid="19" grpId="17"/>
      <p:bldP spid="19" grpId="18"/>
      <p:bldP spid="19" grpId="19"/>
      <p:bldP spid="19" grpId="20"/>
      <p:bldP spid="19" grpId="21"/>
      <p:bldP spid="19" grpId="22"/>
      <p:bldP spid="19" grpId="23"/>
      <p:bldP spid="19" grpId="24"/>
      <p:bldP spid="19" grpId="25"/>
      <p:bldP spid="19" grpId="26"/>
      <p:bldP spid="19" grpId="27"/>
      <p:bldP spid="19" grpId="28"/>
      <p:bldP spid="19" grpId="29"/>
      <p:bldP spid="19" grpId="30"/>
      <p:bldP spid="19" grpId="31"/>
      <p:bldP spid="19" grpId="32"/>
      <p:bldP spid="19" grpId="33"/>
      <p:bldP spid="19" grpId="34"/>
      <p:bldP spid="19" grpId="35"/>
      <p:bldP spid="19" grpId="36"/>
      <p:bldP spid="19" grpId="37"/>
      <p:bldP spid="19" grpId="38"/>
      <p:bldP spid="19" grpId="39"/>
      <p:bldP spid="19" grpId="40"/>
      <p:bldP spid="19" grpId="41"/>
      <p:bldP spid="19" grpId="42"/>
      <p:bldP spid="19" grpId="43"/>
      <p:bldP spid="19" grpId="44"/>
      <p:bldP spid="19" grpId="45"/>
      <p:bldP spid="19" grpId="46"/>
      <p:bldP spid="19" grpId="47"/>
      <p:bldP spid="19" grpId="48"/>
      <p:bldP spid="19" grpId="49"/>
      <p:bldP spid="19" grpId="50"/>
      <p:bldP spid="19" grpId="51"/>
      <p:bldP spid="19" grpId="52"/>
      <p:bldP spid="19" grpId="53"/>
      <p:bldP spid="19" grpId="54"/>
      <p:bldP spid="19" grpId="55"/>
      <p:bldP spid="19" grpId="56"/>
      <p:bldP spid="19" grpId="57"/>
      <p:bldP spid="19" grpId="58"/>
      <p:bldP spid="19" grpId="59"/>
      <p:bldP spid="19" grpId="60"/>
      <p:bldP spid="19" grpId="61"/>
      <p:bldP spid="19" grpId="62"/>
      <p:bldP spid="19" grpId="63"/>
      <p:bldP spid="19" grpId="64"/>
      <p:bldP spid="19" grpId="65"/>
      <p:bldP spid="19" grpId="66"/>
      <p:bldP spid="19" grpId="67"/>
      <p:bldP spid="19" grpId="68"/>
      <p:bldP spid="19" grpId="69"/>
      <p:bldP spid="19" grpId="70"/>
      <p:bldP spid="19" grpId="71"/>
      <p:bldP spid="19" grpId="72"/>
      <p:bldP spid="19" grpId="73"/>
      <p:bldP spid="19" grpId="74"/>
      <p:bldP spid="19" grpId="75"/>
      <p:bldP spid="19" grpId="76"/>
      <p:bldP spid="19" grpId="77"/>
      <p:bldP spid="19" grpId="78"/>
      <p:bldP spid="19" grpId="79"/>
      <p:bldP spid="19" grpId="80"/>
      <p:bldP spid="19" grpId="81"/>
      <p:bldP spid="19" grpId="82"/>
      <p:bldP spid="19" grpId="83"/>
      <p:bldP spid="19" grpId="84"/>
      <p:bldP spid="19" grpId="85"/>
      <p:bldP spid="19" grpId="86"/>
      <p:bldP spid="19" grpId="87"/>
      <p:bldP spid="19" grpId="88"/>
      <p:bldP spid="19" grpId="89"/>
      <p:bldP spid="19" grpId="90"/>
      <p:bldP spid="19" grpId="91"/>
      <p:bldP spid="19" grpId="92"/>
      <p:bldP spid="19" grpId="93"/>
      <p:bldP spid="19" grpId="94"/>
      <p:bldP spid="19" grpId="95"/>
      <p:bldP spid="19" grpId="96"/>
      <p:bldP spid="19" grpId="97"/>
      <p:bldP spid="19" grpId="98"/>
      <p:bldP spid="19" grpId="99"/>
      <p:bldP spid="19" grpId="100"/>
      <p:bldP spid="19" grpId="101"/>
      <p:bldP spid="19" grpId="102"/>
      <p:bldP spid="19" grpId="103"/>
      <p:bldP spid="19" grpId="104"/>
      <p:bldP spid="19" grpId="105"/>
      <p:bldP spid="19" grpId="106"/>
      <p:bldP spid="21" grpId="0"/>
      <p:bldP spid="21" grpId="1"/>
      <p:bldP spid="21" grpId="2"/>
      <p:bldP spid="21" grpId="3"/>
      <p:bldP spid="21" grpId="4"/>
      <p:bldP spid="21" grpId="5"/>
      <p:bldP spid="21" grpId="6"/>
      <p:bldP spid="21" grpId="7"/>
      <p:bldP spid="21" grpId="8"/>
      <p:bldP spid="21" grpId="9"/>
      <p:bldP spid="21" grpId="10"/>
      <p:bldP spid="21" grpId="11"/>
      <p:bldP spid="21" grpId="12"/>
      <p:bldP spid="21" grpId="13"/>
      <p:bldP spid="21" grpId="14"/>
      <p:bldP spid="21" grpId="15"/>
      <p:bldP spid="21" grpId="16"/>
      <p:bldP spid="21" grpId="17"/>
      <p:bldP spid="21" grpId="18"/>
      <p:bldP spid="21" grpId="19"/>
      <p:bldP spid="21" grpId="20"/>
      <p:bldP spid="21" grpId="21"/>
      <p:bldP spid="21" grpId="22"/>
      <p:bldP spid="21" grpId="23"/>
      <p:bldP spid="21" grpId="24"/>
      <p:bldP spid="21" grpId="25"/>
      <p:bldP spid="21" grpId="26"/>
      <p:bldP spid="21" grpId="27"/>
      <p:bldP spid="21" grpId="28"/>
      <p:bldP spid="21" grpId="29"/>
      <p:bldP spid="21" grpId="30"/>
      <p:bldP spid="21" grpId="31"/>
      <p:bldP spid="21" grpId="32"/>
      <p:bldP spid="21" grpId="33"/>
      <p:bldP spid="21" grpId="34"/>
      <p:bldP spid="21" grpId="35"/>
      <p:bldP spid="21" grpId="36"/>
      <p:bldP spid="21" grpId="37"/>
      <p:bldP spid="21" grpId="38"/>
      <p:bldP spid="21" grpId="39"/>
      <p:bldP spid="21" grpId="40"/>
      <p:bldP spid="21" grpId="41"/>
      <p:bldP spid="21" grpId="42"/>
      <p:bldP spid="21" grpId="43"/>
      <p:bldP spid="21" grpId="44"/>
      <p:bldP spid="21" grpId="45"/>
      <p:bldP spid="21" grpId="46"/>
      <p:bldP spid="21" grpId="47"/>
      <p:bldP spid="21" grpId="48"/>
      <p:bldP spid="21" grpId="49"/>
      <p:bldP spid="21" grpId="50"/>
      <p:bldP spid="21" grpId="51"/>
      <p:bldP spid="21" grpId="52"/>
      <p:bldP spid="21" grpId="53"/>
      <p:bldP spid="21" grpId="54"/>
      <p:bldP spid="21" grpId="55"/>
      <p:bldP spid="21" grpId="56"/>
      <p:bldP spid="21" grpId="57"/>
      <p:bldP spid="21" grpId="58"/>
      <p:bldP spid="21" grpId="59"/>
      <p:bldP spid="21" grpId="60"/>
      <p:bldP spid="21" grpId="61"/>
      <p:bldP spid="21" grpId="62"/>
      <p:bldP spid="21" grpId="63"/>
      <p:bldP spid="21" grpId="64"/>
      <p:bldP spid="21" grpId="65"/>
      <p:bldP spid="21" grpId="66"/>
      <p:bldP spid="21" grpId="67"/>
      <p:bldP spid="21" grpId="68"/>
      <p:bldP spid="21" grpId="69"/>
      <p:bldP spid="21" grpId="70"/>
      <p:bldP spid="21" grpId="71"/>
      <p:bldP spid="21" grpId="72"/>
      <p:bldP spid="21" grpId="73"/>
      <p:bldP spid="21" grpId="74"/>
      <p:bldP spid="21" grpId="75"/>
      <p:bldP spid="21" grpId="76"/>
      <p:bldP spid="21" grpId="77"/>
      <p:bldP spid="21" grpId="78"/>
      <p:bldP spid="21" grpId="79"/>
      <p:bldP spid="21" grpId="80"/>
      <p:bldP spid="21" grpId="81"/>
      <p:bldP spid="21" grpId="82"/>
      <p:bldP spid="21" grpId="83"/>
      <p:bldP spid="21" grpId="84"/>
      <p:bldP spid="21" grpId="85"/>
      <p:bldP spid="21" grpId="86"/>
      <p:bldP spid="21" grpId="87"/>
      <p:bldP spid="21" grpId="88"/>
      <p:bldP spid="21" grpId="89"/>
      <p:bldP spid="21" grpId="90"/>
      <p:bldP spid="21" grpId="91"/>
      <p:bldP spid="21" grpId="92"/>
      <p:bldP spid="21" grpId="93"/>
      <p:bldP spid="21" grpId="94"/>
      <p:bldP spid="21" grpId="95"/>
      <p:bldP spid="21" grpId="96"/>
      <p:bldP spid="21" grpId="97"/>
      <p:bldP spid="21" grpId="98"/>
      <p:bldP spid="21" grpId="99"/>
      <p:bldP spid="21" grpId="100"/>
      <p:bldP spid="21" grpId="101"/>
      <p:bldP spid="21" grpId="102"/>
      <p:bldP spid="21" grpId="103"/>
      <p:bldP spid="21" grpId="104"/>
      <p:bldP spid="21" grpId="105"/>
      <p:bldP spid="21" grpId="106"/>
    </p:bldLst>
  </p:timing>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0.png"/><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3.bin"/><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2.xml"/><Relationship Id="rId7" Type="http://schemas.openxmlformats.org/officeDocument/2006/relationships/image" Target="../media/image20.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package" Target="../embeddings/Microsoft_PowerPoint____2.sldx"/><Relationship Id="rId11" Type="http://schemas.openxmlformats.org/officeDocument/2006/relationships/image" Target="../media/image22.emf"/><Relationship Id="rId5" Type="http://schemas.openxmlformats.org/officeDocument/2006/relationships/image" Target="../media/image19.emf"/><Relationship Id="rId10" Type="http://schemas.openxmlformats.org/officeDocument/2006/relationships/oleObject" Target="../embeddings/oleObject7.bin"/><Relationship Id="rId4" Type="http://schemas.openxmlformats.org/officeDocument/2006/relationships/oleObject" Target="../embeddings/oleObject5.bin"/><Relationship Id="rId9"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PowerPoint____3.sld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emf"/><Relationship Id="rId5" Type="http://schemas.openxmlformats.org/officeDocument/2006/relationships/package" Target="../embeddings/Microsoft_PowerPoint____4.sldx"/><Relationship Id="rId4" Type="http://schemas.openxmlformats.org/officeDocument/2006/relationships/image" Target="../media/image2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PowerPoint____6.sldx"/><Relationship Id="rId5" Type="http://schemas.openxmlformats.org/officeDocument/2006/relationships/image" Target="../media/image24.emf"/><Relationship Id="rId4" Type="http://schemas.openxmlformats.org/officeDocument/2006/relationships/package" Target="../embeddings/Microsoft_PowerPoint____5.sld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PowerPoint____7.sldx"/><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26.emf"/><Relationship Id="rId4" Type="http://schemas.openxmlformats.org/officeDocument/2006/relationships/package" Target="../embeddings/Microsoft_PowerPoint____8.sld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8.w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image" Target="../media/image27.wmf"/><Relationship Id="rId4" Type="http://schemas.openxmlformats.org/officeDocument/2006/relationships/oleObject" Target="../embeddings/oleObject8.bin"/></Relationships>
</file>

<file path=ppt/slides/_rels/slide19.xml.rels><?xml version="1.0" encoding="UTF-8" standalone="yes"?>
<Relationships xmlns="http://schemas.openxmlformats.org/package/2006/relationships"><Relationship Id="rId3" Type="http://schemas.openxmlformats.org/officeDocument/2006/relationships/hyperlink" Target="mailto:jefyang@mail.ncku.edu.tw"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PowerPoint____9.sldx"/><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image" Target="../media/image30.emf"/><Relationship Id="rId4" Type="http://schemas.openxmlformats.org/officeDocument/2006/relationships/package" Target="../embeddings/Microsoft_PowerPoint____10.sldx"/></Relationships>
</file>

<file path=ppt/slides/_rels/slide22.xml.rels><?xml version="1.0" encoding="UTF-8" standalone="yes"?>
<Relationships xmlns="http://schemas.openxmlformats.org/package/2006/relationships"><Relationship Id="rId3" Type="http://schemas.openxmlformats.org/officeDocument/2006/relationships/hyperlink" Target="mailto:jefyang@mail.ncku.edu.tw"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image" Target="../media/image37.emf"/></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PowerPoint____11.sldx"/><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image" Target="../media/image3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PowerPoint____.sl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PowerPoint____1.sldx"/><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7.wmf"/><Relationship Id="rId3" Type="http://schemas.openxmlformats.org/officeDocument/2006/relationships/notesSlide" Target="../notesSlides/notesSlide1.xml"/><Relationship Id="rId7" Type="http://schemas.openxmlformats.org/officeDocument/2006/relationships/image" Target="../media/image12.png"/><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8.wmf"/><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395536" y="4293096"/>
            <a:ext cx="8280920" cy="2232248"/>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cs typeface="Calibri" pitchFamily="34" charset="0"/>
              </a:rPr>
              <a:t>Center for Tomorrow Ubiquitous Cloud and Hypermedia Services</a:t>
            </a:r>
          </a:p>
          <a:p>
            <a:pPr algn="ctr">
              <a:spcBef>
                <a:spcPts val="0"/>
              </a:spcBef>
              <a:defRP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Institute of Computer and Communication Engineering</a:t>
            </a:r>
          </a:p>
          <a:p>
            <a:pPr lvl="0" algn="ctr">
              <a:lnSpc>
                <a:spcPct val="80000"/>
              </a:lnSpc>
              <a:spcBef>
                <a:spcPct val="20000"/>
              </a:spcBef>
              <a:buClr>
                <a:srgbClr val="0000FF"/>
              </a:buCl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Department of Electrical Engineering</a:t>
            </a:r>
          </a:p>
          <a:p>
            <a:pPr lvl="0" algn="ctr">
              <a:lnSpc>
                <a:spcPct val="80000"/>
              </a:lnSpc>
              <a:spcBef>
                <a:spcPct val="20000"/>
              </a:spcBef>
              <a:buClr>
                <a:srgbClr val="0000FF"/>
              </a:buCl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 National Cheng Kung University, Taiwan</a:t>
            </a:r>
          </a:p>
        </p:txBody>
      </p:sp>
      <p:sp>
        <p:nvSpPr>
          <p:cNvPr id="88070" name="Text Box 6"/>
          <p:cNvSpPr txBox="1">
            <a:spLocks noChangeArrowheads="1"/>
          </p:cNvSpPr>
          <p:nvPr/>
        </p:nvSpPr>
        <p:spPr bwMode="auto">
          <a:xfrm>
            <a:off x="538982" y="1860699"/>
            <a:ext cx="8208912" cy="1384976"/>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t>Centralized Texture-Depth Packing </a:t>
            </a:r>
            <a:endParaRPr lang="en-US" altLang="zh-TW" sz="3200" b="1" dirty="0" smtClean="0"/>
          </a:p>
          <a:p>
            <a:pPr algn="ctr"/>
            <a:r>
              <a:rPr lang="en-US" altLang="zh-TW" sz="3200" b="1" dirty="0" smtClean="0"/>
              <a:t>SEI </a:t>
            </a:r>
            <a:r>
              <a:rPr lang="en-US" altLang="zh-TW" sz="3200" b="1" dirty="0"/>
              <a:t>Message for </a:t>
            </a:r>
            <a:r>
              <a:rPr lang="en-US" altLang="zh-TW" sz="3200" b="1" dirty="0" smtClean="0"/>
              <a:t>HEVC and AVC</a:t>
            </a:r>
          </a:p>
          <a:p>
            <a:pPr algn="ctr"/>
            <a:r>
              <a:rPr lang="en-US" altLang="zh-TW" sz="2000" b="1" dirty="0">
                <a:solidFill>
                  <a:srgbClr val="FFFF00"/>
                </a:solidFill>
                <a:latin typeface="微軟正黑體" pitchFamily="34" charset="-120"/>
                <a:ea typeface="微軟正黑體" pitchFamily="34" charset="-120"/>
              </a:rPr>
              <a:t>(Revisions of JCTVC-Y0024 </a:t>
            </a:r>
            <a:r>
              <a:rPr lang="en-US" altLang="zh-TW" sz="2000" b="1" dirty="0" smtClean="0">
                <a:solidFill>
                  <a:srgbClr val="FFFF00"/>
                </a:solidFill>
                <a:latin typeface="微軟正黑體" pitchFamily="34" charset="-120"/>
                <a:ea typeface="微軟正黑體" pitchFamily="34" charset="-120"/>
              </a:rPr>
              <a:t>and Y0025)</a:t>
            </a:r>
            <a:endParaRPr lang="zh-TW" altLang="en-US" sz="2000"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bwMode="auto">
          <a:xfrm>
            <a:off x="4802724" y="3290088"/>
            <a:ext cx="223991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03340" y="4020268"/>
            <a:ext cx="2238905" cy="523220"/>
            <a:chOff x="5199360" y="3933056"/>
            <a:chExt cx="2468984" cy="523220"/>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Horizontal Splitting</a:t>
              </a:r>
            </a:p>
            <a:p>
              <a:pPr algn="ctr"/>
              <a:r>
                <a:rPr lang="en-US" altLang="zh-TW" sz="1400" b="1" dirty="0" smtClean="0">
                  <a:latin typeface="Calibri" panose="020F0502020204030204" pitchFamily="34" charset="0"/>
                  <a:cs typeface="Arial" pitchFamily="34" charset="0"/>
                </a:rPr>
                <a:t>&amp; Flipping</a:t>
              </a:r>
              <a:endParaRPr lang="en-US" altLang="zh-TW" sz="1400" b="1" dirty="0">
                <a:latin typeface="Calibri" panose="020F0502020204030204" pitchFamily="34" charset="0"/>
                <a:cs typeface="Arial" pitchFamily="34" charset="0"/>
              </a:endParaRPr>
            </a:p>
          </p:txBody>
        </p:sp>
      </p:grpSp>
      <p:sp>
        <p:nvSpPr>
          <p:cNvPr id="55" name="矩形 54"/>
          <p:cNvSpPr/>
          <p:nvPr/>
        </p:nvSpPr>
        <p:spPr bwMode="auto">
          <a:xfrm>
            <a:off x="4803340" y="2570008"/>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02724" y="2579706"/>
            <a:ext cx="2238905"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Spatial Subsample in</a:t>
            </a:r>
          </a:p>
          <a:p>
            <a:pPr algn="ctr"/>
            <a:r>
              <a:rPr lang="en-US" altLang="zh-TW" sz="1400" b="1" dirty="0" smtClean="0">
                <a:latin typeface="Calibri" panose="020F0502020204030204" pitchFamily="34" charset="0"/>
                <a:cs typeface="Arial" pitchFamily="34" charset="0"/>
              </a:rPr>
              <a:t>Horizontal </a:t>
            </a:r>
            <a:r>
              <a:rPr lang="en-US" altLang="zh-TW" sz="1400" b="1" dirty="0">
                <a:latin typeface="Calibri" panose="020F0502020204030204" pitchFamily="34" charset="0"/>
                <a:cs typeface="Arial" pitchFamily="34" charset="0"/>
              </a:rPr>
              <a:t>Direction</a:t>
            </a:r>
          </a:p>
        </p:txBody>
      </p:sp>
      <p:sp>
        <p:nvSpPr>
          <p:cNvPr id="60" name="矩形 59"/>
          <p:cNvSpPr/>
          <p:nvPr/>
        </p:nvSpPr>
        <p:spPr bwMode="auto">
          <a:xfrm>
            <a:off x="2400611" y="2574332"/>
            <a:ext cx="2258097"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402553" y="2547644"/>
            <a:ext cx="2232248"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Horizontal Subsample </a:t>
            </a:r>
            <a:r>
              <a:rPr lang="en-US" altLang="zh-TW" sz="1400" b="1" dirty="0">
                <a:latin typeface="Calibri" panose="020F0502020204030204" pitchFamily="34" charset="0"/>
                <a:cs typeface="Arial" pitchFamily="34" charset="0"/>
              </a:rPr>
              <a:t>or</a:t>
            </a:r>
          </a:p>
          <a:p>
            <a:pPr algn="ctr"/>
            <a:r>
              <a:rPr lang="en-US" altLang="zh-TW" sz="1400" b="1" dirty="0" smtClean="0">
                <a:latin typeface="Calibri" panose="020F0502020204030204" pitchFamily="34" charset="0"/>
                <a:cs typeface="Arial" pitchFamily="34" charset="0"/>
              </a:rPr>
              <a:t>Original Texture Frame</a:t>
            </a:r>
            <a:endParaRPr lang="en-US" altLang="zh-TW" sz="14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214297" y="3412915"/>
            <a:ext cx="1904406" cy="1273680"/>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37415" y="1715414"/>
            <a:ext cx="1151025" cy="648670"/>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954589" y="1715470"/>
            <a:ext cx="1150925" cy="648614"/>
          </a:xfrm>
          <a:prstGeom prst="rect">
            <a:avLst/>
          </a:prstGeom>
        </p:spPr>
      </p:pic>
      <p:sp>
        <p:nvSpPr>
          <p:cNvPr id="80" name="矩形 79"/>
          <p:cNvSpPr/>
          <p:nvPr/>
        </p:nvSpPr>
        <p:spPr bwMode="auto">
          <a:xfrm>
            <a:off x="4803340" y="4740348"/>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874732" y="4848180"/>
            <a:ext cx="2160240" cy="307777"/>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Combination</a:t>
            </a:r>
            <a:endParaRPr lang="en-US" altLang="zh-TW" sz="1400" b="1" dirty="0">
              <a:latin typeface="Calibri" panose="020F0502020204030204" pitchFamily="34" charset="0"/>
              <a:cs typeface="Arial" pitchFamily="34" charset="0"/>
            </a:endParaRPr>
          </a:p>
        </p:txBody>
      </p:sp>
      <p:cxnSp>
        <p:nvCxnSpPr>
          <p:cNvPr id="88" name="直線單箭頭接點 87"/>
          <p:cNvCxnSpPr/>
          <p:nvPr/>
        </p:nvCxnSpPr>
        <p:spPr bwMode="auto">
          <a:xfrm>
            <a:off x="5954852" y="3109821"/>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5954852" y="381584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954852" y="454348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954852" y="5302709"/>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331941" y="1484784"/>
            <a:ext cx="344966" cy="307777"/>
          </a:xfrm>
          <a:prstGeom prst="rect">
            <a:avLst/>
          </a:prstGeom>
          <a:noFill/>
        </p:spPr>
        <p:txBody>
          <a:bodyPr wrap="none" rtlCol="0">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43" name="文字方塊 42"/>
          <p:cNvSpPr txBox="1"/>
          <p:nvPr/>
        </p:nvSpPr>
        <p:spPr>
          <a:xfrm>
            <a:off x="5753902" y="1486285"/>
            <a:ext cx="344966" cy="307777"/>
          </a:xfrm>
          <a:prstGeom prst="rect">
            <a:avLst/>
          </a:prstGeom>
          <a:noFill/>
        </p:spPr>
        <p:txBody>
          <a:bodyPr wrap="none" rtlCol="0">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8" name="標題 1"/>
          <p:cNvSpPr>
            <a:spLocks noGrp="1"/>
          </p:cNvSpPr>
          <p:nvPr>
            <p:ph type="title"/>
          </p:nvPr>
        </p:nvSpPr>
        <p:spPr>
          <a:xfrm>
            <a:off x="433293" y="768870"/>
            <a:ext cx="8229600" cy="859930"/>
          </a:xfrm>
        </p:spPr>
        <p:txBody>
          <a:bodyPr>
            <a:normAutofit/>
          </a:bodyPr>
          <a:lstStyle/>
          <a:p>
            <a:pPr algn="ctr"/>
            <a:r>
              <a:rPr lang="en-US" altLang="zh-TW" sz="3200" dirty="0" smtClean="0">
                <a:latin typeface="Calibri" pitchFamily="34" charset="0"/>
              </a:rPr>
              <a:t>CTDP Left and Right (LR) Packing Procedure</a:t>
            </a:r>
            <a:endParaRPr lang="zh-TW" altLang="en-US" sz="3200" dirty="0">
              <a:latin typeface="Calibri" pitchFamily="34" charset="0"/>
            </a:endParaRPr>
          </a:p>
        </p:txBody>
      </p:sp>
      <p:sp>
        <p:nvSpPr>
          <p:cNvPr id="59" name="文字方塊 58"/>
          <p:cNvSpPr txBox="1"/>
          <p:nvPr/>
        </p:nvSpPr>
        <p:spPr>
          <a:xfrm>
            <a:off x="4586700" y="3301518"/>
            <a:ext cx="2664296"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Subsample to </a:t>
            </a:r>
            <a:endParaRPr lang="en-US" altLang="zh-TW" sz="1400" b="1" dirty="0">
              <a:latin typeface="Calibri" panose="020F0502020204030204" pitchFamily="34" charset="0"/>
              <a:cs typeface="Arial" pitchFamily="34" charset="0"/>
            </a:endParaRPr>
          </a:p>
          <a:p>
            <a:pPr algn="ctr"/>
            <a:r>
              <a:rPr lang="en-US" altLang="zh-TW" sz="1400" b="1" dirty="0" smtClean="0">
                <a:latin typeface="Calibri" panose="020F0502020204030204" pitchFamily="34" charset="0"/>
                <a:cs typeface="Arial" pitchFamily="34" charset="0"/>
              </a:rPr>
              <a:t>Emulated </a:t>
            </a:r>
            <a:r>
              <a:rPr lang="en-US" altLang="zh-TW" sz="1400" b="1" dirty="0" err="1" smtClean="0">
                <a:latin typeface="Calibri" panose="020F0502020204030204" pitchFamily="34" charset="0"/>
                <a:cs typeface="Arial" pitchFamily="34" charset="0"/>
              </a:rPr>
              <a:t>YCbCr</a:t>
            </a:r>
            <a:r>
              <a:rPr lang="en-US" altLang="zh-TW" sz="1400" b="1" dirty="0" smtClean="0">
                <a:latin typeface="Calibri" panose="020F0502020204030204" pitchFamily="34" charset="0"/>
                <a:cs typeface="Arial" pitchFamily="34" charset="0"/>
              </a:rPr>
              <a:t> </a:t>
            </a:r>
            <a:endParaRPr lang="en-US" altLang="zh-TW" sz="1400" b="1" dirty="0">
              <a:latin typeface="Calibri" panose="020F0502020204030204" pitchFamily="34" charset="0"/>
              <a:cs typeface="Arial"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3" name="文字方塊 62"/>
          <p:cNvSpPr txBox="1"/>
          <p:nvPr/>
        </p:nvSpPr>
        <p:spPr>
          <a:xfrm>
            <a:off x="7467020" y="3084164"/>
            <a:ext cx="671720" cy="307777"/>
          </a:xfrm>
          <a:prstGeom prst="rect">
            <a:avLst/>
          </a:prstGeom>
          <a:noFill/>
        </p:spPr>
        <p:txBody>
          <a:bodyPr wrap="square" rtlCol="0">
            <a:spAutoFit/>
          </a:bodyPr>
          <a:lstStyle/>
          <a:p>
            <a:r>
              <a:rPr lang="en-US" altLang="zh-TW" sz="1400" dirty="0" smtClean="0">
                <a:latin typeface="Calibri" panose="020F0502020204030204" pitchFamily="34" charset="0"/>
              </a:rPr>
              <a:t>2W</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68" name="文字方塊 67"/>
          <p:cNvSpPr txBox="1"/>
          <p:nvPr/>
        </p:nvSpPr>
        <p:spPr>
          <a:xfrm>
            <a:off x="5082695" y="6186478"/>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30316" y="2444614"/>
            <a:ext cx="1150925" cy="648614"/>
          </a:xfrm>
          <a:prstGeom prst="rect">
            <a:avLst/>
          </a:prstGeom>
        </p:spPr>
      </p:pic>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467084" y="2410397"/>
            <a:ext cx="576000" cy="648670"/>
          </a:xfrm>
          <a:prstGeom prst="rect">
            <a:avLst/>
          </a:prstGeom>
        </p:spPr>
      </p:pic>
      <p:pic>
        <p:nvPicPr>
          <p:cNvPr id="77" name="圖片 76"/>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598464" y="3378310"/>
            <a:ext cx="252000" cy="648000"/>
          </a:xfrm>
          <a:prstGeom prst="rect">
            <a:avLst/>
          </a:prstGeom>
        </p:spPr>
      </p:pic>
      <p:cxnSp>
        <p:nvCxnSpPr>
          <p:cNvPr id="79" name="直線單箭頭接點 78"/>
          <p:cNvCxnSpPr/>
          <p:nvPr/>
        </p:nvCxnSpPr>
        <p:spPr bwMode="auto">
          <a:xfrm>
            <a:off x="5912928" y="238324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529660" y="2364084"/>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25322" y="4814596"/>
            <a:ext cx="126000" cy="648000"/>
          </a:xfrm>
          <a:prstGeom prst="rect">
            <a:avLst/>
          </a:prstGeom>
        </p:spPr>
      </p:pic>
      <p:pic>
        <p:nvPicPr>
          <p:cNvPr id="85" name="圖片 8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379781" y="5538478"/>
            <a:ext cx="1150925" cy="648614"/>
          </a:xfrm>
          <a:prstGeom prst="rect">
            <a:avLst/>
          </a:prstGeom>
        </p:spPr>
      </p:pic>
      <p:pic>
        <p:nvPicPr>
          <p:cNvPr id="98" name="圖片 97"/>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5252788" y="5540842"/>
            <a:ext cx="126000" cy="648000"/>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001931" y="4812356"/>
            <a:ext cx="126000" cy="648000"/>
          </a:xfrm>
          <a:prstGeom prst="rect">
            <a:avLst/>
          </a:prstGeom>
        </p:spPr>
      </p:pic>
      <p:pic>
        <p:nvPicPr>
          <p:cNvPr id="101" name="圖片 100"/>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6523641" y="5538478"/>
            <a:ext cx="126000" cy="648000"/>
          </a:xfrm>
          <a:prstGeom prst="rect">
            <a:avLst/>
          </a:prstGeom>
        </p:spPr>
      </p:pic>
      <p:sp>
        <p:nvSpPr>
          <p:cNvPr id="50" name="文字方塊 49"/>
          <p:cNvSpPr txBox="1"/>
          <p:nvPr/>
        </p:nvSpPr>
        <p:spPr>
          <a:xfrm>
            <a:off x="1336927" y="2183004"/>
            <a:ext cx="547394" cy="307777"/>
          </a:xfrm>
          <a:prstGeom prst="rect">
            <a:avLst/>
          </a:prstGeom>
          <a:noFill/>
        </p:spPr>
        <p:txBody>
          <a:bodyPr wrap="none" rtlCol="0">
            <a:spAutoFit/>
          </a:bodyPr>
          <a:lstStyle/>
          <a:p>
            <a:r>
              <a:rPr lang="en-US" altLang="zh-TW" sz="1400" dirty="0">
                <a:latin typeface="Calibri" panose="020F0502020204030204" pitchFamily="34" charset="0"/>
              </a:rPr>
              <a:t> </a:t>
            </a:r>
            <a:r>
              <a:rPr lang="en-US" altLang="zh-TW" sz="1400" dirty="0" smtClean="0">
                <a:latin typeface="Calibri" panose="020F0502020204030204" pitchFamily="34" charset="0"/>
              </a:rPr>
              <a:t> W</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53" name="文字方塊 52"/>
          <p:cNvSpPr txBox="1"/>
          <p:nvPr/>
        </p:nvSpPr>
        <p:spPr>
          <a:xfrm>
            <a:off x="6386900" y="6188842"/>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70" name="文字方塊 69"/>
          <p:cNvSpPr txBox="1"/>
          <p:nvPr/>
        </p:nvSpPr>
        <p:spPr>
          <a:xfrm>
            <a:off x="5775640" y="6167089"/>
            <a:ext cx="467244"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84" name="文字方塊 83"/>
          <p:cNvSpPr txBox="1"/>
          <p:nvPr/>
        </p:nvSpPr>
        <p:spPr>
          <a:xfrm>
            <a:off x="7178988" y="4530366"/>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86" name="文字方塊 85"/>
          <p:cNvSpPr txBox="1"/>
          <p:nvPr/>
        </p:nvSpPr>
        <p:spPr>
          <a:xfrm>
            <a:off x="7845961" y="4530366"/>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94" name="文字方塊 93"/>
          <p:cNvSpPr txBox="1"/>
          <p:nvPr/>
        </p:nvSpPr>
        <p:spPr>
          <a:xfrm>
            <a:off x="7467084" y="2139563"/>
            <a:ext cx="724438" cy="307777"/>
          </a:xfrm>
          <a:prstGeom prst="rect">
            <a:avLst/>
          </a:prstGeom>
          <a:noFill/>
        </p:spPr>
        <p:txBody>
          <a:bodyPr wrap="square" rtlCol="0">
            <a:spAutoFit/>
          </a:bodyPr>
          <a:lstStyle/>
          <a:p>
            <a:r>
              <a:rPr lang="en-US" altLang="zh-TW" sz="1400" dirty="0" smtClean="0">
                <a:latin typeface="Calibri" panose="020F0502020204030204" pitchFamily="34" charset="0"/>
              </a:rPr>
              <a:t>6W</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96" name="文字方塊 95"/>
          <p:cNvSpPr txBox="1"/>
          <p:nvPr/>
        </p:nvSpPr>
        <p:spPr>
          <a:xfrm>
            <a:off x="4075402" y="1871061"/>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488440" y="1901249"/>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99" name="文字方塊 98"/>
          <p:cNvSpPr txBox="1"/>
          <p:nvPr/>
        </p:nvSpPr>
        <p:spPr>
          <a:xfrm>
            <a:off x="8043084" y="2604068"/>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2" name="文字方塊 101"/>
          <p:cNvSpPr txBox="1"/>
          <p:nvPr/>
        </p:nvSpPr>
        <p:spPr>
          <a:xfrm>
            <a:off x="7814193" y="3551743"/>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3" name="文字方塊 102"/>
          <p:cNvSpPr txBox="1"/>
          <p:nvPr/>
        </p:nvSpPr>
        <p:spPr>
          <a:xfrm>
            <a:off x="8091548" y="5032183"/>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78710" y="5000096"/>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5" name="文字方塊 104"/>
          <p:cNvSpPr txBox="1"/>
          <p:nvPr/>
        </p:nvSpPr>
        <p:spPr>
          <a:xfrm>
            <a:off x="6636077" y="5726342"/>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833440" y="2615032"/>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4034505159"/>
              </p:ext>
            </p:extLst>
          </p:nvPr>
        </p:nvGraphicFramePr>
        <p:xfrm>
          <a:off x="602084" y="5112774"/>
          <a:ext cx="3849710" cy="637003"/>
        </p:xfrm>
        <a:graphic>
          <a:graphicData uri="http://schemas.openxmlformats.org/presentationml/2006/ole">
            <mc:AlternateContent xmlns:mc="http://schemas.openxmlformats.org/markup-compatibility/2006">
              <mc:Choice xmlns:v="urn:schemas-microsoft-com:vml" Requires="v">
                <p:oleObj spid="_x0000_s24682" name="方程式" r:id="rId5" imgW="2374560" imgH="393480" progId="Equation.3">
                  <p:embed/>
                </p:oleObj>
              </mc:Choice>
              <mc:Fallback>
                <p:oleObj name="方程式" r:id="rId5" imgW="2374560" imgH="393480" progId="Equation.3">
                  <p:embed/>
                  <p:pic>
                    <p:nvPicPr>
                      <p:cNvPr id="0" name="物件 6"/>
                      <p:cNvPicPr>
                        <a:picLocks noChangeAspect="1" noChangeArrowheads="1"/>
                      </p:cNvPicPr>
                      <p:nvPr/>
                    </p:nvPicPr>
                    <p:blipFill>
                      <a:blip r:embed="rId6"/>
                      <a:srcRect/>
                      <a:stretch>
                        <a:fillRect/>
                      </a:stretch>
                    </p:blipFill>
                    <p:spPr bwMode="auto">
                      <a:xfrm>
                        <a:off x="602084" y="5112774"/>
                        <a:ext cx="3849710" cy="637003"/>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2804142504"/>
              </p:ext>
            </p:extLst>
          </p:nvPr>
        </p:nvGraphicFramePr>
        <p:xfrm>
          <a:off x="597434" y="5892325"/>
          <a:ext cx="1795831" cy="319087"/>
        </p:xfrm>
        <a:graphic>
          <a:graphicData uri="http://schemas.openxmlformats.org/presentationml/2006/ole">
            <mc:AlternateContent xmlns:mc="http://schemas.openxmlformats.org/markup-compatibility/2006">
              <mc:Choice xmlns:v="urn:schemas-microsoft-com:vml" Requires="v">
                <p:oleObj spid="_x0000_s24683" name="方程式" r:id="rId7" imgW="1218960" imgH="215640" progId="Equation.3">
                  <p:embed/>
                </p:oleObj>
              </mc:Choice>
              <mc:Fallback>
                <p:oleObj name="方程式" r:id="rId7" imgW="1218960" imgH="215640" progId="Equation.3">
                  <p:embed/>
                  <p:pic>
                    <p:nvPicPr>
                      <p:cNvPr id="0" name="物件 8"/>
                      <p:cNvPicPr>
                        <a:picLocks noChangeAspect="1" noChangeArrowheads="1"/>
                      </p:cNvPicPr>
                      <p:nvPr/>
                    </p:nvPicPr>
                    <p:blipFill>
                      <a:blip r:embed="rId8"/>
                      <a:srcRect/>
                      <a:stretch>
                        <a:fillRect/>
                      </a:stretch>
                    </p:blipFill>
                    <p:spPr bwMode="auto">
                      <a:xfrm>
                        <a:off x="597434" y="5892325"/>
                        <a:ext cx="1795831" cy="319087"/>
                      </a:xfrm>
                      <a:prstGeom prst="rect">
                        <a:avLst/>
                      </a:prstGeom>
                      <a:solidFill>
                        <a:schemeClr val="bg2">
                          <a:lumMod val="90000"/>
                        </a:schemeClr>
                      </a:solidFill>
                      <a:ln>
                        <a:noFill/>
                      </a:ln>
                      <a:extLst/>
                    </p:spPr>
                  </p:pic>
                </p:oleObj>
              </mc:Fallback>
            </mc:AlternateContent>
          </a:graphicData>
        </a:graphic>
      </p:graphicFrame>
    </p:spTree>
    <p:extLst>
      <p:ext uri="{BB962C8B-B14F-4D97-AF65-F5344CB8AC3E}">
        <p14:creationId xmlns:p14="http://schemas.microsoft.com/office/powerpoint/2010/main" val="4018881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2"/>
          <p:cNvSpPr>
            <a:spLocks noChangeArrowheads="1"/>
          </p:cNvSpPr>
          <p:nvPr/>
        </p:nvSpPr>
        <p:spPr bwMode="auto">
          <a:xfrm>
            <a:off x="184298" y="1674518"/>
            <a:ext cx="1023049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TW" altLang="en-US"/>
          </a:p>
        </p:txBody>
      </p:sp>
      <p:graphicFrame>
        <p:nvGraphicFramePr>
          <p:cNvPr id="19" name="物件 18"/>
          <p:cNvGraphicFramePr>
            <a:graphicFrameLocks noChangeAspect="1"/>
          </p:cNvGraphicFramePr>
          <p:nvPr>
            <p:extLst>
              <p:ext uri="{D42A27DB-BD31-4B8C-83A1-F6EECF244321}">
                <p14:modId xmlns:p14="http://schemas.microsoft.com/office/powerpoint/2010/main" val="965186886"/>
              </p:ext>
            </p:extLst>
          </p:nvPr>
        </p:nvGraphicFramePr>
        <p:xfrm>
          <a:off x="179512" y="1495647"/>
          <a:ext cx="3888432" cy="2257341"/>
        </p:xfrm>
        <a:graphic>
          <a:graphicData uri="http://schemas.openxmlformats.org/presentationml/2006/ole">
            <mc:AlternateContent xmlns:mc="http://schemas.openxmlformats.org/markup-compatibility/2006">
              <mc:Choice xmlns:v="urn:schemas-microsoft-com:vml" Requires="v">
                <p:oleObj spid="_x0000_s18662" name="投影片" r:id="rId4" imgW="5504828" imgH="3095333" progId="PowerPoint.Slide.12">
                  <p:embed/>
                </p:oleObj>
              </mc:Choice>
              <mc:Fallback>
                <p:oleObj name="投影片" r:id="rId4" imgW="5504828" imgH="3095333" progId="PowerPoint.Slide.12">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1495647"/>
                        <a:ext cx="3888432" cy="2257341"/>
                      </a:xfrm>
                      <a:prstGeom prst="rect">
                        <a:avLst/>
                      </a:prstGeom>
                      <a:noFill/>
                    </p:spPr>
                  </p:pic>
                </p:oleObj>
              </mc:Fallback>
            </mc:AlternateContent>
          </a:graphicData>
        </a:graphic>
      </p:graphicFrame>
      <p:sp>
        <p:nvSpPr>
          <p:cNvPr id="13" name="Rectangle 10"/>
          <p:cNvSpPr>
            <a:spLocks noChangeArrowheads="1"/>
          </p:cNvSpPr>
          <p:nvPr/>
        </p:nvSpPr>
        <p:spPr bwMode="auto">
          <a:xfrm>
            <a:off x="251520" y="4533085"/>
            <a:ext cx="94866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TW" altLang="en-US"/>
          </a:p>
        </p:txBody>
      </p:sp>
      <p:graphicFrame>
        <p:nvGraphicFramePr>
          <p:cNvPr id="17" name="物件 16"/>
          <p:cNvGraphicFramePr>
            <a:graphicFrameLocks noChangeAspect="1"/>
          </p:cNvGraphicFramePr>
          <p:nvPr>
            <p:extLst>
              <p:ext uri="{D42A27DB-BD31-4B8C-83A1-F6EECF244321}">
                <p14:modId xmlns:p14="http://schemas.microsoft.com/office/powerpoint/2010/main" val="3955704262"/>
              </p:ext>
            </p:extLst>
          </p:nvPr>
        </p:nvGraphicFramePr>
        <p:xfrm>
          <a:off x="179512" y="4293095"/>
          <a:ext cx="3926184" cy="2160241"/>
        </p:xfrm>
        <a:graphic>
          <a:graphicData uri="http://schemas.openxmlformats.org/presentationml/2006/ole">
            <mc:AlternateContent xmlns:mc="http://schemas.openxmlformats.org/markup-compatibility/2006">
              <mc:Choice xmlns:v="urn:schemas-microsoft-com:vml" Requires="v">
                <p:oleObj spid="_x0000_s18663" name="投影片" r:id="rId6" imgW="5673986" imgH="3014473" progId="PowerPoint.Slide.12">
                  <p:embed/>
                </p:oleObj>
              </mc:Choice>
              <mc:Fallback>
                <p:oleObj name="投影片" r:id="rId6" imgW="5673986" imgH="3014473" progId="PowerPoint.Slide.12">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12" y="4293095"/>
                        <a:ext cx="3926184" cy="2160241"/>
                      </a:xfrm>
                      <a:prstGeom prst="rect">
                        <a:avLst/>
                      </a:prstGeom>
                      <a:noFill/>
                    </p:spPr>
                  </p:pic>
                </p:oleObj>
              </mc:Fallback>
            </mc:AlternateContent>
          </a:graphicData>
        </a:graphic>
      </p:graphicFrame>
      <p:graphicFrame>
        <p:nvGraphicFramePr>
          <p:cNvPr id="4" name="物件 3"/>
          <p:cNvGraphicFramePr>
            <a:graphicFrameLocks noChangeAspect="1"/>
          </p:cNvGraphicFramePr>
          <p:nvPr>
            <p:extLst>
              <p:ext uri="{D42A27DB-BD31-4B8C-83A1-F6EECF244321}">
                <p14:modId xmlns:p14="http://schemas.microsoft.com/office/powerpoint/2010/main" val="834354322"/>
              </p:ext>
            </p:extLst>
          </p:nvPr>
        </p:nvGraphicFramePr>
        <p:xfrm>
          <a:off x="4537871" y="1484784"/>
          <a:ext cx="3956689" cy="2258537"/>
        </p:xfrm>
        <a:graphic>
          <a:graphicData uri="http://schemas.openxmlformats.org/presentationml/2006/ole">
            <mc:AlternateContent xmlns:mc="http://schemas.openxmlformats.org/markup-compatibility/2006">
              <mc:Choice xmlns:v="urn:schemas-microsoft-com:vml" Requires="v">
                <p:oleObj spid="_x0000_s18664" name="投影片" r:id="rId8" imgW="3471069" imgH="1952211" progId="PowerPoint.Slide.12">
                  <p:embed/>
                </p:oleObj>
              </mc:Choice>
              <mc:Fallback>
                <p:oleObj name="投影片" r:id="rId8" imgW="3471069" imgH="1952211" progId="PowerPoint.Slide.12">
                  <p:embed/>
                  <p:pic>
                    <p:nvPicPr>
                      <p:cNvPr id="0" name="Object 1"/>
                      <p:cNvPicPr>
                        <a:picLocks noChangeAspect="1" noChangeArrowheads="1"/>
                      </p:cNvPicPr>
                      <p:nvPr/>
                    </p:nvPicPr>
                    <p:blipFill>
                      <a:blip r:embed="rId9"/>
                      <a:srcRect/>
                      <a:stretch>
                        <a:fillRect/>
                      </a:stretch>
                    </p:blipFill>
                    <p:spPr bwMode="auto">
                      <a:xfrm>
                        <a:off x="4537871" y="1484784"/>
                        <a:ext cx="3956689" cy="2258537"/>
                      </a:xfrm>
                      <a:prstGeom prst="rect">
                        <a:avLst/>
                      </a:prstGeom>
                      <a:noFill/>
                    </p:spPr>
                  </p:pic>
                </p:oleObj>
              </mc:Fallback>
            </mc:AlternateContent>
          </a:graphicData>
        </a:graphic>
      </p:graphicFrame>
      <p:sp>
        <p:nvSpPr>
          <p:cNvPr id="2" name="標題 1"/>
          <p:cNvSpPr>
            <a:spLocks noGrp="1"/>
          </p:cNvSpPr>
          <p:nvPr>
            <p:ph type="title"/>
          </p:nvPr>
        </p:nvSpPr>
        <p:spPr>
          <a:xfrm>
            <a:off x="467544" y="692696"/>
            <a:ext cx="8229600" cy="648072"/>
          </a:xfrm>
        </p:spPr>
        <p:txBody>
          <a:bodyPr>
            <a:normAutofit/>
          </a:bodyPr>
          <a:lstStyle/>
          <a:p>
            <a:r>
              <a:rPr lang="en-US" altLang="zh-TW" sz="3200" dirty="0" smtClean="0">
                <a:latin typeface="Calibri" panose="020F0502020204030204" pitchFamily="34" charset="0"/>
              </a:rPr>
              <a:t>CTDP Formats for HD Video (1920x1080)</a:t>
            </a:r>
            <a:endParaRPr lang="en-US" altLang="zh-TW" sz="3200" dirty="0">
              <a:latin typeface="Calibri" panose="020F0502020204030204" pitchFamily="34" charset="0"/>
            </a:endParaRPr>
          </a:p>
        </p:txBody>
      </p:sp>
      <p:sp>
        <p:nvSpPr>
          <p:cNvPr id="23" name="矩形 22"/>
          <p:cNvSpPr/>
          <p:nvPr/>
        </p:nvSpPr>
        <p:spPr>
          <a:xfrm>
            <a:off x="1034762" y="3635732"/>
            <a:ext cx="2393146" cy="338554"/>
          </a:xfrm>
          <a:prstGeom prst="rect">
            <a:avLst/>
          </a:prstGeom>
        </p:spPr>
        <p:txBody>
          <a:bodyPr wrap="square">
            <a:spAutoFit/>
          </a:bodyPr>
          <a:lstStyle/>
          <a:p>
            <a:pPr algn="ctr"/>
            <a:r>
              <a:rPr lang="en-US" altLang="zh-TW" sz="1600" b="1" dirty="0" smtClean="0">
                <a:solidFill>
                  <a:schemeClr val="accent1"/>
                </a:solidFill>
                <a:latin typeface="Calibri" panose="020F0502020204030204" pitchFamily="34" charset="0"/>
                <a:ea typeface="Arial Unicode MS" panose="020B0604020202020204" pitchFamily="34" charset="-120"/>
                <a:cs typeface="Arial" panose="020B0604020202020204" pitchFamily="34" charset="0"/>
              </a:rPr>
              <a:t>CTDP-TB, depth=1/6</a:t>
            </a:r>
            <a:endParaRPr lang="zh-TW" altLang="en-US" sz="1600" b="1" dirty="0">
              <a:solidFill>
                <a:schemeClr val="accent1"/>
              </a:solidFill>
              <a:latin typeface="Calibri" panose="020F0502020204030204" pitchFamily="34" charset="0"/>
            </a:endParaRPr>
          </a:p>
        </p:txBody>
      </p:sp>
      <p:sp>
        <p:nvSpPr>
          <p:cNvPr id="24" name="矩形 23"/>
          <p:cNvSpPr/>
          <p:nvPr/>
        </p:nvSpPr>
        <p:spPr>
          <a:xfrm>
            <a:off x="5508104" y="3635731"/>
            <a:ext cx="2160240" cy="338554"/>
          </a:xfrm>
          <a:prstGeom prst="rect">
            <a:avLst/>
          </a:prstGeom>
        </p:spPr>
        <p:txBody>
          <a:bodyPr wrap="square">
            <a:spAutoFit/>
          </a:bodyPr>
          <a:lstStyle/>
          <a:p>
            <a:pPr algn="ctr"/>
            <a:r>
              <a:rPr lang="en-US" altLang="zh-TW" sz="1600" b="1" dirty="0" smtClean="0">
                <a:solidFill>
                  <a:schemeClr val="accent1"/>
                </a:solidFill>
                <a:latin typeface="Calibri" panose="020F0502020204030204" pitchFamily="34" charset="0"/>
                <a:ea typeface="Arial Unicode MS" panose="020B0604020202020204" pitchFamily="34" charset="-120"/>
                <a:cs typeface="Arial" panose="020B0604020202020204" pitchFamily="34" charset="0"/>
              </a:rPr>
              <a:t>CTDP-LR, depth=1/6</a:t>
            </a:r>
            <a:endParaRPr lang="zh-TW" altLang="en-US" sz="1600" b="1" dirty="0">
              <a:solidFill>
                <a:schemeClr val="accent1"/>
              </a:solidFill>
              <a:latin typeface="Calibri" panose="020F0502020204030204" pitchFamily="34" charset="0"/>
              <a:cs typeface="Arial" panose="020B0604020202020204" pitchFamily="34" charset="0"/>
            </a:endParaRPr>
          </a:p>
        </p:txBody>
      </p:sp>
      <p:sp>
        <p:nvSpPr>
          <p:cNvPr id="9" name="文字方塊 8"/>
          <p:cNvSpPr txBox="1"/>
          <p:nvPr/>
        </p:nvSpPr>
        <p:spPr>
          <a:xfrm>
            <a:off x="395536" y="1252451"/>
            <a:ext cx="3174459" cy="400110"/>
          </a:xfrm>
          <a:prstGeom prst="rect">
            <a:avLst/>
          </a:prstGeom>
          <a:noFill/>
        </p:spPr>
        <p:txBody>
          <a:bodyPr wrap="none" rtlCol="0">
            <a:spAutoFit/>
          </a:bodyPr>
          <a:lstStyle/>
          <a:p>
            <a:r>
              <a:rPr lang="en-US" altLang="zh-TW" sz="2000" b="1" dirty="0" smtClean="0">
                <a:latin typeface="Calibri" panose="020F0502020204030204" pitchFamily="34" charset="0"/>
              </a:rPr>
              <a:t>CTDP Formats (large depth):</a:t>
            </a:r>
            <a:endParaRPr lang="zh-TW" altLang="en-US" sz="2000" b="1" dirty="0">
              <a:latin typeface="Calibri" panose="020F0502020204030204" pitchFamily="34" charset="0"/>
            </a:endParaRPr>
          </a:p>
        </p:txBody>
      </p:sp>
      <p:sp>
        <p:nvSpPr>
          <p:cNvPr id="52" name="文字方塊 51"/>
          <p:cNvSpPr txBox="1"/>
          <p:nvPr/>
        </p:nvSpPr>
        <p:spPr>
          <a:xfrm>
            <a:off x="395536" y="4005064"/>
            <a:ext cx="3326103" cy="400110"/>
          </a:xfrm>
          <a:prstGeom prst="rect">
            <a:avLst/>
          </a:prstGeom>
          <a:noFill/>
        </p:spPr>
        <p:txBody>
          <a:bodyPr wrap="none" rtlCol="0">
            <a:spAutoFit/>
          </a:bodyPr>
          <a:lstStyle/>
          <a:p>
            <a:r>
              <a:rPr lang="en-US" altLang="zh-TW" sz="2000" b="1" dirty="0" smtClean="0">
                <a:latin typeface="Calibri" panose="020F0502020204030204" pitchFamily="34" charset="0"/>
              </a:rPr>
              <a:t>CTDP Formats (small depth) : </a:t>
            </a:r>
            <a:endParaRPr lang="zh-TW" altLang="en-US" sz="2000" b="1" dirty="0">
              <a:latin typeface="Calibri" panose="020F0502020204030204" pitchFamily="34" charset="0"/>
            </a:endParaRPr>
          </a:p>
        </p:txBody>
      </p:sp>
      <p:sp>
        <p:nvSpPr>
          <p:cNvPr id="53" name="矩形 52"/>
          <p:cNvSpPr/>
          <p:nvPr/>
        </p:nvSpPr>
        <p:spPr>
          <a:xfrm>
            <a:off x="1115616" y="6309320"/>
            <a:ext cx="2393146" cy="338554"/>
          </a:xfrm>
          <a:prstGeom prst="rect">
            <a:avLst/>
          </a:prstGeom>
        </p:spPr>
        <p:txBody>
          <a:bodyPr wrap="square">
            <a:spAutoFit/>
          </a:bodyPr>
          <a:lstStyle/>
          <a:p>
            <a:pPr algn="ctr"/>
            <a:r>
              <a:rPr lang="en-US" altLang="zh-TW" sz="1600" b="1" dirty="0" smtClean="0">
                <a:solidFill>
                  <a:schemeClr val="accent1"/>
                </a:solidFill>
                <a:latin typeface="Calibri" panose="020F0502020204030204" pitchFamily="34" charset="0"/>
                <a:ea typeface="Arial Unicode MS" panose="020B0604020202020204" pitchFamily="34" charset="-120"/>
                <a:cs typeface="Arial" panose="020B0604020202020204" pitchFamily="34" charset="0"/>
              </a:rPr>
              <a:t>CTDP-TB, depth=1/9</a:t>
            </a:r>
            <a:endParaRPr lang="zh-TW" altLang="en-US" sz="1600" b="1" dirty="0">
              <a:solidFill>
                <a:schemeClr val="accent1"/>
              </a:solidFill>
              <a:latin typeface="Calibri" panose="020F0502020204030204" pitchFamily="34" charset="0"/>
            </a:endParaRPr>
          </a:p>
        </p:txBody>
      </p:sp>
      <p:sp>
        <p:nvSpPr>
          <p:cNvPr id="54" name="矩形 53"/>
          <p:cNvSpPr/>
          <p:nvPr/>
        </p:nvSpPr>
        <p:spPr>
          <a:xfrm>
            <a:off x="5580112" y="6330806"/>
            <a:ext cx="2160240" cy="338554"/>
          </a:xfrm>
          <a:prstGeom prst="rect">
            <a:avLst/>
          </a:prstGeom>
        </p:spPr>
        <p:txBody>
          <a:bodyPr wrap="square">
            <a:spAutoFit/>
          </a:bodyPr>
          <a:lstStyle/>
          <a:p>
            <a:pPr algn="ctr"/>
            <a:r>
              <a:rPr lang="en-US" altLang="zh-TW" sz="1600" b="1" dirty="0" smtClean="0">
                <a:solidFill>
                  <a:schemeClr val="accent1"/>
                </a:solidFill>
                <a:latin typeface="Calibri" panose="020F0502020204030204" pitchFamily="34" charset="0"/>
                <a:ea typeface="Arial Unicode MS" panose="020B0604020202020204" pitchFamily="34" charset="-120"/>
                <a:cs typeface="Arial" panose="020B0604020202020204" pitchFamily="34" charset="0"/>
              </a:rPr>
              <a:t>CTDP-LR, depth=1/12</a:t>
            </a:r>
            <a:endParaRPr lang="zh-TW" altLang="en-US" sz="1600" b="1" dirty="0">
              <a:solidFill>
                <a:schemeClr val="accent1"/>
              </a:solidFill>
              <a:latin typeface="Calibri" panose="020F0502020204030204" pitchFamily="34" charset="0"/>
              <a:cs typeface="Arial" panose="020B0604020202020204" pitchFamily="34" charset="0"/>
            </a:endParaRPr>
          </a:p>
        </p:txBody>
      </p:sp>
      <p:sp>
        <p:nvSpPr>
          <p:cNvPr id="11" name="Rectangle 8"/>
          <p:cNvSpPr>
            <a:spLocks noChangeArrowheads="1"/>
          </p:cNvSpPr>
          <p:nvPr/>
        </p:nvSpPr>
        <p:spPr bwMode="auto">
          <a:xfrm>
            <a:off x="4714361" y="352249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 name="物件 11"/>
          <p:cNvGraphicFramePr>
            <a:graphicFrameLocks noChangeAspect="1"/>
          </p:cNvGraphicFramePr>
          <p:nvPr>
            <p:extLst>
              <p:ext uri="{D42A27DB-BD31-4B8C-83A1-F6EECF244321}">
                <p14:modId xmlns:p14="http://schemas.microsoft.com/office/powerpoint/2010/main" val="832159310"/>
              </p:ext>
            </p:extLst>
          </p:nvPr>
        </p:nvGraphicFramePr>
        <p:xfrm>
          <a:off x="4562703" y="4299147"/>
          <a:ext cx="3897729" cy="2103667"/>
        </p:xfrm>
        <a:graphic>
          <a:graphicData uri="http://schemas.openxmlformats.org/presentationml/2006/ole">
            <mc:AlternateContent xmlns:mc="http://schemas.openxmlformats.org/markup-compatibility/2006">
              <mc:Choice xmlns:v="urn:schemas-microsoft-com:vml" Requires="v">
                <p:oleObj spid="_x0000_s18665" name="投影片" r:id="rId10" imgW="4337279" imgH="2240370" progId="PowerPoint.Slide.12">
                  <p:embed/>
                </p:oleObj>
              </mc:Choice>
              <mc:Fallback>
                <p:oleObj name="投影片" r:id="rId10" imgW="4337279" imgH="2240370" progId="PowerPoint.Slide.12">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62703" y="4299147"/>
                        <a:ext cx="3897729" cy="2103667"/>
                      </a:xfrm>
                      <a:prstGeom prst="rect">
                        <a:avLst/>
                      </a:prstGeom>
                      <a:noFill/>
                    </p:spPr>
                  </p:pic>
                </p:oleObj>
              </mc:Fallback>
            </mc:AlternateContent>
          </a:graphicData>
        </a:graphic>
      </p:graphicFrame>
    </p:spTree>
    <p:extLst>
      <p:ext uri="{BB962C8B-B14F-4D97-AF65-F5344CB8AC3E}">
        <p14:creationId xmlns:p14="http://schemas.microsoft.com/office/powerpoint/2010/main" val="1366120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 name="物件 92"/>
          <p:cNvGraphicFramePr>
            <a:graphicFrameLocks noChangeAspect="1"/>
          </p:cNvGraphicFramePr>
          <p:nvPr>
            <p:extLst>
              <p:ext uri="{D42A27DB-BD31-4B8C-83A1-F6EECF244321}">
                <p14:modId xmlns:p14="http://schemas.microsoft.com/office/powerpoint/2010/main" val="1250825158"/>
              </p:ext>
            </p:extLst>
          </p:nvPr>
        </p:nvGraphicFramePr>
        <p:xfrm>
          <a:off x="260570" y="1438860"/>
          <a:ext cx="8488790" cy="5017171"/>
        </p:xfrm>
        <a:graphic>
          <a:graphicData uri="http://schemas.openxmlformats.org/presentationml/2006/ole">
            <mc:AlternateContent xmlns:mc="http://schemas.openxmlformats.org/markup-compatibility/2006">
              <mc:Choice xmlns:v="urn:schemas-microsoft-com:vml" Requires="v">
                <p:oleObj spid="_x0000_s25703" name="投影片" r:id="rId3" imgW="4582632" imgH="2706024" progId="PowerPoint.Slide.12">
                  <p:embed/>
                </p:oleObj>
              </mc:Choice>
              <mc:Fallback>
                <p:oleObj name="投影片" r:id="rId3" imgW="4582632" imgH="2706024" progId="PowerPoint.Slide.12">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570" y="1438860"/>
                        <a:ext cx="8488790" cy="5017171"/>
                      </a:xfrm>
                      <a:prstGeom prst="rect">
                        <a:avLst/>
                      </a:prstGeom>
                      <a:noFill/>
                    </p:spPr>
                  </p:pic>
                </p:oleObj>
              </mc:Fallback>
            </mc:AlternateContent>
          </a:graphicData>
        </a:graphic>
      </p:graphicFrame>
      <p:sp>
        <p:nvSpPr>
          <p:cNvPr id="4" name="標題 1"/>
          <p:cNvSpPr txBox="1">
            <a:spLocks/>
          </p:cNvSpPr>
          <p:nvPr/>
        </p:nvSpPr>
        <p:spPr>
          <a:xfrm>
            <a:off x="107504" y="692696"/>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err="1" smtClean="0">
                <a:latin typeface="Calibri" panose="020F0502020204030204" pitchFamily="34" charset="0"/>
              </a:rPr>
              <a:t>ctdp_packing_type</a:t>
            </a:r>
            <a:r>
              <a:rPr kumimoji="0" lang="en-US" altLang="zh-TW" sz="3200" dirty="0" smtClean="0">
                <a:latin typeface="Calibri" panose="020F0502020204030204" pitchFamily="34" charset="0"/>
              </a:rPr>
              <a:t> =0</a:t>
            </a:r>
            <a:endParaRPr kumimoji="0" lang="en-US" altLang="zh-TW" sz="3200" dirty="0">
              <a:latin typeface="Calibri" panose="020F0502020204030204" pitchFamily="34" charset="0"/>
            </a:endParaRPr>
          </a:p>
        </p:txBody>
      </p:sp>
      <p:sp>
        <p:nvSpPr>
          <p:cNvPr id="6" name="矩形 5"/>
          <p:cNvSpPr/>
          <p:nvPr/>
        </p:nvSpPr>
        <p:spPr>
          <a:xfrm>
            <a:off x="755576" y="5877272"/>
            <a:ext cx="1296144" cy="307777"/>
          </a:xfrm>
          <a:prstGeom prst="rect">
            <a:avLst/>
          </a:prstGeom>
        </p:spPr>
        <p:txBody>
          <a:bodyPr wrap="square">
            <a:spAutoFit/>
          </a:bodyPr>
          <a:lstStyle/>
          <a:p>
            <a:pPr algn="ctr"/>
            <a:r>
              <a:rPr lang="en-US" altLang="zh-TW" sz="1400" dirty="0" smtClean="0">
                <a:latin typeface="Calibri" panose="020F0502020204030204" pitchFamily="34" charset="0"/>
                <a:ea typeface="Arial Unicode MS" panose="020B0604020202020204" pitchFamily="34" charset="-120"/>
                <a:cs typeface="Arial" panose="020B0604020202020204" pitchFamily="34" charset="0"/>
              </a:rPr>
              <a:t>CTDP-TB</a:t>
            </a:r>
            <a:endParaRPr lang="zh-TW" altLang="en-US" sz="1400" dirty="0">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4" name="物件 93"/>
          <p:cNvGraphicFramePr>
            <a:graphicFrameLocks noChangeAspect="1"/>
          </p:cNvGraphicFramePr>
          <p:nvPr>
            <p:extLst>
              <p:ext uri="{D42A27DB-BD31-4B8C-83A1-F6EECF244321}">
                <p14:modId xmlns:p14="http://schemas.microsoft.com/office/powerpoint/2010/main" val="2571254408"/>
              </p:ext>
            </p:extLst>
          </p:nvPr>
        </p:nvGraphicFramePr>
        <p:xfrm>
          <a:off x="80037" y="4487770"/>
          <a:ext cx="2619755" cy="1441765"/>
        </p:xfrm>
        <a:graphic>
          <a:graphicData uri="http://schemas.openxmlformats.org/presentationml/2006/ole">
            <mc:AlternateContent xmlns:mc="http://schemas.openxmlformats.org/markup-compatibility/2006">
              <mc:Choice xmlns:v="urn:schemas-microsoft-com:vml" Requires="v">
                <p:oleObj spid="_x0000_s25704" name="投影片" r:id="rId5" imgW="5667867" imgH="3011598" progId="PowerPoint.Slide.12">
                  <p:embed/>
                </p:oleObj>
              </mc:Choice>
              <mc:Fallback>
                <p:oleObj name="投影片" r:id="rId5" imgW="5667867" imgH="3011598" progId="PowerPoint.Slide.12">
                  <p:embed/>
                  <p:pic>
                    <p:nvPicPr>
                      <p:cNvPr id="0" name="物件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37" y="4487770"/>
                        <a:ext cx="2619755" cy="144176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6884868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物件 1"/>
          <p:cNvGraphicFramePr>
            <a:graphicFrameLocks noChangeAspect="1"/>
          </p:cNvGraphicFramePr>
          <p:nvPr>
            <p:extLst>
              <p:ext uri="{D42A27DB-BD31-4B8C-83A1-F6EECF244321}">
                <p14:modId xmlns:p14="http://schemas.microsoft.com/office/powerpoint/2010/main" val="3664372565"/>
              </p:ext>
            </p:extLst>
          </p:nvPr>
        </p:nvGraphicFramePr>
        <p:xfrm>
          <a:off x="467544" y="1393761"/>
          <a:ext cx="8407379" cy="4960937"/>
        </p:xfrm>
        <a:graphic>
          <a:graphicData uri="http://schemas.openxmlformats.org/presentationml/2006/ole">
            <mc:AlternateContent xmlns:mc="http://schemas.openxmlformats.org/markup-compatibility/2006">
              <mc:Choice xmlns:v="urn:schemas-microsoft-com:vml" Requires="v">
                <p:oleObj spid="_x0000_s26725" name="投影片" r:id="rId4" imgW="4641286" imgH="2740943" progId="PowerPoint.Slide.12">
                  <p:embed/>
                </p:oleObj>
              </mc:Choice>
              <mc:Fallback>
                <p:oleObj name="投影片" r:id="rId4" imgW="4641286" imgH="2740943" progId="PowerPoint.Slide.12">
                  <p:embed/>
                  <p:pic>
                    <p:nvPicPr>
                      <p:cNvPr id="0" name="物件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393761"/>
                        <a:ext cx="8407379" cy="4960937"/>
                      </a:xfrm>
                      <a:prstGeom prst="rect">
                        <a:avLst/>
                      </a:prstGeom>
                      <a:noFill/>
                      <a:ln>
                        <a:noFill/>
                      </a:ln>
                    </p:spPr>
                  </p:pic>
                </p:oleObj>
              </mc:Fallback>
            </mc:AlternateContent>
          </a:graphicData>
        </a:graphic>
      </p:graphicFrame>
      <p:sp>
        <p:nvSpPr>
          <p:cNvPr id="7" name="矩形 6"/>
          <p:cNvSpPr/>
          <p:nvPr/>
        </p:nvSpPr>
        <p:spPr>
          <a:xfrm>
            <a:off x="899592" y="5621758"/>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graphicFrame>
        <p:nvGraphicFramePr>
          <p:cNvPr id="8" name="物件 7"/>
          <p:cNvGraphicFramePr>
            <a:graphicFrameLocks noChangeAspect="1"/>
          </p:cNvGraphicFramePr>
          <p:nvPr>
            <p:extLst>
              <p:ext uri="{D42A27DB-BD31-4B8C-83A1-F6EECF244321}">
                <p14:modId xmlns:p14="http://schemas.microsoft.com/office/powerpoint/2010/main" val="1465230481"/>
              </p:ext>
            </p:extLst>
          </p:nvPr>
        </p:nvGraphicFramePr>
        <p:xfrm>
          <a:off x="35496" y="4221088"/>
          <a:ext cx="2456903" cy="1461831"/>
        </p:xfrm>
        <a:graphic>
          <a:graphicData uri="http://schemas.openxmlformats.org/presentationml/2006/ole">
            <mc:AlternateContent xmlns:mc="http://schemas.openxmlformats.org/markup-compatibility/2006">
              <mc:Choice xmlns:v="urn:schemas-microsoft-com:vml" Requires="v">
                <p:oleObj spid="_x0000_s26726" name="投影片" r:id="rId6" imgW="4191155" imgH="2357528" progId="PowerPoint.Slide.12">
                  <p:embed/>
                </p:oleObj>
              </mc:Choice>
              <mc:Fallback>
                <p:oleObj name="投影片" r:id="rId6" imgW="4191155" imgH="2357528" progId="PowerPoint.Slide.12">
                  <p:embed/>
                  <p:pic>
                    <p:nvPicPr>
                      <p:cNvPr id="0" name="物件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96" y="4221088"/>
                        <a:ext cx="2456903" cy="1461831"/>
                      </a:xfrm>
                      <a:prstGeom prst="rect">
                        <a:avLst/>
                      </a:prstGeom>
                      <a:noFill/>
                      <a:ln>
                        <a:noFill/>
                      </a:ln>
                    </p:spPr>
                  </p:pic>
                </p:oleObj>
              </mc:Fallback>
            </mc:AlternateContent>
          </a:graphicData>
        </a:graphic>
      </p:graphicFrame>
      <p:sp>
        <p:nvSpPr>
          <p:cNvPr id="6" name="標題 1"/>
          <p:cNvSpPr txBox="1">
            <a:spLocks/>
          </p:cNvSpPr>
          <p:nvPr/>
        </p:nvSpPr>
        <p:spPr>
          <a:xfrm>
            <a:off x="107504" y="692696"/>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err="1" smtClean="0">
                <a:latin typeface="Calibri" panose="020F0502020204030204" pitchFamily="34" charset="0"/>
              </a:rPr>
              <a:t>Ctdp_packing_type</a:t>
            </a:r>
            <a:r>
              <a:rPr kumimoji="0" lang="en-US" altLang="zh-TW" sz="3200" dirty="0" smtClean="0">
                <a:latin typeface="Calibri" panose="020F0502020204030204" pitchFamily="34" charset="0"/>
              </a:rPr>
              <a:t> =1</a:t>
            </a:r>
            <a:endParaRPr kumimoji="0" lang="en-US" altLang="zh-TW" sz="3200" dirty="0">
              <a:latin typeface="Calibri" panose="020F0502020204030204" pitchFamily="34" charset="0"/>
            </a:endParaRPr>
          </a:p>
        </p:txBody>
      </p:sp>
    </p:spTree>
    <p:extLst>
      <p:ext uri="{BB962C8B-B14F-4D97-AF65-F5344CB8AC3E}">
        <p14:creationId xmlns:p14="http://schemas.microsoft.com/office/powerpoint/2010/main" val="35500926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11560" y="2348880"/>
            <a:ext cx="7992888" cy="1193304"/>
          </a:xfrm>
        </p:spPr>
        <p:txBody>
          <a:bodyPr>
            <a:noAutofit/>
          </a:bodyPr>
          <a:lstStyle/>
          <a:p>
            <a:pPr marL="342900" indent="-342900" algn="l"/>
            <a:r>
              <a:rPr lang="en-US" altLang="zh-TW" sz="4000" dirty="0" smtClean="0">
                <a:latin typeface="Calibri" pitchFamily="34" charset="0"/>
              </a:rPr>
              <a:t>Revisions of Figures and Formulations</a:t>
            </a:r>
            <a:endParaRPr lang="en-US" altLang="zh-TW" sz="3200" dirty="0" smtClean="0">
              <a:latin typeface="Calibri" pitchFamily="34" charset="0"/>
            </a:endParaRPr>
          </a:p>
        </p:txBody>
      </p:sp>
    </p:spTree>
    <p:extLst>
      <p:ext uri="{BB962C8B-B14F-4D97-AF65-F5344CB8AC3E}">
        <p14:creationId xmlns:p14="http://schemas.microsoft.com/office/powerpoint/2010/main" val="3502179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4356" y="260648"/>
            <a:ext cx="8856984" cy="1393404"/>
          </a:xfrm>
        </p:spPr>
        <p:txBody>
          <a:bodyPr>
            <a:normAutofit/>
          </a:bodyPr>
          <a:lstStyle/>
          <a:p>
            <a:pPr algn="ctr"/>
            <a:r>
              <a:rPr lang="en-US" altLang="zh-TW" sz="3200" b="1" dirty="0" smtClean="0">
                <a:latin typeface="Calibri" panose="020F0502020204030204" pitchFamily="34" charset="0"/>
              </a:rPr>
              <a:t>Positioning of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Components of </a:t>
            </a:r>
            <a:br>
              <a:rPr lang="en-US" altLang="zh-TW" sz="3200" b="1" dirty="0" smtClean="0">
                <a:latin typeface="Calibri" panose="020F0502020204030204" pitchFamily="34" charset="0"/>
              </a:rPr>
            </a:br>
            <a:r>
              <a:rPr lang="en-US" altLang="zh-TW" sz="3200" b="1" dirty="0" smtClean="0">
                <a:latin typeface="Calibri" panose="020F0502020204030204" pitchFamily="34" charset="0"/>
              </a:rPr>
              <a:t>Subsample Color Depth (SCD) </a:t>
            </a:r>
            <a:r>
              <a:rPr lang="en-US" altLang="zh-TW" sz="1800" b="1" dirty="0" err="1" smtClean="0">
                <a:solidFill>
                  <a:srgbClr val="FF0000"/>
                </a:solidFill>
                <a:latin typeface="Calibri" panose="020F0502020204030204" pitchFamily="34" charset="0"/>
              </a:rPr>
              <a:t>ctdp_packing_type</a:t>
            </a:r>
            <a:r>
              <a:rPr lang="en-US" altLang="zh-TW" sz="1800" b="1" dirty="0" smtClean="0">
                <a:solidFill>
                  <a:srgbClr val="FF0000"/>
                </a:solidFill>
                <a:latin typeface="Calibri" panose="020F0502020204030204" pitchFamily="34" charset="0"/>
              </a:rPr>
              <a:t>=0</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2338506237"/>
              </p:ext>
            </p:extLst>
          </p:nvPr>
        </p:nvGraphicFramePr>
        <p:xfrm>
          <a:off x="1259632" y="1700808"/>
          <a:ext cx="6570759" cy="4937516"/>
        </p:xfrm>
        <a:graphic>
          <a:graphicData uri="http://schemas.openxmlformats.org/presentationml/2006/ole">
            <mc:AlternateContent xmlns:mc="http://schemas.openxmlformats.org/markup-compatibility/2006">
              <mc:Choice xmlns:v="urn:schemas-microsoft-com:vml" Requires="v">
                <p:oleObj spid="_x0000_s27701" name="投影片" r:id="rId3" imgW="4767952" imgH="3576114" progId="PowerPoint.Slide.12">
                  <p:embed/>
                </p:oleObj>
              </mc:Choice>
              <mc:Fallback>
                <p:oleObj name="投影片" r:id="rId3" imgW="4767952" imgH="3576114" progId="PowerPoint.Slide.12">
                  <p:embed/>
                  <p:pic>
                    <p:nvPicPr>
                      <p:cNvPr id="0" name="Object 1"/>
                      <p:cNvPicPr>
                        <a:picLocks noChangeAspect="1" noChangeArrowheads="1"/>
                      </p:cNvPicPr>
                      <p:nvPr/>
                    </p:nvPicPr>
                    <p:blipFill>
                      <a:blip r:embed="rId4"/>
                      <a:srcRect/>
                      <a:stretch>
                        <a:fillRect/>
                      </a:stretch>
                    </p:blipFill>
                    <p:spPr bwMode="auto">
                      <a:xfrm>
                        <a:off x="1259632" y="1700808"/>
                        <a:ext cx="6570759" cy="4937516"/>
                      </a:xfrm>
                      <a:prstGeom prst="rect">
                        <a:avLst/>
                      </a:prstGeom>
                      <a:noFill/>
                    </p:spPr>
                  </p:pic>
                </p:oleObj>
              </mc:Fallback>
            </mc:AlternateContent>
          </a:graphicData>
        </a:graphic>
      </p:graphicFrame>
    </p:spTree>
    <p:extLst>
      <p:ext uri="{BB962C8B-B14F-4D97-AF65-F5344CB8AC3E}">
        <p14:creationId xmlns:p14="http://schemas.microsoft.com/office/powerpoint/2010/main" val="3155980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 name="物件 8"/>
          <p:cNvGraphicFramePr>
            <a:graphicFrameLocks noChangeAspect="1"/>
          </p:cNvGraphicFramePr>
          <p:nvPr>
            <p:extLst>
              <p:ext uri="{D42A27DB-BD31-4B8C-83A1-F6EECF244321}">
                <p14:modId xmlns:p14="http://schemas.microsoft.com/office/powerpoint/2010/main" val="3849968783"/>
              </p:ext>
            </p:extLst>
          </p:nvPr>
        </p:nvGraphicFramePr>
        <p:xfrm>
          <a:off x="971600" y="1431821"/>
          <a:ext cx="6408712" cy="3149307"/>
        </p:xfrm>
        <a:graphic>
          <a:graphicData uri="http://schemas.openxmlformats.org/presentationml/2006/ole">
            <mc:AlternateContent xmlns:mc="http://schemas.openxmlformats.org/markup-compatibility/2006">
              <mc:Choice xmlns:v="urn:schemas-microsoft-com:vml" Requires="v">
                <p:oleObj spid="_x0000_s28727" name="投影片" r:id="rId4" imgW="4558264" imgH="2241808" progId="PowerPoint.Slide.12">
                  <p:embed/>
                </p:oleObj>
              </mc:Choice>
              <mc:Fallback>
                <p:oleObj name="投影片" r:id="rId4" imgW="4558264" imgH="2241808"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431821"/>
                        <a:ext cx="6408712" cy="3149307"/>
                      </a:xfrm>
                      <a:prstGeom prst="rect">
                        <a:avLst/>
                      </a:prstGeom>
                      <a:noFill/>
                    </p:spPr>
                  </p:pic>
                </p:oleObj>
              </mc:Fallback>
            </mc:AlternateContent>
          </a:graphicData>
        </a:graphic>
      </p:graphicFrame>
      <p:sp>
        <p:nvSpPr>
          <p:cNvPr id="10" name="文字方塊 9"/>
          <p:cNvSpPr txBox="1"/>
          <p:nvPr/>
        </p:nvSpPr>
        <p:spPr>
          <a:xfrm>
            <a:off x="1499958" y="4730368"/>
            <a:ext cx="5832648" cy="1938992"/>
          </a:xfrm>
          <a:prstGeom prst="rect">
            <a:avLst/>
          </a:prstGeom>
          <a:noFill/>
        </p:spPr>
        <p:txBody>
          <a:bodyPr wrap="square" rtlCol="0">
            <a:spAutoFit/>
          </a:bodyPr>
          <a:lstStyle/>
          <a:p>
            <a:pPr hangingPunct="0"/>
            <a:r>
              <a:rPr lang="en-US" altLang="zh-TW" sz="1600" dirty="0">
                <a:latin typeface="Times New Roman" panose="02020603050405020304" pitchFamily="18" charset="0"/>
                <a:cs typeface="Times New Roman" panose="02020603050405020304" pitchFamily="18" charset="0"/>
              </a:rPr>
              <a:t>D(3i, j)</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((Y(</a:t>
            </a:r>
            <a:r>
              <a:rPr lang="en-CA" altLang="zh-TW" sz="1600" dirty="0" err="1">
                <a:latin typeface="Times New Roman" panose="02020603050405020304" pitchFamily="18" charset="0"/>
                <a:cs typeface="Times New Roman" panose="02020603050405020304" pitchFamily="18" charset="0"/>
              </a:rPr>
              <a:t>i</a:t>
            </a:r>
            <a:r>
              <a:rPr lang="en-CA" altLang="zh-TW" sz="1600" dirty="0">
                <a:latin typeface="Times New Roman" panose="02020603050405020304" pitchFamily="18" charset="0"/>
                <a:cs typeface="Times New Roman" panose="02020603050405020304" pitchFamily="18" charset="0"/>
              </a:rPr>
              <a:t>, j) − 16)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D-X5)</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D(3i+1, j+1)</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 (</a:t>
            </a:r>
            <a:r>
              <a:rPr lang="en-US" altLang="zh-TW" sz="1600" dirty="0">
                <a:latin typeface="Times New Roman" panose="02020603050405020304" pitchFamily="18" charset="0"/>
                <a:cs typeface="Times New Roman" panose="02020603050405020304" pitchFamily="18" charset="0"/>
              </a:rPr>
              <a:t>Y(</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j+1)</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D-X6)</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D(3i+4, j)</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 (</a:t>
            </a:r>
            <a:r>
              <a:rPr lang="en-US" altLang="zh-TW" sz="1600" dirty="0">
                <a:latin typeface="Times New Roman" panose="02020603050405020304" pitchFamily="18" charset="0"/>
                <a:cs typeface="Times New Roman" panose="02020603050405020304" pitchFamily="18" charset="0"/>
              </a:rPr>
              <a:t>Y(i+1, j)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D-X7)</a:t>
            </a:r>
            <a:endParaRPr lang="zh-TW" altLang="zh-TW" sz="1600" dirty="0">
              <a:latin typeface="Times New Roman" panose="02020603050405020304" pitchFamily="18" charset="0"/>
              <a:cs typeface="Times New Roman" panose="02020603050405020304" pitchFamily="18" charset="0"/>
            </a:endParaRPr>
          </a:p>
          <a:p>
            <a:pPr hangingPunct="0"/>
            <a:r>
              <a:rPr lang="en-CA" altLang="zh-TW" sz="1600" dirty="0">
                <a:latin typeface="Times New Roman" panose="02020603050405020304" pitchFamily="18" charset="0"/>
                <a:cs typeface="Times New Roman" panose="02020603050405020304" pitchFamily="18" charset="0"/>
              </a:rPr>
              <a:t>D(3i+5, j+1) = (19078 * (</a:t>
            </a:r>
            <a:r>
              <a:rPr lang="en-US" altLang="zh-TW" sz="1600" dirty="0">
                <a:latin typeface="Times New Roman" panose="02020603050405020304" pitchFamily="18" charset="0"/>
                <a:cs typeface="Times New Roman" panose="02020603050405020304" pitchFamily="18" charset="0"/>
              </a:rPr>
              <a:t>(Y(i+1, j+1)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a:t>
            </a:r>
            <a:r>
              <a:rPr lang="en-CA" altLang="zh-TW" sz="1600" dirty="0" smtClean="0">
                <a:latin typeface="Times New Roman" panose="02020603050405020304" pitchFamily="18" charset="0"/>
                <a:cs typeface="Times New Roman" panose="02020603050405020304" pitchFamily="18" charset="0"/>
              </a:rPr>
              <a:t>2</a:t>
            </a:r>
            <a:r>
              <a:rPr lang="en-CA" altLang="zh-TW" sz="1600" baseline="30000" dirty="0" smtClean="0">
                <a:latin typeface="Times New Roman" panose="02020603050405020304" pitchFamily="18" charset="0"/>
                <a:cs typeface="Times New Roman" panose="02020603050405020304" pitchFamily="18" charset="0"/>
              </a:rPr>
              <a:t>14</a:t>
            </a:r>
            <a:r>
              <a:rPr lang="en-CA" altLang="zh-TW" sz="1600" dirty="0" smtClean="0">
                <a:latin typeface="Times New Roman" panose="02020603050405020304" pitchFamily="18" charset="0"/>
                <a:cs typeface="Times New Roman" panose="02020603050405020304" pitchFamily="18" charset="0"/>
              </a:rPr>
              <a:t>,</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D-X8</a:t>
            </a:r>
            <a:r>
              <a:rPr lang="en-CA" altLang="zh-TW" sz="1600" dirty="0" smtClean="0">
                <a:latin typeface="Times New Roman" panose="02020603050405020304" pitchFamily="18" charset="0"/>
                <a:cs typeface="Times New Roman" panose="02020603050405020304" pitchFamily="18" charset="0"/>
              </a:rPr>
              <a:t>)</a:t>
            </a:r>
          </a:p>
          <a:p>
            <a:pPr hangingPunct="0"/>
            <a:endParaRPr lang="en-CA" altLang="zh-TW" sz="1600" dirty="0">
              <a:latin typeface="Times New Roman" panose="02020603050405020304" pitchFamily="18" charset="0"/>
              <a:cs typeface="Times New Roman" panose="02020603050405020304" pitchFamily="18" charset="0"/>
            </a:endParaRPr>
          </a:p>
          <a:p>
            <a:pPr hangingPunct="0"/>
            <a:endParaRPr lang="en-CA" altLang="zh-TW" sz="800" dirty="0" smtClean="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D(3i+2, j)= f(</a:t>
            </a:r>
            <a:r>
              <a:rPr lang="en-US" altLang="zh-TW" sz="1600" dirty="0" err="1">
                <a:latin typeface="Times New Roman" panose="02020603050405020304" pitchFamily="18" charset="0"/>
                <a:cs typeface="Times New Roman" panose="02020603050405020304" pitchFamily="18" charset="0"/>
              </a:rPr>
              <a:t>Cb</a:t>
            </a:r>
            <a:r>
              <a:rPr lang="en-US" altLang="zh-TW" sz="1600" dirty="0">
                <a:latin typeface="Times New Roman" panose="02020603050405020304" pitchFamily="18" charset="0"/>
                <a:cs typeface="Times New Roman" panose="02020603050405020304" pitchFamily="18" charset="0"/>
              </a:rPr>
              <a:t>(</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 D(3i, j), D(3i+4,j)), 	</a:t>
            </a:r>
            <a:r>
              <a:rPr lang="en-US" altLang="zh-TW" sz="1600" dirty="0" smtClean="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D-X9)</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D(3i+3, j+1)</a:t>
            </a:r>
            <a:r>
              <a:rPr lang="en-US" altLang="zh-TW" sz="1600" baseline="-25000" dirty="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 f(Cr(</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 D(3i+1,j+1), D(3i+5, j+1))) 	</a:t>
            </a:r>
            <a:r>
              <a:rPr lang="en-US" altLang="zh-TW" sz="1600" dirty="0" smtClean="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D-X10</a:t>
            </a:r>
            <a:r>
              <a:rPr lang="en-US" altLang="zh-TW" sz="1600" dirty="0" smtClean="0">
                <a:latin typeface="Times New Roman" panose="02020603050405020304" pitchFamily="18" charset="0"/>
                <a:cs typeface="Times New Roman" panose="02020603050405020304" pitchFamily="18" charset="0"/>
              </a:rPr>
              <a:t>)</a:t>
            </a:r>
            <a:endParaRPr lang="zh-TW" altLang="zh-TW" sz="1600" dirty="0">
              <a:latin typeface="Times New Roman" panose="02020603050405020304" pitchFamily="18" charset="0"/>
              <a:cs typeface="Times New Roman" panose="02020603050405020304" pitchFamily="18" charset="0"/>
            </a:endParaRPr>
          </a:p>
        </p:txBody>
      </p:sp>
      <p:sp>
        <p:nvSpPr>
          <p:cNvPr id="11" name="文字方塊 10"/>
          <p:cNvSpPr txBox="1"/>
          <p:nvPr/>
        </p:nvSpPr>
        <p:spPr>
          <a:xfrm>
            <a:off x="983385" y="4442336"/>
            <a:ext cx="5964197" cy="369332"/>
          </a:xfrm>
          <a:prstGeom prst="rect">
            <a:avLst/>
          </a:prstGeom>
          <a:noFill/>
        </p:spPr>
        <p:txBody>
          <a:bodyPr wrap="none" rtlCol="0">
            <a:spAutoFit/>
          </a:bodyPr>
          <a:lstStyle/>
          <a:p>
            <a:r>
              <a:rPr lang="en-US" altLang="zh-TW" b="1" dirty="0" smtClean="0"/>
              <a:t>Linear Mapping for Y components in PCM</a:t>
            </a:r>
            <a:r>
              <a:rPr lang="zh-TW" altLang="en-US" b="1" dirty="0" smtClean="0"/>
              <a:t> </a:t>
            </a:r>
            <a:r>
              <a:rPr lang="en-US" altLang="zh-TW" b="1" dirty="0" smtClean="0"/>
              <a:t>Approach:</a:t>
            </a:r>
            <a:endParaRPr lang="zh-TW" altLang="en-US" b="1" dirty="0"/>
          </a:p>
        </p:txBody>
      </p:sp>
      <p:sp>
        <p:nvSpPr>
          <p:cNvPr id="74" name="文字方塊 73"/>
          <p:cNvSpPr txBox="1"/>
          <p:nvPr/>
        </p:nvSpPr>
        <p:spPr>
          <a:xfrm>
            <a:off x="971600" y="5801196"/>
            <a:ext cx="7780720" cy="369332"/>
          </a:xfrm>
          <a:prstGeom prst="rect">
            <a:avLst/>
          </a:prstGeom>
          <a:noFill/>
        </p:spPr>
        <p:txBody>
          <a:bodyPr wrap="none" rtlCol="0">
            <a:spAutoFit/>
          </a:bodyPr>
          <a:lstStyle/>
          <a:p>
            <a:r>
              <a:rPr lang="en-US" altLang="zh-TW" b="1" dirty="0" smtClean="0"/>
              <a:t>Piecewise Linear Mapping for </a:t>
            </a:r>
            <a:r>
              <a:rPr lang="en-US" altLang="zh-TW" b="1" dirty="0" err="1" smtClean="0"/>
              <a:t>Cb</a:t>
            </a:r>
            <a:r>
              <a:rPr lang="en-US" altLang="zh-TW" b="1" dirty="0" smtClean="0"/>
              <a:t>/Cr components in DPCM Approach:</a:t>
            </a:r>
            <a:endParaRPr lang="zh-TW" altLang="en-US" b="1" dirty="0"/>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Emulated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to Depth Value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a:t>
            </a:r>
            <a:endParaRPr lang="zh-TW" altLang="en-US" sz="2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61474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88640"/>
            <a:ext cx="8079581" cy="1033364"/>
          </a:xfrm>
        </p:spPr>
        <p:txBody>
          <a:bodyPr>
            <a:normAutofit/>
          </a:bodyPr>
          <a:lstStyle/>
          <a:p>
            <a:pPr algn="ctr"/>
            <a:r>
              <a:rPr lang="en-US" altLang="zh-TW" sz="3200" b="1" dirty="0" smtClean="0">
                <a:latin typeface="Calibri" panose="020F0502020204030204" pitchFamily="34" charset="0"/>
              </a:rPr>
              <a:t>Linear Mapping of Y components</a:t>
            </a:r>
            <a:endParaRPr lang="zh-TW" altLang="en-US" sz="3200" b="1" dirty="0">
              <a:latin typeface="Calibri" panose="020F0502020204030204" pitchFamily="34" charset="0"/>
            </a:endParaRPr>
          </a:p>
        </p:txBody>
      </p:sp>
      <p:sp>
        <p:nvSpPr>
          <p:cNvPr id="30" name="文字方塊 29"/>
          <p:cNvSpPr txBox="1"/>
          <p:nvPr/>
        </p:nvSpPr>
        <p:spPr>
          <a:xfrm>
            <a:off x="1043609" y="1208946"/>
            <a:ext cx="6870292" cy="707886"/>
          </a:xfrm>
          <a:prstGeom prst="rect">
            <a:avLst/>
          </a:prstGeom>
          <a:noFill/>
        </p:spPr>
        <p:txBody>
          <a:bodyPr wrap="square" rtlCol="0">
            <a:spAutoFit/>
          </a:bodyPr>
          <a:lstStyle/>
          <a:p>
            <a:r>
              <a:rPr lang="en-US" altLang="zh-TW" sz="2000" dirty="0" smtClean="0"/>
              <a:t>In </a:t>
            </a:r>
            <a:r>
              <a:rPr lang="en-US" altLang="zh-TW" sz="2000" dirty="0"/>
              <a:t>PCM </a:t>
            </a:r>
            <a:r>
              <a:rPr lang="en-US" altLang="zh-TW" sz="2000" dirty="0" smtClean="0"/>
              <a:t>approach, four </a:t>
            </a:r>
            <a:r>
              <a:rPr lang="en-US" altLang="zh-TW" sz="2000" dirty="0"/>
              <a:t>Y </a:t>
            </a:r>
            <a:r>
              <a:rPr lang="en-US" altLang="zh-TW" sz="2000" dirty="0" smtClean="0"/>
              <a:t>components are linearly mapped to four selected depth values.</a:t>
            </a:r>
            <a:endParaRPr lang="zh-TW" altLang="en-US" sz="2000" dirty="0"/>
          </a:p>
        </p:txBody>
      </p:sp>
      <p:grpSp>
        <p:nvGrpSpPr>
          <p:cNvPr id="5" name="群組 4"/>
          <p:cNvGrpSpPr/>
          <p:nvPr/>
        </p:nvGrpSpPr>
        <p:grpSpPr>
          <a:xfrm>
            <a:off x="1665999" y="1940606"/>
            <a:ext cx="4702365" cy="3216586"/>
            <a:chOff x="1343581" y="1916832"/>
            <a:chExt cx="5979486" cy="4680520"/>
          </a:xfrm>
        </p:grpSpPr>
        <p:cxnSp>
          <p:nvCxnSpPr>
            <p:cNvPr id="40" name="直線單箭頭接點 39"/>
            <p:cNvCxnSpPr/>
            <p:nvPr/>
          </p:nvCxnSpPr>
          <p:spPr>
            <a:xfrm flipV="1">
              <a:off x="2147566" y="2123325"/>
              <a:ext cx="2239" cy="447402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1834060" y="6031286"/>
              <a:ext cx="287258"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0</a:t>
              </a:r>
              <a:endParaRPr lang="zh-TW" altLang="en-US" sz="1600" dirty="0">
                <a:latin typeface="Times New Roman" panose="02020603050405020304" pitchFamily="18" charset="0"/>
                <a:cs typeface="Times New Roman" panose="02020603050405020304" pitchFamily="18" charset="0"/>
              </a:endParaRPr>
            </a:p>
          </p:txBody>
        </p:sp>
        <p:cxnSp>
          <p:nvCxnSpPr>
            <p:cNvPr id="9" name="直線單箭頭接點 8"/>
            <p:cNvCxnSpPr/>
            <p:nvPr/>
          </p:nvCxnSpPr>
          <p:spPr>
            <a:xfrm>
              <a:off x="1343581" y="6074384"/>
              <a:ext cx="5788487"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2495919" y="2907095"/>
              <a:ext cx="3474090"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43" name="文字方塊 42"/>
            <p:cNvSpPr txBox="1"/>
            <p:nvPr/>
          </p:nvSpPr>
          <p:spPr>
            <a:xfrm>
              <a:off x="1742496" y="1916832"/>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endParaRPr lang="zh-TW" altLang="en-US" dirty="0">
                <a:latin typeface="Times New Roman" panose="02020603050405020304" pitchFamily="18" charset="0"/>
                <a:cs typeface="Times New Roman" panose="02020603050405020304" pitchFamily="18" charset="0"/>
              </a:endParaRPr>
            </a:p>
          </p:txBody>
        </p:sp>
        <p:sp>
          <p:nvSpPr>
            <p:cNvPr id="44" name="文字方塊 43"/>
            <p:cNvSpPr txBox="1"/>
            <p:nvPr/>
          </p:nvSpPr>
          <p:spPr>
            <a:xfrm>
              <a:off x="6876258" y="6074384"/>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endParaRPr lang="zh-TW" altLang="en-US" dirty="0">
                <a:latin typeface="Times New Roman" panose="02020603050405020304" pitchFamily="18" charset="0"/>
                <a:cs typeface="Times New Roman" panose="02020603050405020304" pitchFamily="18" charset="0"/>
              </a:endParaRPr>
            </a:p>
          </p:txBody>
        </p:sp>
        <p:cxnSp>
          <p:nvCxnSpPr>
            <p:cNvPr id="67" name="直線接點 66"/>
            <p:cNvCxnSpPr/>
            <p:nvPr/>
          </p:nvCxnSpPr>
          <p:spPr>
            <a:xfrm>
              <a:off x="2177510" y="579103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0" name="文字方塊 79"/>
            <p:cNvSpPr txBox="1"/>
            <p:nvPr/>
          </p:nvSpPr>
          <p:spPr>
            <a:xfrm>
              <a:off x="1742496" y="5604877"/>
              <a:ext cx="389850"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16</a:t>
              </a:r>
              <a:endParaRPr lang="zh-TW" altLang="en-US" sz="1600" dirty="0">
                <a:latin typeface="Times New Roman" panose="02020603050405020304" pitchFamily="18" charset="0"/>
                <a:cs typeface="Times New Roman" panose="02020603050405020304" pitchFamily="18" charset="0"/>
              </a:endParaRPr>
            </a:p>
          </p:txBody>
        </p:sp>
        <p:cxnSp>
          <p:nvCxnSpPr>
            <p:cNvPr id="90" name="直線接點 89"/>
            <p:cNvCxnSpPr/>
            <p:nvPr/>
          </p:nvCxnSpPr>
          <p:spPr>
            <a:xfrm>
              <a:off x="2149805" y="254630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1" name="文字方塊 80"/>
            <p:cNvSpPr txBox="1"/>
            <p:nvPr/>
          </p:nvSpPr>
          <p:spPr>
            <a:xfrm>
              <a:off x="1559366" y="2760973"/>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cxnSp>
          <p:nvCxnSpPr>
            <p:cNvPr id="84" name="直線接點 83"/>
            <p:cNvCxnSpPr>
              <a:stCxn id="80" idx="3"/>
            </p:cNvCxnSpPr>
            <p:nvPr/>
          </p:nvCxnSpPr>
          <p:spPr>
            <a:xfrm flipV="1">
              <a:off x="2132345" y="2914865"/>
              <a:ext cx="4249028" cy="28592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接點 97"/>
            <p:cNvCxnSpPr/>
            <p:nvPr/>
          </p:nvCxnSpPr>
          <p:spPr>
            <a:xfrm>
              <a:off x="2156901" y="2914862"/>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9" name="文字方塊 98"/>
            <p:cNvSpPr txBox="1"/>
            <p:nvPr/>
          </p:nvSpPr>
          <p:spPr>
            <a:xfrm>
              <a:off x="1559366" y="2361896"/>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91" name="直線接點 90"/>
            <p:cNvCxnSpPr/>
            <p:nvPr/>
          </p:nvCxnSpPr>
          <p:spPr>
            <a:xfrm>
              <a:off x="6448981" y="2264447"/>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6" name="文字方塊 105"/>
            <p:cNvSpPr txBox="1"/>
            <p:nvPr/>
          </p:nvSpPr>
          <p:spPr>
            <a:xfrm>
              <a:off x="6181119" y="6074384"/>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107" name="直線接點 106"/>
            <p:cNvCxnSpPr/>
            <p:nvPr/>
          </p:nvCxnSpPr>
          <p:spPr>
            <a:xfrm>
              <a:off x="5970009" y="2264051"/>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8" name="文字方塊 107"/>
            <p:cNvSpPr txBox="1"/>
            <p:nvPr/>
          </p:nvSpPr>
          <p:spPr>
            <a:xfrm>
              <a:off x="5702147" y="6070478"/>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sp>
          <p:nvSpPr>
            <p:cNvPr id="111" name="文字方塊 110"/>
            <p:cNvSpPr txBox="1"/>
            <p:nvPr/>
          </p:nvSpPr>
          <p:spPr>
            <a:xfrm rot="19734981">
              <a:off x="2584644" y="4621071"/>
              <a:ext cx="1188146"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Slope=0.8588</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a:off x="5931537" y="2914863"/>
              <a:ext cx="5174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直線接點 123"/>
            <p:cNvCxnSpPr>
              <a:stCxn id="80" idx="3"/>
            </p:cNvCxnSpPr>
            <p:nvPr/>
          </p:nvCxnSpPr>
          <p:spPr>
            <a:xfrm flipV="1">
              <a:off x="2132345" y="5758765"/>
              <a:ext cx="323032" cy="153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文字方塊 2"/>
            <p:cNvSpPr txBox="1"/>
            <p:nvPr/>
          </p:nvSpPr>
          <p:spPr>
            <a:xfrm>
              <a:off x="2749708" y="3212975"/>
              <a:ext cx="1826226" cy="785972"/>
            </a:xfrm>
            <a:prstGeom prst="rect">
              <a:avLst/>
            </a:prstGeom>
            <a:solidFill>
              <a:srgbClr val="FFFF00"/>
            </a:solidFill>
          </p:spPr>
          <p:txBody>
            <a:bodyPr wrap="square" rtlCol="0">
              <a:spAutoFit/>
            </a:bodyPr>
            <a:lstStyle/>
            <a:p>
              <a:r>
                <a:rPr lang="en-US" altLang="zh-TW" dirty="0" smtClean="0">
                  <a:latin typeface="Times New Roman" panose="02020603050405020304" pitchFamily="18" charset="0"/>
                  <a:cs typeface="Times New Roman" panose="02020603050405020304" pitchFamily="18" charset="0"/>
                </a:rPr>
                <a:t>Y= [16, 235]</a:t>
              </a:r>
            </a:p>
            <a:p>
              <a:r>
                <a:rPr lang="en-US" altLang="zh-TW" dirty="0" smtClean="0">
                  <a:latin typeface="Times New Roman" panose="02020603050405020304" pitchFamily="18" charset="0"/>
                  <a:cs typeface="Times New Roman" panose="02020603050405020304" pitchFamily="18" charset="0"/>
                </a:rPr>
                <a:t>D= [0, 255]</a:t>
              </a:r>
              <a:endParaRPr lang="zh-TW" altLang="en-US" dirty="0">
                <a:latin typeface="Times New Roman" panose="02020603050405020304" pitchFamily="18" charset="0"/>
                <a:cs typeface="Times New Roman" panose="02020603050405020304" pitchFamily="18" charset="0"/>
              </a:endParaRPr>
            </a:p>
          </p:txBody>
        </p:sp>
      </p:grpSp>
      <p:sp>
        <p:nvSpPr>
          <p:cNvPr id="25" name="文字方塊 24"/>
          <p:cNvSpPr txBox="1"/>
          <p:nvPr/>
        </p:nvSpPr>
        <p:spPr>
          <a:xfrm>
            <a:off x="5868726" y="3236749"/>
            <a:ext cx="2080441"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r>
              <a:rPr lang="en-US" altLang="zh-TW" baseline="-25000"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0.8588 * D + 16</a:t>
            </a:r>
            <a:endParaRPr lang="zh-TW" altLang="en-US" dirty="0">
              <a:latin typeface="Times New Roman" panose="02020603050405020304" pitchFamily="18" charset="0"/>
              <a:cs typeface="Times New Roman" panose="02020603050405020304" pitchFamily="18" charset="0"/>
            </a:endParaRPr>
          </a:p>
        </p:txBody>
      </p:sp>
      <p:sp>
        <p:nvSpPr>
          <p:cNvPr id="27" name="文字方塊 26"/>
          <p:cNvSpPr txBox="1"/>
          <p:nvPr/>
        </p:nvSpPr>
        <p:spPr>
          <a:xfrm>
            <a:off x="5868726" y="3964602"/>
            <a:ext cx="2045175"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1.1644 (Y – 16)</a:t>
            </a:r>
            <a:endParaRPr lang="zh-TW" altLang="en-US" dirty="0">
              <a:latin typeface="Times New Roman" panose="02020603050405020304" pitchFamily="18" charset="0"/>
              <a:cs typeface="Times New Roman" panose="02020603050405020304" pitchFamily="18" charset="0"/>
            </a:endParaRPr>
          </a:p>
        </p:txBody>
      </p:sp>
      <p:sp>
        <p:nvSpPr>
          <p:cNvPr id="31" name="文字方塊 30"/>
          <p:cNvSpPr txBox="1"/>
          <p:nvPr/>
        </p:nvSpPr>
        <p:spPr>
          <a:xfrm>
            <a:off x="1835696" y="5301208"/>
            <a:ext cx="3824573"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(11644* (Y – 16) + 50000)/100000</a:t>
            </a:r>
            <a:endParaRPr lang="zh-TW" altLang="en-US" dirty="0">
              <a:latin typeface="Times New Roman" panose="02020603050405020304" pitchFamily="18" charset="0"/>
              <a:cs typeface="Times New Roman" panose="02020603050405020304" pitchFamily="18" charset="0"/>
            </a:endParaRPr>
          </a:p>
        </p:txBody>
      </p:sp>
      <p:grpSp>
        <p:nvGrpSpPr>
          <p:cNvPr id="11" name="群組 10"/>
          <p:cNvGrpSpPr/>
          <p:nvPr/>
        </p:nvGrpSpPr>
        <p:grpSpPr>
          <a:xfrm>
            <a:off x="1646897" y="5877272"/>
            <a:ext cx="5589399" cy="400110"/>
            <a:chOff x="899592" y="6093296"/>
            <a:chExt cx="5589399" cy="400110"/>
          </a:xfrm>
        </p:grpSpPr>
        <p:sp>
          <p:nvSpPr>
            <p:cNvPr id="6" name="矩形 5"/>
            <p:cNvSpPr/>
            <p:nvPr/>
          </p:nvSpPr>
          <p:spPr>
            <a:xfrm>
              <a:off x="899592" y="6093296"/>
              <a:ext cx="5589399" cy="40011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b="1" dirty="0" smtClean="0">
                <a:ea typeface="+mj-ea"/>
              </a:endParaRPr>
            </a:p>
          </p:txBody>
        </p:sp>
        <p:sp>
          <p:nvSpPr>
            <p:cNvPr id="32" name="文字方塊 31"/>
            <p:cNvSpPr txBox="1"/>
            <p:nvPr/>
          </p:nvSpPr>
          <p:spPr>
            <a:xfrm>
              <a:off x="2606260" y="6093296"/>
              <a:ext cx="3427670" cy="400110"/>
            </a:xfrm>
            <a:prstGeom prst="rect">
              <a:avLst/>
            </a:prstGeom>
            <a:noFill/>
          </p:spPr>
          <p:txBody>
            <a:bodyPr wrap="none" rtlCol="0">
              <a:spAutoFit/>
            </a:bodyPr>
            <a:lstStyle/>
            <a:p>
              <a:r>
                <a:rPr lang="en-US" altLang="zh-TW" sz="2000" dirty="0" smtClean="0">
                  <a:latin typeface="Times New Roman" panose="02020603050405020304" pitchFamily="18" charset="0"/>
                  <a:cs typeface="Times New Roman" panose="02020603050405020304" pitchFamily="18" charset="0"/>
                </a:rPr>
                <a:t>D</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(19078* (Y – 16) + 2</a:t>
              </a:r>
              <a:r>
                <a:rPr lang="en-US" altLang="zh-TW" sz="2000" baseline="30000" dirty="0" smtClean="0">
                  <a:latin typeface="Times New Roman" panose="02020603050405020304" pitchFamily="18" charset="0"/>
                  <a:cs typeface="Times New Roman" panose="02020603050405020304" pitchFamily="18" charset="0"/>
                </a:rPr>
                <a:t>13</a:t>
              </a:r>
              <a:r>
                <a:rPr lang="en-US" altLang="zh-TW" sz="2000" dirty="0" smtClean="0">
                  <a:latin typeface="Times New Roman" panose="02020603050405020304" pitchFamily="18" charset="0"/>
                  <a:cs typeface="Times New Roman" panose="02020603050405020304" pitchFamily="18" charset="0"/>
                </a:rPr>
                <a:t>)/2</a:t>
              </a:r>
              <a:r>
                <a:rPr lang="en-US" altLang="zh-TW" sz="2000" baseline="30000" dirty="0" smtClean="0">
                  <a:latin typeface="Times New Roman" panose="02020603050405020304" pitchFamily="18" charset="0"/>
                  <a:cs typeface="Times New Roman" panose="02020603050405020304" pitchFamily="18" charset="0"/>
                </a:rPr>
                <a:t>14</a:t>
              </a:r>
              <a:endParaRPr lang="zh-TW" altLang="en-US" sz="2000" dirty="0">
                <a:latin typeface="Times New Roman" panose="02020603050405020304" pitchFamily="18" charset="0"/>
                <a:cs typeface="Times New Roman" panose="02020603050405020304" pitchFamily="18" charset="0"/>
              </a:endParaRPr>
            </a:p>
          </p:txBody>
        </p:sp>
        <p:sp>
          <p:nvSpPr>
            <p:cNvPr id="10" name="文字方塊 9"/>
            <p:cNvSpPr txBox="1"/>
            <p:nvPr/>
          </p:nvSpPr>
          <p:spPr>
            <a:xfrm>
              <a:off x="899592" y="6093296"/>
              <a:ext cx="1762021" cy="369332"/>
            </a:xfrm>
            <a:prstGeom prst="rect">
              <a:avLst/>
            </a:prstGeom>
            <a:noFill/>
          </p:spPr>
          <p:txBody>
            <a:bodyPr wrap="none" rtlCol="0">
              <a:spAutoFit/>
            </a:bodyPr>
            <a:lstStyle/>
            <a:p>
              <a:r>
                <a:rPr lang="en-US" altLang="zh-TW" b="1" dirty="0" smtClean="0"/>
                <a:t>New Revision:</a:t>
              </a:r>
              <a:endParaRPr lang="zh-TW" altLang="en-US" b="1" dirty="0"/>
            </a:p>
          </p:txBody>
        </p:sp>
      </p:grpSp>
      <p:sp>
        <p:nvSpPr>
          <p:cNvPr id="4" name="文字方塊 3"/>
          <p:cNvSpPr txBox="1"/>
          <p:nvPr/>
        </p:nvSpPr>
        <p:spPr>
          <a:xfrm>
            <a:off x="5660269" y="5305337"/>
            <a:ext cx="1928733" cy="369332"/>
          </a:xfrm>
          <a:prstGeom prst="rect">
            <a:avLst/>
          </a:prstGeom>
          <a:noFill/>
        </p:spPr>
        <p:txBody>
          <a:bodyPr wrap="none" rtlCol="0">
            <a:spAutoFit/>
          </a:bodyPr>
          <a:lstStyle/>
          <a:p>
            <a:r>
              <a:rPr lang="en-US" altLang="zh-TW" dirty="0">
                <a:solidFill>
                  <a:srgbClr val="0000FF"/>
                </a:solidFill>
              </a:rPr>
              <a:t>i</a:t>
            </a:r>
            <a:r>
              <a:rPr lang="en-US" altLang="zh-TW" dirty="0" smtClean="0">
                <a:solidFill>
                  <a:srgbClr val="0000FF"/>
                </a:solidFill>
              </a:rPr>
              <a:t>n JCTVC-Y0024</a:t>
            </a:r>
            <a:endParaRPr lang="zh-TW" altLang="en-US" dirty="0">
              <a:solidFill>
                <a:srgbClr val="0000FF"/>
              </a:solidFill>
            </a:endParaRPr>
          </a:p>
        </p:txBody>
      </p:sp>
    </p:spTree>
    <p:extLst>
      <p:ext uri="{BB962C8B-B14F-4D97-AF65-F5344CB8AC3E}">
        <p14:creationId xmlns:p14="http://schemas.microsoft.com/office/powerpoint/2010/main" val="38772740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88640"/>
            <a:ext cx="8079581" cy="961356"/>
          </a:xfrm>
        </p:spPr>
        <p:txBody>
          <a:bodyPr>
            <a:normAutofit/>
          </a:bodyPr>
          <a:lstStyle/>
          <a:p>
            <a:pPr algn="ctr"/>
            <a:r>
              <a:rPr lang="en-US" altLang="zh-TW" sz="3100" b="1" dirty="0" err="1" smtClean="0">
                <a:latin typeface="Calibri" panose="020F0502020204030204" pitchFamily="34" charset="0"/>
              </a:rPr>
              <a:t>Cb</a:t>
            </a:r>
            <a:r>
              <a:rPr lang="en-US" altLang="zh-TW" sz="3100" b="1" dirty="0" smtClean="0">
                <a:latin typeface="Calibri" panose="020F0502020204030204" pitchFamily="34" charset="0"/>
              </a:rPr>
              <a:t>/Cr to Depth Value Conversion</a:t>
            </a:r>
            <a:endParaRPr lang="zh-TW" altLang="en-US" sz="3100" b="1" dirty="0">
              <a:latin typeface="Calibri" panose="020F0502020204030204" pitchFamily="34" charset="0"/>
            </a:endParaRPr>
          </a:p>
        </p:txBody>
      </p:sp>
      <p:sp>
        <p:nvSpPr>
          <p:cNvPr id="28" name="文字方塊 27"/>
          <p:cNvSpPr txBox="1"/>
          <p:nvPr/>
        </p:nvSpPr>
        <p:spPr>
          <a:xfrm>
            <a:off x="296586" y="1052736"/>
            <a:ext cx="8496944" cy="707886"/>
          </a:xfrm>
          <a:prstGeom prst="rect">
            <a:avLst/>
          </a:prstGeom>
          <a:noFill/>
        </p:spPr>
        <p:txBody>
          <a:bodyPr wrap="square" rtlCol="0">
            <a:spAutoFit/>
          </a:bodyPr>
          <a:lstStyle/>
          <a:p>
            <a:r>
              <a:rPr lang="en-US" altLang="zh-TW" sz="2000" dirty="0" smtClean="0"/>
              <a:t>In </a:t>
            </a:r>
            <a:r>
              <a:rPr lang="en-US" altLang="zh-TW" sz="2000" dirty="0"/>
              <a:t>DPCM </a:t>
            </a:r>
            <a:r>
              <a:rPr lang="en-US" altLang="zh-TW" sz="2000" dirty="0" smtClean="0"/>
              <a:t>approach, </a:t>
            </a:r>
            <a:r>
              <a:rPr lang="en-US" altLang="zh-TW" sz="2000" dirty="0" err="1" smtClean="0"/>
              <a:t>Cb</a:t>
            </a:r>
            <a:r>
              <a:rPr lang="en-US" altLang="zh-TW" sz="2000" dirty="0" smtClean="0"/>
              <a:t>/Cr component is mapped to the residual of the selected depth values with the prediction, which is the average of D and E. </a:t>
            </a:r>
            <a:endParaRPr lang="zh-TW" altLang="en-US" sz="2000" dirty="0"/>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4" name="群組 3"/>
          <p:cNvGrpSpPr/>
          <p:nvPr/>
        </p:nvGrpSpPr>
        <p:grpSpPr>
          <a:xfrm>
            <a:off x="1124074" y="1700808"/>
            <a:ext cx="6537338" cy="2614830"/>
            <a:chOff x="626553" y="1986143"/>
            <a:chExt cx="7385070" cy="3196548"/>
          </a:xfrm>
        </p:grpSpPr>
        <p:sp>
          <p:nvSpPr>
            <p:cNvPr id="30" name="文字方塊 29"/>
            <p:cNvSpPr txBox="1"/>
            <p:nvPr/>
          </p:nvSpPr>
          <p:spPr>
            <a:xfrm>
              <a:off x="2171500" y="2559233"/>
              <a:ext cx="1606607" cy="607737"/>
            </a:xfrm>
            <a:prstGeom prst="rect">
              <a:avLst/>
            </a:prstGeom>
            <a:solidFill>
              <a:srgbClr val="FFFF00"/>
            </a:solid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/Cr=[16, 240]</a:t>
              </a:r>
            </a:p>
            <a:p>
              <a:pPr algn="ctr"/>
              <a:r>
                <a:rPr lang="en-US" altLang="zh-TW" sz="1400" dirty="0" smtClean="0">
                  <a:latin typeface="Symbol" panose="05050102010706020507" pitchFamily="18" charset="2"/>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D  =[-255, 255]</a:t>
              </a:r>
              <a:endParaRPr lang="zh-TW" altLang="en-US" sz="1400" dirty="0">
                <a:latin typeface="Times New Roman" panose="02020603050405020304" pitchFamily="18" charset="0"/>
                <a:cs typeface="Times New Roman" panose="02020603050405020304" pitchFamily="18" charset="0"/>
              </a:endParaRPr>
            </a:p>
          </p:txBody>
        </p:sp>
        <p:grpSp>
          <p:nvGrpSpPr>
            <p:cNvPr id="24" name="群組 23"/>
            <p:cNvGrpSpPr/>
            <p:nvPr/>
          </p:nvGrpSpPr>
          <p:grpSpPr>
            <a:xfrm>
              <a:off x="626553" y="1986143"/>
              <a:ext cx="7385070" cy="3196548"/>
              <a:chOff x="1539607" y="2648286"/>
              <a:chExt cx="6190850" cy="4289684"/>
            </a:xfrm>
          </p:grpSpPr>
          <p:cxnSp>
            <p:nvCxnSpPr>
              <p:cNvPr id="3" name="直線單箭頭接點 2"/>
              <p:cNvCxnSpPr/>
              <p:nvPr/>
            </p:nvCxnSpPr>
            <p:spPr>
              <a:xfrm flipH="1" flipV="1">
                <a:off x="4485760" y="2844822"/>
                <a:ext cx="23512" cy="360949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flipV="1">
                <a:off x="1539607" y="6454317"/>
                <a:ext cx="5815738" cy="390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691944" y="3290934"/>
                <a:ext cx="3539399"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 name="文字方塊 7"/>
              <p:cNvSpPr txBox="1"/>
              <p:nvPr/>
            </p:nvSpPr>
            <p:spPr>
              <a:xfrm>
                <a:off x="4481989" y="2707419"/>
                <a:ext cx="628773" cy="479747"/>
              </a:xfrm>
              <a:prstGeom prst="rect">
                <a:avLst/>
              </a:prstGeom>
              <a:noFill/>
            </p:spPr>
            <p:txBody>
              <a:bodyPr wrap="none" rtlCol="0">
                <a:spAutoFit/>
              </a:bodyPr>
              <a:lstStyle/>
              <a:p>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 Cr</a:t>
                </a:r>
                <a:endParaRPr lang="zh-TW" altLang="en-US" sz="1400" dirty="0">
                  <a:latin typeface="Times New Roman" panose="02020603050405020304" pitchFamily="18" charset="0"/>
                  <a:cs typeface="Times New Roman" panose="02020603050405020304" pitchFamily="18" charset="0"/>
                </a:endParaRPr>
              </a:p>
            </p:txBody>
          </p:sp>
          <p:sp>
            <p:nvSpPr>
              <p:cNvPr id="9" name="文字方塊 8"/>
              <p:cNvSpPr txBox="1"/>
              <p:nvPr/>
            </p:nvSpPr>
            <p:spPr>
              <a:xfrm>
                <a:off x="7327873" y="6244397"/>
                <a:ext cx="402584" cy="479747"/>
              </a:xfrm>
              <a:prstGeom prst="rect">
                <a:avLst/>
              </a:prstGeom>
              <a:noFill/>
            </p:spPr>
            <p:txBody>
              <a:bodyPr wrap="none" rtlCol="0">
                <a:spAutoFit/>
              </a:bodyPr>
              <a:lstStyle/>
              <a:p>
                <a:r>
                  <a:rPr lang="en-US" altLang="zh-TW" sz="1400" b="1" dirty="0" smtClean="0">
                    <a:latin typeface="Symbol" panose="05050102010706020507" pitchFamily="18" charset="2"/>
                  </a:rPr>
                  <a:t>D</a:t>
                </a:r>
                <a:r>
                  <a:rPr lang="en-US" altLang="zh-TW" sz="1400" dirty="0" smtClean="0">
                    <a:latin typeface="Times New Roman" panose="02020603050405020304" pitchFamily="18" charset="0"/>
                    <a:cs typeface="Times New Roman" panose="02020603050405020304" pitchFamily="18" charset="0"/>
                  </a:rPr>
                  <a:t>D</a:t>
                </a:r>
                <a:endParaRPr lang="zh-TW" altLang="en-US" sz="1400" dirty="0">
                  <a:latin typeface="Times New Roman" panose="02020603050405020304" pitchFamily="18" charset="0"/>
                  <a:cs typeface="Times New Roman" panose="02020603050405020304" pitchFamily="18" charset="0"/>
                </a:endParaRPr>
              </a:p>
            </p:txBody>
          </p:sp>
          <p:cxnSp>
            <p:nvCxnSpPr>
              <p:cNvPr id="10" name="直線接點 9"/>
              <p:cNvCxnSpPr/>
              <p:nvPr/>
            </p:nvCxnSpPr>
            <p:spPr>
              <a:xfrm>
                <a:off x="2343592" y="6142605"/>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文字方塊 10"/>
              <p:cNvSpPr txBox="1"/>
              <p:nvPr/>
            </p:nvSpPr>
            <p:spPr>
              <a:xfrm>
                <a:off x="2006128" y="5988715"/>
                <a:ext cx="363115" cy="479747"/>
              </a:xfrm>
              <a:prstGeom prst="rect">
                <a:avLst/>
              </a:prstGeom>
              <a:noFill/>
            </p:spPr>
            <p:txBody>
              <a:bodyPr wrap="none" rtlCol="0">
                <a:spAutoFit/>
              </a:bodyPr>
              <a:lstStyle/>
              <a:p>
                <a:r>
                  <a:rPr lang="en-US" altLang="zh-TW" sz="1400" dirty="0" smtClean="0"/>
                  <a:t>16</a:t>
                </a:r>
                <a:endParaRPr lang="zh-TW" altLang="en-US" sz="1400" dirty="0"/>
              </a:p>
            </p:txBody>
          </p:sp>
          <p:cxnSp>
            <p:nvCxnSpPr>
              <p:cNvPr id="12" name="直線接點 11"/>
              <p:cNvCxnSpPr>
                <a:endCxn id="7" idx="3"/>
              </p:cNvCxnSpPr>
              <p:nvPr/>
            </p:nvCxnSpPr>
            <p:spPr>
              <a:xfrm>
                <a:off x="2400787" y="4716769"/>
                <a:ext cx="383055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1913143" y="3144813"/>
                <a:ext cx="457234" cy="479747"/>
              </a:xfrm>
              <a:prstGeom prst="rect">
                <a:avLst/>
              </a:prstGeom>
              <a:noFill/>
            </p:spPr>
            <p:txBody>
              <a:bodyPr wrap="none" rtlCol="0">
                <a:spAutoFit/>
              </a:bodyPr>
              <a:lstStyle/>
              <a:p>
                <a:r>
                  <a:rPr lang="en-US" altLang="zh-TW" sz="1400" dirty="0" smtClean="0"/>
                  <a:t>240</a:t>
                </a:r>
                <a:endParaRPr lang="zh-TW" altLang="en-US" sz="1400" dirty="0"/>
              </a:p>
            </p:txBody>
          </p:sp>
          <p:cxnSp>
            <p:nvCxnSpPr>
              <p:cNvPr id="15" name="直線接點 14"/>
              <p:cNvCxnSpPr/>
              <p:nvPr/>
            </p:nvCxnSpPr>
            <p:spPr>
              <a:xfrm>
                <a:off x="2352927" y="3298701"/>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文字方塊 15"/>
              <p:cNvSpPr txBox="1"/>
              <p:nvPr/>
            </p:nvSpPr>
            <p:spPr>
              <a:xfrm>
                <a:off x="1913143" y="2745736"/>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7" name="直線接點 16"/>
              <p:cNvCxnSpPr/>
              <p:nvPr/>
            </p:nvCxnSpPr>
            <p:spPr>
              <a:xfrm>
                <a:off x="6645007" y="264828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文字方塊 17"/>
              <p:cNvSpPr txBox="1"/>
              <p:nvPr/>
            </p:nvSpPr>
            <p:spPr>
              <a:xfrm>
                <a:off x="6377145" y="6458223"/>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9" name="直線接點 18"/>
              <p:cNvCxnSpPr/>
              <p:nvPr/>
            </p:nvCxnSpPr>
            <p:spPr>
              <a:xfrm>
                <a:off x="6231344" y="2664146"/>
                <a:ext cx="0" cy="347845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5898173" y="6454316"/>
                <a:ext cx="457234" cy="479747"/>
              </a:xfrm>
              <a:prstGeom prst="rect">
                <a:avLst/>
              </a:prstGeom>
              <a:noFill/>
            </p:spPr>
            <p:txBody>
              <a:bodyPr wrap="none" rtlCol="0">
                <a:spAutoFit/>
              </a:bodyPr>
              <a:lstStyle/>
              <a:p>
                <a:r>
                  <a:rPr lang="en-US" altLang="zh-TW" sz="1400" dirty="0" smtClean="0"/>
                  <a:t>235</a:t>
                </a:r>
                <a:endParaRPr lang="zh-TW" altLang="en-US" sz="1400" dirty="0"/>
              </a:p>
            </p:txBody>
          </p:sp>
          <p:cxnSp>
            <p:nvCxnSpPr>
              <p:cNvPr id="25" name="直線接點 24"/>
              <p:cNvCxnSpPr/>
              <p:nvPr/>
            </p:nvCxnSpPr>
            <p:spPr>
              <a:xfrm>
                <a:off x="6274893" y="3298702"/>
                <a:ext cx="37011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線接點 25"/>
              <p:cNvCxnSpPr>
                <a:stCxn id="11" idx="3"/>
              </p:cNvCxnSpPr>
              <p:nvPr/>
            </p:nvCxnSpPr>
            <p:spPr>
              <a:xfrm flipV="1">
                <a:off x="2369243" y="6142606"/>
                <a:ext cx="349766" cy="859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8" name="文字方塊 77"/>
              <p:cNvSpPr txBox="1"/>
              <p:nvPr/>
            </p:nvSpPr>
            <p:spPr>
              <a:xfrm>
                <a:off x="2144146" y="6453336"/>
                <a:ext cx="513402" cy="479747"/>
              </a:xfrm>
              <a:prstGeom prst="rect">
                <a:avLst/>
              </a:prstGeom>
              <a:noFill/>
            </p:spPr>
            <p:txBody>
              <a:bodyPr wrap="none" rtlCol="0">
                <a:spAutoFit/>
              </a:bodyPr>
              <a:lstStyle/>
              <a:p>
                <a:r>
                  <a:rPr lang="en-US" altLang="zh-TW" sz="1400" dirty="0" smtClean="0"/>
                  <a:t>-255</a:t>
                </a:r>
                <a:endParaRPr lang="zh-TW" altLang="en-US" sz="1400" dirty="0"/>
              </a:p>
            </p:txBody>
          </p:sp>
          <p:sp>
            <p:nvSpPr>
              <p:cNvPr id="5" name="文字方塊 4"/>
              <p:cNvSpPr txBox="1"/>
              <p:nvPr/>
            </p:nvSpPr>
            <p:spPr>
              <a:xfrm>
                <a:off x="4407039" y="6453336"/>
                <a:ext cx="268997" cy="479747"/>
              </a:xfrm>
              <a:prstGeom prst="rect">
                <a:avLst/>
              </a:prstGeom>
              <a:noFill/>
            </p:spPr>
            <p:txBody>
              <a:bodyPr wrap="none" rtlCol="0">
                <a:spAutoFit/>
              </a:bodyPr>
              <a:lstStyle/>
              <a:p>
                <a:r>
                  <a:rPr lang="en-US" altLang="zh-TW" sz="1400" dirty="0" smtClean="0"/>
                  <a:t>0</a:t>
                </a:r>
                <a:endParaRPr lang="zh-TW" altLang="en-US" sz="1400" dirty="0"/>
              </a:p>
            </p:txBody>
          </p:sp>
          <p:sp>
            <p:nvSpPr>
              <p:cNvPr id="81" name="文字方塊 80"/>
              <p:cNvSpPr txBox="1"/>
              <p:nvPr/>
            </p:nvSpPr>
            <p:spPr>
              <a:xfrm>
                <a:off x="1913143" y="4437777"/>
                <a:ext cx="457234" cy="479746"/>
              </a:xfrm>
              <a:prstGeom prst="rect">
                <a:avLst/>
              </a:prstGeom>
              <a:noFill/>
            </p:spPr>
            <p:txBody>
              <a:bodyPr wrap="none" rtlCol="0">
                <a:spAutoFit/>
              </a:bodyPr>
              <a:lstStyle/>
              <a:p>
                <a:r>
                  <a:rPr lang="en-US" altLang="zh-TW" sz="1400" dirty="0" smtClean="0"/>
                  <a:t>128</a:t>
                </a:r>
                <a:endParaRPr lang="zh-TW" altLang="en-US" sz="1400" dirty="0"/>
              </a:p>
            </p:txBody>
          </p:sp>
          <p:cxnSp>
            <p:nvCxnSpPr>
              <p:cNvPr id="82" name="直線接點 81"/>
              <p:cNvCxnSpPr/>
              <p:nvPr/>
            </p:nvCxnSpPr>
            <p:spPr>
              <a:xfrm>
                <a:off x="2342324" y="266414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3" name="直線接點 82"/>
              <p:cNvCxnSpPr/>
              <p:nvPr/>
            </p:nvCxnSpPr>
            <p:spPr>
              <a:xfrm>
                <a:off x="2345807" y="2964354"/>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22" name="直線接點 21"/>
            <p:cNvCxnSpPr/>
            <p:nvPr/>
          </p:nvCxnSpPr>
          <p:spPr>
            <a:xfrm flipV="1">
              <a:off x="3938921" y="3293985"/>
              <a:ext cx="437480" cy="4580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4376401" y="2470814"/>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a:off x="3938921" y="2462255"/>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1" name="文字方塊 40"/>
            <p:cNvSpPr txBox="1"/>
            <p:nvPr/>
          </p:nvSpPr>
          <p:spPr>
            <a:xfrm>
              <a:off x="4314169" y="4818774"/>
              <a:ext cx="320887" cy="357493"/>
            </a:xfrm>
            <a:prstGeom prst="rect">
              <a:avLst/>
            </a:prstGeom>
            <a:noFill/>
          </p:spPr>
          <p:txBody>
            <a:bodyPr wrap="none" rtlCol="0">
              <a:spAutoFit/>
            </a:bodyPr>
            <a:lstStyle/>
            <a:p>
              <a:r>
                <a:rPr lang="en-US" altLang="zh-TW" sz="1400" dirty="0" smtClean="0"/>
                <a:t>5</a:t>
              </a:r>
              <a:endParaRPr lang="zh-TW" altLang="en-US" sz="1400" dirty="0"/>
            </a:p>
          </p:txBody>
        </p:sp>
        <p:sp>
          <p:nvSpPr>
            <p:cNvPr id="42" name="文字方塊 41"/>
            <p:cNvSpPr txBox="1"/>
            <p:nvPr/>
          </p:nvSpPr>
          <p:spPr>
            <a:xfrm>
              <a:off x="3722896" y="4818774"/>
              <a:ext cx="387890" cy="357493"/>
            </a:xfrm>
            <a:prstGeom prst="rect">
              <a:avLst/>
            </a:prstGeom>
            <a:noFill/>
          </p:spPr>
          <p:txBody>
            <a:bodyPr wrap="none" rtlCol="0">
              <a:spAutoFit/>
            </a:bodyPr>
            <a:lstStyle/>
            <a:p>
              <a:r>
                <a:rPr lang="en-US" altLang="zh-TW" sz="1400" dirty="0" smtClean="0"/>
                <a:t>-5</a:t>
              </a:r>
              <a:endParaRPr lang="zh-TW" altLang="en-US" sz="1400" dirty="0"/>
            </a:p>
          </p:txBody>
        </p:sp>
        <p:cxnSp>
          <p:nvCxnSpPr>
            <p:cNvPr id="37" name="直線接點 36"/>
            <p:cNvCxnSpPr/>
            <p:nvPr/>
          </p:nvCxnSpPr>
          <p:spPr>
            <a:xfrm flipV="1">
              <a:off x="4376401" y="2470814"/>
              <a:ext cx="2294493" cy="8231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接點 44"/>
            <p:cNvCxnSpPr>
              <a:stCxn id="11" idx="3"/>
            </p:cNvCxnSpPr>
            <p:nvPr/>
          </p:nvCxnSpPr>
          <p:spPr>
            <a:xfrm flipV="1">
              <a:off x="1616227" y="3752074"/>
              <a:ext cx="2322694" cy="9020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字方塊 50"/>
            <p:cNvSpPr txBox="1"/>
            <p:nvPr/>
          </p:nvSpPr>
          <p:spPr>
            <a:xfrm rot="20457911">
              <a:off x="4356459" y="2688271"/>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cxnSp>
          <p:nvCxnSpPr>
            <p:cNvPr id="48" name="直線接點 47"/>
            <p:cNvCxnSpPr/>
            <p:nvPr/>
          </p:nvCxnSpPr>
          <p:spPr>
            <a:xfrm>
              <a:off x="4211758" y="3560934"/>
              <a:ext cx="489406" cy="341481"/>
            </a:xfrm>
            <a:prstGeom prst="line">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4351747" y="3858215"/>
              <a:ext cx="1001775" cy="357493"/>
            </a:xfrm>
            <a:prstGeom prst="rect">
              <a:avLst/>
            </a:prstGeom>
            <a:noFill/>
          </p:spPr>
          <p:txBody>
            <a:bodyPr wrap="none" rtlCol="0">
              <a:spAutoFit/>
            </a:bodyPr>
            <a:lstStyle/>
            <a:p>
              <a:r>
                <a:rPr lang="en-US" altLang="zh-TW" sz="1400" dirty="0" smtClean="0">
                  <a:solidFill>
                    <a:srgbClr val="FF0000"/>
                  </a:solidFill>
                </a:rPr>
                <a:t>Slope’=1</a:t>
              </a:r>
              <a:endParaRPr lang="zh-TW" altLang="en-US" sz="1400" dirty="0">
                <a:solidFill>
                  <a:srgbClr val="FF0000"/>
                </a:solidFill>
              </a:endParaRPr>
            </a:p>
          </p:txBody>
        </p:sp>
        <p:cxnSp>
          <p:nvCxnSpPr>
            <p:cNvPr id="58" name="直線接點 57"/>
            <p:cNvCxnSpPr/>
            <p:nvPr/>
          </p:nvCxnSpPr>
          <p:spPr>
            <a:xfrm>
              <a:off x="1596763" y="3293985"/>
              <a:ext cx="4678516" cy="3236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9" name="直線接點 58"/>
            <p:cNvCxnSpPr/>
            <p:nvPr/>
          </p:nvCxnSpPr>
          <p:spPr>
            <a:xfrm>
              <a:off x="1588270" y="3731674"/>
              <a:ext cx="4687009" cy="267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5" name="文字方塊 64"/>
            <p:cNvSpPr txBox="1"/>
            <p:nvPr/>
          </p:nvSpPr>
          <p:spPr>
            <a:xfrm>
              <a:off x="1072144" y="3110327"/>
              <a:ext cx="545434" cy="357493"/>
            </a:xfrm>
            <a:prstGeom prst="rect">
              <a:avLst/>
            </a:prstGeom>
            <a:noFill/>
          </p:spPr>
          <p:txBody>
            <a:bodyPr wrap="none" rtlCol="0">
              <a:spAutoFit/>
            </a:bodyPr>
            <a:lstStyle/>
            <a:p>
              <a:r>
                <a:rPr lang="en-US" altLang="zh-TW" sz="1400" dirty="0" smtClean="0"/>
                <a:t>133</a:t>
              </a:r>
              <a:endParaRPr lang="zh-TW" altLang="en-US" sz="1400" dirty="0"/>
            </a:p>
          </p:txBody>
        </p:sp>
        <p:sp>
          <p:nvSpPr>
            <p:cNvPr id="66" name="文字方塊 65"/>
            <p:cNvSpPr txBox="1"/>
            <p:nvPr/>
          </p:nvSpPr>
          <p:spPr>
            <a:xfrm>
              <a:off x="1072144" y="3570538"/>
              <a:ext cx="545434" cy="357493"/>
            </a:xfrm>
            <a:prstGeom prst="rect">
              <a:avLst/>
            </a:prstGeom>
            <a:noFill/>
          </p:spPr>
          <p:txBody>
            <a:bodyPr wrap="none" rtlCol="0">
              <a:spAutoFit/>
            </a:bodyPr>
            <a:lstStyle/>
            <a:p>
              <a:r>
                <a:rPr lang="en-US" altLang="zh-TW" sz="1400" dirty="0" smtClean="0"/>
                <a:t>123</a:t>
              </a:r>
              <a:endParaRPr lang="zh-TW" altLang="en-US" sz="1400" dirty="0"/>
            </a:p>
          </p:txBody>
        </p:sp>
        <p:sp>
          <p:nvSpPr>
            <p:cNvPr id="49" name="文字方塊 48"/>
            <p:cNvSpPr txBox="1"/>
            <p:nvPr/>
          </p:nvSpPr>
          <p:spPr>
            <a:xfrm rot="20457911">
              <a:off x="2310366" y="4066792"/>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gr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27" name="物件 26"/>
          <p:cNvGraphicFramePr>
            <a:graphicFrameLocks noChangeAspect="1"/>
          </p:cNvGraphicFramePr>
          <p:nvPr>
            <p:extLst>
              <p:ext uri="{D42A27DB-BD31-4B8C-83A1-F6EECF244321}">
                <p14:modId xmlns:p14="http://schemas.microsoft.com/office/powerpoint/2010/main" val="938754498"/>
              </p:ext>
            </p:extLst>
          </p:nvPr>
        </p:nvGraphicFramePr>
        <p:xfrm>
          <a:off x="879183" y="4365104"/>
          <a:ext cx="6933177" cy="936104"/>
        </p:xfrm>
        <a:graphic>
          <a:graphicData uri="http://schemas.openxmlformats.org/presentationml/2006/ole">
            <mc:AlternateContent xmlns:mc="http://schemas.openxmlformats.org/markup-compatibility/2006">
              <mc:Choice xmlns:v="urn:schemas-microsoft-com:vml" Requires="v">
                <p:oleObj spid="_x0000_s34920" name="方程式" r:id="rId4" imgW="4559300" imgH="596900" progId="Equation.3">
                  <p:embed/>
                </p:oleObj>
              </mc:Choice>
              <mc:Fallback>
                <p:oleObj name="方程式" r:id="rId4" imgW="4559300" imgH="5969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9183" y="4365104"/>
                        <a:ext cx="6933177" cy="936104"/>
                      </a:xfrm>
                      <a:prstGeom prst="rect">
                        <a:avLst/>
                      </a:prstGeom>
                      <a:noFill/>
                    </p:spPr>
                  </p:pic>
                </p:oleObj>
              </mc:Fallback>
            </mc:AlternateContent>
          </a:graphicData>
        </a:graphic>
      </p:graphicFrame>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35" name="群組 34"/>
          <p:cNvGrpSpPr/>
          <p:nvPr/>
        </p:nvGrpSpPr>
        <p:grpSpPr>
          <a:xfrm>
            <a:off x="793755" y="5243243"/>
            <a:ext cx="7306637" cy="1426117"/>
            <a:chOff x="721747" y="5301208"/>
            <a:chExt cx="7306637" cy="1426117"/>
          </a:xfrm>
        </p:grpSpPr>
        <p:sp>
          <p:nvSpPr>
            <p:cNvPr id="34" name="矩形 33"/>
            <p:cNvSpPr/>
            <p:nvPr/>
          </p:nvSpPr>
          <p:spPr>
            <a:xfrm>
              <a:off x="721747" y="5670540"/>
              <a:ext cx="7306637" cy="99882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graphicFrame>
          <p:nvGraphicFramePr>
            <p:cNvPr id="33" name="物件 32"/>
            <p:cNvGraphicFramePr>
              <a:graphicFrameLocks noChangeAspect="1"/>
            </p:cNvGraphicFramePr>
            <p:nvPr>
              <p:extLst>
                <p:ext uri="{D42A27DB-BD31-4B8C-83A1-F6EECF244321}">
                  <p14:modId xmlns:p14="http://schemas.microsoft.com/office/powerpoint/2010/main" val="2138584676"/>
                </p:ext>
              </p:extLst>
            </p:nvPr>
          </p:nvGraphicFramePr>
          <p:xfrm>
            <a:off x="737837" y="5647205"/>
            <a:ext cx="6975776" cy="1080120"/>
          </p:xfrm>
          <a:graphic>
            <a:graphicData uri="http://schemas.openxmlformats.org/presentationml/2006/ole">
              <mc:AlternateContent xmlns:mc="http://schemas.openxmlformats.org/markup-compatibility/2006">
                <mc:Choice xmlns:v="urn:schemas-microsoft-com:vml" Requires="v">
                  <p:oleObj spid="_x0000_s34921" name="方程式" r:id="rId6" imgW="5041900" imgH="787400" progId="Equation.3">
                    <p:embed/>
                  </p:oleObj>
                </mc:Choice>
                <mc:Fallback>
                  <p:oleObj name="方程式" r:id="rId6" imgW="5041900" imgH="7874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7837" y="5647205"/>
                          <a:ext cx="6975776" cy="1080120"/>
                        </a:xfrm>
                        <a:prstGeom prst="rect">
                          <a:avLst/>
                        </a:prstGeom>
                        <a:noFill/>
                      </p:spPr>
                    </p:pic>
                  </p:oleObj>
                </mc:Fallback>
              </mc:AlternateContent>
            </a:graphicData>
          </a:graphic>
        </p:graphicFrame>
        <p:sp>
          <p:nvSpPr>
            <p:cNvPr id="55" name="文字方塊 54"/>
            <p:cNvSpPr txBox="1"/>
            <p:nvPr/>
          </p:nvSpPr>
          <p:spPr>
            <a:xfrm>
              <a:off x="721747" y="5301208"/>
              <a:ext cx="1762021" cy="369332"/>
            </a:xfrm>
            <a:prstGeom prst="rect">
              <a:avLst/>
            </a:prstGeom>
            <a:noFill/>
          </p:spPr>
          <p:txBody>
            <a:bodyPr wrap="none" rtlCol="0">
              <a:spAutoFit/>
            </a:bodyPr>
            <a:lstStyle/>
            <a:p>
              <a:r>
                <a:rPr lang="en-US" altLang="zh-TW" b="1" dirty="0" smtClean="0"/>
                <a:t>New Revision:</a:t>
              </a:r>
              <a:endParaRPr lang="zh-TW" altLang="en-US" b="1" dirty="0"/>
            </a:p>
          </p:txBody>
        </p:sp>
      </p:grpSp>
      <p:sp>
        <p:nvSpPr>
          <p:cNvPr id="52" name="文字方塊 51"/>
          <p:cNvSpPr txBox="1"/>
          <p:nvPr/>
        </p:nvSpPr>
        <p:spPr>
          <a:xfrm>
            <a:off x="7188442" y="5178678"/>
            <a:ext cx="1733167" cy="338554"/>
          </a:xfrm>
          <a:prstGeom prst="rect">
            <a:avLst/>
          </a:prstGeom>
          <a:noFill/>
        </p:spPr>
        <p:txBody>
          <a:bodyPr wrap="none" rtlCol="0">
            <a:spAutoFit/>
          </a:bodyPr>
          <a:lstStyle/>
          <a:p>
            <a:r>
              <a:rPr lang="en-US" altLang="zh-TW" sz="1600" dirty="0">
                <a:solidFill>
                  <a:srgbClr val="0000FF"/>
                </a:solidFill>
              </a:rPr>
              <a:t>i</a:t>
            </a:r>
            <a:r>
              <a:rPr lang="en-US" altLang="zh-TW" sz="1600" dirty="0" smtClean="0">
                <a:solidFill>
                  <a:srgbClr val="0000FF"/>
                </a:solidFill>
              </a:rPr>
              <a:t>n JCTVC-Y0024</a:t>
            </a:r>
            <a:endParaRPr lang="zh-TW" altLang="en-US" sz="1600" dirty="0">
              <a:solidFill>
                <a:srgbClr val="0000FF"/>
              </a:solidFill>
            </a:endParaRPr>
          </a:p>
        </p:txBody>
      </p:sp>
    </p:spTree>
    <p:extLst>
      <p:ext uri="{BB962C8B-B14F-4D97-AF65-F5344CB8AC3E}">
        <p14:creationId xmlns:p14="http://schemas.microsoft.com/office/powerpoint/2010/main" val="10654166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88640"/>
            <a:ext cx="8079581" cy="961356"/>
          </a:xfrm>
        </p:spPr>
        <p:txBody>
          <a:bodyPr>
            <a:normAutofit/>
          </a:bodyPr>
          <a:lstStyle/>
          <a:p>
            <a:pPr algn="ctr"/>
            <a:r>
              <a:rPr lang="en-US" altLang="zh-TW" sz="3100" b="1" dirty="0" smtClean="0">
                <a:latin typeface="Calibri" panose="020F0502020204030204" pitchFamily="34" charset="0"/>
              </a:rPr>
              <a:t>TB, Depth-1/9, </a:t>
            </a:r>
            <a:r>
              <a:rPr lang="en-US" altLang="zh-TW" sz="3100" b="1" dirty="0">
                <a:latin typeface="Calibri" panose="020F0502020204030204" pitchFamily="34" charset="0"/>
              </a:rPr>
              <a:t>Compatible CTDP Video</a:t>
            </a:r>
            <a:endParaRPr lang="zh-TW" altLang="en-US" sz="3100" b="1" dirty="0">
              <a:latin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文字方塊 6"/>
          <p:cNvSpPr txBox="1"/>
          <p:nvPr/>
        </p:nvSpPr>
        <p:spPr>
          <a:xfrm>
            <a:off x="2709952" y="3501008"/>
            <a:ext cx="3724096" cy="646331"/>
          </a:xfrm>
          <a:prstGeom prst="rect">
            <a:avLst/>
          </a:prstGeom>
          <a:noFill/>
        </p:spPr>
        <p:txBody>
          <a:bodyPr wrap="none" rtlCol="0">
            <a:spAutoFit/>
          </a:bodyPr>
          <a:lstStyle/>
          <a:p>
            <a:pPr algn="ctr"/>
            <a:r>
              <a:rPr lang="en-US" altLang="zh-TW" dirty="0" smtClean="0"/>
              <a:t>If need demo video, please inform:</a:t>
            </a:r>
          </a:p>
          <a:p>
            <a:pPr algn="ctr"/>
            <a:r>
              <a:rPr lang="en-US" altLang="zh-TW" dirty="0" smtClean="0">
                <a:hlinkClick r:id="rId3"/>
              </a:rPr>
              <a:t>jefyang@mail.ncku.edu.tw</a:t>
            </a:r>
            <a:r>
              <a:rPr lang="en-US" altLang="zh-TW" dirty="0" smtClean="0"/>
              <a:t> </a:t>
            </a:r>
            <a:endParaRPr lang="zh-TW" altLang="en-US" dirty="0"/>
          </a:p>
        </p:txBody>
      </p:sp>
    </p:spTree>
    <p:extLst>
      <p:ext uri="{BB962C8B-B14F-4D97-AF65-F5344CB8AC3E}">
        <p14:creationId xmlns:p14="http://schemas.microsoft.com/office/powerpoint/2010/main" val="42451221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0" y="836712"/>
            <a:ext cx="9144000" cy="576263"/>
          </a:xfrm>
        </p:spPr>
        <p:txBody>
          <a:bodyPr lIns="91431" tIns="45716" rIns="91431" bIns="45716"/>
          <a:lstStyle/>
          <a:p>
            <a:pPr eaLnBrk="1" hangingPunct="1"/>
            <a:r>
              <a:rPr lang="en-US" altLang="zh-TW" dirty="0" smtClean="0">
                <a:latin typeface="Calibri" pitchFamily="34" charset="0"/>
              </a:rPr>
              <a:t>Contents</a:t>
            </a:r>
          </a:p>
        </p:txBody>
      </p:sp>
      <p:sp>
        <p:nvSpPr>
          <p:cNvPr id="20483" name="Text Box 5"/>
          <p:cNvSpPr txBox="1">
            <a:spLocks noChangeArrowheads="1"/>
          </p:cNvSpPr>
          <p:nvPr/>
        </p:nvSpPr>
        <p:spPr bwMode="auto">
          <a:xfrm>
            <a:off x="971600" y="1916832"/>
            <a:ext cx="7704856" cy="3077758"/>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a:solidFill>
                  <a:schemeClr val="tx2"/>
                </a:solidFill>
                <a:latin typeface="Calibri" pitchFamily="34" charset="0"/>
              </a:rPr>
              <a:t>Revisions of Previous SEI Message </a:t>
            </a:r>
            <a:r>
              <a:rPr lang="en-US" altLang="zh-TW" sz="2400" b="1" dirty="0" smtClean="0">
                <a:solidFill>
                  <a:schemeClr val="tx2"/>
                </a:solidFill>
                <a:latin typeface="Calibri" pitchFamily="34" charset="0"/>
              </a:rPr>
              <a:t>Syntax</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Centralized </a:t>
            </a:r>
            <a:r>
              <a:rPr lang="en-US" altLang="zh-TW" sz="2400" b="1" dirty="0">
                <a:solidFill>
                  <a:schemeClr val="tx2"/>
                </a:solidFill>
                <a:latin typeface="Calibri" pitchFamily="34" charset="0"/>
              </a:rPr>
              <a:t>Texture-Depth Packing Formats</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Revisions of Figures and Formulations </a:t>
            </a:r>
          </a:p>
          <a:p>
            <a:pPr marL="355600" indent="-355600">
              <a:spcBef>
                <a:spcPts val="1200"/>
              </a:spcBef>
              <a:buClr>
                <a:srgbClr val="000066"/>
              </a:buClr>
              <a:buSzPct val="85000"/>
              <a:buFont typeface="Wingdings" pitchFamily="2" charset="2"/>
              <a:buChar char="n"/>
            </a:pPr>
            <a:r>
              <a:rPr lang="en-US" altLang="zh-TW" sz="2400" b="1" dirty="0">
                <a:solidFill>
                  <a:schemeClr val="tx2"/>
                </a:solidFill>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400" b="1" dirty="0" smtClean="0">
                <a:solidFill>
                  <a:srgbClr val="3333FF"/>
                </a:solidFill>
                <a:latin typeface="Calibri" pitchFamily="34" charset="0"/>
              </a:rPr>
              <a:t>More Experimental Results </a:t>
            </a:r>
          </a:p>
          <a:p>
            <a:pPr marL="355600" indent="-355600">
              <a:spcBef>
                <a:spcPts val="1200"/>
              </a:spcBef>
              <a:buClr>
                <a:srgbClr val="000066"/>
              </a:buClr>
              <a:buSzPct val="85000"/>
              <a:buFont typeface="Wingdings" pitchFamily="2" charset="2"/>
              <a:buChar char="n"/>
            </a:pPr>
            <a:r>
              <a:rPr lang="en-US" altLang="zh-TW" sz="2400" b="1" dirty="0" smtClean="0">
                <a:solidFill>
                  <a:srgbClr val="3333FF"/>
                </a:solidFill>
                <a:latin typeface="Calibri" pitchFamily="34" charset="0"/>
              </a:rPr>
              <a:t>Progress of Adoption Plan</a:t>
            </a:r>
          </a:p>
        </p:txBody>
      </p:sp>
    </p:spTree>
    <p:extLst>
      <p:ext uri="{BB962C8B-B14F-4D97-AF65-F5344CB8AC3E}">
        <p14:creationId xmlns:p14="http://schemas.microsoft.com/office/powerpoint/2010/main" val="2876524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4356" y="260648"/>
            <a:ext cx="8856984" cy="1393404"/>
          </a:xfrm>
        </p:spPr>
        <p:txBody>
          <a:bodyPr>
            <a:normAutofit/>
          </a:bodyPr>
          <a:lstStyle/>
          <a:p>
            <a:pPr algn="ctr"/>
            <a:r>
              <a:rPr lang="en-US" altLang="zh-TW" sz="3200" b="1" dirty="0" smtClean="0">
                <a:latin typeface="Calibri" panose="020F0502020204030204" pitchFamily="34" charset="0"/>
              </a:rPr>
              <a:t>Positioning of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Components of </a:t>
            </a:r>
            <a:br>
              <a:rPr lang="en-US" altLang="zh-TW" sz="3200" b="1" dirty="0" smtClean="0">
                <a:latin typeface="Calibri" panose="020F0502020204030204" pitchFamily="34" charset="0"/>
              </a:rPr>
            </a:br>
            <a:r>
              <a:rPr lang="en-US" altLang="zh-TW" sz="3200" b="1" dirty="0" smtClean="0">
                <a:latin typeface="Calibri" panose="020F0502020204030204" pitchFamily="34" charset="0"/>
              </a:rPr>
              <a:t>Subsample Color Depth (SCD) </a:t>
            </a:r>
            <a:r>
              <a:rPr lang="en-US" altLang="zh-TW" sz="1800" b="1" dirty="0" err="1" smtClean="0">
                <a:solidFill>
                  <a:srgbClr val="FF0000"/>
                </a:solidFill>
                <a:latin typeface="Calibri" panose="020F0502020204030204" pitchFamily="34" charset="0"/>
              </a:rPr>
              <a:t>ctdp_packing_type</a:t>
            </a:r>
            <a:r>
              <a:rPr lang="en-US" altLang="zh-TW" sz="1800" b="1" dirty="0" smtClean="0">
                <a:solidFill>
                  <a:srgbClr val="FF0000"/>
                </a:solidFill>
                <a:latin typeface="Calibri" panose="020F0502020204030204" pitchFamily="34" charset="0"/>
              </a:rPr>
              <a:t>=1</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767418860"/>
              </p:ext>
            </p:extLst>
          </p:nvPr>
        </p:nvGraphicFramePr>
        <p:xfrm>
          <a:off x="971600" y="1628800"/>
          <a:ext cx="6984776" cy="4680956"/>
        </p:xfrm>
        <a:graphic>
          <a:graphicData uri="http://schemas.openxmlformats.org/presentationml/2006/ole">
            <mc:AlternateContent xmlns:mc="http://schemas.openxmlformats.org/markup-compatibility/2006">
              <mc:Choice xmlns:v="urn:schemas-microsoft-com:vml" Requires="v">
                <p:oleObj spid="_x0000_s32822" name="投影片" r:id="rId3" imgW="4764133" imgH="3189850" progId="PowerPoint.Slide.12">
                  <p:embed/>
                </p:oleObj>
              </mc:Choice>
              <mc:Fallback>
                <p:oleObj name="投影片" r:id="rId3" imgW="4764133" imgH="3189850" progId="PowerPoint.Slide.1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628800"/>
                        <a:ext cx="6984776" cy="4680956"/>
                      </a:xfrm>
                      <a:prstGeom prst="rect">
                        <a:avLst/>
                      </a:prstGeom>
                      <a:noFill/>
                    </p:spPr>
                  </p:pic>
                </p:oleObj>
              </mc:Fallback>
            </mc:AlternateContent>
          </a:graphicData>
        </a:graphic>
      </p:graphicFrame>
    </p:spTree>
    <p:extLst>
      <p:ext uri="{BB962C8B-B14F-4D97-AF65-F5344CB8AC3E}">
        <p14:creationId xmlns:p14="http://schemas.microsoft.com/office/powerpoint/2010/main" val="813629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0" name="文字方塊 9"/>
          <p:cNvSpPr txBox="1"/>
          <p:nvPr/>
        </p:nvSpPr>
        <p:spPr>
          <a:xfrm>
            <a:off x="1499958" y="4509120"/>
            <a:ext cx="6456418" cy="1938992"/>
          </a:xfrm>
          <a:prstGeom prst="rect">
            <a:avLst/>
          </a:prstGeom>
          <a:noFill/>
        </p:spPr>
        <p:txBody>
          <a:bodyPr wrap="square" rtlCol="0">
            <a:spAutoFit/>
          </a:bodyPr>
          <a:lstStyle/>
          <a:p>
            <a:pPr hangingPunct="0"/>
            <a:r>
              <a:rPr lang="en-US" altLang="zh-TW" sz="1600" dirty="0">
                <a:latin typeface="Times New Roman" panose="02020603050405020304" pitchFamily="18" charset="0"/>
                <a:cs typeface="Times New Roman" panose="02020603050405020304" pitchFamily="18" charset="0"/>
              </a:rPr>
              <a:t>D(</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3j)</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((Y(</a:t>
            </a:r>
            <a:r>
              <a:rPr lang="en-CA" altLang="zh-TW" sz="1600" dirty="0" err="1">
                <a:latin typeface="Times New Roman" panose="02020603050405020304" pitchFamily="18" charset="0"/>
                <a:cs typeface="Times New Roman" panose="02020603050405020304" pitchFamily="18" charset="0"/>
              </a:rPr>
              <a:t>i</a:t>
            </a:r>
            <a:r>
              <a:rPr lang="en-CA" altLang="zh-TW" sz="1600" dirty="0">
                <a:latin typeface="Times New Roman" panose="02020603050405020304" pitchFamily="18" charset="0"/>
                <a:cs typeface="Times New Roman" panose="02020603050405020304" pitchFamily="18" charset="0"/>
              </a:rPr>
              <a:t>, j) − 16)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D-X12)</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D(i+1, 3j+1)</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 (</a:t>
            </a:r>
            <a:r>
              <a:rPr lang="en-US" altLang="zh-TW" sz="1600" dirty="0">
                <a:latin typeface="Times New Roman" panose="02020603050405020304" pitchFamily="18" charset="0"/>
                <a:cs typeface="Times New Roman" panose="02020603050405020304" pitchFamily="18" charset="0"/>
              </a:rPr>
              <a:t>Y(i+1, j)</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D-X13)</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3j+4)</a:t>
            </a:r>
            <a:r>
              <a:rPr lang="en-US" altLang="zh-TW" sz="1600" baseline="-25000" dirty="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 (19078 * (</a:t>
            </a:r>
            <a:r>
              <a:rPr lang="en-US" altLang="zh-TW" sz="1600" dirty="0">
                <a:latin typeface="Times New Roman" panose="02020603050405020304" pitchFamily="18" charset="0"/>
                <a:cs typeface="Times New Roman" panose="02020603050405020304" pitchFamily="18" charset="0"/>
              </a:rPr>
              <a:t>Y(</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j+1)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2</a:t>
            </a:r>
            <a:r>
              <a:rPr lang="en-CA" altLang="zh-TW" sz="1600" baseline="30000" dirty="0">
                <a:latin typeface="Times New Roman" panose="02020603050405020304" pitchFamily="18" charset="0"/>
                <a:cs typeface="Times New Roman" panose="02020603050405020304" pitchFamily="18" charset="0"/>
              </a:rPr>
              <a:t>14</a:t>
            </a:r>
            <a:r>
              <a:rPr lang="en-CA" altLang="zh-TW" sz="1600" dirty="0">
                <a:latin typeface="Times New Roman" panose="02020603050405020304" pitchFamily="18" charset="0"/>
                <a:cs typeface="Times New Roman" panose="02020603050405020304" pitchFamily="18" charset="0"/>
              </a:rPr>
              <a:t>,	</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D-X14)</a:t>
            </a:r>
            <a:endParaRPr lang="zh-TW" altLang="zh-TW" sz="1600" dirty="0">
              <a:latin typeface="Times New Roman" panose="02020603050405020304" pitchFamily="18" charset="0"/>
              <a:cs typeface="Times New Roman" panose="02020603050405020304" pitchFamily="18" charset="0"/>
            </a:endParaRPr>
          </a:p>
          <a:p>
            <a:r>
              <a:rPr lang="en-CA" altLang="zh-TW" sz="1600" dirty="0">
                <a:latin typeface="Times New Roman" panose="02020603050405020304" pitchFamily="18" charset="0"/>
                <a:cs typeface="Times New Roman" panose="02020603050405020304" pitchFamily="18" charset="0"/>
              </a:rPr>
              <a:t>D(i+1, 3j+5) = (19078 * (</a:t>
            </a:r>
            <a:r>
              <a:rPr lang="en-US" altLang="zh-TW" sz="1600" dirty="0">
                <a:latin typeface="Times New Roman" panose="02020603050405020304" pitchFamily="18" charset="0"/>
                <a:cs typeface="Times New Roman" panose="02020603050405020304" pitchFamily="18" charset="0"/>
              </a:rPr>
              <a:t>(Y(i+1, j+1) </a:t>
            </a:r>
            <a:r>
              <a:rPr lang="en-CA" altLang="zh-TW" sz="1600" dirty="0">
                <a:latin typeface="Times New Roman" panose="02020603050405020304" pitchFamily="18" charset="0"/>
                <a:cs typeface="Times New Roman" panose="02020603050405020304" pitchFamily="18" charset="0"/>
              </a:rPr>
              <a:t>− 16) + 2</a:t>
            </a:r>
            <a:r>
              <a:rPr lang="en-CA" altLang="zh-TW" sz="1600" baseline="30000" dirty="0">
                <a:latin typeface="Times New Roman" panose="02020603050405020304" pitchFamily="18" charset="0"/>
                <a:cs typeface="Times New Roman" panose="02020603050405020304" pitchFamily="18" charset="0"/>
              </a:rPr>
              <a:t>13</a:t>
            </a:r>
            <a:r>
              <a:rPr lang="en-CA" altLang="zh-TW" sz="1600" dirty="0">
                <a:latin typeface="Times New Roman" panose="02020603050405020304" pitchFamily="18" charset="0"/>
                <a:cs typeface="Times New Roman" panose="02020603050405020304" pitchFamily="18" charset="0"/>
              </a:rPr>
              <a:t>) / </a:t>
            </a:r>
            <a:r>
              <a:rPr lang="en-CA" altLang="zh-TW" sz="1600" dirty="0" smtClean="0">
                <a:latin typeface="Times New Roman" panose="02020603050405020304" pitchFamily="18" charset="0"/>
                <a:cs typeface="Times New Roman" panose="02020603050405020304" pitchFamily="18" charset="0"/>
              </a:rPr>
              <a:t>2</a:t>
            </a:r>
            <a:r>
              <a:rPr lang="en-CA" altLang="zh-TW" sz="1600" baseline="30000" dirty="0" smtClean="0">
                <a:latin typeface="Times New Roman" panose="02020603050405020304" pitchFamily="18" charset="0"/>
                <a:cs typeface="Times New Roman" panose="02020603050405020304" pitchFamily="18" charset="0"/>
              </a:rPr>
              <a:t>14</a:t>
            </a:r>
            <a:r>
              <a:rPr lang="en-CA" altLang="zh-TW" sz="1600" dirty="0" smtClean="0">
                <a:latin typeface="Times New Roman" panose="02020603050405020304" pitchFamily="18" charset="0"/>
                <a:cs typeface="Times New Roman" panose="02020603050405020304" pitchFamily="18" charset="0"/>
              </a:rPr>
              <a:t>,              (</a:t>
            </a:r>
            <a:r>
              <a:rPr lang="en-CA" altLang="zh-TW" sz="1600" dirty="0">
                <a:latin typeface="Times New Roman" panose="02020603050405020304" pitchFamily="18" charset="0"/>
                <a:cs typeface="Times New Roman" panose="02020603050405020304" pitchFamily="18" charset="0"/>
              </a:rPr>
              <a:t>D-X15</a:t>
            </a:r>
            <a:r>
              <a:rPr lang="en-CA" altLang="zh-TW" sz="1600" dirty="0" smtClean="0">
                <a:latin typeface="Times New Roman" panose="02020603050405020304" pitchFamily="18" charset="0"/>
                <a:cs typeface="Times New Roman" panose="02020603050405020304" pitchFamily="18" charset="0"/>
              </a:rPr>
              <a:t>)</a:t>
            </a:r>
          </a:p>
          <a:p>
            <a:endParaRPr lang="en-CA" altLang="zh-TW" sz="1600" dirty="0" smtClean="0">
              <a:latin typeface="Times New Roman" panose="02020603050405020304" pitchFamily="18" charset="0"/>
              <a:cs typeface="Times New Roman" panose="02020603050405020304" pitchFamily="18" charset="0"/>
            </a:endParaRPr>
          </a:p>
          <a:p>
            <a:endParaRPr lang="en-CA" altLang="zh-TW" sz="800" dirty="0">
              <a:latin typeface="Times New Roman" panose="02020603050405020304" pitchFamily="18" charset="0"/>
              <a:cs typeface="Times New Roman" panose="02020603050405020304" pitchFamily="18" charset="0"/>
            </a:endParaRPr>
          </a:p>
          <a:p>
            <a:pPr hangingPunct="0"/>
            <a:r>
              <a:rPr lang="en-US" altLang="zh-TW" sz="1600" dirty="0" smtClean="0">
                <a:latin typeface="Times New Roman" panose="02020603050405020304" pitchFamily="18" charset="0"/>
                <a:cs typeface="Times New Roman" panose="02020603050405020304" pitchFamily="18" charset="0"/>
              </a:rPr>
              <a:t>D(</a:t>
            </a:r>
            <a:r>
              <a:rPr lang="en-US" altLang="zh-TW" sz="1600" dirty="0" err="1" smtClean="0">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3j+2) = f(</a:t>
            </a:r>
            <a:r>
              <a:rPr lang="en-US" altLang="zh-TW" sz="1600" dirty="0" err="1">
                <a:latin typeface="Times New Roman" panose="02020603050405020304" pitchFamily="18" charset="0"/>
                <a:cs typeface="Times New Roman" panose="02020603050405020304" pitchFamily="18" charset="0"/>
              </a:rPr>
              <a:t>Cb</a:t>
            </a:r>
            <a:r>
              <a:rPr lang="en-US" altLang="zh-TW" sz="1600" dirty="0">
                <a:latin typeface="Times New Roman" panose="02020603050405020304" pitchFamily="18" charset="0"/>
                <a:cs typeface="Times New Roman" panose="02020603050405020304" pitchFamily="18" charset="0"/>
              </a:rPr>
              <a:t>(</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 D(</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3j), D(</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3j+4)), 	</a:t>
            </a:r>
            <a:r>
              <a:rPr lang="en-US" altLang="zh-TW" sz="1600" dirty="0" smtClean="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D-X16)</a:t>
            </a:r>
            <a:endParaRPr lang="zh-TW" altLang="zh-TW" sz="1600" dirty="0">
              <a:latin typeface="Times New Roman" panose="02020603050405020304" pitchFamily="18" charset="0"/>
              <a:cs typeface="Times New Roman" panose="02020603050405020304" pitchFamily="18" charset="0"/>
            </a:endParaRPr>
          </a:p>
          <a:p>
            <a:pPr hangingPunct="0"/>
            <a:r>
              <a:rPr lang="en-US" altLang="zh-TW" sz="1600" dirty="0">
                <a:latin typeface="Times New Roman" panose="02020603050405020304" pitchFamily="18" charset="0"/>
                <a:cs typeface="Times New Roman" panose="02020603050405020304" pitchFamily="18" charset="0"/>
              </a:rPr>
              <a:t>D(i+1, 3j+3)</a:t>
            </a:r>
            <a:r>
              <a:rPr lang="en-US" altLang="zh-TW" sz="1600" baseline="-25000" dirty="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 f(Cr(</a:t>
            </a:r>
            <a:r>
              <a:rPr lang="en-US" altLang="zh-TW" sz="1600" dirty="0" err="1">
                <a:latin typeface="Times New Roman" panose="02020603050405020304" pitchFamily="18" charset="0"/>
                <a:cs typeface="Times New Roman" panose="02020603050405020304" pitchFamily="18" charset="0"/>
              </a:rPr>
              <a:t>i</a:t>
            </a:r>
            <a:r>
              <a:rPr lang="en-US" altLang="zh-TW" sz="1600" dirty="0">
                <a:latin typeface="Times New Roman" panose="02020603050405020304" pitchFamily="18" charset="0"/>
                <a:cs typeface="Times New Roman" panose="02020603050405020304" pitchFamily="18" charset="0"/>
              </a:rPr>
              <a:t>, j), D(i+1, 3j+1), D(i+1, 3j+5))), 	</a:t>
            </a:r>
            <a:r>
              <a:rPr lang="en-US" altLang="zh-TW" sz="1600" dirty="0" smtClean="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D-X17)</a:t>
            </a:r>
            <a:endParaRPr lang="zh-TW" altLang="zh-TW" sz="1600" dirty="0">
              <a:latin typeface="Times New Roman" panose="02020603050405020304" pitchFamily="18" charset="0"/>
              <a:cs typeface="Times New Roman" panose="02020603050405020304" pitchFamily="18" charset="0"/>
            </a:endParaRPr>
          </a:p>
        </p:txBody>
      </p:sp>
      <p:sp>
        <p:nvSpPr>
          <p:cNvPr id="11" name="文字方塊 10"/>
          <p:cNvSpPr txBox="1"/>
          <p:nvPr/>
        </p:nvSpPr>
        <p:spPr>
          <a:xfrm>
            <a:off x="983385" y="4221088"/>
            <a:ext cx="5964197" cy="369332"/>
          </a:xfrm>
          <a:prstGeom prst="rect">
            <a:avLst/>
          </a:prstGeom>
          <a:noFill/>
        </p:spPr>
        <p:txBody>
          <a:bodyPr wrap="none" rtlCol="0">
            <a:spAutoFit/>
          </a:bodyPr>
          <a:lstStyle/>
          <a:p>
            <a:r>
              <a:rPr lang="en-US" altLang="zh-TW" b="1" dirty="0" smtClean="0"/>
              <a:t>Linear Mapping for Y components in PCM</a:t>
            </a:r>
            <a:r>
              <a:rPr lang="zh-TW" altLang="en-US" b="1" dirty="0" smtClean="0"/>
              <a:t> </a:t>
            </a:r>
            <a:r>
              <a:rPr lang="en-US" altLang="zh-TW" b="1" dirty="0" smtClean="0"/>
              <a:t>Approach:</a:t>
            </a:r>
            <a:endParaRPr lang="zh-TW" altLang="en-US" b="1" dirty="0"/>
          </a:p>
        </p:txBody>
      </p:sp>
      <p:sp>
        <p:nvSpPr>
          <p:cNvPr id="74" name="文字方塊 73"/>
          <p:cNvSpPr txBox="1"/>
          <p:nvPr/>
        </p:nvSpPr>
        <p:spPr>
          <a:xfrm>
            <a:off x="899592" y="5579948"/>
            <a:ext cx="7780720" cy="369332"/>
          </a:xfrm>
          <a:prstGeom prst="rect">
            <a:avLst/>
          </a:prstGeom>
          <a:noFill/>
        </p:spPr>
        <p:txBody>
          <a:bodyPr wrap="none" rtlCol="0">
            <a:spAutoFit/>
          </a:bodyPr>
          <a:lstStyle/>
          <a:p>
            <a:r>
              <a:rPr lang="en-US" altLang="zh-TW" b="1" dirty="0" smtClean="0"/>
              <a:t>Piecewise Linear Mapping for </a:t>
            </a:r>
            <a:r>
              <a:rPr lang="en-US" altLang="zh-TW" b="1" dirty="0" err="1" smtClean="0"/>
              <a:t>Cb</a:t>
            </a:r>
            <a:r>
              <a:rPr lang="en-US" altLang="zh-TW" b="1" dirty="0" smtClean="0"/>
              <a:t>/Cr components in DPCM Approach:</a:t>
            </a:r>
            <a:endParaRPr lang="zh-TW" altLang="en-US" b="1" dirty="0"/>
          </a:p>
        </p:txBody>
      </p:sp>
      <p:sp>
        <p:nvSpPr>
          <p:cNvPr id="2" name="標題 1"/>
          <p:cNvSpPr>
            <a:spLocks noGrp="1"/>
          </p:cNvSpPr>
          <p:nvPr>
            <p:ph type="title"/>
          </p:nvPr>
        </p:nvSpPr>
        <p:spPr>
          <a:xfrm>
            <a:off x="467544" y="563437"/>
            <a:ext cx="8079581" cy="921347"/>
          </a:xfrm>
        </p:spPr>
        <p:txBody>
          <a:bodyPr>
            <a:normAutofit/>
          </a:bodyPr>
          <a:lstStyle/>
          <a:p>
            <a:pPr algn="ctr"/>
            <a:r>
              <a:rPr lang="en-US" altLang="zh-TW" sz="3200" b="1" dirty="0" smtClean="0">
                <a:latin typeface="Calibri" panose="020F0502020204030204" pitchFamily="34" charset="0"/>
              </a:rPr>
              <a:t>Emulated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to Depth Value Mapping </a:t>
            </a:r>
            <a:r>
              <a:rPr lang="en-US" altLang="zh-TW" sz="1800" b="1" dirty="0" err="1" smtClean="0">
                <a:solidFill>
                  <a:srgbClr val="FF0000"/>
                </a:solidFill>
                <a:latin typeface="Calibri" panose="020F0502020204030204" pitchFamily="34" charset="0"/>
              </a:rPr>
              <a:t>ctdp_packing_type</a:t>
            </a:r>
            <a:r>
              <a:rPr lang="en-US" altLang="zh-TW" sz="1800" b="1" dirty="0" smtClean="0">
                <a:solidFill>
                  <a:srgbClr val="FF0000"/>
                </a:solidFill>
                <a:latin typeface="Calibri" panose="020F0502020204030204" pitchFamily="34" charset="0"/>
              </a:rPr>
              <a:t>=1</a:t>
            </a:r>
            <a:endParaRPr lang="zh-TW" altLang="en-US" sz="1800" dirty="0">
              <a:solidFill>
                <a:srgbClr val="FF0000"/>
              </a:solidFill>
              <a:latin typeface="Calibri" panose="020F0502020204030204" pitchFamily="34" charset="0"/>
            </a:endParaRPr>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3197128414"/>
              </p:ext>
            </p:extLst>
          </p:nvPr>
        </p:nvGraphicFramePr>
        <p:xfrm>
          <a:off x="195840" y="1484784"/>
          <a:ext cx="8752320" cy="2700711"/>
        </p:xfrm>
        <a:graphic>
          <a:graphicData uri="http://schemas.openxmlformats.org/presentationml/2006/ole">
            <mc:AlternateContent xmlns:mc="http://schemas.openxmlformats.org/markup-compatibility/2006">
              <mc:Choice xmlns:v="urn:schemas-microsoft-com:vml" Requires="v">
                <p:oleObj spid="_x0000_s33848" name="投影片" r:id="rId4" imgW="5872677" imgH="1926292" progId="PowerPoint.Slide.12">
                  <p:embed/>
                </p:oleObj>
              </mc:Choice>
              <mc:Fallback>
                <p:oleObj name="投影片" r:id="rId4" imgW="5872677" imgH="1926292" progId="PowerPoint.Slide.12">
                  <p:embed/>
                  <p:pic>
                    <p:nvPicPr>
                      <p:cNvPr id="0" name="Object 3"/>
                      <p:cNvPicPr>
                        <a:picLocks noChangeAspect="1" noChangeArrowheads="1"/>
                      </p:cNvPicPr>
                      <p:nvPr/>
                    </p:nvPicPr>
                    <p:blipFill>
                      <a:blip r:embed="rId5"/>
                      <a:srcRect/>
                      <a:stretch>
                        <a:fillRect/>
                      </a:stretch>
                    </p:blipFill>
                    <p:spPr bwMode="auto">
                      <a:xfrm>
                        <a:off x="195840" y="1484784"/>
                        <a:ext cx="8752320" cy="2700711"/>
                      </a:xfrm>
                      <a:prstGeom prst="rect">
                        <a:avLst/>
                      </a:prstGeom>
                      <a:noFill/>
                    </p:spPr>
                  </p:pic>
                </p:oleObj>
              </mc:Fallback>
            </mc:AlternateContent>
          </a:graphicData>
        </a:graphic>
      </p:graphicFrame>
    </p:spTree>
    <p:extLst>
      <p:ext uri="{BB962C8B-B14F-4D97-AF65-F5344CB8AC3E}">
        <p14:creationId xmlns:p14="http://schemas.microsoft.com/office/powerpoint/2010/main" val="30174805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307404"/>
            <a:ext cx="8079581" cy="961356"/>
          </a:xfrm>
        </p:spPr>
        <p:txBody>
          <a:bodyPr>
            <a:normAutofit/>
          </a:bodyPr>
          <a:lstStyle/>
          <a:p>
            <a:pPr algn="ctr"/>
            <a:r>
              <a:rPr lang="en-US" altLang="zh-TW" sz="3100" b="1" dirty="0" smtClean="0">
                <a:latin typeface="Calibri" panose="020F0502020204030204" pitchFamily="34" charset="0"/>
              </a:rPr>
              <a:t>LR, Depth-1/12, </a:t>
            </a:r>
            <a:r>
              <a:rPr lang="en-US" altLang="zh-TW" sz="3100" b="1" dirty="0">
                <a:latin typeface="Calibri" panose="020F0502020204030204" pitchFamily="34" charset="0"/>
              </a:rPr>
              <a:t>Compatible CTDP Video</a:t>
            </a:r>
            <a:endParaRPr lang="zh-TW" altLang="en-US" sz="3100" b="1" dirty="0">
              <a:latin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文字方塊 3"/>
          <p:cNvSpPr txBox="1"/>
          <p:nvPr/>
        </p:nvSpPr>
        <p:spPr>
          <a:xfrm>
            <a:off x="2709952" y="3501008"/>
            <a:ext cx="3724096" cy="646331"/>
          </a:xfrm>
          <a:prstGeom prst="rect">
            <a:avLst/>
          </a:prstGeom>
          <a:noFill/>
        </p:spPr>
        <p:txBody>
          <a:bodyPr wrap="none" rtlCol="0">
            <a:spAutoFit/>
          </a:bodyPr>
          <a:lstStyle/>
          <a:p>
            <a:pPr algn="ctr"/>
            <a:r>
              <a:rPr lang="en-US" altLang="zh-TW" dirty="0" smtClean="0"/>
              <a:t>If need demo video, please inform:</a:t>
            </a:r>
          </a:p>
          <a:p>
            <a:pPr algn="ctr"/>
            <a:r>
              <a:rPr lang="en-US" altLang="zh-TW" dirty="0" smtClean="0">
                <a:hlinkClick r:id="rId3"/>
              </a:rPr>
              <a:t>jefyang@mail.ncku.edu.tw</a:t>
            </a:r>
            <a:r>
              <a:rPr lang="en-US" altLang="zh-TW" dirty="0" smtClean="0"/>
              <a:t> </a:t>
            </a:r>
            <a:endParaRPr lang="zh-TW" altLang="en-US" dirty="0"/>
          </a:p>
        </p:txBody>
      </p:sp>
    </p:spTree>
    <p:extLst>
      <p:ext uri="{BB962C8B-B14F-4D97-AF65-F5344CB8AC3E}">
        <p14:creationId xmlns:p14="http://schemas.microsoft.com/office/powerpoint/2010/main" val="26937051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043608" y="2780928"/>
            <a:ext cx="7632848" cy="1193304"/>
          </a:xfrm>
        </p:spPr>
        <p:txBody>
          <a:bodyPr>
            <a:noAutofit/>
          </a:bodyPr>
          <a:lstStyle/>
          <a:p>
            <a:pPr algn="l"/>
            <a:r>
              <a:rPr lang="en-US" altLang="zh-TW" sz="4000" dirty="0" smtClean="0">
                <a:latin typeface="Calibri" pitchFamily="34" charset="0"/>
              </a:rPr>
              <a:t>Depth Parameters Related to this CTDP SEI Syntax </a:t>
            </a:r>
            <a:r>
              <a:rPr lang="en-US" altLang="zh-TW" sz="3200" dirty="0" smtClean="0">
                <a:solidFill>
                  <a:srgbClr val="FFC000"/>
                </a:solidFill>
                <a:latin typeface="Calibri" pitchFamily="34" charset="0"/>
              </a:rPr>
              <a:t>(Copied from 3D-HEVC) </a:t>
            </a:r>
          </a:p>
        </p:txBody>
      </p:sp>
    </p:spTree>
    <p:extLst>
      <p:ext uri="{BB962C8B-B14F-4D97-AF65-F5344CB8AC3E}">
        <p14:creationId xmlns:p14="http://schemas.microsoft.com/office/powerpoint/2010/main" val="41409061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247854"/>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1330199"/>
              </p:ext>
            </p:extLst>
          </p:nvPr>
        </p:nvGraphicFramePr>
        <p:xfrm>
          <a:off x="468052" y="2060848"/>
          <a:ext cx="8388424" cy="4038159"/>
        </p:xfrm>
        <a:graphic>
          <a:graphicData uri="http://schemas.openxmlformats.org/drawingml/2006/table">
            <a:tbl>
              <a:tblPr firstRow="1" firstCol="1" lastRow="1" lastCol="1" bandRow="1" bandCol="1"/>
              <a:tblGrid>
                <a:gridCol w="899592">
                  <a:extLst>
                    <a:ext uri="{9D8B030D-6E8A-4147-A177-3AD203B41FA5}">
                      <a16:colId xmlns:a16="http://schemas.microsoft.com/office/drawing/2014/main" val="20000"/>
                    </a:ext>
                  </a:extLst>
                </a:gridCol>
                <a:gridCol w="7488832">
                  <a:extLst>
                    <a:ext uri="{9D8B030D-6E8A-4147-A177-3AD203B41FA5}">
                      <a16:colId xmlns:a16="http://schemas.microsoft.com/office/drawing/2014/main"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667037">
                <a:tc>
                  <a:txBody>
                    <a:bodyPr/>
                    <a:lstStyle/>
                    <a:p>
                      <a:pPr algn="ctr">
                        <a:spcAft>
                          <a:spcPts val="0"/>
                        </a:spcAft>
                      </a:pPr>
                      <a:r>
                        <a:rPr lang="en-US" sz="1400" kern="100" dirty="0">
                          <a:solidFill>
                            <a:srgbClr val="000000"/>
                          </a:solidFill>
                          <a:latin typeface="Arial" pitchFamily="34" charset="0"/>
                          <a:ea typeface="新細明體"/>
                          <a:cs typeface="Arial" pitchFamily="34" charset="0"/>
                        </a:rPr>
                        <a:t>1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a16="http://schemas.microsoft.com/office/drawing/2014/main" val="20000"/>
                    </a:ext>
                  </a:extLst>
                </a:gridCol>
                <a:gridCol w="1173419">
                  <a:extLst>
                    <a:ext uri="{9D8B030D-6E8A-4147-A177-3AD203B41FA5}">
                      <a16:colId xmlns:a16="http://schemas.microsoft.com/office/drawing/2014/main"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smtClean="0">
                <a:latin typeface="Calibri" panose="020F0502020204030204" pitchFamily="34" charset="0"/>
              </a:rPr>
              <a:t>Association between depth parameter variables </a:t>
            </a:r>
            <a:br>
              <a:rPr lang="en-US" altLang="zh-TW" sz="2800" dirty="0" smtClean="0">
                <a:latin typeface="Calibri" panose="020F0502020204030204" pitchFamily="34" charset="0"/>
              </a:rPr>
            </a:br>
            <a:r>
              <a:rPr lang="en-US" altLang="zh-TW" sz="2800" dirty="0" smtClean="0">
                <a:latin typeface="Calibri" panose="020F0502020204030204" pitchFamily="34" charset="0"/>
              </a:rPr>
              <a:t>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207842"/>
              </p:ext>
            </p:extLst>
          </p:nvPr>
        </p:nvGraphicFramePr>
        <p:xfrm>
          <a:off x="510424" y="1628800"/>
          <a:ext cx="8166032" cy="2232251"/>
        </p:xfrm>
        <a:graphic>
          <a:graphicData uri="http://schemas.openxmlformats.org/drawingml/2006/table">
            <a:tbl>
              <a:tblPr firstRow="1" firstCol="1" lastRow="1" lastCol="1" bandRow="1" bandCol="1"/>
              <a:tblGrid>
                <a:gridCol w="1494675">
                  <a:extLst>
                    <a:ext uri="{9D8B030D-6E8A-4147-A177-3AD203B41FA5}">
                      <a16:colId xmlns:a16="http://schemas.microsoft.com/office/drawing/2014/main" val="20000"/>
                    </a:ext>
                  </a:extLst>
                </a:gridCol>
                <a:gridCol w="1604042">
                  <a:extLst>
                    <a:ext uri="{9D8B030D-6E8A-4147-A177-3AD203B41FA5}">
                      <a16:colId xmlns:a16="http://schemas.microsoft.com/office/drawing/2014/main" val="20001"/>
                    </a:ext>
                  </a:extLst>
                </a:gridCol>
                <a:gridCol w="1572276">
                  <a:extLst>
                    <a:ext uri="{9D8B030D-6E8A-4147-A177-3AD203B41FA5}">
                      <a16:colId xmlns:a16="http://schemas.microsoft.com/office/drawing/2014/main" val="20002"/>
                    </a:ext>
                  </a:extLst>
                </a:gridCol>
                <a:gridCol w="1818086">
                  <a:extLst>
                    <a:ext uri="{9D8B030D-6E8A-4147-A177-3AD203B41FA5}">
                      <a16:colId xmlns:a16="http://schemas.microsoft.com/office/drawing/2014/main" val="20003"/>
                    </a:ext>
                  </a:extLst>
                </a:gridCol>
                <a:gridCol w="1676953">
                  <a:extLst>
                    <a:ext uri="{9D8B030D-6E8A-4147-A177-3AD203B41FA5}">
                      <a16:colId xmlns:a16="http://schemas.microsoft.com/office/drawing/2014/main"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文字方塊 4"/>
          <p:cNvSpPr txBox="1"/>
          <p:nvPr/>
        </p:nvSpPr>
        <p:spPr>
          <a:xfrm>
            <a:off x="539552" y="401106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121943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600" b="0" i="0" u="none" strike="noStrike" cap="none" normalizeH="0" baseline="0" dirty="0" err="1" smtClean="0">
                <a:ln>
                  <a:noFill/>
                </a:ln>
                <a:solidFill>
                  <a:srgbClr val="000000"/>
                </a:solidFill>
                <a:effectLst/>
                <a:cs typeface="Arial" pitchFamily="34" charset="0"/>
              </a:rPr>
              <a:t>luma</a:t>
            </a:r>
            <a:r>
              <a:rPr kumimoji="1" lang="en-US" altLang="zh-TW" sz="16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439452" y="62981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2636912"/>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692003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924944"/>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a:t>
            </a:r>
            <a:r>
              <a:rPr lang="en-US" altLang="zh-TW" dirty="0" smtClean="0">
                <a:latin typeface="Calibri" pitchFamily="34" charset="0"/>
              </a:rPr>
              <a:t>SEI </a:t>
            </a:r>
            <a:r>
              <a:rPr lang="en-US" altLang="zh-TW" dirty="0">
                <a:latin typeface="Calibri" pitchFamily="34" charset="0"/>
              </a:rPr>
              <a:t>Message Syntax</a:t>
            </a:r>
            <a:endParaRPr lang="en-US" altLang="zh-TW" sz="2200" dirty="0" smtClean="0">
              <a:latin typeface="Calibri" pitchFamily="34" charset="0"/>
            </a:endParaRPr>
          </a:p>
        </p:txBody>
      </p:sp>
    </p:spTree>
    <p:extLst>
      <p:ext uri="{BB962C8B-B14F-4D97-AF65-F5344CB8AC3E}">
        <p14:creationId xmlns:p14="http://schemas.microsoft.com/office/powerpoint/2010/main" val="25859261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685664" y="1556792"/>
            <a:ext cx="8077336" cy="4616648"/>
          </a:xfrm>
          <a:prstGeom prst="rect">
            <a:avLst/>
          </a:prstGeom>
          <a:noFill/>
        </p:spPr>
        <p:txBody>
          <a:bodyPr wrap="square" rtlCol="0">
            <a:spAutoFit/>
          </a:bodyPr>
          <a:lstStyle/>
          <a:p>
            <a:pPr marL="342900" indent="-342900"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variations of</a:t>
            </a:r>
            <a:r>
              <a:rPr lang="en-CA" altLang="zh-TW" sz="2400" dirty="0">
                <a:latin typeface="Calibri" panose="020F0502020204030204" pitchFamily="34" charset="0"/>
              </a:rPr>
              <a:t> </a:t>
            </a:r>
            <a:r>
              <a:rPr lang="en-CA" altLang="zh-TW" sz="2400" dirty="0" smtClean="0">
                <a:latin typeface="Calibri" panose="020F0502020204030204" pitchFamily="34" charset="0"/>
              </a:rPr>
              <a:t>CTDP formats have been reduced to 8 formats, which will help to simplify realization of the system. </a:t>
            </a:r>
            <a:r>
              <a:rPr lang="en-CA" altLang="zh-TW" sz="2400" b="1" dirty="0">
                <a:latin typeface="Calibri" panose="020F0502020204030204" pitchFamily="34" charset="0"/>
              </a:rPr>
              <a:t>(completed</a:t>
            </a:r>
            <a:r>
              <a:rPr lang="en-CA" altLang="zh-TW" sz="2400" b="1" dirty="0" smtClean="0">
                <a:latin typeface="Calibri" panose="020F0502020204030204" pitchFamily="34" charset="0"/>
              </a:rPr>
              <a:t>)</a:t>
            </a:r>
            <a:endParaRPr lang="zh-TW" altLang="zh-TW" sz="2400" dirty="0">
              <a:latin typeface="Calibri" panose="020F0502020204030204" pitchFamily="34" charset="0"/>
            </a:endParaRP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figures and formulations have been revised to clearly explain the details. </a:t>
            </a:r>
            <a:r>
              <a:rPr lang="en-CA" altLang="zh-TW" sz="2400" b="1" dirty="0">
                <a:latin typeface="Calibri" panose="020F0502020204030204" pitchFamily="34" charset="0"/>
              </a:rPr>
              <a:t>(completed</a:t>
            </a:r>
            <a:r>
              <a:rPr lang="en-CA" altLang="zh-TW" sz="2400" b="1" dirty="0" smtClean="0">
                <a:latin typeface="Calibri" panose="020F0502020204030204" pitchFamily="34" charset="0"/>
              </a:rPr>
              <a:t>)</a:t>
            </a:r>
            <a:endParaRPr lang="en-CA" altLang="zh-TW" sz="2400" dirty="0" smtClean="0">
              <a:latin typeface="Calibri" panose="020F0502020204030204" pitchFamily="34" charset="0"/>
            </a:endParaRP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Taiwan, the CTDP formats starting from March 15, 2017 have been adopted by HYA Company to deliver the 3D television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a:t>
            </a:r>
            <a:r>
              <a:rPr lang="en-CA" altLang="zh-TW" sz="2400" b="1" dirty="0">
                <a:latin typeface="Calibri" panose="020F0502020204030204" pitchFamily="34" charset="0"/>
              </a:rPr>
              <a:t>(completed)</a:t>
            </a:r>
          </a:p>
          <a:p>
            <a:pPr marL="361950" indent="-361950" hangingPunct="0">
              <a:spcBef>
                <a:spcPts val="1200"/>
              </a:spcBef>
              <a:buFont typeface="Wingdings" panose="05000000000000000000" pitchFamily="2" charset="2"/>
              <a:buChar char="n"/>
            </a:pPr>
            <a:r>
              <a:rPr lang="en-CA" altLang="zh-TW" sz="2400" dirty="0" smtClean="0">
                <a:latin typeface="Calibri" panose="020F0502020204030204" pitchFamily="34" charset="0"/>
              </a:rPr>
              <a:t>In Taiwan, the CTDP formats will be adopted by Public Television Services (PTS) in Terrestrial TV broadcasting system for delivery of 3D 4K television services </a:t>
            </a:r>
            <a:r>
              <a:rPr lang="en-CA" altLang="zh-TW" sz="2400" b="1" dirty="0" smtClean="0">
                <a:latin typeface="Calibri" panose="020F0502020204030204" pitchFamily="34" charset="0"/>
              </a:rPr>
              <a:t>(In progress)</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4223827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115616" y="1628800"/>
            <a:ext cx="7272808" cy="3785592"/>
          </a:xfrm>
        </p:spPr>
        <p:txBody>
          <a:bodyPr>
            <a:noAutofit/>
          </a:bodyPr>
          <a:lstStyle/>
          <a:p>
            <a:pPr marL="723900" indent="-352425" algn="l"/>
            <a:r>
              <a:rPr lang="en-US" altLang="zh-TW" sz="4000" dirty="0" smtClean="0">
                <a:latin typeface="Calibri" pitchFamily="34" charset="0"/>
              </a:rPr>
              <a:t>Performance </a:t>
            </a:r>
            <a:r>
              <a:rPr lang="en-US" altLang="zh-TW" sz="4000" dirty="0">
                <a:latin typeface="Calibri" pitchFamily="34" charset="0"/>
              </a:rPr>
              <a:t>evaluations for some CTDP parameter</a:t>
            </a:r>
            <a:r>
              <a:rPr lang="en-US" altLang="zh-TW" sz="4000" dirty="0" smtClean="0">
                <a:latin typeface="Calibri" pitchFamily="34" charset="0"/>
              </a:rPr>
              <a:t>:</a:t>
            </a:r>
            <a:br>
              <a:rPr lang="en-US" altLang="zh-TW" sz="4000" dirty="0" smtClean="0">
                <a:latin typeface="Calibri" pitchFamily="34" charset="0"/>
              </a:rPr>
            </a:br>
            <a:r>
              <a:rPr lang="en-US" altLang="zh-TW" sz="4000" dirty="0" smtClean="0">
                <a:latin typeface="Calibri" pitchFamily="34" charset="0"/>
              </a:rPr>
              <a:t/>
            </a:r>
            <a:br>
              <a:rPr lang="en-US" altLang="zh-TW" sz="4000" dirty="0" smtClean="0">
                <a:latin typeface="Calibri" pitchFamily="34" charset="0"/>
              </a:rPr>
            </a:br>
            <a:r>
              <a:rPr lang="en-CA" altLang="zh-TW" sz="3200" dirty="0" smtClean="0">
                <a:effectLst>
                  <a:outerShdw blurRad="38100" dist="38100" dir="2700000" algn="tl">
                    <a:srgbClr val="000000">
                      <a:alpha val="43137"/>
                    </a:srgbClr>
                  </a:outerShdw>
                </a:effectLst>
                <a:latin typeface="Calibri" panose="020F0502020204030204" pitchFamily="34" charset="0"/>
              </a:rPr>
              <a:t>1. </a:t>
            </a:r>
            <a:r>
              <a:rPr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lang="en-CA" altLang="zh-TW" sz="2800" dirty="0" smtClean="0">
                <a:effectLst>
                  <a:outerShdw blurRad="38100" dist="38100" dir="2700000" algn="tl">
                    <a:srgbClr val="000000">
                      <a:alpha val="43137"/>
                    </a:srgbClr>
                  </a:outerShdw>
                </a:effectLst>
                <a:latin typeface="Calibri" panose="020F0502020204030204" pitchFamily="34" charset="0"/>
              </a:rPr>
            </a:br>
            <a:r>
              <a:rPr lang="en-CA" altLang="zh-TW" sz="2800" dirty="0">
                <a:solidFill>
                  <a:srgbClr val="FFFF00"/>
                </a:solidFill>
                <a:effectLst>
                  <a:outerShdw blurRad="38100" dist="38100" dir="2700000" algn="tl">
                    <a:srgbClr val="000000">
                      <a:alpha val="43137"/>
                    </a:srgbClr>
                  </a:outerShdw>
                </a:effectLst>
                <a:latin typeface="Calibri" panose="020F0502020204030204" pitchFamily="34" charset="0"/>
              </a:rPr>
              <a:t> </a:t>
            </a:r>
            <a:r>
              <a:rPr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r>
              <a:rPr lang="en-CA" altLang="zh-TW" sz="2800" dirty="0">
                <a:solidFill>
                  <a:srgbClr val="FFFF00"/>
                </a:solidFill>
                <a:effectLst>
                  <a:outerShdw blurRad="38100" dist="38100" dir="2700000" algn="tl">
                    <a:srgbClr val="000000">
                      <a:alpha val="43137"/>
                    </a:srgbClr>
                  </a:outerShdw>
                </a:effectLst>
                <a:latin typeface="Calibri" panose="020F0502020204030204" pitchFamily="34" charset="0"/>
              </a:rPr>
              <a:t/>
            </a:r>
            <a:br>
              <a:rPr lang="en-CA" altLang="zh-TW" sz="2800" dirty="0">
                <a:solidFill>
                  <a:srgbClr val="FFFF00"/>
                </a:solidFill>
                <a:effectLst>
                  <a:outerShdw blurRad="38100" dist="38100" dir="2700000" algn="tl">
                    <a:srgbClr val="000000">
                      <a:alpha val="43137"/>
                    </a:srgbClr>
                  </a:outerShdw>
                </a:effectLst>
                <a:latin typeface="Calibri" panose="020F0502020204030204" pitchFamily="34" charset="0"/>
              </a:rPr>
            </a:br>
            <a:r>
              <a:rPr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lang="en-CA" altLang="zh-TW" sz="2800" dirty="0" smtClean="0">
                <a:effectLst>
                  <a:outerShdw blurRad="38100" dist="38100" dir="2700000" algn="tl">
                    <a:srgbClr val="000000">
                      <a:alpha val="43137"/>
                    </a:srgbClr>
                  </a:outerShdw>
                </a:effectLst>
                <a:latin typeface="Calibri" panose="020F0502020204030204" pitchFamily="34" charset="0"/>
              </a:rPr>
            </a:br>
            <a:r>
              <a:rPr lang="en-CA" altLang="zh-TW" sz="2800" dirty="0">
                <a:effectLst>
                  <a:outerShdw blurRad="38100" dist="38100" dir="2700000" algn="tl">
                    <a:srgbClr val="000000">
                      <a:alpha val="43137"/>
                    </a:srgbClr>
                  </a:outerShdw>
                </a:effectLst>
                <a:latin typeface="Calibri" panose="020F0502020204030204" pitchFamily="34" charset="0"/>
              </a:rPr>
              <a:t> </a:t>
            </a:r>
            <a:r>
              <a:rPr lang="en-CA" altLang="zh-TW" sz="2800" dirty="0" smtClean="0">
                <a:effectLst>
                  <a:outerShdw blurRad="38100" dist="38100" dir="2700000" algn="tl">
                    <a:srgbClr val="000000">
                      <a:alpha val="43137"/>
                    </a:srgbClr>
                  </a:outerShdw>
                </a:effectLst>
                <a:latin typeface="Calibri" panose="020F0502020204030204" pitchFamily="34" charset="0"/>
              </a:rPr>
              <a:t>    </a:t>
            </a:r>
            <a:r>
              <a:rPr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30096076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92120868"/>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a16="http://schemas.microsoft.com/office/drawing/2014/main" val="20000"/>
                    </a:ext>
                  </a:extLst>
                </a:gridCol>
                <a:gridCol w="1600035">
                  <a:extLst>
                    <a:ext uri="{9D8B030D-6E8A-4147-A177-3AD203B41FA5}">
                      <a16:colId xmlns:a16="http://schemas.microsoft.com/office/drawing/2014/main" val="20001"/>
                    </a:ext>
                  </a:extLst>
                </a:gridCol>
                <a:gridCol w="1281674">
                  <a:extLst>
                    <a:ext uri="{9D8B030D-6E8A-4147-A177-3AD203B41FA5}">
                      <a16:colId xmlns:a16="http://schemas.microsoft.com/office/drawing/2014/main" val="20002"/>
                    </a:ext>
                  </a:extLst>
                </a:gridCol>
                <a:gridCol w="1414934">
                  <a:extLst>
                    <a:ext uri="{9D8B030D-6E8A-4147-A177-3AD203B41FA5}">
                      <a16:colId xmlns:a16="http://schemas.microsoft.com/office/drawing/2014/main" val="20003"/>
                    </a:ext>
                  </a:extLst>
                </a:gridCol>
                <a:gridCol w="1632724">
                  <a:extLst>
                    <a:ext uri="{9D8B030D-6E8A-4147-A177-3AD203B41FA5}">
                      <a16:colId xmlns:a16="http://schemas.microsoft.com/office/drawing/2014/main"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a16="http://schemas.microsoft.com/office/drawing/2014/main" val="10002"/>
                  </a:ext>
                </a:extLst>
              </a:tr>
            </a:tbl>
          </a:graphicData>
        </a:graphic>
      </p:graphicFrame>
      <p:sp>
        <p:nvSpPr>
          <p:cNvPr id="10" name="標題 1"/>
          <p:cNvSpPr txBox="1">
            <a:spLocks/>
          </p:cNvSpPr>
          <p:nvPr/>
        </p:nvSpPr>
        <p:spPr bwMode="auto">
          <a:xfrm>
            <a:off x="457200" y="764704"/>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a:latin typeface="Calibri" pitchFamily="34" charset="0"/>
                <a:cs typeface="+mn-cs"/>
              </a:rPr>
              <a:t>Computer </a:t>
            </a:r>
            <a:r>
              <a:rPr kumimoji="0" lang="en-US" altLang="zh-TW" sz="3200" dirty="0" smtClean="0">
                <a:latin typeface="Calibri" pitchFamily="34" charset="0"/>
                <a:cs typeface="+mn-cs"/>
              </a:rPr>
              <a:t>Generated Test Sequences</a:t>
            </a:r>
            <a:endParaRPr kumimoji="0" lang="en-US" altLang="zh-CN" sz="3200" dirty="0">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29921682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738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467544" y="1484768"/>
            <a:ext cx="8532440" cy="4839816"/>
          </a:xfrm>
        </p:spPr>
        <p:txBody>
          <a:bodyPr/>
          <a:lstStyle/>
          <a:p>
            <a:pPr marL="0" indent="0">
              <a:buNone/>
            </a:pPr>
            <a:r>
              <a:rPr lang="en-US" altLang="zh-TW" sz="2400" b="1" dirty="0" err="1" smtClean="0">
                <a:latin typeface="Calibri" panose="020F0502020204030204" pitchFamily="34" charset="0"/>
                <a:cs typeface="Arial" panose="020B0604020202020204" pitchFamily="34" charset="0"/>
              </a:rPr>
              <a:t>Uncoded</a:t>
            </a:r>
            <a:r>
              <a:rPr lang="en-US" altLang="zh-TW" sz="2400" b="1" dirty="0" smtClean="0">
                <a:latin typeface="Calibri" panose="020F0502020204030204" pitchFamily="34" charset="0"/>
                <a:cs typeface="Arial" panose="020B0604020202020204" pitchFamily="34" charset="0"/>
              </a:rPr>
              <a:t> and Coded HD Computer Generated Videos:</a:t>
            </a:r>
          </a:p>
          <a:p>
            <a:pPr marL="449263" indent="-271463"/>
            <a:r>
              <a:rPr lang="en-US" altLang="zh-TW" sz="2400" b="1" dirty="0" smtClean="0">
                <a:solidFill>
                  <a:srgbClr val="0000FF"/>
                </a:solidFill>
                <a:latin typeface="Calibri" panose="020F0502020204030204" pitchFamily="34" charset="0"/>
                <a:cs typeface="Arial" panose="020B0604020202020204" pitchFamily="34" charset="0"/>
              </a:rPr>
              <a:t>ratios of depth </a:t>
            </a:r>
            <a:r>
              <a:rPr lang="en-US" altLang="zh-TW" sz="2400" b="1" dirty="0">
                <a:solidFill>
                  <a:srgbClr val="0000FF"/>
                </a:solidFill>
                <a:latin typeface="Calibri" panose="020F0502020204030204" pitchFamily="34" charset="0"/>
                <a:cs typeface="Arial" panose="020B0604020202020204" pitchFamily="34" charset="0"/>
              </a:rPr>
              <a:t>region </a:t>
            </a:r>
            <a:r>
              <a:rPr lang="en-US" altLang="zh-TW" sz="2400" b="1" dirty="0" smtClean="0">
                <a:solidFill>
                  <a:srgbClr val="0000FF"/>
                </a:solidFill>
                <a:latin typeface="Calibri" panose="020F0502020204030204" pitchFamily="34" charset="0"/>
                <a:cs typeface="Arial" panose="020B0604020202020204" pitchFamily="34" charset="0"/>
              </a:rPr>
              <a:t>: </a:t>
            </a:r>
            <a:endParaRPr lang="en-US" altLang="zh-TW" sz="2400" b="1" dirty="0">
              <a:solidFill>
                <a:srgbClr val="0000FF"/>
              </a:solidFill>
              <a:latin typeface="Calibri" panose="020F0502020204030204" pitchFamily="34" charset="0"/>
              <a:cs typeface="Arial" panose="020B0604020202020204" pitchFamily="34" charset="0"/>
            </a:endParaRPr>
          </a:p>
          <a:p>
            <a:pPr marL="0" indent="0">
              <a:spcBef>
                <a:spcPts val="0"/>
              </a:spcBef>
              <a:buNone/>
            </a:pPr>
            <a:r>
              <a:rPr lang="en-US" altLang="zh-TW" sz="2400" dirty="0">
                <a:solidFill>
                  <a:schemeClr val="tx2"/>
                </a:solidFill>
                <a:latin typeface="Calibri" panose="020F0502020204030204" pitchFamily="34" charset="0"/>
                <a:cs typeface="Arial" panose="020B0604020202020204" pitchFamily="34" charset="0"/>
              </a:rPr>
              <a:t>          CTDP TB:</a:t>
            </a:r>
            <a:r>
              <a:rPr lang="zh-TW" altLang="en-US" sz="2400" dirty="0">
                <a:solidFill>
                  <a:schemeClr val="tx2"/>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Depth-1/6 (large) and 1/9 (small)</a:t>
            </a:r>
            <a:endParaRPr lang="en-US" altLang="zh-TW" sz="2400" dirty="0">
              <a:solidFill>
                <a:schemeClr val="tx2"/>
              </a:solidFill>
              <a:latin typeface="Calibri" panose="020F0502020204030204" pitchFamily="34" charset="0"/>
              <a:cs typeface="Arial" panose="020B0604020202020204" pitchFamily="34" charset="0"/>
            </a:endParaRPr>
          </a:p>
          <a:p>
            <a:pPr marL="0" indent="0">
              <a:buNone/>
            </a:pPr>
            <a:r>
              <a:rPr lang="en-US" altLang="zh-TW" sz="2400" dirty="0">
                <a:solidFill>
                  <a:schemeClr val="tx2"/>
                </a:solidFill>
                <a:latin typeface="Calibri" panose="020F0502020204030204" pitchFamily="34" charset="0"/>
                <a:cs typeface="Arial" panose="020B0604020202020204" pitchFamily="34" charset="0"/>
              </a:rPr>
              <a:t>          CTDP LR: Depth-1/6 </a:t>
            </a:r>
            <a:r>
              <a:rPr lang="en-US" altLang="zh-TW" sz="2400" dirty="0" smtClean="0">
                <a:solidFill>
                  <a:schemeClr val="tx2"/>
                </a:solidFill>
                <a:latin typeface="Calibri" panose="020F0502020204030204" pitchFamily="34" charset="0"/>
                <a:cs typeface="Arial" panose="020B0604020202020204" pitchFamily="34" charset="0"/>
              </a:rPr>
              <a:t>(large) and 1/12 (small)</a:t>
            </a:r>
          </a:p>
          <a:p>
            <a:pPr marL="0" indent="0">
              <a:buNone/>
            </a:pPr>
            <a:r>
              <a:rPr lang="en-US" altLang="zh-TW" sz="2400" b="1" dirty="0" smtClean="0">
                <a:latin typeface="Calibri" panose="020F0502020204030204" pitchFamily="34" charset="0"/>
                <a:cs typeface="Arial" panose="020B0604020202020204" pitchFamily="34" charset="0"/>
              </a:rPr>
              <a:t>HEVC-CTDP Coding Parameters:</a:t>
            </a:r>
            <a:endParaRPr lang="en-US" altLang="zh-TW" sz="2400" b="1" dirty="0">
              <a:latin typeface="Calibri" panose="020F0502020204030204" pitchFamily="34" charset="0"/>
              <a:cs typeface="Arial" panose="020B0604020202020204" pitchFamily="34" charset="0"/>
            </a:endParaRP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encoding mode: </a:t>
            </a:r>
            <a:r>
              <a:rPr lang="en-US" altLang="zh-TW" sz="2400" dirty="0" smtClean="0">
                <a:solidFill>
                  <a:schemeClr val="tx2"/>
                </a:solidFill>
                <a:latin typeface="Calibri" panose="020F0502020204030204" pitchFamily="34" charset="0"/>
                <a:cs typeface="Arial" panose="020B0604020202020204" pitchFamily="34" charset="0"/>
              </a:rPr>
              <a:t>All Intra, Low delay, Random </a:t>
            </a:r>
            <a:r>
              <a:rPr lang="en-US" altLang="zh-TW" sz="2400" dirty="0">
                <a:solidFill>
                  <a:schemeClr val="tx2"/>
                </a:solidFill>
                <a:latin typeface="Calibri" panose="020F0502020204030204" pitchFamily="34" charset="0"/>
                <a:cs typeface="Arial" panose="020B0604020202020204" pitchFamily="34" charset="0"/>
              </a:rPr>
              <a:t>access</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QP: </a:t>
            </a:r>
            <a:r>
              <a:rPr lang="en-US" altLang="zh-TW" sz="2400" dirty="0" smtClean="0">
                <a:solidFill>
                  <a:schemeClr val="tx2"/>
                </a:solidFill>
                <a:latin typeface="Calibri" panose="020F0502020204030204" pitchFamily="34" charset="0"/>
                <a:cs typeface="Arial" panose="020B0604020202020204" pitchFamily="34" charset="0"/>
              </a:rPr>
              <a:t>27,32,37,42</a:t>
            </a:r>
          </a:p>
          <a:p>
            <a:pPr marL="450850">
              <a:spcBef>
                <a:spcPts val="300"/>
              </a:spcBef>
            </a:pPr>
            <a:r>
              <a:rPr lang="en-US" altLang="zh-TW" sz="2400" b="1" dirty="0" err="1" smtClean="0">
                <a:solidFill>
                  <a:srgbClr val="0000FF"/>
                </a:solidFill>
                <a:latin typeface="Calibri" panose="020F0502020204030204" pitchFamily="34" charset="0"/>
                <a:cs typeface="Arial" panose="020B0604020202020204" pitchFamily="34" charset="0"/>
              </a:rPr>
              <a:t>ctdp_packing_type</a:t>
            </a:r>
            <a:r>
              <a:rPr lang="en-US" altLang="zh-TW" sz="2400" b="1" dirty="0" smtClean="0">
                <a:solidFill>
                  <a:srgbClr val="0000FF"/>
                </a:solidFill>
                <a:latin typeface="Calibri" panose="020F0502020204030204" pitchFamily="34" charset="0"/>
                <a:cs typeface="Arial" panose="020B0604020202020204" pitchFamily="34" charset="0"/>
              </a:rPr>
              <a:t>:</a:t>
            </a:r>
            <a:r>
              <a:rPr lang="en-US" altLang="zh-TW" sz="2400" dirty="0" smtClean="0">
                <a:solidFill>
                  <a:srgbClr val="0000FF"/>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CTDP-TB  and CTDP-LR</a:t>
            </a:r>
          </a:p>
          <a:p>
            <a:pPr marL="450850">
              <a:spcBef>
                <a:spcPts val="300"/>
              </a:spcBef>
            </a:pPr>
            <a:r>
              <a:rPr lang="en-US" altLang="zh-TW" sz="2400" b="1" dirty="0" err="1" smtClean="0">
                <a:solidFill>
                  <a:srgbClr val="0000FF"/>
                </a:solidFill>
                <a:latin typeface="Calibri" panose="020F0502020204030204" pitchFamily="34" charset="0"/>
                <a:cs typeface="Arial" panose="020B0604020202020204" pitchFamily="34" charset="0"/>
              </a:rPr>
              <a:t>Frame_compatible_type</a:t>
            </a:r>
            <a:r>
              <a:rPr lang="en-US" altLang="zh-TW" sz="2400" b="1" dirty="0" smtClean="0">
                <a:solidFill>
                  <a:srgbClr val="0000FF"/>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compatible or incompatible</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image resizing: </a:t>
            </a:r>
            <a:r>
              <a:rPr lang="en-US" altLang="zh-TW" sz="2400" dirty="0" err="1" smtClean="0">
                <a:solidFill>
                  <a:schemeClr val="tx2"/>
                </a:solidFill>
                <a:latin typeface="Calibri" panose="020F0502020204030204" pitchFamily="34" charset="0"/>
              </a:rPr>
              <a:t>Lancos</a:t>
            </a:r>
            <a:r>
              <a:rPr lang="en-US" altLang="zh-TW" sz="2400" dirty="0" smtClean="0">
                <a:solidFill>
                  <a:schemeClr val="tx2"/>
                </a:solidFill>
                <a:latin typeface="Calibri" panose="020F0502020204030204" pitchFamily="34" charset="0"/>
              </a:rPr>
              <a:t> 4</a:t>
            </a:r>
            <a:endParaRPr lang="en-US" altLang="zh-TW" sz="2400" dirty="0" smtClean="0">
              <a:solidFill>
                <a:schemeClr val="tx2"/>
              </a:solidFill>
              <a:latin typeface="Calibri" panose="020F0502020204030204" pitchFamily="34" charset="0"/>
              <a:cs typeface="Arial" panose="020B0604020202020204" pitchFamily="34" charset="0"/>
            </a:endParaRPr>
          </a:p>
          <a:p>
            <a:pPr marL="450850" lvl="1" indent="-273050">
              <a:spcBef>
                <a:spcPts val="300"/>
              </a:spcBef>
              <a:buClr>
                <a:srgbClr val="0BD0D9"/>
              </a:buClr>
              <a:buSzPct val="95000"/>
            </a:pPr>
            <a:r>
              <a:rPr lang="en-US" altLang="zh-TW" b="1" dirty="0" smtClean="0">
                <a:solidFill>
                  <a:srgbClr val="0000FF"/>
                </a:solidFill>
                <a:latin typeface="Calibri" panose="020F0502020204030204" pitchFamily="34" charset="0"/>
                <a:cs typeface="Arial" panose="020B0604020202020204" pitchFamily="34" charset="0"/>
              </a:rPr>
              <a:t>depth resizing</a:t>
            </a:r>
            <a:r>
              <a:rPr lang="en-US" altLang="zh-TW" b="1" dirty="0">
                <a:solidFill>
                  <a:srgbClr val="0000FF"/>
                </a:solidFill>
                <a:latin typeface="Calibri" panose="020F0502020204030204" pitchFamily="34" charset="0"/>
                <a:cs typeface="Arial" panose="020B0604020202020204" pitchFamily="34" charset="0"/>
              </a:rPr>
              <a:t>: </a:t>
            </a:r>
            <a:r>
              <a:rPr lang="en-US" altLang="zh-TW" dirty="0" err="1" smtClean="0">
                <a:solidFill>
                  <a:schemeClr val="tx2"/>
                </a:solidFill>
                <a:latin typeface="Calibri" panose="020F0502020204030204" pitchFamily="34" charset="0"/>
                <a:cs typeface="Arial" panose="020B0604020202020204" pitchFamily="34" charset="0"/>
              </a:rPr>
              <a:t>bicubic</a:t>
            </a:r>
            <a:r>
              <a:rPr lang="en-US" altLang="zh-TW" dirty="0" smtClean="0">
                <a:solidFill>
                  <a:schemeClr val="tx2"/>
                </a:solidFill>
                <a:latin typeface="Calibri" panose="020F0502020204030204" pitchFamily="34" charset="0"/>
              </a:rPr>
              <a:t> </a:t>
            </a:r>
            <a:endParaRPr lang="en-US" altLang="zh-TW" dirty="0">
              <a:solidFill>
                <a:schemeClr val="tx2"/>
              </a:solidFill>
              <a:latin typeface="Calibri" panose="020F0502020204030204" pitchFamily="34" charset="0"/>
              <a:cs typeface="Arial" panose="020B0604020202020204" pitchFamily="34" charset="0"/>
            </a:endParaRPr>
          </a:p>
          <a:p>
            <a:pPr marL="450850" lvl="1" indent="-273050">
              <a:spcBef>
                <a:spcPts val="300"/>
              </a:spcBef>
              <a:buClr>
                <a:srgbClr val="0BD0D9"/>
              </a:buClr>
              <a:buSzPct val="95000"/>
            </a:pPr>
            <a:r>
              <a:rPr lang="en-US" altLang="zh-TW" b="1" dirty="0" smtClean="0">
                <a:solidFill>
                  <a:srgbClr val="0000FF"/>
                </a:solidFill>
                <a:latin typeface="Calibri" panose="020F0502020204030204" pitchFamily="34" charset="0"/>
                <a:cs typeface="Arial" panose="020B0604020202020204" pitchFamily="34" charset="0"/>
              </a:rPr>
              <a:t>depth spatial flipping: </a:t>
            </a:r>
            <a:r>
              <a:rPr lang="en-US" altLang="zh-TW" dirty="0" smtClean="0">
                <a:solidFill>
                  <a:schemeClr val="tx2"/>
                </a:solidFill>
                <a:latin typeface="Calibri" panose="020F0502020204030204" pitchFamily="34" charset="0"/>
                <a:cs typeface="Arial" panose="020B0604020202020204" pitchFamily="34" charset="0"/>
              </a:rPr>
              <a:t>flipped/</a:t>
            </a:r>
            <a:r>
              <a:rPr lang="en-US" altLang="zh-TW" dirty="0" err="1" smtClean="0">
                <a:solidFill>
                  <a:schemeClr val="tx2"/>
                </a:solidFill>
                <a:latin typeface="Calibri" panose="020F0502020204030204" pitchFamily="34" charset="0"/>
                <a:cs typeface="Arial" panose="020B0604020202020204" pitchFamily="34" charset="0"/>
              </a:rPr>
              <a:t>unflipped</a:t>
            </a:r>
            <a:r>
              <a:rPr lang="en-US" altLang="zh-TW" dirty="0" smtClean="0">
                <a:solidFill>
                  <a:schemeClr val="tx2"/>
                </a:solidFill>
                <a:latin typeface="Calibri" panose="020F0502020204030204" pitchFamily="34" charset="0"/>
                <a:cs typeface="Arial" panose="020B0604020202020204" pitchFamily="34" charset="0"/>
              </a:rPr>
              <a:t> (syntax set to </a:t>
            </a:r>
            <a:r>
              <a:rPr lang="en-US" altLang="zh-TW" dirty="0" err="1" smtClean="0">
                <a:solidFill>
                  <a:schemeClr val="tx2"/>
                </a:solidFill>
                <a:latin typeface="Calibri" panose="020F0502020204030204" pitchFamily="34" charset="0"/>
                <a:cs typeface="Arial" panose="020B0604020202020204" pitchFamily="34" charset="0"/>
              </a:rPr>
              <a:t>fipped</a:t>
            </a:r>
            <a:r>
              <a:rPr lang="en-US" altLang="zh-TW" dirty="0" smtClean="0">
                <a:solidFill>
                  <a:schemeClr val="tx2"/>
                </a:solidFill>
                <a:latin typeface="Calibri" panose="020F0502020204030204" pitchFamily="34" charset="0"/>
                <a:cs typeface="Arial" panose="020B0604020202020204" pitchFamily="34" charset="0"/>
              </a:rPr>
              <a:t>)</a:t>
            </a:r>
          </a:p>
          <a:p>
            <a:pPr marL="393700" lvl="1" indent="0">
              <a:buNone/>
            </a:pPr>
            <a:endParaRPr lang="en-US" altLang="zh-TW" dirty="0">
              <a:latin typeface="Calibri" panose="020F0502020204030204" pitchFamily="34" charset="0"/>
              <a:cs typeface="Arial" panose="020B0604020202020204" pitchFamily="34" charset="0"/>
            </a:endParaRPr>
          </a:p>
          <a:p>
            <a:pPr marL="0" indent="0">
              <a:buNone/>
            </a:pPr>
            <a:endParaRPr lang="en-US" altLang="zh-TW" sz="2400" dirty="0" smtClean="0">
              <a:latin typeface="Calibri" panose="020F0502020204030204" pitchFamily="34" charset="0"/>
            </a:endParaRPr>
          </a:p>
          <a:p>
            <a:pPr marL="0" indent="0">
              <a:buNone/>
            </a:pPr>
            <a:endParaRPr lang="en-US" altLang="zh-TW" sz="2400" dirty="0">
              <a:latin typeface="Calibri" panose="020F0502020204030204" pitchFamily="34" charset="0"/>
            </a:endParaRPr>
          </a:p>
          <a:p>
            <a:endParaRPr lang="zh-TW" altLang="en-US" sz="2400" dirty="0">
              <a:latin typeface="Calibri" panose="020F0502020204030204" pitchFamily="34" charset="0"/>
            </a:endParaRPr>
          </a:p>
        </p:txBody>
      </p:sp>
    </p:spTree>
    <p:extLst>
      <p:ext uri="{BB962C8B-B14F-4D97-AF65-F5344CB8AC3E}">
        <p14:creationId xmlns:p14="http://schemas.microsoft.com/office/powerpoint/2010/main" val="33076866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999021" y="2348880"/>
            <a:ext cx="5145961" cy="1077218"/>
          </a:xfrm>
          <a:prstGeom prst="rect">
            <a:avLst/>
          </a:prstGeom>
          <a:noFill/>
        </p:spPr>
        <p:txBody>
          <a:bodyPr wrap="none" rtlCol="0">
            <a:spAutoFit/>
          </a:bodyPr>
          <a:lstStyle/>
          <a:p>
            <a:pPr algn="ctr"/>
            <a:r>
              <a:rPr lang="en-US" altLang="zh-TW" sz="3200" b="1" dirty="0" err="1" smtClean="0">
                <a:latin typeface="Calibri" panose="020F0502020204030204" pitchFamily="34" charset="0"/>
              </a:rPr>
              <a:t>Uncoded</a:t>
            </a:r>
            <a:r>
              <a:rPr lang="en-US" altLang="zh-TW" sz="3200" b="1" dirty="0" smtClean="0">
                <a:latin typeface="Calibri" panose="020F0502020204030204" pitchFamily="34" charset="0"/>
              </a:rPr>
              <a:t> CTDP Performances</a:t>
            </a:r>
          </a:p>
          <a:p>
            <a:pPr algn="ctr"/>
            <a:endParaRPr lang="en-US" altLang="zh-TW" sz="3200" b="1" dirty="0">
              <a:latin typeface="Calibri" panose="020F0502020204030204" pitchFamily="34" charset="0"/>
            </a:endParaRPr>
          </a:p>
        </p:txBody>
      </p:sp>
      <p:sp>
        <p:nvSpPr>
          <p:cNvPr id="3" name="矩形 2"/>
          <p:cNvSpPr/>
          <p:nvPr/>
        </p:nvSpPr>
        <p:spPr>
          <a:xfrm>
            <a:off x="1547664" y="3010599"/>
            <a:ext cx="6480719" cy="830997"/>
          </a:xfrm>
          <a:prstGeom prst="rect">
            <a:avLst/>
          </a:prstGeom>
          <a:solidFill>
            <a:srgbClr val="FFFF00"/>
          </a:solidFill>
          <a:ln>
            <a:solidFill>
              <a:schemeClr val="accent1"/>
            </a:solidFill>
          </a:ln>
        </p:spPr>
        <p:txBody>
          <a:bodyPr wrap="square">
            <a:spAutoFit/>
          </a:bodyPr>
          <a:lstStyle/>
          <a:p>
            <a:pPr lvl="0" algn="ctr"/>
            <a:r>
              <a:rPr lang="en-US" altLang="zh-TW" sz="2400" dirty="0">
                <a:solidFill>
                  <a:prstClr val="black"/>
                </a:solidFill>
                <a:latin typeface="Calibri" panose="020F0502020204030204" pitchFamily="34" charset="0"/>
              </a:rPr>
              <a:t>CTDP </a:t>
            </a:r>
            <a:r>
              <a:rPr lang="en-US" altLang="zh-TW" sz="2400" dirty="0" err="1" smtClean="0">
                <a:solidFill>
                  <a:prstClr val="black"/>
                </a:solidFill>
                <a:latin typeface="Calibri" panose="020F0502020204030204" pitchFamily="34" charset="0"/>
              </a:rPr>
              <a:t>depacked</a:t>
            </a:r>
            <a:r>
              <a:rPr lang="en-US" altLang="zh-TW" sz="2400" dirty="0" smtClean="0">
                <a:solidFill>
                  <a:prstClr val="black"/>
                </a:solidFill>
                <a:latin typeface="Calibri" panose="020F0502020204030204" pitchFamily="34" charset="0"/>
              </a:rPr>
              <a:t> texture, depth, and synthesized view are </a:t>
            </a:r>
            <a:r>
              <a:rPr lang="en-US" altLang="zh-TW" sz="2400" dirty="0">
                <a:solidFill>
                  <a:prstClr val="black"/>
                </a:solidFill>
                <a:latin typeface="Calibri" panose="020F0502020204030204" pitchFamily="34" charset="0"/>
              </a:rPr>
              <a:t>compared to </a:t>
            </a:r>
            <a:r>
              <a:rPr lang="en-US" altLang="zh-TW" sz="2400" dirty="0" smtClean="0">
                <a:solidFill>
                  <a:prstClr val="black"/>
                </a:solidFill>
                <a:latin typeface="Calibri" panose="020F0502020204030204" pitchFamily="34" charset="0"/>
              </a:rPr>
              <a:t>ground truth ones</a:t>
            </a:r>
            <a:endParaRPr lang="zh-TW" altLang="en-US" sz="24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36559005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mj-cs"/>
              </a:rPr>
              <a:t>Objective Performances of </a:t>
            </a:r>
            <a:r>
              <a:rPr lang="en-US" altLang="zh-TW" sz="3200" b="1" dirty="0" err="1" smtClean="0">
                <a:solidFill>
                  <a:schemeClr val="tx2"/>
                </a:solidFill>
                <a:latin typeface="Calibri" panose="020F0502020204030204" pitchFamily="34" charset="0"/>
                <a:ea typeface="+mj-ea"/>
                <a:cs typeface="+mj-cs"/>
              </a:rPr>
              <a:t>Uncoded</a:t>
            </a:r>
            <a:r>
              <a:rPr lang="en-US" altLang="zh-TW" sz="3200" b="1" dirty="0" smtClean="0">
                <a:solidFill>
                  <a:schemeClr val="tx2"/>
                </a:solidFill>
                <a:latin typeface="Calibri" panose="020F0502020204030204" pitchFamily="34" charset="0"/>
                <a:ea typeface="+mj-ea"/>
                <a:cs typeface="+mj-cs"/>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449927055"/>
              </p:ext>
            </p:extLst>
          </p:nvPr>
        </p:nvGraphicFramePr>
        <p:xfrm>
          <a:off x="251521" y="1916832"/>
          <a:ext cx="8712965" cy="2016224"/>
        </p:xfrm>
        <a:graphic>
          <a:graphicData uri="http://schemas.openxmlformats.org/drawingml/2006/table">
            <a:tbl>
              <a:tblPr>
                <a:tableStyleId>{3C2FFA5D-87B4-456A-9821-1D502468CF0F}</a:tableStyleId>
              </a:tblPr>
              <a:tblGrid>
                <a:gridCol w="1452417">
                  <a:extLst>
                    <a:ext uri="{9D8B030D-6E8A-4147-A177-3AD203B41FA5}">
                      <a16:colId xmlns:a16="http://schemas.microsoft.com/office/drawing/2014/main" val="20000"/>
                    </a:ext>
                  </a:extLst>
                </a:gridCol>
                <a:gridCol w="1223512">
                  <a:extLst>
                    <a:ext uri="{9D8B030D-6E8A-4147-A177-3AD203B41FA5}">
                      <a16:colId xmlns:a16="http://schemas.microsoft.com/office/drawing/2014/main" val="20001"/>
                    </a:ext>
                  </a:extLst>
                </a:gridCol>
                <a:gridCol w="1215656">
                  <a:extLst>
                    <a:ext uri="{9D8B030D-6E8A-4147-A177-3AD203B41FA5}">
                      <a16:colId xmlns:a16="http://schemas.microsoft.com/office/drawing/2014/main" val="20002"/>
                    </a:ext>
                  </a:extLst>
                </a:gridCol>
                <a:gridCol w="1215656">
                  <a:extLst>
                    <a:ext uri="{9D8B030D-6E8A-4147-A177-3AD203B41FA5}">
                      <a16:colId xmlns:a16="http://schemas.microsoft.com/office/drawing/2014/main" val="20003"/>
                    </a:ext>
                  </a:extLst>
                </a:gridCol>
                <a:gridCol w="1157454">
                  <a:extLst>
                    <a:ext uri="{9D8B030D-6E8A-4147-A177-3AD203B41FA5}">
                      <a16:colId xmlns:a16="http://schemas.microsoft.com/office/drawing/2014/main" val="20004"/>
                    </a:ext>
                  </a:extLst>
                </a:gridCol>
                <a:gridCol w="1253236">
                  <a:extLst>
                    <a:ext uri="{9D8B030D-6E8A-4147-A177-3AD203B41FA5}">
                      <a16:colId xmlns:a16="http://schemas.microsoft.com/office/drawing/2014/main" val="20005"/>
                    </a:ext>
                  </a:extLst>
                </a:gridCol>
                <a:gridCol w="1195034">
                  <a:extLst>
                    <a:ext uri="{9D8B030D-6E8A-4147-A177-3AD203B41FA5}">
                      <a16:colId xmlns:a16="http://schemas.microsoft.com/office/drawing/2014/main" val="20006"/>
                    </a:ext>
                  </a:extLst>
                </a:gridCol>
              </a:tblGrid>
              <a:tr h="346014">
                <a:tc rowSpan="3">
                  <a:txBody>
                    <a:bodyPr/>
                    <a:lstStyle/>
                    <a:p>
                      <a:pPr algn="ctr" fontAlgn="ctr" hangingPunct="0">
                        <a:lnSpc>
                          <a:spcPct val="300000"/>
                        </a:lnSpc>
                        <a:spcBef>
                          <a:spcPts val="680"/>
                        </a:spcBef>
                        <a:spcAft>
                          <a:spcPts val="0"/>
                        </a:spcAft>
                        <a:tabLst>
                          <a:tab pos="228600" algn="l"/>
                          <a:tab pos="457200" algn="l"/>
                          <a:tab pos="685800" algn="l"/>
                          <a:tab pos="914400" algn="l"/>
                        </a:tabLst>
                      </a:pPr>
                      <a:r>
                        <a:rPr lang="en-US" sz="1800" kern="1200" dirty="0" smtClean="0">
                          <a:effectLst/>
                          <a:latin typeface="Calibri" panose="020F0502020204030204" pitchFamily="34" charset="0"/>
                          <a:cs typeface="Calibri" panose="020F0502020204030204" pitchFamily="34" charset="0"/>
                        </a:rPr>
                        <a:t>Performances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4">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a:t>
                      </a:r>
                      <a:r>
                        <a:rPr lang="en-US" sz="1800" kern="1200" dirty="0">
                          <a:effectLst/>
                          <a:latin typeface="Calibri" panose="020F0502020204030204" pitchFamily="34" charset="0"/>
                          <a:cs typeface="Calibri" panose="020F0502020204030204" pitchFamily="34" charset="0"/>
                        </a:rPr>
                        <a:t> Texture and Depth </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Synthesized Virtual View</a:t>
                      </a:r>
                      <a:endParaRPr lang="zh-TW" sz="1800" dirty="0">
                        <a:effectLst/>
                        <a:latin typeface="Calibri" panose="020F0502020204030204" pitchFamily="34" charset="0"/>
                        <a:cs typeface="Calibri" panose="020F0502020204030204" pitchFamily="34" charset="0"/>
                      </a:endParaRPr>
                    </a:p>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Generated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rowSpan="2" hMerge="1">
                  <a:txBody>
                    <a:bodyPr/>
                    <a:lstStyle/>
                    <a:p>
                      <a:endParaRPr lang="zh-TW" altLang="en-US"/>
                    </a:p>
                  </a:txBody>
                  <a:tcPr/>
                </a:tc>
                <a:extLst>
                  <a:ext uri="{0D108BD9-81ED-4DB2-BD59-A6C34878D82A}">
                    <a16:rowId xmlns:a16="http://schemas.microsoft.com/office/drawing/2014/main" val="10000"/>
                  </a:ext>
                </a:extLst>
              </a:tr>
              <a:tr h="352616">
                <a:tc v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DepackedTexture</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a:t>
                      </a:r>
                      <a:r>
                        <a:rPr lang="en-US" sz="1800" kern="1200" dirty="0">
                          <a:effectLst/>
                          <a:latin typeface="Calibri" panose="020F0502020204030204" pitchFamily="34" charset="0"/>
                          <a:cs typeface="Calibri" panose="020F0502020204030204" pitchFamily="34" charset="0"/>
                        </a:rPr>
                        <a:t> Depth</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extLst>
                  <a:ext uri="{0D108BD9-81ED-4DB2-BD59-A6C34878D82A}">
                    <a16:rowId xmlns:a16="http://schemas.microsoft.com/office/drawing/2014/main" val="10001"/>
                  </a:ext>
                </a:extLst>
              </a:tr>
              <a:tr h="422611">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D-1/6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D-1/9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D-1/6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D-1/9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D-1/6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D-1/9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r h="433177">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PSNR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45.2634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46.1485</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45.4699</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44.1021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38.7427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38.8875</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461806">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SSIM</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0.9922</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0.9938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0.9939</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0.9918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0.9846</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00" dirty="0">
                          <a:effectLst/>
                          <a:latin typeface="Calibri" panose="020F0502020204030204" pitchFamily="34" charset="0"/>
                          <a:cs typeface="Calibri" panose="020F0502020204030204" pitchFamily="34" charset="0"/>
                        </a:rPr>
                        <a:t>0.9867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456037948"/>
              </p:ext>
            </p:extLst>
          </p:nvPr>
        </p:nvGraphicFramePr>
        <p:xfrm>
          <a:off x="323528" y="4581128"/>
          <a:ext cx="8640957" cy="1865702"/>
        </p:xfrm>
        <a:graphic>
          <a:graphicData uri="http://schemas.openxmlformats.org/drawingml/2006/table">
            <a:tbl>
              <a:tblPr>
                <a:tableStyleId>{35758FB7-9AC5-4552-8A53-C91805E547FA}</a:tableStyleId>
              </a:tblPr>
              <a:tblGrid>
                <a:gridCol w="1512168">
                  <a:extLst>
                    <a:ext uri="{9D8B030D-6E8A-4147-A177-3AD203B41FA5}">
                      <a16:colId xmlns:a16="http://schemas.microsoft.com/office/drawing/2014/main" val="20000"/>
                    </a:ext>
                  </a:extLst>
                </a:gridCol>
                <a:gridCol w="1085031">
                  <a:extLst>
                    <a:ext uri="{9D8B030D-6E8A-4147-A177-3AD203B41FA5}">
                      <a16:colId xmlns:a16="http://schemas.microsoft.com/office/drawing/2014/main" val="20001"/>
                    </a:ext>
                  </a:extLst>
                </a:gridCol>
                <a:gridCol w="1262055">
                  <a:extLst>
                    <a:ext uri="{9D8B030D-6E8A-4147-A177-3AD203B41FA5}">
                      <a16:colId xmlns:a16="http://schemas.microsoft.com/office/drawing/2014/main" val="20002"/>
                    </a:ext>
                  </a:extLst>
                </a:gridCol>
                <a:gridCol w="1171627">
                  <a:extLst>
                    <a:ext uri="{9D8B030D-6E8A-4147-A177-3AD203B41FA5}">
                      <a16:colId xmlns:a16="http://schemas.microsoft.com/office/drawing/2014/main" val="20003"/>
                    </a:ext>
                  </a:extLst>
                </a:gridCol>
                <a:gridCol w="1089799">
                  <a:extLst>
                    <a:ext uri="{9D8B030D-6E8A-4147-A177-3AD203B41FA5}">
                      <a16:colId xmlns:a16="http://schemas.microsoft.com/office/drawing/2014/main" val="20004"/>
                    </a:ext>
                  </a:extLst>
                </a:gridCol>
                <a:gridCol w="1389570">
                  <a:extLst>
                    <a:ext uri="{9D8B030D-6E8A-4147-A177-3AD203B41FA5}">
                      <a16:colId xmlns:a16="http://schemas.microsoft.com/office/drawing/2014/main" val="20005"/>
                    </a:ext>
                  </a:extLst>
                </a:gridCol>
                <a:gridCol w="1130707">
                  <a:extLst>
                    <a:ext uri="{9D8B030D-6E8A-4147-A177-3AD203B41FA5}">
                      <a16:colId xmlns:a16="http://schemas.microsoft.com/office/drawing/2014/main" val="20006"/>
                    </a:ext>
                  </a:extLst>
                </a:gridCol>
              </a:tblGrid>
              <a:tr h="232678">
                <a:tc rowSpan="3">
                  <a:txBody>
                    <a:bodyPr/>
                    <a:lstStyle/>
                    <a:p>
                      <a:pPr algn="ctr" fontAlgn="ctr" hangingPunct="0">
                        <a:lnSpc>
                          <a:spcPct val="150000"/>
                        </a:lnSpc>
                        <a:spcBef>
                          <a:spcPts val="6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　Performances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4">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a:t>
                      </a:r>
                      <a:r>
                        <a:rPr lang="en-US" sz="1800" kern="1200" dirty="0">
                          <a:effectLst/>
                          <a:latin typeface="Calibri" panose="020F0502020204030204" pitchFamily="34" charset="0"/>
                          <a:cs typeface="Calibri" panose="020F0502020204030204" pitchFamily="34" charset="0"/>
                        </a:rPr>
                        <a:t> Texture and Depth </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Synthesized Virtual View</a:t>
                      </a:r>
                      <a:endParaRPr lang="zh-TW" sz="1800" dirty="0">
                        <a:effectLst/>
                        <a:latin typeface="Calibri" panose="020F0502020204030204" pitchFamily="34" charset="0"/>
                        <a:cs typeface="Calibri" panose="020F0502020204030204" pitchFamily="34" charset="0"/>
                      </a:endParaRPr>
                    </a:p>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Generated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rowSpan="2" hMerge="1">
                  <a:txBody>
                    <a:bodyPr/>
                    <a:lstStyle/>
                    <a:p>
                      <a:endParaRPr lang="zh-TW" altLang="en-US"/>
                    </a:p>
                  </a:txBody>
                  <a:tcPr/>
                </a:tc>
                <a:extLst>
                  <a:ext uri="{0D108BD9-81ED-4DB2-BD59-A6C34878D82A}">
                    <a16:rowId xmlns:a16="http://schemas.microsoft.com/office/drawing/2014/main" val="10000"/>
                  </a:ext>
                </a:extLst>
              </a:tr>
              <a:tr h="342318">
                <a:tc v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a:t>
                      </a:r>
                      <a:r>
                        <a:rPr lang="en-US" sz="1800" kern="1200" dirty="0">
                          <a:effectLst/>
                          <a:latin typeface="Calibri" panose="020F0502020204030204" pitchFamily="34" charset="0"/>
                          <a:cs typeface="Calibri" panose="020F0502020204030204" pitchFamily="34" charset="0"/>
                        </a:rPr>
                        <a:t> Texture</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err="1">
                          <a:effectLst/>
                          <a:latin typeface="Calibri" panose="020F0502020204030204" pitchFamily="34" charset="0"/>
                          <a:cs typeface="Calibri" panose="020F0502020204030204" pitchFamily="34" charset="0"/>
                        </a:rPr>
                        <a:t>Depacked</a:t>
                      </a:r>
                      <a:r>
                        <a:rPr lang="en-US" sz="1800" kern="1200" dirty="0">
                          <a:effectLst/>
                          <a:latin typeface="Calibri" panose="020F0502020204030204" pitchFamily="34" charset="0"/>
                          <a:cs typeface="Calibri" panose="020F0502020204030204" pitchFamily="34" charset="0"/>
                        </a:rPr>
                        <a:t> Depth</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extLst>
                  <a:ext uri="{0D108BD9-81ED-4DB2-BD59-A6C34878D82A}">
                    <a16:rowId xmlns:a16="http://schemas.microsoft.com/office/drawing/2014/main" val="10001"/>
                  </a:ext>
                </a:extLst>
              </a:tr>
              <a:tr h="412723">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D-1/12 LR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D-1/6 LR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D-1/12 LR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D-1/12 LR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r h="315611">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PSNR</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47.0243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49.2137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42.7756</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39.8881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39.3348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38.2884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424861">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SSIM</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0.9932</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0.9958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0.9929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0.9873</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0.9878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lnSpc>
                          <a:spcPct val="150000"/>
                        </a:lnSpc>
                        <a:spcBef>
                          <a:spcPts val="6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0.9882</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bl>
          </a:graphicData>
        </a:graphic>
      </p:graphicFrame>
      <p:sp>
        <p:nvSpPr>
          <p:cNvPr id="8" name="文字方塊 7"/>
          <p:cNvSpPr txBox="1"/>
          <p:nvPr/>
        </p:nvSpPr>
        <p:spPr>
          <a:xfrm>
            <a:off x="269105" y="1432433"/>
            <a:ext cx="3493264" cy="461665"/>
          </a:xfrm>
          <a:prstGeom prst="rect">
            <a:avLst/>
          </a:prstGeom>
          <a:noFill/>
        </p:spPr>
        <p:txBody>
          <a:bodyPr wrap="none" rtlCol="0">
            <a:spAutoFit/>
          </a:bodyPr>
          <a:lstStyle/>
          <a:p>
            <a:r>
              <a:rPr lang="en-US" altLang="zh-TW" sz="2400" b="1" dirty="0" err="1"/>
              <a:t>c</a:t>
            </a:r>
            <a:r>
              <a:rPr lang="en-US" altLang="zh-TW" sz="2400" b="1" dirty="0" err="1" smtClean="0"/>
              <a:t>tdp_packing_type</a:t>
            </a:r>
            <a:r>
              <a:rPr lang="en-US" altLang="zh-TW" sz="2400" b="1" dirty="0" smtClean="0"/>
              <a:t> = 0</a:t>
            </a:r>
            <a:endParaRPr lang="zh-TW" altLang="en-US" sz="2400" b="1" dirty="0"/>
          </a:p>
        </p:txBody>
      </p:sp>
      <p:sp>
        <p:nvSpPr>
          <p:cNvPr id="10" name="文字方塊 9"/>
          <p:cNvSpPr txBox="1"/>
          <p:nvPr/>
        </p:nvSpPr>
        <p:spPr>
          <a:xfrm>
            <a:off x="226880" y="4086651"/>
            <a:ext cx="3493264" cy="461665"/>
          </a:xfrm>
          <a:prstGeom prst="rect">
            <a:avLst/>
          </a:prstGeom>
          <a:noFill/>
        </p:spPr>
        <p:txBody>
          <a:bodyPr wrap="none" rtlCol="0">
            <a:spAutoFit/>
          </a:bodyPr>
          <a:lstStyle/>
          <a:p>
            <a:r>
              <a:rPr lang="en-US" altLang="zh-TW" sz="2400" b="1" dirty="0" err="1"/>
              <a:t>c</a:t>
            </a:r>
            <a:r>
              <a:rPr lang="en-US" altLang="zh-TW" sz="2400" b="1" dirty="0" err="1" smtClean="0"/>
              <a:t>tdp_packing_type</a:t>
            </a:r>
            <a:r>
              <a:rPr lang="en-US" altLang="zh-TW" sz="2400" b="1" dirty="0" smtClean="0"/>
              <a:t> = 1</a:t>
            </a:r>
            <a:endParaRPr lang="zh-TW" altLang="en-US" sz="2400" b="1" dirty="0"/>
          </a:p>
        </p:txBody>
      </p:sp>
    </p:spTree>
    <p:extLst>
      <p:ext uri="{BB962C8B-B14F-4D97-AF65-F5344CB8AC3E}">
        <p14:creationId xmlns:p14="http://schemas.microsoft.com/office/powerpoint/2010/main" val="17476499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23402" y="2348880"/>
            <a:ext cx="5697201" cy="1569660"/>
          </a:xfrm>
          <a:prstGeom prst="rect">
            <a:avLst/>
          </a:prstGeom>
          <a:noFill/>
        </p:spPr>
        <p:txBody>
          <a:bodyPr wrap="none" rtlCol="0">
            <a:spAutoFit/>
          </a:bodyPr>
          <a:lstStyle/>
          <a:p>
            <a:pPr algn="ctr"/>
            <a:r>
              <a:rPr lang="en-US" altLang="zh-TW" sz="3200" b="1" dirty="0" smtClean="0">
                <a:latin typeface="Calibri" panose="020F0502020204030204" pitchFamily="34" charset="0"/>
              </a:rPr>
              <a:t>HEVC-coded CTDP Performances</a:t>
            </a:r>
          </a:p>
          <a:p>
            <a:pPr algn="ctr"/>
            <a:r>
              <a:rPr lang="en-US" altLang="zh-TW" sz="3200" b="1" dirty="0" smtClean="0">
                <a:solidFill>
                  <a:srgbClr val="3333FF"/>
                </a:solidFill>
                <a:latin typeface="Calibri" panose="020F0502020204030204" pitchFamily="34" charset="0"/>
              </a:rPr>
              <a:t>TB and LR Formats</a:t>
            </a:r>
          </a:p>
          <a:p>
            <a:pPr algn="ctr"/>
            <a:endParaRPr lang="en-US" altLang="zh-TW" sz="3200" b="1" dirty="0">
              <a:latin typeface="Calibri" panose="020F0502020204030204" pitchFamily="34" charset="0"/>
            </a:endParaRPr>
          </a:p>
        </p:txBody>
      </p:sp>
      <p:sp>
        <p:nvSpPr>
          <p:cNvPr id="3" name="矩形 2"/>
          <p:cNvSpPr/>
          <p:nvPr/>
        </p:nvSpPr>
        <p:spPr>
          <a:xfrm>
            <a:off x="971600" y="3408360"/>
            <a:ext cx="7488832" cy="830997"/>
          </a:xfrm>
          <a:prstGeom prst="rect">
            <a:avLst/>
          </a:prstGeom>
          <a:solidFill>
            <a:srgbClr val="FFFF00"/>
          </a:solidFill>
          <a:ln>
            <a:solidFill>
              <a:schemeClr val="accent1"/>
            </a:solidFill>
          </a:ln>
        </p:spPr>
        <p:txBody>
          <a:bodyPr wrap="square">
            <a:spAutoFit/>
          </a:bodyPr>
          <a:lstStyle/>
          <a:p>
            <a:pPr lvl="0" algn="ctr"/>
            <a:r>
              <a:rPr lang="en-US" altLang="zh-TW" sz="2400" dirty="0" smtClean="0">
                <a:solidFill>
                  <a:prstClr val="black"/>
                </a:solidFill>
                <a:latin typeface="Calibri" panose="020F0502020204030204" pitchFamily="34" charset="0"/>
              </a:rPr>
              <a:t>CTDP-HEVC decoded and </a:t>
            </a:r>
            <a:r>
              <a:rPr lang="en-US" altLang="zh-TW" sz="2400" dirty="0" err="1" smtClean="0">
                <a:solidFill>
                  <a:prstClr val="black"/>
                </a:solidFill>
                <a:latin typeface="Calibri" panose="020F0502020204030204" pitchFamily="34" charset="0"/>
              </a:rPr>
              <a:t>depacked</a:t>
            </a:r>
            <a:r>
              <a:rPr lang="en-US" altLang="zh-TW" sz="2400" dirty="0" smtClean="0">
                <a:solidFill>
                  <a:prstClr val="black"/>
                </a:solidFill>
                <a:latin typeface="Calibri" panose="020F0502020204030204" pitchFamily="34" charset="0"/>
              </a:rPr>
              <a:t> texture, depth, and synthesized view are </a:t>
            </a:r>
            <a:r>
              <a:rPr lang="en-US" altLang="zh-TW" sz="2400" dirty="0">
                <a:solidFill>
                  <a:prstClr val="black"/>
                </a:solidFill>
                <a:latin typeface="Calibri" panose="020F0502020204030204" pitchFamily="34" charset="0"/>
              </a:rPr>
              <a:t>compared to </a:t>
            </a:r>
            <a:r>
              <a:rPr lang="en-US" altLang="zh-TW" sz="2400" dirty="0" smtClean="0">
                <a:solidFill>
                  <a:prstClr val="black"/>
                </a:solidFill>
                <a:latin typeface="Calibri" panose="020F0502020204030204" pitchFamily="34" charset="0"/>
              </a:rPr>
              <a:t>3D-HEVC decoded ones</a:t>
            </a:r>
            <a:endParaRPr lang="zh-TW" altLang="en-US" sz="24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42058063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CTDP-TB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366981"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363880"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682460953"/>
              </p:ext>
            </p:extLst>
          </p:nvPr>
        </p:nvGraphicFramePr>
        <p:xfrm>
          <a:off x="539552" y="1777431"/>
          <a:ext cx="8208912" cy="1911020"/>
        </p:xfrm>
        <a:graphic>
          <a:graphicData uri="http://schemas.openxmlformats.org/drawingml/2006/table">
            <a:tbl>
              <a:tblPr>
                <a:tableStyleId>{3C2FFA5D-87B4-456A-9821-1D502468CF0F}</a:tableStyleId>
              </a:tblPr>
              <a:tblGrid>
                <a:gridCol w="1272595">
                  <a:extLst>
                    <a:ext uri="{9D8B030D-6E8A-4147-A177-3AD203B41FA5}">
                      <a16:colId xmlns:a16="http://schemas.microsoft.com/office/drawing/2014/main" val="20000"/>
                    </a:ext>
                  </a:extLst>
                </a:gridCol>
                <a:gridCol w="1272595">
                  <a:extLst>
                    <a:ext uri="{9D8B030D-6E8A-4147-A177-3AD203B41FA5}">
                      <a16:colId xmlns:a16="http://schemas.microsoft.com/office/drawing/2014/main" val="20001"/>
                    </a:ext>
                  </a:extLst>
                </a:gridCol>
                <a:gridCol w="1110431">
                  <a:extLst>
                    <a:ext uri="{9D8B030D-6E8A-4147-A177-3AD203B41FA5}">
                      <a16:colId xmlns:a16="http://schemas.microsoft.com/office/drawing/2014/main" val="20002"/>
                    </a:ext>
                  </a:extLst>
                </a:gridCol>
                <a:gridCol w="1099556">
                  <a:extLst>
                    <a:ext uri="{9D8B030D-6E8A-4147-A177-3AD203B41FA5}">
                      <a16:colId xmlns:a16="http://schemas.microsoft.com/office/drawing/2014/main" val="20003"/>
                    </a:ext>
                  </a:extLst>
                </a:gridCol>
                <a:gridCol w="1127242">
                  <a:extLst>
                    <a:ext uri="{9D8B030D-6E8A-4147-A177-3AD203B41FA5}">
                      <a16:colId xmlns:a16="http://schemas.microsoft.com/office/drawing/2014/main" val="20004"/>
                    </a:ext>
                  </a:extLst>
                </a:gridCol>
                <a:gridCol w="1127242">
                  <a:extLst>
                    <a:ext uri="{9D8B030D-6E8A-4147-A177-3AD203B41FA5}">
                      <a16:colId xmlns:a16="http://schemas.microsoft.com/office/drawing/2014/main" val="20005"/>
                    </a:ext>
                  </a:extLst>
                </a:gridCol>
                <a:gridCol w="1199251">
                  <a:extLst>
                    <a:ext uri="{9D8B030D-6E8A-4147-A177-3AD203B41FA5}">
                      <a16:colId xmlns:a16="http://schemas.microsoft.com/office/drawing/2014/main" val="20006"/>
                    </a:ext>
                  </a:extLst>
                </a:gridCol>
              </a:tblGrid>
              <a:tr h="355425">
                <a:tc rowSpan="2">
                  <a:txBody>
                    <a:bodyPr/>
                    <a:lstStyle/>
                    <a:p>
                      <a:pPr algn="ctr" fontAlgn="ctr" hangingPunct="0">
                        <a:spcBef>
                          <a:spcPts val="3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Coding 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Virtual View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11119">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D-1/6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D-1/6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 D-1/6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18.6241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13.6254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-47.7598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-30.6426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21.1467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25.7829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13.8604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8.2266</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-62.3414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-53.8872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11.8604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13.9024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9.7019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6.8931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-39.1668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-19.7578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23.9325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29.2954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14.0621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9.5817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-49.7560</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-34.7625</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18.9799</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22.9936</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366891682"/>
              </p:ext>
            </p:extLst>
          </p:nvPr>
        </p:nvGraphicFramePr>
        <p:xfrm>
          <a:off x="539550" y="4509119"/>
          <a:ext cx="8280922" cy="1723470"/>
        </p:xfrm>
        <a:graphic>
          <a:graphicData uri="http://schemas.openxmlformats.org/drawingml/2006/table">
            <a:tbl>
              <a:tblPr>
                <a:tableStyleId>{35758FB7-9AC5-4552-8A53-C91805E547FA}</a:tableStyleId>
              </a:tblPr>
              <a:tblGrid>
                <a:gridCol w="1265411">
                  <a:extLst>
                    <a:ext uri="{9D8B030D-6E8A-4147-A177-3AD203B41FA5}">
                      <a16:colId xmlns:a16="http://schemas.microsoft.com/office/drawing/2014/main" val="20000"/>
                    </a:ext>
                  </a:extLst>
                </a:gridCol>
                <a:gridCol w="1265411">
                  <a:extLst>
                    <a:ext uri="{9D8B030D-6E8A-4147-A177-3AD203B41FA5}">
                      <a16:colId xmlns:a16="http://schemas.microsoft.com/office/drawing/2014/main" val="20001"/>
                    </a:ext>
                  </a:extLst>
                </a:gridCol>
                <a:gridCol w="1130538">
                  <a:extLst>
                    <a:ext uri="{9D8B030D-6E8A-4147-A177-3AD203B41FA5}">
                      <a16:colId xmlns:a16="http://schemas.microsoft.com/office/drawing/2014/main" val="20002"/>
                    </a:ext>
                  </a:extLst>
                </a:gridCol>
                <a:gridCol w="1136489">
                  <a:extLst>
                    <a:ext uri="{9D8B030D-6E8A-4147-A177-3AD203B41FA5}">
                      <a16:colId xmlns:a16="http://schemas.microsoft.com/office/drawing/2014/main" val="20003"/>
                    </a:ext>
                  </a:extLst>
                </a:gridCol>
                <a:gridCol w="1136489">
                  <a:extLst>
                    <a:ext uri="{9D8B030D-6E8A-4147-A177-3AD203B41FA5}">
                      <a16:colId xmlns:a16="http://schemas.microsoft.com/office/drawing/2014/main" val="20004"/>
                    </a:ext>
                  </a:extLst>
                </a:gridCol>
                <a:gridCol w="1132523">
                  <a:extLst>
                    <a:ext uri="{9D8B030D-6E8A-4147-A177-3AD203B41FA5}">
                      <a16:colId xmlns:a16="http://schemas.microsoft.com/office/drawing/2014/main" val="20005"/>
                    </a:ext>
                  </a:extLst>
                </a:gridCol>
                <a:gridCol w="1214061">
                  <a:extLst>
                    <a:ext uri="{9D8B030D-6E8A-4147-A177-3AD203B41FA5}">
                      <a16:colId xmlns:a16="http://schemas.microsoft.com/office/drawing/2014/main" val="20006"/>
                    </a:ext>
                  </a:extLst>
                </a:gridCol>
              </a:tblGrid>
              <a:tr h="288033">
                <a:tc rowSpan="2">
                  <a:txBody>
                    <a:bodyPr/>
                    <a:lstStyle/>
                    <a:p>
                      <a:pPr algn="ctr" fontAlgn="ctr" hangingPunct="0">
                        <a:spcBef>
                          <a:spcPts val="3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Coding 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Virtual View by VSRS</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38157">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D-1/6 TB</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D-1/6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 D-1/6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D-1/9 TB</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252740">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-0.5694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-0.4247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2.6245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1.3941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-0.5769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-0.6789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-0.4383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-0.2707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4.7799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3.6932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-0.3570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-0.4051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-0.3558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-0.2557</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2.2510</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0.8799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-0.7368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cs typeface="Calibri" panose="020F0502020204030204" pitchFamily="34" charset="0"/>
                        </a:rPr>
                        <a:t>-0.8694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-0.4545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-0.3170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3.2184</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1.9902</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-0.5569</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-0.6511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3459567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73832"/>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CTDP-LR </a:t>
            </a:r>
            <a:r>
              <a:rPr lang="en-US" altLang="zh-TW" sz="28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366981"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363880"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4034372135"/>
              </p:ext>
            </p:extLst>
          </p:nvPr>
        </p:nvGraphicFramePr>
        <p:xfrm>
          <a:off x="539552" y="1777431"/>
          <a:ext cx="8208912" cy="1911020"/>
        </p:xfrm>
        <a:graphic>
          <a:graphicData uri="http://schemas.openxmlformats.org/drawingml/2006/table">
            <a:tbl>
              <a:tblPr>
                <a:tableStyleId>{3C2FFA5D-87B4-456A-9821-1D502468CF0F}</a:tableStyleId>
              </a:tblPr>
              <a:tblGrid>
                <a:gridCol w="1272595">
                  <a:extLst>
                    <a:ext uri="{9D8B030D-6E8A-4147-A177-3AD203B41FA5}">
                      <a16:colId xmlns:a16="http://schemas.microsoft.com/office/drawing/2014/main" val="20000"/>
                    </a:ext>
                  </a:extLst>
                </a:gridCol>
                <a:gridCol w="1272595">
                  <a:extLst>
                    <a:ext uri="{9D8B030D-6E8A-4147-A177-3AD203B41FA5}">
                      <a16:colId xmlns:a16="http://schemas.microsoft.com/office/drawing/2014/main" val="20001"/>
                    </a:ext>
                  </a:extLst>
                </a:gridCol>
                <a:gridCol w="1110431">
                  <a:extLst>
                    <a:ext uri="{9D8B030D-6E8A-4147-A177-3AD203B41FA5}">
                      <a16:colId xmlns:a16="http://schemas.microsoft.com/office/drawing/2014/main" val="20002"/>
                    </a:ext>
                  </a:extLst>
                </a:gridCol>
                <a:gridCol w="1099556">
                  <a:extLst>
                    <a:ext uri="{9D8B030D-6E8A-4147-A177-3AD203B41FA5}">
                      <a16:colId xmlns:a16="http://schemas.microsoft.com/office/drawing/2014/main" val="20003"/>
                    </a:ext>
                  </a:extLst>
                </a:gridCol>
                <a:gridCol w="1127242">
                  <a:extLst>
                    <a:ext uri="{9D8B030D-6E8A-4147-A177-3AD203B41FA5}">
                      <a16:colId xmlns:a16="http://schemas.microsoft.com/office/drawing/2014/main" val="20004"/>
                    </a:ext>
                  </a:extLst>
                </a:gridCol>
                <a:gridCol w="1127242">
                  <a:extLst>
                    <a:ext uri="{9D8B030D-6E8A-4147-A177-3AD203B41FA5}">
                      <a16:colId xmlns:a16="http://schemas.microsoft.com/office/drawing/2014/main" val="20005"/>
                    </a:ext>
                  </a:extLst>
                </a:gridCol>
                <a:gridCol w="1199251">
                  <a:extLst>
                    <a:ext uri="{9D8B030D-6E8A-4147-A177-3AD203B41FA5}">
                      <a16:colId xmlns:a16="http://schemas.microsoft.com/office/drawing/2014/main" val="20006"/>
                    </a:ext>
                  </a:extLst>
                </a:gridCol>
              </a:tblGrid>
              <a:tr h="355425">
                <a:tc rowSpan="2">
                  <a:txBody>
                    <a:bodyPr/>
                    <a:lstStyle/>
                    <a:p>
                      <a:pPr algn="ctr" fontAlgn="ctr" hangingPunct="0">
                        <a:spcBef>
                          <a:spcPts val="3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Coding 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Virtual View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11119">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16.8323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11.7019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-29.8353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26.5047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33.4633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67.8342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12.6704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6.9614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-56.4556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-30.2637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18.8112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42.2946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7.3734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3.7328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-23.1159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27.8123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35.3507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69.7477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12.2920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7.4653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-36.4689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8.0178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29.2084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dirty="0">
                          <a:effectLst/>
                          <a:latin typeface="Calibri" panose="020F0502020204030204" pitchFamily="34" charset="0"/>
                          <a:ea typeface="新細明體"/>
                          <a:cs typeface="Calibri" panose="020F0502020204030204" pitchFamily="34" charset="0"/>
                        </a:rPr>
                        <a:t>59.9588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658262364"/>
              </p:ext>
            </p:extLst>
          </p:nvPr>
        </p:nvGraphicFramePr>
        <p:xfrm>
          <a:off x="539550" y="4509119"/>
          <a:ext cx="8280922" cy="1723470"/>
        </p:xfrm>
        <a:graphic>
          <a:graphicData uri="http://schemas.openxmlformats.org/drawingml/2006/table">
            <a:tbl>
              <a:tblPr>
                <a:tableStyleId>{35758FB7-9AC5-4552-8A53-C91805E547FA}</a:tableStyleId>
              </a:tblPr>
              <a:tblGrid>
                <a:gridCol w="1265411">
                  <a:extLst>
                    <a:ext uri="{9D8B030D-6E8A-4147-A177-3AD203B41FA5}">
                      <a16:colId xmlns:a16="http://schemas.microsoft.com/office/drawing/2014/main" val="20000"/>
                    </a:ext>
                  </a:extLst>
                </a:gridCol>
                <a:gridCol w="1265411">
                  <a:extLst>
                    <a:ext uri="{9D8B030D-6E8A-4147-A177-3AD203B41FA5}">
                      <a16:colId xmlns:a16="http://schemas.microsoft.com/office/drawing/2014/main" val="20001"/>
                    </a:ext>
                  </a:extLst>
                </a:gridCol>
                <a:gridCol w="1130538">
                  <a:extLst>
                    <a:ext uri="{9D8B030D-6E8A-4147-A177-3AD203B41FA5}">
                      <a16:colId xmlns:a16="http://schemas.microsoft.com/office/drawing/2014/main" val="20002"/>
                    </a:ext>
                  </a:extLst>
                </a:gridCol>
                <a:gridCol w="1136489">
                  <a:extLst>
                    <a:ext uri="{9D8B030D-6E8A-4147-A177-3AD203B41FA5}">
                      <a16:colId xmlns:a16="http://schemas.microsoft.com/office/drawing/2014/main" val="20003"/>
                    </a:ext>
                  </a:extLst>
                </a:gridCol>
                <a:gridCol w="1136489">
                  <a:extLst>
                    <a:ext uri="{9D8B030D-6E8A-4147-A177-3AD203B41FA5}">
                      <a16:colId xmlns:a16="http://schemas.microsoft.com/office/drawing/2014/main" val="20004"/>
                    </a:ext>
                  </a:extLst>
                </a:gridCol>
                <a:gridCol w="1132523">
                  <a:extLst>
                    <a:ext uri="{9D8B030D-6E8A-4147-A177-3AD203B41FA5}">
                      <a16:colId xmlns:a16="http://schemas.microsoft.com/office/drawing/2014/main" val="20005"/>
                    </a:ext>
                  </a:extLst>
                </a:gridCol>
                <a:gridCol w="1214061">
                  <a:extLst>
                    <a:ext uri="{9D8B030D-6E8A-4147-A177-3AD203B41FA5}">
                      <a16:colId xmlns:a16="http://schemas.microsoft.com/office/drawing/2014/main" val="20006"/>
                    </a:ext>
                  </a:extLst>
                </a:gridCol>
              </a:tblGrid>
              <a:tr h="288033">
                <a:tc rowSpan="2">
                  <a:txBody>
                    <a:bodyPr/>
                    <a:lstStyle/>
                    <a:p>
                      <a:pPr algn="ctr" fontAlgn="ctr" hangingPunct="0">
                        <a:spcBef>
                          <a:spcPts val="300"/>
                        </a:spcBef>
                        <a:spcAft>
                          <a:spcPts val="0"/>
                        </a:spcAft>
                        <a:tabLst>
                          <a:tab pos="228600" algn="l"/>
                          <a:tab pos="457200" algn="l"/>
                          <a:tab pos="685800" algn="l"/>
                          <a:tab pos="914400" algn="l"/>
                        </a:tabLst>
                      </a:pPr>
                      <a:r>
                        <a:rPr lang="en-US" sz="1800" dirty="0">
                          <a:effectLst/>
                          <a:latin typeface="Calibri" panose="020F0502020204030204" pitchFamily="34" charset="0"/>
                          <a:cs typeface="Calibri" panose="020F0502020204030204" pitchFamily="34" charset="0"/>
                        </a:rPr>
                        <a:t>Coding 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Virtual View by VSRS</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38157">
                <a:tc v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D-1/6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D-1/12 LR</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252740">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-0.5064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-0.3560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1.2864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-1.0712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-0.8184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-1.3992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-0.3956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-0.2231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3.7330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1.3046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-0.5205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-1.0077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-0.2682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-0.1370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0.9327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-1.6007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-0.9764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-1.6165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-0.3900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-0.2387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1.9840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-0.4558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-0.7718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kern="1200" dirty="0">
                          <a:solidFill>
                            <a:srgbClr val="000000"/>
                          </a:solidFill>
                          <a:effectLst/>
                          <a:latin typeface="Calibri" panose="020F0502020204030204" pitchFamily="34" charset="0"/>
                          <a:ea typeface="新細明體"/>
                          <a:cs typeface="Calibri" panose="020F0502020204030204" pitchFamily="34" charset="0"/>
                        </a:rPr>
                        <a:t>-1.3411</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821590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666497" y="2348880"/>
            <a:ext cx="5811013" cy="1077218"/>
          </a:xfrm>
          <a:prstGeom prst="rect">
            <a:avLst/>
          </a:prstGeom>
          <a:noFill/>
        </p:spPr>
        <p:txBody>
          <a:bodyPr wrap="none" rtlCol="0">
            <a:spAutoFit/>
          </a:bodyPr>
          <a:lstStyle/>
          <a:p>
            <a:pPr algn="ctr"/>
            <a:r>
              <a:rPr lang="en-US" altLang="zh-TW" sz="3200" b="1" dirty="0" smtClean="0">
                <a:latin typeface="Calibri" panose="020F0502020204030204" pitchFamily="34" charset="0"/>
              </a:rPr>
              <a:t>HEVC-coded CTDP Performances:</a:t>
            </a:r>
          </a:p>
          <a:p>
            <a:pPr algn="ctr"/>
            <a:r>
              <a:rPr lang="en-US" altLang="zh-TW" sz="3200" b="1" dirty="0" smtClean="0">
                <a:solidFill>
                  <a:srgbClr val="3333FF"/>
                </a:solidFill>
                <a:latin typeface="Calibri" panose="020F0502020204030204" pitchFamily="34" charset="0"/>
              </a:rPr>
              <a:t>Depth Flipped and </a:t>
            </a:r>
            <a:r>
              <a:rPr lang="en-US" altLang="zh-TW" sz="3200" b="1" dirty="0" err="1" smtClean="0">
                <a:solidFill>
                  <a:srgbClr val="3333FF"/>
                </a:solidFill>
                <a:latin typeface="Calibri" panose="020F0502020204030204" pitchFamily="34" charset="0"/>
              </a:rPr>
              <a:t>Unflipped</a:t>
            </a:r>
            <a:endParaRPr lang="en-US" altLang="zh-TW" sz="3200" b="1" dirty="0">
              <a:latin typeface="Calibri" panose="020F0502020204030204" pitchFamily="34" charset="0"/>
            </a:endParaRPr>
          </a:p>
        </p:txBody>
      </p:sp>
      <p:sp>
        <p:nvSpPr>
          <p:cNvPr id="3" name="矩形 2"/>
          <p:cNvSpPr/>
          <p:nvPr/>
        </p:nvSpPr>
        <p:spPr>
          <a:xfrm>
            <a:off x="971600" y="3408360"/>
            <a:ext cx="7488832" cy="830997"/>
          </a:xfrm>
          <a:prstGeom prst="rect">
            <a:avLst/>
          </a:prstGeom>
          <a:solidFill>
            <a:srgbClr val="FFFF00"/>
          </a:solidFill>
          <a:ln>
            <a:solidFill>
              <a:schemeClr val="accent1"/>
            </a:solidFill>
          </a:ln>
        </p:spPr>
        <p:txBody>
          <a:bodyPr wrap="square">
            <a:spAutoFit/>
          </a:bodyPr>
          <a:lstStyle/>
          <a:p>
            <a:pPr lvl="0" algn="ctr"/>
            <a:r>
              <a:rPr lang="en-US" altLang="zh-TW" sz="2400" dirty="0" smtClean="0">
                <a:solidFill>
                  <a:prstClr val="black"/>
                </a:solidFill>
                <a:latin typeface="Calibri" panose="020F0502020204030204" pitchFamily="34" charset="0"/>
              </a:rPr>
              <a:t>CTDP-HEVC decoded and </a:t>
            </a:r>
            <a:r>
              <a:rPr lang="en-US" altLang="zh-TW" sz="2400" dirty="0" err="1" smtClean="0">
                <a:solidFill>
                  <a:prstClr val="black"/>
                </a:solidFill>
                <a:latin typeface="Calibri" panose="020F0502020204030204" pitchFamily="34" charset="0"/>
              </a:rPr>
              <a:t>depacked</a:t>
            </a:r>
            <a:r>
              <a:rPr lang="en-US" altLang="zh-TW" sz="2400" dirty="0" smtClean="0">
                <a:solidFill>
                  <a:prstClr val="black"/>
                </a:solidFill>
                <a:latin typeface="Calibri" panose="020F0502020204030204" pitchFamily="34" charset="0"/>
              </a:rPr>
              <a:t> texture, depth, and synthesized view are </a:t>
            </a:r>
            <a:r>
              <a:rPr lang="en-US" altLang="zh-TW" sz="2400" dirty="0">
                <a:solidFill>
                  <a:prstClr val="black"/>
                </a:solidFill>
                <a:latin typeface="Calibri" panose="020F0502020204030204" pitchFamily="34" charset="0"/>
              </a:rPr>
              <a:t>compared to </a:t>
            </a:r>
            <a:r>
              <a:rPr lang="en-US" altLang="zh-TW" sz="2400" dirty="0" smtClean="0">
                <a:solidFill>
                  <a:prstClr val="black"/>
                </a:solidFill>
                <a:latin typeface="Calibri" panose="020F0502020204030204" pitchFamily="34" charset="0"/>
              </a:rPr>
              <a:t>3D-HEVC decoded ones</a:t>
            </a:r>
            <a:endParaRPr lang="zh-TW" altLang="en-US" sz="24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3849406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CTDP SEI Syntax (JCT3V-Y0024)</a:t>
            </a:r>
            <a:endParaRPr lang="zh-TW" altLang="en-US"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97075384"/>
              </p:ext>
            </p:extLst>
          </p:nvPr>
        </p:nvGraphicFramePr>
        <p:xfrm>
          <a:off x="899592" y="1196752"/>
          <a:ext cx="7416824" cy="5558419"/>
        </p:xfrm>
        <a:graphic>
          <a:graphicData uri="http://schemas.openxmlformats.org/drawingml/2006/table">
            <a:tbl>
              <a:tblPr>
                <a:tableStyleId>{5C22544A-7EE6-4342-B048-85BDC9FD1C3A}</a:tableStyleId>
              </a:tblPr>
              <a:tblGrid>
                <a:gridCol w="6560543">
                  <a:extLst>
                    <a:ext uri="{9D8B030D-6E8A-4147-A177-3AD203B41FA5}">
                      <a16:colId xmlns:a16="http://schemas.microsoft.com/office/drawing/2014/main" val="20000"/>
                    </a:ext>
                  </a:extLst>
                </a:gridCol>
                <a:gridCol w="856281">
                  <a:extLst>
                    <a:ext uri="{9D8B030D-6E8A-4147-A177-3AD203B41FA5}">
                      <a16:colId xmlns:a16="http://schemas.microsoft.com/office/drawing/2014/main" val="20001"/>
                    </a:ext>
                  </a:extLst>
                </a:gridCol>
              </a:tblGrid>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dirty="0" err="1">
                          <a:effectLst/>
                        </a:rPr>
                        <a:t>centralized_texture_depth_packing</a:t>
                      </a:r>
                      <a:r>
                        <a:rPr lang="en-CA" sz="900" kern="1200" dirty="0">
                          <a:effectLst/>
                        </a:rPr>
                        <a:t>( </a:t>
                      </a:r>
                      <a:r>
                        <a:rPr lang="en-CA" sz="900" kern="1200" dirty="0" err="1">
                          <a:effectLst/>
                        </a:rPr>
                        <a:t>payloadSize</a:t>
                      </a:r>
                      <a:r>
                        <a:rPr lang="en-CA" sz="900" kern="1200" dirty="0">
                          <a:effectLst/>
                        </a:rPr>
                        <a:t> ) {</a:t>
                      </a:r>
                      <a:endParaRPr lang="zh-TW" sz="1000"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Descriptor</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kern="1200" dirty="0" err="1">
                          <a:effectLst/>
                        </a:rPr>
                        <a:t>centralized_texture_depth_packing_cancel_flag</a:t>
                      </a:r>
                      <a:endParaRPr lang="zh-TW" sz="1000"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kern="1200" dirty="0">
                          <a:effectLst/>
                        </a:rPr>
                        <a:t>if( ! </a:t>
                      </a:r>
                      <a:r>
                        <a:rPr lang="en-CA" sz="900" kern="1200" dirty="0" err="1">
                          <a:effectLst/>
                        </a:rPr>
                        <a:t>centralized_texture_depth_packing_cancel_flag</a:t>
                      </a:r>
                      <a:r>
                        <a:rPr lang="en-CA" sz="900" kern="1200" dirty="0">
                          <a:effectLst/>
                        </a:rPr>
                        <a:t> ) {</a:t>
                      </a:r>
                      <a:endParaRPr lang="zh-TW" sz="1000"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centralized_texture_depth_packing_type</a:t>
                      </a:r>
                      <a:endParaRPr lang="zh-TW" sz="1400" b="1"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dirty="0" err="1">
                          <a:effectLst/>
                        </a:rPr>
                        <a:t>quarter_depth_size</a:t>
                      </a:r>
                      <a:endParaRPr lang="zh-TW" sz="1400" b="1"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u(12)</a:t>
                      </a:r>
                      <a:endParaRPr lang="zh-TW" sz="1400" b="1"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baseline_dist_flag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focal_length_flag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z_near_flag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z_far_flag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d_min_flag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d_max_flag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depth_representation_type</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baseline_dist_flag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0614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dirty="0" err="1">
                          <a:effectLst/>
                        </a:rPr>
                        <a:t>view_syn_rep_info_element</a:t>
                      </a:r>
                      <a:r>
                        <a:rPr lang="en-CA" sz="900" dirty="0">
                          <a:effectLst/>
                        </a:rPr>
                        <a:t>( </a:t>
                      </a:r>
                      <a:r>
                        <a:rPr lang="en-CA" sz="900" dirty="0" err="1">
                          <a:effectLst/>
                        </a:rPr>
                        <a:t>BdistanceSign</a:t>
                      </a:r>
                      <a:r>
                        <a:rPr lang="en-CA" sz="900" dirty="0">
                          <a:effectLst/>
                        </a:rPr>
                        <a:t>, </a:t>
                      </a:r>
                      <a:r>
                        <a:rPr lang="en-CA" sz="900" dirty="0" err="1">
                          <a:effectLst/>
                        </a:rPr>
                        <a:t>BdistanceExp</a:t>
                      </a:r>
                      <a:r>
                        <a:rPr lang="en-CA" sz="900" dirty="0">
                          <a:effectLst/>
                        </a:rPr>
                        <a:t>, </a:t>
                      </a:r>
                      <a:r>
                        <a:rPr lang="en-CA" sz="900" dirty="0" err="1">
                          <a:effectLst/>
                        </a:rPr>
                        <a:t>BdistanceMantissa</a:t>
                      </a:r>
                      <a:r>
                        <a:rPr lang="en-CA" sz="900" dirty="0">
                          <a:effectLst/>
                        </a:rPr>
                        <a:t>, </a:t>
                      </a:r>
                      <a:r>
                        <a:rPr lang="en-CA" sz="900" dirty="0" err="1">
                          <a:effectLst/>
                        </a:rPr>
                        <a:t>BdistanceManLen</a:t>
                      </a:r>
                      <a:r>
                        <a:rPr lang="en-CA" sz="900" dirty="0">
                          <a:effectLst/>
                        </a:rPr>
                        <a:t> )</a:t>
                      </a:r>
                      <a:endParaRPr lang="zh-TW" sz="1000" dirty="0">
                        <a:effectLst/>
                        <a:latin typeface="Times New Roman"/>
                        <a:ea typeface="新細明體"/>
                      </a:endParaRPr>
                    </a:p>
                  </a:txBody>
                  <a:tcPr marL="64770" marR="647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800" dirty="0">
                          <a:effectLst/>
                        </a:rPr>
                        <a:t> </a:t>
                      </a:r>
                      <a:endParaRPr lang="zh-TW" sz="1000" dirty="0">
                        <a:effectLst/>
                        <a:latin typeface="Times New Roman"/>
                        <a:ea typeface="新細明體"/>
                      </a:endParaRPr>
                    </a:p>
                  </a:txBody>
                  <a:tcPr marL="64770" marR="647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focal_length_sample_flag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190947">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FlengthSign, FlengthExp, FlengthMantissa, FlengthManLen )</a:t>
                      </a:r>
                      <a:endParaRPr lang="zh-TW" sz="1000">
                        <a:effectLst/>
                        <a:latin typeface="Times New Roman"/>
                        <a:ea typeface="新細明體"/>
                      </a:endParaRPr>
                    </a:p>
                  </a:txBody>
                  <a:tcPr marL="64770" marR="647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z_near_flag )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ZNearSign, ZNearExp, ZNearMantissa, ZNearManLen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z_far_flag )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ZFarSign, ZFarExp, ZFarMantissa, ZFarManLen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d_min_flag )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DMinSign, DMinExp, DMinMantissa, DMinManLen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d_max_flag )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DMaxSign, DMaxExp, DMaxMantissa, DMaxManLen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depth_representation_type = = 3 ) {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depth_nonlinear_representation_num_minus1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5"/>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for( i = 1; i &lt;= depth_nonlinear_representation_num_minus1 + 1; i++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6"/>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depth_nonlinear_representation_model[ i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7"/>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centralized_texture_depth_packing_persistence_flag</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900" kern="1200">
                          <a:effectLst/>
                        </a:rPr>
                        <a:t>u(1)</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8"/>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9"/>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0"/>
                  </a:ext>
                </a:extLst>
              </a:tr>
              <a:tr h="169093">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a:t>
                      </a:r>
                      <a:endParaRPr lang="zh-TW" sz="100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dirty="0">
                          <a:effectLst/>
                        </a:rPr>
                        <a:t> </a:t>
                      </a:r>
                      <a:endParaRPr lang="zh-TW" sz="1000" dirty="0">
                        <a:effectLst/>
                        <a:latin typeface="Times New Roman"/>
                        <a:ea typeface="新細明體"/>
                      </a:endParaRPr>
                    </a:p>
                  </a:txBody>
                  <a:tcPr marL="64770" marR="647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1"/>
                  </a:ext>
                </a:extLst>
              </a:tr>
            </a:tbl>
          </a:graphicData>
        </a:graphic>
      </p:graphicFrame>
    </p:spTree>
    <p:extLst>
      <p:ext uri="{BB962C8B-B14F-4D97-AF65-F5344CB8AC3E}">
        <p14:creationId xmlns:p14="http://schemas.microsoft.com/office/powerpoint/2010/main" val="40412646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Advantages of Flipped Depth Regions</a:t>
            </a:r>
            <a:endParaRPr lang="en-US" altLang="zh-TW" sz="3200" b="1" dirty="0" smtClean="0">
              <a:solidFill>
                <a:schemeClr val="tx2"/>
              </a:solidFill>
              <a:latin typeface="Calibri" panose="020F0502020204030204" pitchFamily="34" charset="0"/>
              <a:ea typeface="+mj-ea"/>
              <a:cs typeface="+mj-cs"/>
            </a:endParaRPr>
          </a:p>
        </p:txBody>
      </p:sp>
      <p:sp>
        <p:nvSpPr>
          <p:cNvPr id="8" name="文字方塊 7"/>
          <p:cNvSpPr txBox="1"/>
          <p:nvPr/>
        </p:nvSpPr>
        <p:spPr>
          <a:xfrm>
            <a:off x="366981" y="1408098"/>
            <a:ext cx="4429418" cy="369332"/>
          </a:xfrm>
          <a:prstGeom prst="rect">
            <a:avLst/>
          </a:prstGeom>
          <a:noFill/>
        </p:spPr>
        <p:txBody>
          <a:bodyPr wrap="none" rtlCol="0">
            <a:spAutoFit/>
          </a:bodyPr>
          <a:lstStyle/>
          <a:p>
            <a:r>
              <a:rPr lang="en-US" altLang="zh-TW" b="1" dirty="0" smtClean="0"/>
              <a:t>Advantages of Flipped Depth Regions:</a:t>
            </a:r>
            <a:endParaRPr lang="zh-TW" altLang="en-US" b="1" dirty="0"/>
          </a:p>
        </p:txBody>
      </p:sp>
      <p:sp>
        <p:nvSpPr>
          <p:cNvPr id="4" name="文字方塊 3"/>
          <p:cNvSpPr txBox="1"/>
          <p:nvPr/>
        </p:nvSpPr>
        <p:spPr>
          <a:xfrm>
            <a:off x="827584" y="1891705"/>
            <a:ext cx="7416824" cy="1200329"/>
          </a:xfrm>
          <a:prstGeom prst="rect">
            <a:avLst/>
          </a:prstGeom>
          <a:noFill/>
        </p:spPr>
        <p:txBody>
          <a:bodyPr wrap="square" rtlCol="0">
            <a:spAutoFit/>
          </a:bodyPr>
          <a:lstStyle/>
          <a:p>
            <a:pPr marL="285750" indent="-285750">
              <a:buFont typeface="Wingdings" panose="05000000000000000000" pitchFamily="2" charset="2"/>
              <a:buChar char="n"/>
            </a:pPr>
            <a:r>
              <a:rPr lang="en-US" altLang="zh-TW" dirty="0" smtClean="0"/>
              <a:t>To achieve more </a:t>
            </a:r>
            <a:r>
              <a:rPr lang="en-US" altLang="zh-TW" dirty="0"/>
              <a:t>comfortable visualization in 2D display. </a:t>
            </a:r>
            <a:endParaRPr lang="en-US" altLang="zh-TW" dirty="0" smtClean="0"/>
          </a:p>
          <a:p>
            <a:pPr marL="285750" indent="-285750">
              <a:buFont typeface="Wingdings" panose="05000000000000000000" pitchFamily="2" charset="2"/>
              <a:buChar char="n"/>
            </a:pPr>
            <a:r>
              <a:rPr lang="en-US" altLang="zh-TW" dirty="0" smtClean="0"/>
              <a:t>To get better </a:t>
            </a:r>
            <a:r>
              <a:rPr lang="en-US" altLang="zh-TW" dirty="0"/>
              <a:t>lineup for the </a:t>
            </a:r>
            <a:r>
              <a:rPr lang="en-US" altLang="zh-TW" dirty="0" smtClean="0"/>
              <a:t>subsample </a:t>
            </a:r>
            <a:r>
              <a:rPr lang="en-US" altLang="zh-TW" dirty="0"/>
              <a:t>color depth </a:t>
            </a:r>
            <a:r>
              <a:rPr lang="en-US" altLang="zh-TW" dirty="0" smtClean="0"/>
              <a:t>and texture object</a:t>
            </a:r>
          </a:p>
          <a:p>
            <a:pPr marL="285750" indent="-285750">
              <a:buFont typeface="Wingdings" panose="05000000000000000000" pitchFamily="2" charset="2"/>
              <a:buChar char="n"/>
            </a:pPr>
            <a:r>
              <a:rPr lang="en-US" altLang="zh-TW" dirty="0" smtClean="0"/>
              <a:t>To </a:t>
            </a:r>
            <a:r>
              <a:rPr lang="en-US" altLang="zh-TW" dirty="0"/>
              <a:t>avoid serious </a:t>
            </a:r>
            <a:r>
              <a:rPr lang="en-US" altLang="zh-TW" dirty="0" smtClean="0"/>
              <a:t>distortions in sensitive regions between </a:t>
            </a:r>
            <a:r>
              <a:rPr lang="en-US" altLang="zh-TW" dirty="0"/>
              <a:t>texture and depth boundary.</a:t>
            </a:r>
            <a:endParaRPr lang="zh-TW" altLang="en-US" dirty="0"/>
          </a:p>
        </p:txBody>
      </p:sp>
      <p:pic>
        <p:nvPicPr>
          <p:cNvPr id="37890" name="Picture 2" descr="S03_6_withoutflipp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000" y="3212976"/>
            <a:ext cx="3723379" cy="244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3" descr="S03_6_1_Conve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322" y="3212976"/>
            <a:ext cx="3857354" cy="244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字方塊 4"/>
          <p:cNvSpPr txBox="1"/>
          <p:nvPr/>
        </p:nvSpPr>
        <p:spPr>
          <a:xfrm>
            <a:off x="5364088" y="5682848"/>
            <a:ext cx="3057247" cy="369332"/>
          </a:xfrm>
          <a:prstGeom prst="rect">
            <a:avLst/>
          </a:prstGeom>
          <a:noFill/>
        </p:spPr>
        <p:txBody>
          <a:bodyPr wrap="none" rtlCol="0">
            <a:spAutoFit/>
          </a:bodyPr>
          <a:lstStyle/>
          <a:p>
            <a:r>
              <a:rPr lang="en-US" altLang="zh-TW" dirty="0" smtClean="0"/>
              <a:t>With Flipped Depth Regions</a:t>
            </a:r>
            <a:endParaRPr lang="zh-TW" altLang="en-US" dirty="0"/>
          </a:p>
        </p:txBody>
      </p:sp>
      <p:sp>
        <p:nvSpPr>
          <p:cNvPr id="11" name="文字方塊 10"/>
          <p:cNvSpPr txBox="1"/>
          <p:nvPr/>
        </p:nvSpPr>
        <p:spPr>
          <a:xfrm>
            <a:off x="827584" y="5658619"/>
            <a:ext cx="3377848" cy="369332"/>
          </a:xfrm>
          <a:prstGeom prst="rect">
            <a:avLst/>
          </a:prstGeom>
          <a:noFill/>
        </p:spPr>
        <p:txBody>
          <a:bodyPr wrap="none" rtlCol="0">
            <a:spAutoFit/>
          </a:bodyPr>
          <a:lstStyle/>
          <a:p>
            <a:r>
              <a:rPr lang="en-US" altLang="zh-TW" dirty="0" smtClean="0"/>
              <a:t>Without Flipped Depth Regions</a:t>
            </a:r>
            <a:endParaRPr lang="zh-TW" altLang="en-US" dirty="0"/>
          </a:p>
        </p:txBody>
      </p:sp>
    </p:spTree>
    <p:extLst>
      <p:ext uri="{BB962C8B-B14F-4D97-AF65-F5344CB8AC3E}">
        <p14:creationId xmlns:p14="http://schemas.microsoft.com/office/powerpoint/2010/main" val="26073753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73832"/>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D-1/9 CTDP-TB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366981"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363880" y="4139788"/>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4014102194"/>
              </p:ext>
            </p:extLst>
          </p:nvPr>
        </p:nvGraphicFramePr>
        <p:xfrm>
          <a:off x="539552" y="1777431"/>
          <a:ext cx="8208912" cy="2148541"/>
        </p:xfrm>
        <a:graphic>
          <a:graphicData uri="http://schemas.openxmlformats.org/drawingml/2006/table">
            <a:tbl>
              <a:tblPr>
                <a:tableStyleId>{3C2FFA5D-87B4-456A-9821-1D502468CF0F}</a:tableStyleId>
              </a:tblPr>
              <a:tblGrid>
                <a:gridCol w="108012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273907">
                  <a:extLst>
                    <a:ext uri="{9D8B030D-6E8A-4147-A177-3AD203B41FA5}">
                      <a16:colId xmlns:a16="http://schemas.microsoft.com/office/drawing/2014/main" val="20004"/>
                    </a:ext>
                  </a:extLst>
                </a:gridCol>
                <a:gridCol w="1127242">
                  <a:extLst>
                    <a:ext uri="{9D8B030D-6E8A-4147-A177-3AD203B41FA5}">
                      <a16:colId xmlns:a16="http://schemas.microsoft.com/office/drawing/2014/main" val="20005"/>
                    </a:ext>
                  </a:extLst>
                </a:gridCol>
                <a:gridCol w="1199251">
                  <a:extLst>
                    <a:ext uri="{9D8B030D-6E8A-4147-A177-3AD203B41FA5}">
                      <a16:colId xmlns:a16="http://schemas.microsoft.com/office/drawing/2014/main" val="20006"/>
                    </a:ext>
                  </a:extLst>
                </a:gridCol>
              </a:tblGrid>
              <a:tr h="355425">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800" dirty="0" smtClean="0">
                          <a:effectLst/>
                          <a:latin typeface="Calibri" panose="020F0502020204030204" pitchFamily="34" charset="0"/>
                          <a:cs typeface="Calibri" panose="020F0502020204030204" pitchFamily="34" charset="0"/>
                        </a:rPr>
                        <a:t>Coding </a:t>
                      </a:r>
                      <a:r>
                        <a:rPr lang="en-US" sz="1800" dirty="0">
                          <a:effectLst/>
                          <a:latin typeface="Calibri" panose="020F0502020204030204" pitchFamily="34" charset="0"/>
                          <a:cs typeface="Calibri" panose="020F0502020204030204" pitchFamily="34" charset="0"/>
                        </a:rPr>
                        <a:t>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Virtual View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11119">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 </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Without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 </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Without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 </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68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13.6254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13.9349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-30.6426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-30.9876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25.7829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26.6110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8.2266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8.5855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-53.8872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-54.0313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13.9024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14.3549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6.8931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7.0228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-19.7578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-19.7109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29.2954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30.1457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9.5817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9.8477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ea typeface="新細明體"/>
                          <a:cs typeface="Calibri" panose="020F0502020204030204" pitchFamily="34" charset="0"/>
                        </a:rPr>
                        <a:t>-34.7625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-34.9099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22.9936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dirty="0">
                          <a:effectLst/>
                          <a:latin typeface="Calibri" panose="020F0502020204030204" pitchFamily="34" charset="0"/>
                          <a:ea typeface="新細明體"/>
                          <a:cs typeface="Calibri" panose="020F0502020204030204" pitchFamily="34" charset="0"/>
                        </a:rPr>
                        <a:t>23.7038</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467173959"/>
              </p:ext>
            </p:extLst>
          </p:nvPr>
        </p:nvGraphicFramePr>
        <p:xfrm>
          <a:off x="539550" y="4509119"/>
          <a:ext cx="8280922" cy="1933953"/>
        </p:xfrm>
        <a:graphic>
          <a:graphicData uri="http://schemas.openxmlformats.org/drawingml/2006/table">
            <a:tbl>
              <a:tblPr>
                <a:tableStyleId>{35758FB7-9AC5-4552-8A53-C91805E547FA}</a:tableStyleId>
              </a:tblPr>
              <a:tblGrid>
                <a:gridCol w="115213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253816">
                  <a:extLst>
                    <a:ext uri="{9D8B030D-6E8A-4147-A177-3AD203B41FA5}">
                      <a16:colId xmlns:a16="http://schemas.microsoft.com/office/drawing/2014/main" val="20004"/>
                    </a:ext>
                  </a:extLst>
                </a:gridCol>
                <a:gridCol w="1132523">
                  <a:extLst>
                    <a:ext uri="{9D8B030D-6E8A-4147-A177-3AD203B41FA5}">
                      <a16:colId xmlns:a16="http://schemas.microsoft.com/office/drawing/2014/main" val="20005"/>
                    </a:ext>
                  </a:extLst>
                </a:gridCol>
                <a:gridCol w="1214061">
                  <a:extLst>
                    <a:ext uri="{9D8B030D-6E8A-4147-A177-3AD203B41FA5}">
                      <a16:colId xmlns:a16="http://schemas.microsoft.com/office/drawing/2014/main" val="20006"/>
                    </a:ext>
                  </a:extLst>
                </a:gridCol>
              </a:tblGrid>
              <a:tr h="288033">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800" dirty="0" smtClean="0">
                          <a:effectLst/>
                          <a:latin typeface="Calibri" panose="020F0502020204030204" pitchFamily="34" charset="0"/>
                          <a:cs typeface="Calibri" panose="020F0502020204030204" pitchFamily="34" charset="0"/>
                        </a:rPr>
                        <a:t>Coding </a:t>
                      </a:r>
                      <a:r>
                        <a:rPr lang="en-US" sz="1800" dirty="0">
                          <a:effectLst/>
                          <a:latin typeface="Calibri" panose="020F0502020204030204" pitchFamily="34" charset="0"/>
                          <a:cs typeface="Calibri" panose="020F0502020204030204" pitchFamily="34" charset="0"/>
                        </a:rPr>
                        <a:t>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Virtual View by VSRS</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3815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Without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 </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Without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a:t>
                      </a:r>
                      <a:endParaRPr lang="zh-TW" sz="1800" dirty="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dirty="0">
                          <a:effectLst/>
                          <a:latin typeface="Calibri" panose="020F0502020204030204" pitchFamily="34" charset="0"/>
                          <a:ea typeface="新細明體"/>
                          <a:cs typeface="Calibri" panose="020F0502020204030204" pitchFamily="34" charset="0"/>
                        </a:rPr>
                        <a:t>Without Flipping</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252740">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-0.4247</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-0.4340</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1.3941</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1.4114</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-0.6789</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-0.6964</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-0.2707</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-0.2809</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3.6932</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3.7246</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-0.4051</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-0.4156</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3"/>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-0.2557</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-0.2608</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0.8799</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0.8759</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-0.8694</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-0.8890</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4"/>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-0.3170</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-0.3252</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ea typeface="新細明體"/>
                          <a:cs typeface="Calibri" panose="020F0502020204030204" pitchFamily="34" charset="0"/>
                        </a:rPr>
                        <a:t>1.9902</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2.0039</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180"/>
                        </a:spcBef>
                        <a:spcAft>
                          <a:spcPts val="180"/>
                        </a:spcAft>
                        <a:tabLst>
                          <a:tab pos="228600" algn="l"/>
                          <a:tab pos="457200" algn="l"/>
                          <a:tab pos="685800" algn="l"/>
                          <a:tab pos="9144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-0.6511</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800" dirty="0">
                          <a:effectLst/>
                          <a:latin typeface="Calibri" panose="020F0502020204030204" pitchFamily="34" charset="0"/>
                          <a:ea typeface="新細明體"/>
                          <a:cs typeface="Calibri" panose="020F0502020204030204" pitchFamily="34" charset="0"/>
                        </a:rPr>
                        <a:t>-0.6670</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506897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73832"/>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D-1/12 CTDP-LR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366981"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363880" y="4139788"/>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3750391868"/>
              </p:ext>
            </p:extLst>
          </p:nvPr>
        </p:nvGraphicFramePr>
        <p:xfrm>
          <a:off x="539552" y="1777431"/>
          <a:ext cx="8208912" cy="2148541"/>
        </p:xfrm>
        <a:graphic>
          <a:graphicData uri="http://schemas.openxmlformats.org/drawingml/2006/table">
            <a:tbl>
              <a:tblPr>
                <a:tableStyleId>{3C2FFA5D-87B4-456A-9821-1D502468CF0F}</a:tableStyleId>
              </a:tblPr>
              <a:tblGrid>
                <a:gridCol w="108012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273907">
                  <a:extLst>
                    <a:ext uri="{9D8B030D-6E8A-4147-A177-3AD203B41FA5}">
                      <a16:colId xmlns:a16="http://schemas.microsoft.com/office/drawing/2014/main" val="20004"/>
                    </a:ext>
                  </a:extLst>
                </a:gridCol>
                <a:gridCol w="1127242">
                  <a:extLst>
                    <a:ext uri="{9D8B030D-6E8A-4147-A177-3AD203B41FA5}">
                      <a16:colId xmlns:a16="http://schemas.microsoft.com/office/drawing/2014/main" val="20005"/>
                    </a:ext>
                  </a:extLst>
                </a:gridCol>
                <a:gridCol w="1199251">
                  <a:extLst>
                    <a:ext uri="{9D8B030D-6E8A-4147-A177-3AD203B41FA5}">
                      <a16:colId xmlns:a16="http://schemas.microsoft.com/office/drawing/2014/main" val="20006"/>
                    </a:ext>
                  </a:extLst>
                </a:gridCol>
              </a:tblGrid>
              <a:tr h="355425">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800" dirty="0" smtClean="0">
                          <a:effectLst/>
                          <a:latin typeface="Calibri" panose="020F0502020204030204" pitchFamily="34" charset="0"/>
                          <a:cs typeface="Calibri" panose="020F0502020204030204" pitchFamily="34" charset="0"/>
                        </a:rPr>
                        <a:t>Coding </a:t>
                      </a:r>
                      <a:r>
                        <a:rPr lang="en-US" sz="1800" dirty="0">
                          <a:effectLst/>
                          <a:latin typeface="Calibri" panose="020F0502020204030204" pitchFamily="34" charset="0"/>
                          <a:cs typeface="Calibri" panose="020F0502020204030204" pitchFamily="34" charset="0"/>
                        </a:rPr>
                        <a:t>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dirty="0">
                          <a:effectLst/>
                          <a:latin typeface="Calibri" panose="020F0502020204030204" pitchFamily="34" charset="0"/>
                          <a:cs typeface="Calibri" panose="020F0502020204030204" pitchFamily="34" charset="0"/>
                        </a:rPr>
                        <a:t>Virtual View by VSRS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11119">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 </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11.7019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11.9281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26.5047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25.6331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67.8342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69.3347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6.9614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7.2027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-30.2637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-30.0011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42.2946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42.3245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3.7328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3.7884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27.8123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28.0876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69.7477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69.0859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311119">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7.4653</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7.6397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8.0178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7.9065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59.9588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dirty="0">
                          <a:effectLst/>
                          <a:latin typeface="Calibri" panose="020F0502020204030204" pitchFamily="34" charset="0"/>
                          <a:ea typeface="新細明體"/>
                          <a:cs typeface="Calibri" panose="020F0502020204030204" pitchFamily="34" charset="0"/>
                        </a:rPr>
                        <a:t>60.2483</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767676377"/>
              </p:ext>
            </p:extLst>
          </p:nvPr>
        </p:nvGraphicFramePr>
        <p:xfrm>
          <a:off x="539550" y="4509119"/>
          <a:ext cx="8280922" cy="1933953"/>
        </p:xfrm>
        <a:graphic>
          <a:graphicData uri="http://schemas.openxmlformats.org/drawingml/2006/table">
            <a:tbl>
              <a:tblPr>
                <a:tableStyleId>{35758FB7-9AC5-4552-8A53-C91805E547FA}</a:tableStyleId>
              </a:tblPr>
              <a:tblGrid>
                <a:gridCol w="115213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253816">
                  <a:extLst>
                    <a:ext uri="{9D8B030D-6E8A-4147-A177-3AD203B41FA5}">
                      <a16:colId xmlns:a16="http://schemas.microsoft.com/office/drawing/2014/main" val="20004"/>
                    </a:ext>
                  </a:extLst>
                </a:gridCol>
                <a:gridCol w="1132523">
                  <a:extLst>
                    <a:ext uri="{9D8B030D-6E8A-4147-A177-3AD203B41FA5}">
                      <a16:colId xmlns:a16="http://schemas.microsoft.com/office/drawing/2014/main" val="20005"/>
                    </a:ext>
                  </a:extLst>
                </a:gridCol>
                <a:gridCol w="1214061">
                  <a:extLst>
                    <a:ext uri="{9D8B030D-6E8A-4147-A177-3AD203B41FA5}">
                      <a16:colId xmlns:a16="http://schemas.microsoft.com/office/drawing/2014/main" val="20006"/>
                    </a:ext>
                  </a:extLst>
                </a:gridCol>
              </a:tblGrid>
              <a:tr h="288033">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800" dirty="0" smtClean="0">
                          <a:effectLst/>
                          <a:latin typeface="Calibri" panose="020F0502020204030204" pitchFamily="34" charset="0"/>
                          <a:cs typeface="Calibri" panose="020F0502020204030204" pitchFamily="34" charset="0"/>
                        </a:rPr>
                        <a:t>Coding </a:t>
                      </a:r>
                      <a:r>
                        <a:rPr lang="en-US" sz="1800" dirty="0">
                          <a:effectLst/>
                          <a:latin typeface="Calibri" panose="020F0502020204030204" pitchFamily="34" charset="0"/>
                          <a:cs typeface="Calibri" panose="020F0502020204030204" pitchFamily="34" charset="0"/>
                        </a:rPr>
                        <a:t>Modes</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Texture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Depacked Depth</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tc gridSpan="2">
                  <a:txBody>
                    <a:bodyPr/>
                    <a:lstStyle/>
                    <a:p>
                      <a:pPr algn="ctr" fontAlgn="ctr" hangingPunct="0">
                        <a:spcBef>
                          <a:spcPts val="180"/>
                        </a:spcBef>
                        <a:spcAft>
                          <a:spcPts val="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Virtual View by VSRS</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hMerge="1">
                  <a:txBody>
                    <a:bodyPr/>
                    <a:lstStyle/>
                    <a:p>
                      <a:endParaRPr lang="zh-TW" altLang="en-US"/>
                    </a:p>
                  </a:txBody>
                  <a:tcPr/>
                </a:tc>
                <a:extLst>
                  <a:ext uri="{0D108BD9-81ED-4DB2-BD59-A6C34878D82A}">
                    <a16:rowId xmlns:a16="http://schemas.microsoft.com/office/drawing/2014/main" val="10000"/>
                  </a:ext>
                </a:extLst>
              </a:tr>
              <a:tr h="338157">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 </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a:t>
                      </a:r>
                      <a:endParaRPr lang="zh-TW" sz="1800">
                        <a:effectLst/>
                        <a:latin typeface="Calibri" panose="020F0502020204030204" pitchFamily="34" charset="0"/>
                        <a:ea typeface="新細明體"/>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tc>
                  <a:txBody>
                    <a:bodyPr/>
                    <a:lstStyle/>
                    <a:p>
                      <a:pPr algn="ctr" fontAlgn="ctr" hangingPunct="0">
                        <a:spcBef>
                          <a:spcPts val="0"/>
                        </a:spcBef>
                        <a:spcAft>
                          <a:spcPts val="0"/>
                        </a:spcAft>
                        <a:tabLst>
                          <a:tab pos="228600" algn="l"/>
                          <a:tab pos="457200" algn="l"/>
                          <a:tab pos="685800" algn="l"/>
                          <a:tab pos="914400" algn="l"/>
                        </a:tabLst>
                      </a:pPr>
                      <a:r>
                        <a:rPr lang="en-US" sz="1800">
                          <a:effectLst/>
                          <a:latin typeface="Calibri" panose="020F0502020204030204" pitchFamily="34" charset="0"/>
                          <a:ea typeface="新細明體"/>
                          <a:cs typeface="Calibri" panose="020F0502020204030204" pitchFamily="34" charset="0"/>
                        </a:rPr>
                        <a:t>Without Flipping</a:t>
                      </a:r>
                      <a:endParaRPr lang="zh-TW" sz="1800">
                        <a:effectLst/>
                        <a:latin typeface="Calibri" panose="020F0502020204030204" pitchFamily="34" charset="0"/>
                        <a:ea typeface="新細明體"/>
                        <a:cs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252740">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ra</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-0.3560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-0.3629</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-1.0712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-1.0792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-1.3992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-1.4227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2"/>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ldp</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-0.2231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-0.2308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1.3046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1.2856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-1.0077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-1.0004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3"/>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ai</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-0.1370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-0.1390</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-1.6007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-1.6086</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-1.6165</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-1.6128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4"/>
                  </a:ext>
                </a:extLst>
              </a:tr>
              <a:tr h="272632">
                <a:tc>
                  <a:txBody>
                    <a:bodyPr/>
                    <a:lstStyle/>
                    <a:p>
                      <a:pPr algn="ctr" fontAlgn="ctr" hangingPunct="0">
                        <a:spcBef>
                          <a:spcPts val="180"/>
                        </a:spcBef>
                        <a:spcAft>
                          <a:spcPts val="180"/>
                        </a:spcAft>
                        <a:tabLst>
                          <a:tab pos="228600" algn="l"/>
                          <a:tab pos="457200" algn="l"/>
                          <a:tab pos="685800" algn="l"/>
                          <a:tab pos="914400" algn="l"/>
                        </a:tabLst>
                      </a:pPr>
                      <a:r>
                        <a:rPr lang="en-US" sz="1800" kern="1200">
                          <a:effectLst/>
                          <a:latin typeface="Calibri" panose="020F0502020204030204" pitchFamily="34" charset="0"/>
                          <a:cs typeface="Calibri" panose="020F0502020204030204" pitchFamily="34" charset="0"/>
                        </a:rPr>
                        <a:t>ave</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kern="1200">
                          <a:solidFill>
                            <a:srgbClr val="000000"/>
                          </a:solidFill>
                          <a:effectLst/>
                          <a:latin typeface="Calibri" panose="020F0502020204030204" pitchFamily="34" charset="0"/>
                          <a:ea typeface="新細明體"/>
                          <a:cs typeface="Calibri" panose="020F0502020204030204" pitchFamily="34" charset="0"/>
                        </a:rPr>
                        <a:t>-0.2387</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-0.2442</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-0.4558</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-0.4674</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a:effectLst/>
                          <a:latin typeface="Calibri" panose="020F0502020204030204" pitchFamily="34" charset="0"/>
                          <a:ea typeface="新細明體"/>
                          <a:cs typeface="Calibri" panose="020F0502020204030204" pitchFamily="34" charset="0"/>
                        </a:rPr>
                        <a:t>-1.3411</a:t>
                      </a:r>
                      <a:endParaRPr lang="zh-TW" sz="1800">
                        <a:effectLst/>
                        <a:latin typeface="Calibri" panose="020F0502020204030204" pitchFamily="34" charset="0"/>
                        <a:ea typeface="新細明體"/>
                        <a:cs typeface="Calibri" panose="020F0502020204030204" pitchFamily="34" charset="0"/>
                      </a:endParaRPr>
                    </a:p>
                  </a:txBody>
                  <a:tcPr marL="68580" marR="68580" marT="0" marB="0"/>
                </a:tc>
                <a:tc>
                  <a:txBody>
                    <a:bodyPr/>
                    <a:lstStyle/>
                    <a:p>
                      <a:pPr algn="ctr" fontAlgn="auto" hangingPunct="1">
                        <a:spcBef>
                          <a:spcPts val="0"/>
                        </a:spcBef>
                        <a:spcAft>
                          <a:spcPts val="0"/>
                        </a:spcAft>
                        <a:tabLst>
                          <a:tab pos="228600" algn="l"/>
                          <a:tab pos="457200" algn="l"/>
                          <a:tab pos="685800" algn="l"/>
                          <a:tab pos="914400" algn="l"/>
                          <a:tab pos="304800" algn="l"/>
                        </a:tabLst>
                      </a:pPr>
                      <a:r>
                        <a:rPr lang="en-US" sz="1800" dirty="0">
                          <a:effectLst/>
                          <a:latin typeface="Calibri" panose="020F0502020204030204" pitchFamily="34" charset="0"/>
                          <a:ea typeface="新細明體"/>
                          <a:cs typeface="Calibri" panose="020F0502020204030204" pitchFamily="34" charset="0"/>
                        </a:rPr>
                        <a:t>-1.3453</a:t>
                      </a:r>
                      <a:endParaRPr lang="zh-TW" sz="1800" dirty="0">
                        <a:effectLst/>
                        <a:latin typeface="Calibri" panose="020F0502020204030204" pitchFamily="34" charset="0"/>
                        <a:ea typeface="新細明體"/>
                        <a:cs typeface="Calibri" panose="020F0502020204030204" pitchFamily="34" charset="0"/>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844511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187624" y="1412776"/>
            <a:ext cx="7272808" cy="1800200"/>
          </a:xfrm>
        </p:spPr>
        <p:txBody>
          <a:bodyPr>
            <a:noAutofit/>
          </a:bodyPr>
          <a:lstStyle/>
          <a:p>
            <a:pPr marL="723900" indent="-352425" algn="l"/>
            <a:r>
              <a:rPr lang="en-US" altLang="zh-TW" sz="4000" dirty="0" smtClean="0">
                <a:latin typeface="Calibri" pitchFamily="34" charset="0"/>
              </a:rPr>
              <a:t>     Adoption Plan in Taiwan</a:t>
            </a:r>
            <a:r>
              <a:rPr lang="en-US" altLang="zh-TW" sz="4000" dirty="0">
                <a:latin typeface="Calibri" pitchFamily="34" charset="0"/>
              </a:rPr>
              <a:t/>
            </a:r>
            <a:br>
              <a:rPr lang="en-US" altLang="zh-TW" sz="4000" dirty="0">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3933056"/>
            <a:ext cx="4870255" cy="646331"/>
          </a:xfrm>
          <a:prstGeom prst="rect">
            <a:avLst/>
          </a:prstGeom>
          <a:noFill/>
        </p:spPr>
        <p:txBody>
          <a:bodyPr wrap="square" rtlCol="0">
            <a:spAutoFit/>
          </a:bodyPr>
          <a:lstStyle/>
          <a:p>
            <a:pPr marL="342900" indent="-342900">
              <a:buAutoNum type="arabicPeriod"/>
            </a:pPr>
            <a:r>
              <a:rPr lang="en-CA" altLang="zh-TW" dirty="0" err="1" smtClean="0">
                <a:effectLst>
                  <a:outerShdw blurRad="38100" dist="38100" dir="2700000" algn="tl">
                    <a:srgbClr val="000000">
                      <a:alpha val="43137"/>
                    </a:srgbClr>
                  </a:outerShdw>
                </a:effectLst>
              </a:rPr>
              <a:t>Hsin</a:t>
            </a:r>
            <a:r>
              <a:rPr lang="en-CA" altLang="zh-TW" dirty="0" smtClean="0">
                <a:effectLst>
                  <a:outerShdw blurRad="38100" dist="38100" dir="2700000" algn="tl">
                    <a:srgbClr val="000000">
                      <a:alpha val="43137"/>
                    </a:srgbClr>
                  </a:outerShdw>
                </a:effectLst>
              </a:rPr>
              <a:t> </a:t>
            </a:r>
            <a:r>
              <a:rPr lang="en-CA" altLang="zh-TW" dirty="0" err="1">
                <a:effectLst>
                  <a:outerShdw blurRad="38100" dist="38100" dir="2700000" algn="tl">
                    <a:srgbClr val="000000">
                      <a:alpha val="43137"/>
                    </a:srgbClr>
                  </a:outerShdw>
                </a:effectLst>
              </a:rPr>
              <a:t>Yeong</a:t>
            </a:r>
            <a:r>
              <a:rPr lang="en-CA" altLang="zh-TW" dirty="0">
                <a:effectLst>
                  <a:outerShdw blurRad="38100" dist="38100" dir="2700000" algn="tl">
                    <a:srgbClr val="000000">
                      <a:alpha val="43137"/>
                    </a:srgbClr>
                  </a:outerShdw>
                </a:effectLst>
              </a:rPr>
              <a:t> An (HYA) Cable TV </a:t>
            </a:r>
            <a:r>
              <a:rPr lang="en-CA" altLang="zh-TW" dirty="0" smtClean="0">
                <a:effectLst>
                  <a:outerShdw blurRad="38100" dist="38100" dir="2700000" algn="tl">
                    <a:srgbClr val="000000">
                      <a:alpha val="43137"/>
                    </a:srgbClr>
                  </a:outerShdw>
                </a:effectLst>
              </a:rPr>
              <a:t>Company</a:t>
            </a:r>
          </a:p>
          <a:p>
            <a:pPr marL="342900" indent="-342900">
              <a:buAutoNum type="arabicPeriod"/>
            </a:pPr>
            <a:r>
              <a:rPr lang="en-CA" altLang="zh-TW" dirty="0" smtClean="0">
                <a:effectLst>
                  <a:outerShdw blurRad="38100" dist="38100" dir="2700000" algn="tl">
                    <a:srgbClr val="000000">
                      <a:alpha val="43137"/>
                    </a:srgbClr>
                  </a:outerShdw>
                </a:effectLst>
              </a:rPr>
              <a:t>Public Television Services </a:t>
            </a:r>
            <a:r>
              <a:rPr lang="en-US" altLang="zh-TW" dirty="0" smtClean="0">
                <a:effectLst>
                  <a:outerShdw blurRad="38100" dist="38100" dir="2700000" algn="tl">
                    <a:srgbClr val="000000">
                      <a:alpha val="43137"/>
                    </a:srgbClr>
                  </a:outerShdw>
                </a:effectLst>
              </a:rPr>
              <a:t> </a:t>
            </a:r>
            <a:endParaRPr lang="zh-TW"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20738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Adoption Test Plan</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685664" y="1412776"/>
            <a:ext cx="8077336"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15, </a:t>
            </a:r>
            <a:r>
              <a:rPr lang="en-CA" altLang="zh-TW" sz="2000" dirty="0" smtClean="0"/>
              <a:t>2017: Test </a:t>
            </a:r>
            <a:r>
              <a:rPr lang="en-CA" altLang="zh-TW" sz="2000" dirty="0"/>
              <a:t>of downloaded 3D CTDP services with computer clients </a:t>
            </a:r>
            <a:r>
              <a:rPr lang="en-CA" altLang="zh-TW" sz="2000" b="1" dirty="0"/>
              <a:t>(in progress)</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CATV services in a remote server and set-top-box with CTDP separate module. </a:t>
            </a:r>
            <a:endParaRPr lang="zh-TW" altLang="zh-TW" sz="2000" dirty="0"/>
          </a:p>
          <a:p>
            <a:pPr marL="1978025" indent="-1978025" hangingPunct="0">
              <a:spcBef>
                <a:spcPts val="600"/>
              </a:spcBef>
            </a:pPr>
            <a:r>
              <a:rPr lang="en-CA" altLang="zh-TW" sz="2000" dirty="0"/>
              <a:t>5. Aug.15, 2019:  Deliver 3D CATV 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Tree>
    <p:extLst>
      <p:ext uri="{BB962C8B-B14F-4D97-AF65-F5344CB8AC3E}">
        <p14:creationId xmlns:p14="http://schemas.microsoft.com/office/powerpoint/2010/main" val="19099756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Simplified English MOE (signed)</a:t>
            </a:r>
            <a:endParaRPr lang="zh-TW" altLang="en-US" sz="3200" b="1" dirty="0">
              <a:latin typeface="Calibri" panose="020F0502020204030204" pitchFamily="34" charset="0"/>
              <a:cs typeface="Calibri" panose="020F0502020204030204" pitchFamily="34" charset="0"/>
            </a:endParaRPr>
          </a:p>
        </p:txBody>
      </p:sp>
      <p:pic>
        <p:nvPicPr>
          <p:cNvPr id="35842" name="Picture 2" descr="NCKU-SYA MO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1412776"/>
            <a:ext cx="3926585" cy="504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圖片 3"/>
          <p:cNvPicPr>
            <a:picLocks noChangeAspect="1"/>
          </p:cNvPicPr>
          <p:nvPr/>
        </p:nvPicPr>
        <p:blipFill>
          <a:blip r:embed="rId3"/>
          <a:stretch>
            <a:fillRect/>
          </a:stretch>
        </p:blipFill>
        <p:spPr>
          <a:xfrm>
            <a:off x="1115616" y="1452924"/>
            <a:ext cx="7436949" cy="5000412"/>
          </a:xfrm>
          <a:prstGeom prst="rect">
            <a:avLst/>
          </a:prstGeom>
        </p:spPr>
      </p:pic>
    </p:spTree>
    <p:extLst>
      <p:ext uri="{BB962C8B-B14F-4D97-AF65-F5344CB8AC3E}">
        <p14:creationId xmlns:p14="http://schemas.microsoft.com/office/powerpoint/2010/main" val="200637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a:t>
            </a:r>
            <a:endParaRPr lang="zh-TW" altLang="en-US" sz="3200" b="1" dirty="0">
              <a:latin typeface="Calibri" panose="020F0502020204030204" pitchFamily="34" charset="0"/>
              <a:cs typeface="Calibri" panose="020F0502020204030204" pitchFamily="34"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3096485463"/>
              </p:ext>
            </p:extLst>
          </p:nvPr>
        </p:nvGraphicFramePr>
        <p:xfrm>
          <a:off x="1043608" y="1268760"/>
          <a:ext cx="7200800" cy="5349037"/>
        </p:xfrm>
        <a:graphic>
          <a:graphicData uri="http://schemas.openxmlformats.org/presentationml/2006/ole">
            <mc:AlternateContent xmlns:mc="http://schemas.openxmlformats.org/markup-compatibility/2006">
              <mc:Choice xmlns:v="urn:schemas-microsoft-com:vml" Requires="v">
                <p:oleObj spid="_x0000_s35884" name="投影片" r:id="rId3" imgW="3923395" imgH="2942896" progId="PowerPoint.Slide.12">
                  <p:embed/>
                </p:oleObj>
              </mc:Choice>
              <mc:Fallback>
                <p:oleObj name="投影片" r:id="rId3" imgW="3923395" imgH="2942896" progId="PowerPoint.Slide.12">
                  <p:embed/>
                  <p:pic>
                    <p:nvPicPr>
                      <p:cNvPr id="0" name=""/>
                      <p:cNvPicPr>
                        <a:picLocks noChangeAspect="1" noChangeArrowheads="1"/>
                      </p:cNvPicPr>
                      <p:nvPr/>
                    </p:nvPicPr>
                    <p:blipFill>
                      <a:blip r:embed="rId4"/>
                      <a:srcRect/>
                      <a:stretch>
                        <a:fillRect/>
                      </a:stretch>
                    </p:blipFill>
                    <p:spPr bwMode="auto">
                      <a:xfrm>
                        <a:off x="1043608" y="1268760"/>
                        <a:ext cx="7200800" cy="5349037"/>
                      </a:xfrm>
                      <a:prstGeom prst="rect">
                        <a:avLst/>
                      </a:prstGeom>
                      <a:noFill/>
                    </p:spPr>
                  </p:pic>
                </p:oleObj>
              </mc:Fallback>
            </mc:AlternateContent>
          </a:graphicData>
        </a:graphic>
      </p:graphicFrame>
    </p:spTree>
    <p:extLst>
      <p:ext uri="{BB962C8B-B14F-4D97-AF65-F5344CB8AC3E}">
        <p14:creationId xmlns:p14="http://schemas.microsoft.com/office/powerpoint/2010/main" val="39801355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in STB Side</a:t>
            </a:r>
            <a:endParaRPr lang="zh-TW" altLang="en-US" sz="3200" b="1" dirty="0">
              <a:latin typeface="Calibri" panose="020F0502020204030204" pitchFamily="34" charset="0"/>
              <a:cs typeface="Calibri" panose="020F0502020204030204" pitchFamily="34"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1729178882"/>
              </p:ext>
            </p:extLst>
          </p:nvPr>
        </p:nvGraphicFramePr>
        <p:xfrm>
          <a:off x="611560" y="1257368"/>
          <a:ext cx="8006680" cy="5339984"/>
        </p:xfrm>
        <a:graphic>
          <a:graphicData uri="http://schemas.openxmlformats.org/presentationml/2006/ole">
            <mc:AlternateContent xmlns:mc="http://schemas.openxmlformats.org/markup-compatibility/2006">
              <mc:Choice xmlns:v="urn:schemas-microsoft-com:vml" Requires="v">
                <p:oleObj spid="_x0000_s36908" name="投影片" r:id="rId3" imgW="2951984" imgH="2212698" progId="PowerPoint.Slide.12">
                  <p:embed/>
                </p:oleObj>
              </mc:Choice>
              <mc:Fallback>
                <p:oleObj name="投影片" r:id="rId3" imgW="2951984" imgH="2212698" progId="PowerPoint.Slide.12">
                  <p:embed/>
                  <p:pic>
                    <p:nvPicPr>
                      <p:cNvPr id="0" name=""/>
                      <p:cNvPicPr>
                        <a:picLocks noChangeAspect="1" noChangeArrowheads="1"/>
                      </p:cNvPicPr>
                      <p:nvPr/>
                    </p:nvPicPr>
                    <p:blipFill>
                      <a:blip r:embed="rId4"/>
                      <a:srcRect/>
                      <a:stretch>
                        <a:fillRect/>
                      </a:stretch>
                    </p:blipFill>
                    <p:spPr bwMode="auto">
                      <a:xfrm>
                        <a:off x="611560" y="1257368"/>
                        <a:ext cx="8006680" cy="5339984"/>
                      </a:xfrm>
                      <a:prstGeom prst="rect">
                        <a:avLst/>
                      </a:prstGeom>
                      <a:noFill/>
                    </p:spPr>
                  </p:pic>
                </p:oleObj>
              </mc:Fallback>
            </mc:AlternateContent>
          </a:graphicData>
        </a:graphic>
      </p:graphicFrame>
    </p:spTree>
    <p:extLst>
      <p:ext uri="{BB962C8B-B14F-4D97-AF65-F5344CB8AC3E}">
        <p14:creationId xmlns:p14="http://schemas.microsoft.com/office/powerpoint/2010/main" val="22626456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83979"/>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Cooperated with Public Television Services</a:t>
            </a:r>
            <a:endParaRPr lang="zh-TW" altLang="en-US" sz="3200" b="1" dirty="0">
              <a:latin typeface="Calibri" panose="020F0502020204030204" pitchFamily="34" charset="0"/>
              <a:cs typeface="Calibri" panose="020F0502020204030204" pitchFamily="34" charset="0"/>
            </a:endParaRPr>
          </a:p>
        </p:txBody>
      </p:sp>
      <p:sp>
        <p:nvSpPr>
          <p:cNvPr id="4" name="文字方塊 3"/>
          <p:cNvSpPr txBox="1"/>
          <p:nvPr/>
        </p:nvSpPr>
        <p:spPr>
          <a:xfrm>
            <a:off x="757672" y="1548075"/>
            <a:ext cx="7918784" cy="5016758"/>
          </a:xfrm>
          <a:prstGeom prst="rect">
            <a:avLst/>
          </a:prstGeom>
          <a:noFill/>
        </p:spPr>
        <p:txBody>
          <a:bodyPr wrap="square" rtlCol="0">
            <a:spAutoFit/>
          </a:bodyPr>
          <a:lstStyle/>
          <a:p>
            <a:pPr hangingPunct="0"/>
            <a:r>
              <a:rPr lang="en-US" altLang="zh-TW" sz="2000" dirty="0" smtClean="0"/>
              <a:t>Public </a:t>
            </a:r>
            <a:r>
              <a:rPr lang="en-US" altLang="zh-TW" sz="2000" dirty="0"/>
              <a:t>Television Service Foundation (PTS) </a:t>
            </a:r>
            <a:r>
              <a:rPr lang="en-US" altLang="zh-TW" sz="2000" dirty="0" smtClean="0"/>
              <a:t> visited t</a:t>
            </a:r>
            <a:r>
              <a:rPr lang="en-CA" altLang="zh-TW" sz="2000" dirty="0" smtClean="0"/>
              <a:t>he </a:t>
            </a:r>
            <a:r>
              <a:rPr lang="en-CA" altLang="zh-TW" sz="2000" dirty="0"/>
              <a:t>National Cheng Kung </a:t>
            </a:r>
            <a:r>
              <a:rPr lang="en-CA" altLang="zh-TW" sz="2000" dirty="0" smtClean="0"/>
              <a:t>University on March 31, 2017 for discussion the future advanced broadcasting services. Both sides agreed with following conclusions as:  </a:t>
            </a:r>
          </a:p>
          <a:p>
            <a:pPr marL="342900" indent="-342900" hangingPunct="0">
              <a:spcBef>
                <a:spcPts val="600"/>
              </a:spcBef>
              <a:buFont typeface="Wingdings" panose="05000000000000000000" pitchFamily="2" charset="2"/>
              <a:buChar char="n"/>
            </a:pPr>
            <a:r>
              <a:rPr lang="en-CA" altLang="zh-TW" sz="2000" dirty="0" smtClean="0"/>
              <a:t>PTS should deliver advanced TV services such as 4K TV and 3D </a:t>
            </a:r>
            <a:r>
              <a:rPr lang="en-CA" altLang="zh-TW" sz="2000" smtClean="0"/>
              <a:t>TV services.</a:t>
            </a:r>
            <a:endParaRPr lang="en-CA" altLang="zh-TW" sz="2000" dirty="0" smtClean="0"/>
          </a:p>
          <a:p>
            <a:pPr marL="342900" indent="-342900" hangingPunct="0">
              <a:spcBef>
                <a:spcPts val="600"/>
              </a:spcBef>
              <a:buFont typeface="Wingdings" panose="05000000000000000000" pitchFamily="2" charset="2"/>
              <a:buChar char="n"/>
            </a:pPr>
            <a:r>
              <a:rPr lang="en-CA" altLang="zh-TW" sz="2000" dirty="0" smtClean="0"/>
              <a:t>PTS will provide the existing 2D and 3D television programs for the NCKU for testing the CTDP format 3D video services. The format conversion as well as the depth extraction will be performed by the NCKU team.</a:t>
            </a:r>
          </a:p>
          <a:p>
            <a:pPr marL="342900" indent="-342900" hangingPunct="0">
              <a:spcBef>
                <a:spcPts val="600"/>
              </a:spcBef>
              <a:buFont typeface="Wingdings" panose="05000000000000000000" pitchFamily="2" charset="2"/>
              <a:buChar char="n"/>
            </a:pPr>
            <a:r>
              <a:rPr lang="en-CA" altLang="zh-TW" sz="2000" dirty="0" smtClean="0"/>
              <a:t>PTS will be interested in CTDP 3D formats, which can cover wide range of the audiences even they don’t have 3D displays.</a:t>
            </a:r>
          </a:p>
          <a:p>
            <a:pPr marL="342900" indent="-342900" hangingPunct="0">
              <a:spcBef>
                <a:spcPts val="600"/>
              </a:spcBef>
              <a:buFont typeface="Wingdings" panose="05000000000000000000" pitchFamily="2" charset="2"/>
              <a:buChar char="n"/>
            </a:pPr>
            <a:r>
              <a:rPr lang="en-CA" altLang="zh-TW" sz="2000" dirty="0" smtClean="0"/>
              <a:t>PTS will sign the MOU with the NCKU as the HYA Cable Company to </a:t>
            </a:r>
            <a:r>
              <a:rPr lang="en-US" altLang="zh-TW" sz="2000" dirty="0"/>
              <a:t>delivery of 3D 4K television </a:t>
            </a:r>
            <a:r>
              <a:rPr lang="en-CA" altLang="zh-TW" sz="2000" dirty="0" smtClean="0"/>
              <a:t>in </a:t>
            </a:r>
            <a:r>
              <a:rPr lang="en-US" altLang="zh-TW" sz="2000" dirty="0"/>
              <a:t>Terrestrial TV broadcasting </a:t>
            </a:r>
            <a:r>
              <a:rPr lang="en-US" altLang="zh-TW" sz="2000" dirty="0" smtClean="0"/>
              <a:t>systems in the near future.</a:t>
            </a:r>
            <a:endParaRPr lang="zh-TW" altLang="zh-TW" sz="2000" dirty="0"/>
          </a:p>
        </p:txBody>
      </p:sp>
    </p:spTree>
    <p:extLst>
      <p:ext uri="{BB962C8B-B14F-4D97-AF65-F5344CB8AC3E}">
        <p14:creationId xmlns:p14="http://schemas.microsoft.com/office/powerpoint/2010/main" val="2979485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CTDP SEI Syntax (JCT3V-AA0025)</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064481083"/>
              </p:ext>
            </p:extLst>
          </p:nvPr>
        </p:nvGraphicFramePr>
        <p:xfrm>
          <a:off x="1043606" y="1268754"/>
          <a:ext cx="6984778" cy="5076392"/>
        </p:xfrm>
        <a:graphic>
          <a:graphicData uri="http://schemas.openxmlformats.org/drawingml/2006/table">
            <a:tbl>
              <a:tblPr>
                <a:tableStyleId>{5C22544A-7EE6-4342-B048-85BDC9FD1C3A}</a:tableStyleId>
              </a:tblPr>
              <a:tblGrid>
                <a:gridCol w="6261514">
                  <a:extLst>
                    <a:ext uri="{9D8B030D-6E8A-4147-A177-3AD203B41FA5}">
                      <a16:colId xmlns:a16="http://schemas.microsoft.com/office/drawing/2014/main" val="20000"/>
                    </a:ext>
                  </a:extLst>
                </a:gridCol>
                <a:gridCol w="723264">
                  <a:extLst>
                    <a:ext uri="{9D8B030D-6E8A-4147-A177-3AD203B41FA5}">
                      <a16:colId xmlns:a16="http://schemas.microsoft.com/office/drawing/2014/main" val="20001"/>
                    </a:ext>
                  </a:extLst>
                </a:gridCol>
              </a:tblGrid>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dirty="0" err="1">
                          <a:effectLst/>
                        </a:rPr>
                        <a:t>centralized_texture_depth_packing</a:t>
                      </a:r>
                      <a:r>
                        <a:rPr lang="en-CA" sz="900" kern="1200" dirty="0">
                          <a:effectLst/>
                        </a:rPr>
                        <a:t>( </a:t>
                      </a:r>
                      <a:r>
                        <a:rPr lang="en-CA" sz="900" kern="1200" dirty="0" err="1">
                          <a:effectLst/>
                        </a:rPr>
                        <a:t>payloadSize</a:t>
                      </a:r>
                      <a:r>
                        <a:rPr lang="en-CA" sz="900" kern="12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Descriptor</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centralized_texture_depth_packing_cancel_flag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if( ! centralized_texture_depth_packing_cancel_flag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1885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dirty="0" err="1">
                          <a:effectLst/>
                        </a:rPr>
                        <a:t>large_depth_type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baseline_dist_flag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focal_length_flag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z_near_flag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z_far_flag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d_min_flag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d_max_flag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depth_representation_type</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baseline_dist_flag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0376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BdistanceSign, BdistanceExp, BdistanceMantissa, BdistanceManLen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800">
                          <a:effectLst/>
                        </a:rPr>
                        <a:t>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focal_length_flag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17859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dirty="0" err="1">
                          <a:effectLst/>
                        </a:rPr>
                        <a:t>view_syn_rep_info_element</a:t>
                      </a:r>
                      <a:r>
                        <a:rPr lang="en-CA" sz="900" dirty="0">
                          <a:effectLst/>
                        </a:rPr>
                        <a:t>( </a:t>
                      </a:r>
                      <a:r>
                        <a:rPr lang="en-CA" sz="900" dirty="0" err="1">
                          <a:effectLst/>
                        </a:rPr>
                        <a:t>FlengthSign</a:t>
                      </a:r>
                      <a:r>
                        <a:rPr lang="en-CA" sz="900" dirty="0">
                          <a:effectLst/>
                        </a:rPr>
                        <a:t>, </a:t>
                      </a:r>
                      <a:r>
                        <a:rPr lang="en-CA" sz="900" dirty="0" err="1">
                          <a:effectLst/>
                        </a:rPr>
                        <a:t>FlengthExp</a:t>
                      </a:r>
                      <a:r>
                        <a:rPr lang="en-CA" sz="900" dirty="0">
                          <a:effectLst/>
                        </a:rPr>
                        <a:t>, </a:t>
                      </a:r>
                      <a:r>
                        <a:rPr lang="en-CA" sz="900" dirty="0" err="1">
                          <a:effectLst/>
                        </a:rPr>
                        <a:t>FlengthMantissa</a:t>
                      </a:r>
                      <a:r>
                        <a:rPr lang="en-CA" sz="900" dirty="0">
                          <a:effectLst/>
                        </a:rPr>
                        <a:t>, </a:t>
                      </a:r>
                      <a:r>
                        <a:rPr lang="en-CA" sz="900" dirty="0" err="1">
                          <a:effectLst/>
                        </a:rPr>
                        <a:t>FlengthManLen</a:t>
                      </a:r>
                      <a:r>
                        <a:rPr lang="en-CA" sz="900" dirty="0">
                          <a:effectLst/>
                        </a:rPr>
                        <a:t> )</a:t>
                      </a:r>
                      <a:endParaRPr lang="zh-TW" sz="10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z_near_flag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ZNearSign, ZNearExp, ZNearMantissa, ZNearManLen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z_far_flag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ZFarSign, ZFarExp, ZFarMantissa, ZFarManLen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d_min_flag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DMinSign, DMinExp, DMinMantissa, DMinManLen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if( </a:t>
                      </a:r>
                      <a:r>
                        <a:rPr lang="en-CA" sz="900" dirty="0" err="1">
                          <a:effectLst/>
                        </a:rPr>
                        <a:t>d_max_flag</a:t>
                      </a:r>
                      <a:r>
                        <a:rPr lang="en-CA" sz="9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DMaxSign, DMaxExp, DMaxMantissa, DMaxManLen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depth_representation_type = = 3 )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depth_nonlinear_representation_num_minus1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for( i = 1; i &lt;= depth_nonlinear_representation_num_minus1 + 1;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depth_nonlinear_representation_model[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centralized_texture_depth_packing_persistence_flag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dirty="0">
                          <a:effectLst/>
                        </a:rPr>
                        <a:t>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3851615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1815834050"/>
              </p:ext>
            </p:extLst>
          </p:nvPr>
        </p:nvGraphicFramePr>
        <p:xfrm>
          <a:off x="323528" y="3500660"/>
          <a:ext cx="3925887" cy="2160588"/>
        </p:xfrm>
        <a:graphic>
          <a:graphicData uri="http://schemas.openxmlformats.org/presentationml/2006/ole">
            <mc:AlternateContent xmlns:mc="http://schemas.openxmlformats.org/markup-compatibility/2006">
              <mc:Choice xmlns:v="urn:schemas-microsoft-com:vml" Requires="v">
                <p:oleObj spid="_x0000_s22631" name="投影片" r:id="rId3" imgW="5667867" imgH="3011598" progId="PowerPoint.Slide.12">
                  <p:embed/>
                </p:oleObj>
              </mc:Choice>
              <mc:Fallback>
                <p:oleObj name="投影片" r:id="rId3" imgW="5667867" imgH="3011598" progId="PowerPoint.Slide.12">
                  <p:embed/>
                  <p:pic>
                    <p:nvPicPr>
                      <p:cNvPr id="0" name="物件 16"/>
                      <p:cNvPicPr>
                        <a:picLocks noChangeAspect="1" noChangeArrowheads="1"/>
                      </p:cNvPicPr>
                      <p:nvPr/>
                    </p:nvPicPr>
                    <p:blipFill>
                      <a:blip r:embed="rId4"/>
                      <a:srcRect/>
                      <a:stretch>
                        <a:fillRect/>
                      </a:stretch>
                    </p:blipFill>
                    <p:spPr bwMode="auto">
                      <a:xfrm>
                        <a:off x="323528" y="3500660"/>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3663657073"/>
              </p:ext>
            </p:extLst>
          </p:nvPr>
        </p:nvGraphicFramePr>
        <p:xfrm>
          <a:off x="4139952" y="3399061"/>
          <a:ext cx="3802062" cy="2262187"/>
        </p:xfrm>
        <a:graphic>
          <a:graphicData uri="http://schemas.openxmlformats.org/presentationml/2006/ole">
            <mc:AlternateContent xmlns:mc="http://schemas.openxmlformats.org/markup-compatibility/2006">
              <mc:Choice xmlns:v="urn:schemas-microsoft-com:vml" Requires="v">
                <p:oleObj spid="_x0000_s22632" name="投影片" r:id="rId5" imgW="4191155" imgH="2357528" progId="PowerPoint.Slide.12">
                  <p:embed/>
                </p:oleObj>
              </mc:Choice>
              <mc:Fallback>
                <p:oleObj name="投影片" r:id="rId5" imgW="4191155" imgH="2357528" progId="PowerPoint.Slide.12">
                  <p:embed/>
                  <p:pic>
                    <p:nvPicPr>
                      <p:cNvPr id="0" name="物件 18"/>
                      <p:cNvPicPr>
                        <a:picLocks noChangeAspect="1" noChangeArrowheads="1"/>
                      </p:cNvPicPr>
                      <p:nvPr/>
                    </p:nvPicPr>
                    <p:blipFill>
                      <a:blip r:embed="rId6"/>
                      <a:srcRect/>
                      <a:stretch>
                        <a:fillRect/>
                      </a:stretch>
                    </p:blipFill>
                    <p:spPr bwMode="auto">
                      <a:xfrm>
                        <a:off x="4139952" y="3399061"/>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395536" y="677445"/>
            <a:ext cx="8229600" cy="1008112"/>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547171"/>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a:t>
            </a:r>
            <a:endParaRPr lang="zh-TW" altLang="en-US" dirty="0"/>
          </a:p>
        </p:txBody>
      </p:sp>
      <p:sp>
        <p:nvSpPr>
          <p:cNvPr id="24" name="矩形 23"/>
          <p:cNvSpPr/>
          <p:nvPr/>
        </p:nvSpPr>
        <p:spPr>
          <a:xfrm>
            <a:off x="5508104" y="5573144"/>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572869850"/>
              </p:ext>
            </p:extLst>
          </p:nvPr>
        </p:nvGraphicFramePr>
        <p:xfrm>
          <a:off x="323528" y="1340768"/>
          <a:ext cx="7771449" cy="2088580"/>
        </p:xfrm>
        <a:graphic>
          <a:graphicData uri="http://schemas.openxmlformats.org/drawingml/2006/table">
            <a:tbl>
              <a:tblPr firstRow="1" firstCol="1" lastRow="1" lastCol="1" bandRow="1" bandCol="1">
                <a:tableStyleId>{5940675A-B579-460E-94D1-54222C63F5DA}</a:tableStyleId>
              </a:tblPr>
              <a:tblGrid>
                <a:gridCol w="760394">
                  <a:extLst>
                    <a:ext uri="{9D8B030D-6E8A-4147-A177-3AD203B41FA5}">
                      <a16:colId xmlns:a16="http://schemas.microsoft.com/office/drawing/2014/main" val="20000"/>
                    </a:ext>
                  </a:extLst>
                </a:gridCol>
                <a:gridCol w="7011055">
                  <a:extLst>
                    <a:ext uri="{9D8B030D-6E8A-4147-A177-3AD203B41FA5}">
                      <a16:colId xmlns:a16="http://schemas.microsoft.com/office/drawing/2014/main"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1600" dirty="0">
                          <a:effectLst/>
                          <a:latin typeface="Calibri" panose="020F0502020204030204" pitchFamily="34" charset="0"/>
                        </a:rPr>
                        <a:t>Value</a:t>
                      </a:r>
                      <a:endParaRPr lang="zh-TW" sz="1600" b="0"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1600" dirty="0">
                          <a:effectLst/>
                          <a:latin typeface="Calibri" panose="020F0502020204030204" pitchFamily="34" charset="0"/>
                        </a:rPr>
                        <a:t>Interpretation</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0"/>
                  </a:ext>
                </a:extLst>
              </a:tr>
              <a:tr h="741109">
                <a:tc>
                  <a:txBody>
                    <a:bodyPr/>
                    <a:lstStyle/>
                    <a:p>
                      <a:pPr algn="ctr" hangingPunct="0">
                        <a:lnSpc>
                          <a:spcPct val="250000"/>
                        </a:lnSpc>
                        <a:spcBef>
                          <a:spcPts val="680"/>
                        </a:spcBef>
                        <a:spcAft>
                          <a:spcPts val="0"/>
                        </a:spcAft>
                        <a:tabLst>
                          <a:tab pos="228600" algn="l"/>
                          <a:tab pos="457200" algn="l"/>
                          <a:tab pos="685800" algn="l"/>
                          <a:tab pos="914400" algn="l"/>
                        </a:tabLst>
                      </a:pPr>
                      <a:r>
                        <a:rPr lang="en-CA" sz="1600" dirty="0">
                          <a:effectLst/>
                          <a:latin typeface="Calibri" panose="020F0502020204030204" pitchFamily="34" charset="0"/>
                        </a:rPr>
                        <a:t>0</a:t>
                      </a:r>
                      <a:endParaRPr lang="zh-TW" sz="16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600" dirty="0">
                          <a:effectLst/>
                          <a:latin typeface="Calibri" panose="020F0502020204030204" pitchFamily="34" charset="0"/>
                        </a:rPr>
                        <a:t>Indicates the frame of the CTDP-TB type with an arrangement of subsample color depth top (SCD</a:t>
                      </a:r>
                      <a:r>
                        <a:rPr lang="en-CA" sz="1600" baseline="-25000" dirty="0">
                          <a:effectLst/>
                          <a:latin typeface="Calibri" panose="020F0502020204030204" pitchFamily="34" charset="0"/>
                        </a:rPr>
                        <a:t>T</a:t>
                      </a:r>
                      <a:r>
                        <a:rPr lang="en-CA" sz="1600" dirty="0">
                          <a:effectLst/>
                          <a:latin typeface="Calibri" panose="020F0502020204030204" pitchFamily="34" charset="0"/>
                        </a:rPr>
                        <a:t>), related texture (RT), and subsample color depth bottom (SCD</a:t>
                      </a:r>
                      <a:r>
                        <a:rPr lang="en-CA" sz="1600" baseline="-25000" dirty="0">
                          <a:effectLst/>
                          <a:latin typeface="Calibri" panose="020F0502020204030204" pitchFamily="34" charset="0"/>
                        </a:rPr>
                        <a:t>B</a:t>
                      </a:r>
                      <a:r>
                        <a:rPr lang="en-CA" sz="1600" dirty="0">
                          <a:effectLst/>
                          <a:latin typeface="Calibri" panose="020F0502020204030204" pitchFamily="34" charset="0"/>
                        </a:rPr>
                        <a:t>) regions from top to bottom, as illustrated in Figure D‑X1.</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1600" dirty="0">
                          <a:effectLst/>
                          <a:latin typeface="Calibri" panose="020F0502020204030204" pitchFamily="34" charset="0"/>
                        </a:rPr>
                        <a:t>1</a:t>
                      </a:r>
                      <a:endParaRPr lang="zh-TW" sz="16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600" dirty="0">
                          <a:effectLst/>
                          <a:latin typeface="Calibri" panose="020F0502020204030204" pitchFamily="34" charset="0"/>
                        </a:rPr>
                        <a:t>Indicates the frame of the CTDP-LR type with an arrangement of subsample color depth left (SCD</a:t>
                      </a:r>
                      <a:r>
                        <a:rPr lang="en-CA" sz="1600" baseline="-25000" dirty="0">
                          <a:effectLst/>
                          <a:latin typeface="Calibri" panose="020F0502020204030204" pitchFamily="34" charset="0"/>
                        </a:rPr>
                        <a:t>L</a:t>
                      </a:r>
                      <a:r>
                        <a:rPr lang="en-CA" sz="1600" dirty="0">
                          <a:effectLst/>
                          <a:latin typeface="Calibri" panose="020F0502020204030204" pitchFamily="34" charset="0"/>
                        </a:rPr>
                        <a:t>), related texture (RT), and subsample color depth right (SCD</a:t>
                      </a:r>
                      <a:r>
                        <a:rPr lang="en-CA" sz="1600" baseline="-25000" dirty="0">
                          <a:effectLst/>
                          <a:latin typeface="Calibri" panose="020F0502020204030204" pitchFamily="34" charset="0"/>
                        </a:rPr>
                        <a:t>R</a:t>
                      </a:r>
                      <a:r>
                        <a:rPr lang="en-CA" sz="1600" dirty="0">
                          <a:effectLst/>
                          <a:latin typeface="Calibri" panose="020F0502020204030204" pitchFamily="34" charset="0"/>
                        </a:rPr>
                        <a:t>) regions from left to right, as illustrated in Figure D‑X2.</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a16="http://schemas.microsoft.com/office/drawing/2014/main" val="10002"/>
                  </a:ext>
                </a:extLst>
              </a:tr>
            </a:tbl>
          </a:graphicData>
        </a:graphic>
      </p:graphicFrame>
      <p:sp>
        <p:nvSpPr>
          <p:cNvPr id="3" name="文字方塊 2"/>
          <p:cNvSpPr txBox="1"/>
          <p:nvPr/>
        </p:nvSpPr>
        <p:spPr>
          <a:xfrm>
            <a:off x="1197968" y="6108670"/>
            <a:ext cx="6624735" cy="400110"/>
          </a:xfrm>
          <a:prstGeom prst="rect">
            <a:avLst/>
          </a:prstGeom>
          <a:noFill/>
        </p:spPr>
        <p:txBody>
          <a:bodyPr wrap="square" rtlCol="0">
            <a:spAutoFit/>
          </a:bodyPr>
          <a:lstStyle/>
          <a:p>
            <a:pPr algn="ctr"/>
            <a:r>
              <a:rPr lang="en-US" altLang="zh-TW" sz="2000" b="1" dirty="0" smtClean="0">
                <a:solidFill>
                  <a:srgbClr val="0000FF"/>
                </a:solidFill>
              </a:rPr>
              <a:t>Removed 2-view &amp; 2-depth CTDP formats</a:t>
            </a:r>
            <a:endParaRPr lang="zh-TW" altLang="en-US" sz="2000" b="1" dirty="0">
              <a:solidFill>
                <a:srgbClr val="0000FF"/>
              </a:solidFill>
            </a:endParaRPr>
          </a:p>
        </p:txBody>
      </p:sp>
    </p:spTree>
    <p:extLst>
      <p:ext uri="{BB962C8B-B14F-4D97-AF65-F5344CB8AC3E}">
        <p14:creationId xmlns:p14="http://schemas.microsoft.com/office/powerpoint/2010/main" val="2249364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858912" y="1556792"/>
            <a:ext cx="7848872" cy="2308324"/>
          </a:xfrm>
          <a:prstGeom prst="rect">
            <a:avLst/>
          </a:prstGeom>
          <a:noFill/>
        </p:spPr>
        <p:txBody>
          <a:bodyPr wrap="square" rtlCol="0">
            <a:spAutoFit/>
          </a:bodyPr>
          <a:lstStyle/>
          <a:p>
            <a:pPr algn="just" hangingPunct="0"/>
            <a:r>
              <a:rPr lang="en-US" altLang="zh-TW" b="1" dirty="0" err="1"/>
              <a:t>large_depth_type</a:t>
            </a:r>
            <a:r>
              <a:rPr lang="en-US" altLang="zh-TW" b="1" dirty="0"/>
              <a:t> </a:t>
            </a:r>
            <a:r>
              <a:rPr lang="en-US" altLang="zh-TW" dirty="0"/>
              <a:t>equal to 1 indicates the depth information utilizes more color depth lines to carry depth map. </a:t>
            </a:r>
            <a:endParaRPr lang="en-US" altLang="zh-TW" dirty="0" smtClean="0"/>
          </a:p>
          <a:p>
            <a:pPr algn="just" hangingPunct="0"/>
            <a:endParaRPr lang="en-US" altLang="zh-TW" b="1" dirty="0"/>
          </a:p>
          <a:p>
            <a:pPr algn="just" hangingPunct="0"/>
            <a:r>
              <a:rPr lang="en-US" altLang="zh-TW" b="1" dirty="0" err="1" smtClean="0"/>
              <a:t>large_depth_type</a:t>
            </a:r>
            <a:r>
              <a:rPr lang="en-US" altLang="zh-TW" b="1" dirty="0" smtClean="0"/>
              <a:t> </a:t>
            </a:r>
            <a:r>
              <a:rPr lang="en-US" altLang="zh-TW" dirty="0"/>
              <a:t>equal to 0 indicates the depth information utilizes less color depth lines to carry depth map. </a:t>
            </a:r>
          </a:p>
          <a:p>
            <a:pPr algn="just" hangingPunct="0"/>
            <a:endParaRPr lang="en-US" altLang="zh-TW" b="1" dirty="0" smtClean="0"/>
          </a:p>
          <a:p>
            <a:pPr algn="just" hangingPunct="0"/>
            <a:r>
              <a:rPr lang="en-US" altLang="zh-TW" dirty="0" smtClean="0"/>
              <a:t>When </a:t>
            </a:r>
            <a:r>
              <a:rPr lang="en-US" altLang="zh-TW" dirty="0" err="1"/>
              <a:t>ctdp_packing_type</a:t>
            </a:r>
            <a:r>
              <a:rPr lang="en-US" altLang="zh-TW" dirty="0"/>
              <a:t> is not equal to 0 or 1, </a:t>
            </a:r>
            <a:r>
              <a:rPr lang="en-US" altLang="zh-TW" dirty="0" err="1"/>
              <a:t>large_depth_type</a:t>
            </a:r>
            <a:r>
              <a:rPr lang="en-US" altLang="zh-TW" dirty="0"/>
              <a:t> is ignored and reserved for future use by ITU-T | ISO/IEC. </a:t>
            </a:r>
          </a:p>
        </p:txBody>
      </p:sp>
      <p:sp>
        <p:nvSpPr>
          <p:cNvPr id="3" name="矩形 2"/>
          <p:cNvSpPr/>
          <p:nvPr/>
        </p:nvSpPr>
        <p:spPr>
          <a:xfrm>
            <a:off x="2957125" y="764704"/>
            <a:ext cx="3205108" cy="584775"/>
          </a:xfrm>
          <a:prstGeom prst="rect">
            <a:avLst/>
          </a:prstGeom>
        </p:spPr>
        <p:txBody>
          <a:bodyPr wrap="none">
            <a:spAutoFit/>
          </a:bodyPr>
          <a:lstStyle/>
          <a:p>
            <a:pPr algn="ctr"/>
            <a:r>
              <a:rPr lang="en-CA" altLang="zh-TW" sz="3200" b="1" dirty="0" err="1">
                <a:solidFill>
                  <a:schemeClr val="tx2"/>
                </a:solidFill>
                <a:latin typeface="Calibri" panose="020F0502020204030204" pitchFamily="34" charset="0"/>
                <a:cs typeface="Calibri" panose="020F0502020204030204" pitchFamily="34" charset="0"/>
              </a:rPr>
              <a:t>large_depth_type</a:t>
            </a:r>
            <a:endParaRPr lang="zh-TW" altLang="en-US" sz="3200"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4395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21784" y="1905506"/>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a:t>
            </a:r>
            <a:r>
              <a:rPr lang="en-US" altLang="zh-TW" dirty="0" smtClean="0">
                <a:latin typeface="Calibri" pitchFamily="34" charset="0"/>
              </a:rPr>
              <a:t>(CTDP) Formats</a:t>
            </a:r>
            <a:endParaRPr lang="en-US" altLang="zh-TW" sz="2200" dirty="0" smtClean="0">
              <a:latin typeface="Calibri" pitchFamily="34" charset="0"/>
            </a:endParaRPr>
          </a:p>
        </p:txBody>
      </p:sp>
      <p:sp>
        <p:nvSpPr>
          <p:cNvPr id="4" name="矩形 3"/>
          <p:cNvSpPr/>
          <p:nvPr/>
        </p:nvSpPr>
        <p:spPr>
          <a:xfrm>
            <a:off x="1331641" y="3501008"/>
            <a:ext cx="6408712" cy="1523494"/>
          </a:xfrm>
          <a:prstGeom prst="rect">
            <a:avLst/>
          </a:prstGeom>
        </p:spPr>
        <p:txBody>
          <a:bodyPr wrap="square">
            <a:spAutoFit/>
          </a:bodyPr>
          <a:lstStyle/>
          <a:p>
            <a:r>
              <a:rPr lang="en-US" altLang="zh-TW" sz="2400" b="1" dirty="0" smtClean="0">
                <a:solidFill>
                  <a:srgbClr val="FFFF00"/>
                </a:solidFill>
                <a:effectLst>
                  <a:outerShdw blurRad="38100" dist="38100" dir="2700000" algn="tl">
                    <a:srgbClr val="000000">
                      <a:alpha val="43137"/>
                    </a:srgbClr>
                  </a:outerShdw>
                </a:effectLst>
              </a:rPr>
              <a:t>Simplify CTDP Formats:</a:t>
            </a:r>
          </a:p>
          <a:p>
            <a:pPr marL="742950" lvl="1" indent="-285750">
              <a:spcBef>
                <a:spcPts val="600"/>
              </a:spcBef>
              <a:buFont typeface="Wingdings" panose="05000000000000000000" pitchFamily="2" charset="2"/>
              <a:buChar char="n"/>
            </a:pPr>
            <a:r>
              <a:rPr lang="en-US" altLang="zh-TW" b="1" dirty="0" err="1" smtClean="0">
                <a:solidFill>
                  <a:srgbClr val="FFFF00"/>
                </a:solidFill>
                <a:effectLst>
                  <a:outerShdw blurRad="38100" dist="38100" dir="2700000" algn="tl">
                    <a:srgbClr val="000000">
                      <a:alpha val="43137"/>
                    </a:srgbClr>
                  </a:outerShdw>
                </a:effectLst>
              </a:rPr>
              <a:t>ctdp_packing_type</a:t>
            </a:r>
            <a:r>
              <a:rPr lang="en-US" altLang="zh-TW" b="1" dirty="0" smtClean="0">
                <a:solidFill>
                  <a:srgbClr val="FFFF00"/>
                </a:solidFill>
                <a:effectLst>
                  <a:outerShdw blurRad="38100" dist="38100" dir="2700000" algn="tl">
                    <a:srgbClr val="000000">
                      <a:alpha val="43137"/>
                    </a:srgbClr>
                  </a:outerShdw>
                </a:effectLst>
              </a:rPr>
              <a:t> (TB or LR)</a:t>
            </a:r>
          </a:p>
          <a:p>
            <a:pPr marL="742950" lvl="1" indent="-285750">
              <a:spcBef>
                <a:spcPts val="600"/>
              </a:spcBef>
              <a:buFont typeface="Wingdings" panose="05000000000000000000" pitchFamily="2" charset="2"/>
              <a:buChar char="n"/>
            </a:pPr>
            <a:r>
              <a:rPr lang="en-US" altLang="zh-TW" b="1" dirty="0" err="1">
                <a:solidFill>
                  <a:srgbClr val="FFFF00"/>
                </a:solidFill>
                <a:effectLst>
                  <a:outerShdw blurRad="38100" dist="38100" dir="2700000" algn="tl">
                    <a:srgbClr val="000000">
                      <a:alpha val="43137"/>
                    </a:srgbClr>
                  </a:outerShdw>
                </a:effectLst>
              </a:rPr>
              <a:t>l</a:t>
            </a:r>
            <a:r>
              <a:rPr lang="en-US" altLang="zh-TW" b="1" dirty="0" err="1" smtClean="0">
                <a:solidFill>
                  <a:srgbClr val="FFFF00"/>
                </a:solidFill>
                <a:effectLst>
                  <a:outerShdw blurRad="38100" dist="38100" dir="2700000" algn="tl">
                    <a:srgbClr val="000000">
                      <a:alpha val="43137"/>
                    </a:srgbClr>
                  </a:outerShdw>
                </a:effectLst>
              </a:rPr>
              <a:t>arge_depth_type</a:t>
            </a:r>
            <a:r>
              <a:rPr lang="en-US" altLang="zh-TW" b="1" dirty="0" smtClean="0">
                <a:solidFill>
                  <a:srgbClr val="FFFF00"/>
                </a:solidFill>
                <a:effectLst>
                  <a:outerShdw blurRad="38100" dist="38100" dir="2700000" algn="tl">
                    <a:srgbClr val="000000">
                      <a:alpha val="43137"/>
                    </a:srgbClr>
                  </a:outerShdw>
                </a:effectLst>
              </a:rPr>
              <a:t> (large or small depth regions)</a:t>
            </a:r>
            <a:endParaRPr lang="en-US" altLang="zh-TW" b="1" dirty="0">
              <a:solidFill>
                <a:srgbClr val="FFFF00"/>
              </a:solidFill>
              <a:effectLst>
                <a:outerShdw blurRad="38100" dist="38100" dir="2700000" algn="tl">
                  <a:srgbClr val="000000">
                    <a:alpha val="43137"/>
                  </a:srgbClr>
                </a:outerShdw>
              </a:effectLst>
            </a:endParaRPr>
          </a:p>
          <a:p>
            <a:pPr marL="742950" lvl="1" indent="-285750">
              <a:spcBef>
                <a:spcPts val="600"/>
              </a:spcBef>
              <a:buFont typeface="Wingdings" panose="05000000000000000000" pitchFamily="2" charset="2"/>
              <a:buChar char="n"/>
            </a:pPr>
            <a:endParaRPr lang="en-US" altLang="zh-TW"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56789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bwMode="auto">
          <a:xfrm>
            <a:off x="4716016" y="3359030"/>
            <a:ext cx="223991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716632" y="4119352"/>
            <a:ext cx="2238905" cy="523220"/>
            <a:chOff x="5199360" y="3933056"/>
            <a:chExt cx="2468984" cy="523220"/>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Vertical Splitting</a:t>
              </a:r>
            </a:p>
            <a:p>
              <a:pPr algn="ctr"/>
              <a:r>
                <a:rPr lang="en-US" altLang="zh-TW" sz="1400" b="1" dirty="0" smtClean="0">
                  <a:latin typeface="Calibri" panose="020F0502020204030204" pitchFamily="34" charset="0"/>
                  <a:cs typeface="Arial" pitchFamily="34" charset="0"/>
                </a:rPr>
                <a:t>&amp; Flipping</a:t>
              </a:r>
              <a:endParaRPr lang="en-US" altLang="zh-TW" sz="1400" b="1" dirty="0">
                <a:latin typeface="Calibri" panose="020F0502020204030204" pitchFamily="34" charset="0"/>
                <a:cs typeface="Arial" pitchFamily="34" charset="0"/>
              </a:endParaRPr>
            </a:p>
          </p:txBody>
        </p:sp>
      </p:grpSp>
      <p:sp>
        <p:nvSpPr>
          <p:cNvPr id="55" name="矩形 54"/>
          <p:cNvSpPr/>
          <p:nvPr/>
        </p:nvSpPr>
        <p:spPr bwMode="auto">
          <a:xfrm>
            <a:off x="4716632" y="2638950"/>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716016" y="2648648"/>
            <a:ext cx="2238905"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Spatial Subsample in</a:t>
            </a:r>
          </a:p>
          <a:p>
            <a:pPr algn="ctr"/>
            <a:r>
              <a:rPr lang="en-US" altLang="zh-TW" sz="1400" b="1" dirty="0" smtClean="0">
                <a:latin typeface="Calibri" panose="020F0502020204030204" pitchFamily="34" charset="0"/>
                <a:cs typeface="Arial" pitchFamily="34" charset="0"/>
              </a:rPr>
              <a:t>Vertical Direction</a:t>
            </a:r>
            <a:endParaRPr lang="en-US" altLang="zh-TW" sz="1400" b="1" dirty="0">
              <a:latin typeface="Calibri" panose="020F0502020204030204" pitchFamily="34" charset="0"/>
              <a:cs typeface="Arial" pitchFamily="34" charset="0"/>
            </a:endParaRPr>
          </a:p>
        </p:txBody>
      </p:sp>
      <p:sp>
        <p:nvSpPr>
          <p:cNvPr id="60" name="矩形 59"/>
          <p:cNvSpPr/>
          <p:nvPr/>
        </p:nvSpPr>
        <p:spPr bwMode="auto">
          <a:xfrm>
            <a:off x="2313903" y="2643274"/>
            <a:ext cx="2258097"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315845" y="2616586"/>
            <a:ext cx="2232248"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Vertical Subsample or  </a:t>
            </a:r>
          </a:p>
          <a:p>
            <a:pPr algn="ctr"/>
            <a:r>
              <a:rPr lang="en-US" altLang="zh-TW" sz="14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3112518" y="3496928"/>
            <a:ext cx="1934548" cy="1273680"/>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0" name="Picture 2"/>
          <p:cNvPicPr preferRelativeResize="0">
            <a:picLocks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148064" y="5545362"/>
            <a:ext cx="1440000" cy="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圖片 7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176906" y="1641525"/>
            <a:ext cx="1440160" cy="810000"/>
          </a:xfrm>
          <a:prstGeom prst="rect">
            <a:avLst/>
          </a:prstGeom>
        </p:spPr>
      </p:pic>
      <p:pic>
        <p:nvPicPr>
          <p:cNvPr id="73" name="圖片 72"/>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2699792" y="1680482"/>
            <a:ext cx="1440160" cy="810000"/>
          </a:xfrm>
          <a:prstGeom prst="rect">
            <a:avLst/>
          </a:prstGeom>
        </p:spPr>
      </p:pic>
      <p:sp>
        <p:nvSpPr>
          <p:cNvPr id="80" name="矩形 79"/>
          <p:cNvSpPr/>
          <p:nvPr/>
        </p:nvSpPr>
        <p:spPr bwMode="auto">
          <a:xfrm>
            <a:off x="4716632" y="4839432"/>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88024" y="4947264"/>
            <a:ext cx="2160240" cy="307777"/>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Combination</a:t>
            </a:r>
            <a:endParaRPr lang="en-US" altLang="zh-TW" sz="1400" b="1" dirty="0">
              <a:latin typeface="Calibri" panose="020F0502020204030204" pitchFamily="34" charset="0"/>
              <a:cs typeface="Arial" pitchFamily="34" charset="0"/>
            </a:endParaRPr>
          </a:p>
        </p:txBody>
      </p:sp>
      <p:cxnSp>
        <p:nvCxnSpPr>
          <p:cNvPr id="86" name="直線單箭頭接點 85"/>
          <p:cNvCxnSpPr/>
          <p:nvPr/>
        </p:nvCxnSpPr>
        <p:spPr bwMode="auto">
          <a:xfrm>
            <a:off x="5868144" y="2444630"/>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419872" y="2439519"/>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8144" y="3178763"/>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36360" y="3893680"/>
            <a:ext cx="9115" cy="225672"/>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8144" y="4642572"/>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8144" y="5362652"/>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3" name="圖片 92"/>
          <p:cNvPicPr preferRelativeResize="0">
            <a:picLocks/>
          </p:cNvPicPr>
          <p:nvPr/>
        </p:nvPicPr>
        <p:blipFill>
          <a:blip r:embed="rId7" cstate="screen">
            <a:extLst>
              <a:ext uri="{28A0092B-C50C-407E-A947-70E740481C1C}">
                <a14:useLocalDpi xmlns:a14="http://schemas.microsoft.com/office/drawing/2010/main" val="0"/>
              </a:ext>
            </a:extLst>
          </a:blip>
          <a:stretch>
            <a:fillRect/>
          </a:stretch>
        </p:blipFill>
        <p:spPr>
          <a:xfrm>
            <a:off x="7092440" y="3583868"/>
            <a:ext cx="1440000" cy="216024"/>
          </a:xfrm>
          <a:prstGeom prst="rect">
            <a:avLst/>
          </a:prstGeom>
        </p:spPr>
      </p:pic>
      <p:pic>
        <p:nvPicPr>
          <p:cNvPr id="94" name="圖片 93"/>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500268"/>
            <a:ext cx="1440000" cy="108000"/>
          </a:xfrm>
          <a:prstGeom prst="rect">
            <a:avLst/>
          </a:prstGeom>
        </p:spPr>
      </p:pic>
      <p:pic>
        <p:nvPicPr>
          <p:cNvPr id="95" name="圖片 94"/>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4209272"/>
            <a:ext cx="1440000" cy="108000"/>
          </a:xfrm>
          <a:prstGeom prst="rect">
            <a:avLst/>
          </a:prstGeom>
        </p:spPr>
      </p:pic>
      <p:pic>
        <p:nvPicPr>
          <p:cNvPr id="96" name="圖片 95"/>
          <p:cNvPicPr>
            <a:picLocks/>
          </p:cNvPicPr>
          <p:nvPr/>
        </p:nvPicPr>
        <p:blipFill>
          <a:blip r:embed="rId10" cstate="screen">
            <a:extLst>
              <a:ext uri="{28A0092B-C50C-407E-A947-70E740481C1C}">
                <a14:useLocalDpi xmlns:a14="http://schemas.microsoft.com/office/drawing/2010/main" val="0"/>
              </a:ext>
            </a:extLst>
          </a:blip>
          <a:stretch>
            <a:fillRect/>
          </a:stretch>
        </p:blipFill>
        <p:spPr>
          <a:xfrm>
            <a:off x="7092280" y="2620074"/>
            <a:ext cx="1440000" cy="608400"/>
          </a:xfrm>
          <a:prstGeom prst="rect">
            <a:avLst/>
          </a:prstGeom>
        </p:spPr>
      </p:pic>
      <p:pic>
        <p:nvPicPr>
          <p:cNvPr id="97" name="圖片 96"/>
          <p:cNvPicPr>
            <a:picLocks/>
          </p:cNvPicPr>
          <p:nvPr/>
        </p:nvPicPr>
        <p:blipFill>
          <a:blip r:embed="rId11" cstate="screen">
            <a:extLst>
              <a:ext uri="{28A0092B-C50C-407E-A947-70E740481C1C}">
                <a14:useLocalDpi xmlns:a14="http://schemas.microsoft.com/office/drawing/2010/main" val="0"/>
              </a:ext>
            </a:extLst>
          </a:blip>
          <a:stretch>
            <a:fillRect/>
          </a:stretch>
        </p:blipFill>
        <p:spPr>
          <a:xfrm>
            <a:off x="755576" y="2595106"/>
            <a:ext cx="1440160" cy="608400"/>
          </a:xfrm>
          <a:prstGeom prst="rect">
            <a:avLst/>
          </a:prstGeom>
        </p:spPr>
      </p:pic>
      <p:sp>
        <p:nvSpPr>
          <p:cNvPr id="42" name="文字方塊 41"/>
          <p:cNvSpPr txBox="1"/>
          <p:nvPr/>
        </p:nvSpPr>
        <p:spPr>
          <a:xfrm>
            <a:off x="4079792" y="1946982"/>
            <a:ext cx="296876" cy="307777"/>
          </a:xfrm>
          <a:prstGeom prst="rect">
            <a:avLst/>
          </a:prstGeom>
          <a:noFill/>
        </p:spPr>
        <p:txBody>
          <a:bodyPr wrap="none" rtlCol="0">
            <a:spAutoFit/>
          </a:bodyPr>
          <a:lstStyle/>
          <a:p>
            <a:r>
              <a:rPr lang="en-US" altLang="zh-TW" sz="1400" dirty="0" smtClean="0">
                <a:latin typeface="Calibri" panose="020F0502020204030204" pitchFamily="34" charset="0"/>
              </a:rPr>
              <a:t>H</a:t>
            </a:r>
            <a:endParaRPr lang="zh-TW" altLang="en-US" sz="1400" dirty="0">
              <a:latin typeface="Calibri" panose="020F0502020204030204" pitchFamily="34" charset="0"/>
            </a:endParaRPr>
          </a:p>
        </p:txBody>
      </p:sp>
      <p:sp>
        <p:nvSpPr>
          <p:cNvPr id="43" name="文字方塊 42"/>
          <p:cNvSpPr txBox="1"/>
          <p:nvPr/>
        </p:nvSpPr>
        <p:spPr>
          <a:xfrm>
            <a:off x="4924798" y="1943363"/>
            <a:ext cx="296876" cy="307777"/>
          </a:xfrm>
          <a:prstGeom prst="rect">
            <a:avLst/>
          </a:prstGeom>
          <a:noFill/>
        </p:spPr>
        <p:txBody>
          <a:bodyPr wrap="none" rtlCol="0">
            <a:spAutoFit/>
          </a:bodyPr>
          <a:lstStyle/>
          <a:p>
            <a:r>
              <a:rPr lang="en-US" altLang="zh-TW" sz="1400" dirty="0" smtClean="0">
                <a:latin typeface="Calibri" panose="020F0502020204030204" pitchFamily="34" charset="0"/>
              </a:rPr>
              <a:t>H</a:t>
            </a:r>
            <a:endParaRPr lang="zh-TW" altLang="en-US" sz="1400" dirty="0">
              <a:latin typeface="Calibri" panose="020F0502020204030204" pitchFamily="34" charset="0"/>
            </a:endParaRPr>
          </a:p>
        </p:txBody>
      </p:sp>
      <p:sp>
        <p:nvSpPr>
          <p:cNvPr id="58" name="標題 1"/>
          <p:cNvSpPr>
            <a:spLocks noGrp="1"/>
          </p:cNvSpPr>
          <p:nvPr>
            <p:ph type="title"/>
          </p:nvPr>
        </p:nvSpPr>
        <p:spPr>
          <a:xfrm>
            <a:off x="433293" y="777915"/>
            <a:ext cx="8229600" cy="706869"/>
          </a:xfrm>
        </p:spPr>
        <p:txBody>
          <a:bodyPr>
            <a:normAutofit/>
          </a:bodyPr>
          <a:lstStyle/>
          <a:p>
            <a:pPr algn="ctr"/>
            <a:r>
              <a:rPr lang="en-US" altLang="zh-TW" sz="3200" dirty="0" smtClean="0">
                <a:latin typeface="Calibri" pitchFamily="34" charset="0"/>
              </a:rPr>
              <a:t>CTDP- Top and Bottom (TB) Packing Procedure</a:t>
            </a:r>
            <a:endParaRPr lang="zh-TW" altLang="en-US" sz="3200" dirty="0">
              <a:latin typeface="Calibri" pitchFamily="34" charset="0"/>
            </a:endParaRPr>
          </a:p>
        </p:txBody>
      </p:sp>
      <p:sp>
        <p:nvSpPr>
          <p:cNvPr id="59" name="文字方塊 58"/>
          <p:cNvSpPr txBox="1"/>
          <p:nvPr/>
        </p:nvSpPr>
        <p:spPr>
          <a:xfrm>
            <a:off x="4716790" y="3370460"/>
            <a:ext cx="22391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Subsample </a:t>
            </a:r>
          </a:p>
          <a:p>
            <a:pPr algn="ctr"/>
            <a:r>
              <a:rPr lang="en-US" altLang="zh-TW" sz="1400" b="1" dirty="0" smtClean="0">
                <a:latin typeface="Calibri" panose="020F0502020204030204" pitchFamily="34" charset="0"/>
                <a:cs typeface="Arial" pitchFamily="34" charset="0"/>
              </a:rPr>
              <a:t>to Emulated </a:t>
            </a:r>
            <a:r>
              <a:rPr lang="en-US" altLang="zh-TW" sz="1400" b="1" dirty="0" err="1" smtClean="0">
                <a:latin typeface="Calibri" panose="020F0502020204030204" pitchFamily="34" charset="0"/>
                <a:cs typeface="Arial" pitchFamily="34" charset="0"/>
              </a:rPr>
              <a:t>YCbCr</a:t>
            </a:r>
            <a:endParaRPr lang="en-US" altLang="zh-TW" sz="1400" b="1" dirty="0">
              <a:latin typeface="Calibri" panose="020F0502020204030204" pitchFamily="34" charset="0"/>
              <a:cs typeface="Arial"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1" name="文字方塊 70"/>
          <p:cNvSpPr txBox="1"/>
          <p:nvPr/>
        </p:nvSpPr>
        <p:spPr>
          <a:xfrm>
            <a:off x="8464985" y="4423463"/>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sp>
        <p:nvSpPr>
          <p:cNvPr id="77" name="文字方塊 76"/>
          <p:cNvSpPr txBox="1"/>
          <p:nvPr/>
        </p:nvSpPr>
        <p:spPr>
          <a:xfrm>
            <a:off x="395536" y="2745417"/>
            <a:ext cx="408253"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S</a:t>
            </a:r>
            <a:r>
              <a:rPr lang="en-US" altLang="zh-TW" sz="1400" baseline="-25000" dirty="0" smtClean="0">
                <a:latin typeface="Calibri" panose="020F0502020204030204" pitchFamily="34" charset="0"/>
              </a:rPr>
              <a:t>T</a:t>
            </a:r>
            <a:endParaRPr lang="zh-TW" altLang="en-US" sz="1400" dirty="0">
              <a:latin typeface="Calibri" panose="020F0502020204030204" pitchFamily="34" charset="0"/>
            </a:endParaRPr>
          </a:p>
        </p:txBody>
      </p:sp>
      <p:grpSp>
        <p:nvGrpSpPr>
          <p:cNvPr id="6" name="群組 5"/>
          <p:cNvGrpSpPr/>
          <p:nvPr/>
        </p:nvGrpSpPr>
        <p:grpSpPr>
          <a:xfrm>
            <a:off x="6516216" y="5461082"/>
            <a:ext cx="486030" cy="972509"/>
            <a:chOff x="6516216" y="5752420"/>
            <a:chExt cx="486030" cy="972509"/>
          </a:xfrm>
        </p:grpSpPr>
        <p:sp>
          <p:nvSpPr>
            <p:cNvPr id="67" name="文字方塊 66"/>
            <p:cNvSpPr txBox="1"/>
            <p:nvPr/>
          </p:nvSpPr>
          <p:spPr>
            <a:xfrm>
              <a:off x="6516216" y="6067855"/>
              <a:ext cx="419154"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68" name="文字方塊 67"/>
            <p:cNvSpPr txBox="1"/>
            <p:nvPr/>
          </p:nvSpPr>
          <p:spPr>
            <a:xfrm>
              <a:off x="6516216" y="5752420"/>
              <a:ext cx="445956"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79" name="文字方塊 78"/>
            <p:cNvSpPr txBox="1"/>
            <p:nvPr/>
          </p:nvSpPr>
          <p:spPr>
            <a:xfrm>
              <a:off x="6516216" y="6417152"/>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grpSp>
      <p:sp>
        <p:nvSpPr>
          <p:cNvPr id="82" name="文字方塊 81"/>
          <p:cNvSpPr txBox="1"/>
          <p:nvPr/>
        </p:nvSpPr>
        <p:spPr>
          <a:xfrm>
            <a:off x="8460432" y="4078467"/>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sp>
        <p:nvSpPr>
          <p:cNvPr id="83" name="文字方塊 82"/>
          <p:cNvSpPr txBox="1"/>
          <p:nvPr/>
        </p:nvSpPr>
        <p:spPr>
          <a:xfrm>
            <a:off x="8460432" y="3561075"/>
            <a:ext cx="577402" cy="307777"/>
          </a:xfrm>
          <a:prstGeom prst="rect">
            <a:avLst/>
          </a:prstGeom>
          <a:noFill/>
        </p:spPr>
        <p:txBody>
          <a:bodyPr wrap="none" rtlCol="0">
            <a:spAutoFit/>
          </a:bodyPr>
          <a:lstStyle/>
          <a:p>
            <a:r>
              <a:rPr lang="en-US" altLang="zh-TW" sz="1400" dirty="0" smtClean="0">
                <a:latin typeface="Calibri" panose="020F0502020204030204" pitchFamily="34" charset="0"/>
              </a:rPr>
              <a:t> 2H</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84" name="文字方塊 83"/>
          <p:cNvSpPr txBox="1"/>
          <p:nvPr/>
        </p:nvSpPr>
        <p:spPr>
          <a:xfrm>
            <a:off x="8460432" y="2750840"/>
            <a:ext cx="577402" cy="307777"/>
          </a:xfrm>
          <a:prstGeom prst="rect">
            <a:avLst/>
          </a:prstGeom>
          <a:noFill/>
        </p:spPr>
        <p:txBody>
          <a:bodyPr wrap="none" rtlCol="0">
            <a:spAutoFit/>
          </a:bodyPr>
          <a:lstStyle/>
          <a:p>
            <a:r>
              <a:rPr lang="en-US" altLang="zh-TW" sz="1400" dirty="0" smtClean="0">
                <a:latin typeface="Calibri" panose="020F0502020204030204" pitchFamily="34" charset="0"/>
              </a:rPr>
              <a:t> 6H</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3" name="矩形 2"/>
          <p:cNvSpPr/>
          <p:nvPr/>
        </p:nvSpPr>
        <p:spPr>
          <a:xfrm>
            <a:off x="5701846" y="1393031"/>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5" name="矩形 64"/>
          <p:cNvSpPr/>
          <p:nvPr/>
        </p:nvSpPr>
        <p:spPr>
          <a:xfrm>
            <a:off x="3286499" y="1418872"/>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9" name="矩形 68"/>
          <p:cNvSpPr/>
          <p:nvPr/>
        </p:nvSpPr>
        <p:spPr>
          <a:xfrm>
            <a:off x="7668344" y="2348880"/>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74" name="矩形 73"/>
          <p:cNvSpPr/>
          <p:nvPr/>
        </p:nvSpPr>
        <p:spPr>
          <a:xfrm>
            <a:off x="7668344" y="3337247"/>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98" name="矩形 97"/>
          <p:cNvSpPr/>
          <p:nvPr/>
        </p:nvSpPr>
        <p:spPr>
          <a:xfrm>
            <a:off x="7715478" y="3939152"/>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99" name="矩形 98"/>
          <p:cNvSpPr/>
          <p:nvPr/>
        </p:nvSpPr>
        <p:spPr>
          <a:xfrm>
            <a:off x="7715478" y="4279447"/>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4" name="矩形 63"/>
          <p:cNvSpPr/>
          <p:nvPr/>
        </p:nvSpPr>
        <p:spPr>
          <a:xfrm>
            <a:off x="5679015" y="6289575"/>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3" name="矩形 52"/>
          <p:cNvSpPr/>
          <p:nvPr/>
        </p:nvSpPr>
        <p:spPr>
          <a:xfrm>
            <a:off x="1319203" y="2329135"/>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4154832292"/>
              </p:ext>
            </p:extLst>
          </p:nvPr>
        </p:nvGraphicFramePr>
        <p:xfrm>
          <a:off x="346649" y="5157192"/>
          <a:ext cx="3783916" cy="635698"/>
        </p:xfrm>
        <a:graphic>
          <a:graphicData uri="http://schemas.openxmlformats.org/presentationml/2006/ole">
            <mc:AlternateContent xmlns:mc="http://schemas.openxmlformats.org/markup-compatibility/2006">
              <mc:Choice xmlns:v="urn:schemas-microsoft-com:vml" Requires="v">
                <p:oleObj spid="_x0000_s23659" name="方程式" r:id="rId12" imgW="2336760" imgH="393480" progId="Equation.3">
                  <p:embed/>
                </p:oleObj>
              </mc:Choice>
              <mc:Fallback>
                <p:oleObj name="方程式" r:id="rId12" imgW="2336760" imgH="393480" progId="Equation.3">
                  <p:embed/>
                  <p:pic>
                    <p:nvPicPr>
                      <p:cNvPr id="0" name="Object 1"/>
                      <p:cNvPicPr>
                        <a:picLocks noChangeAspect="1" noChangeArrowheads="1"/>
                      </p:cNvPicPr>
                      <p:nvPr/>
                    </p:nvPicPr>
                    <p:blipFill>
                      <a:blip r:embed="rId13"/>
                      <a:srcRect/>
                      <a:stretch>
                        <a:fillRect/>
                      </a:stretch>
                    </p:blipFill>
                    <p:spPr bwMode="auto">
                      <a:xfrm>
                        <a:off x="346649" y="5157192"/>
                        <a:ext cx="3783916" cy="635698"/>
                      </a:xfrm>
                      <a:prstGeom prst="rect">
                        <a:avLst/>
                      </a:prstGeom>
                      <a:solidFill>
                        <a:srgbClr val="FFFF00"/>
                      </a:solidFill>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 name="物件 8"/>
          <p:cNvGraphicFramePr>
            <a:graphicFrameLocks noChangeAspect="1"/>
          </p:cNvGraphicFramePr>
          <p:nvPr>
            <p:extLst>
              <p:ext uri="{D42A27DB-BD31-4B8C-83A1-F6EECF244321}">
                <p14:modId xmlns:p14="http://schemas.microsoft.com/office/powerpoint/2010/main" val="3945575608"/>
              </p:ext>
            </p:extLst>
          </p:nvPr>
        </p:nvGraphicFramePr>
        <p:xfrm>
          <a:off x="379413" y="5922963"/>
          <a:ext cx="1489075" cy="300037"/>
        </p:xfrm>
        <a:graphic>
          <a:graphicData uri="http://schemas.openxmlformats.org/presentationml/2006/ole">
            <mc:AlternateContent xmlns:mc="http://schemas.openxmlformats.org/markup-compatibility/2006">
              <mc:Choice xmlns:v="urn:schemas-microsoft-com:vml" Requires="v">
                <p:oleObj spid="_x0000_s23660" name="方程式" r:id="rId14" imgW="1130040" imgH="228600" progId="Equation.3">
                  <p:embed/>
                </p:oleObj>
              </mc:Choice>
              <mc:Fallback>
                <p:oleObj name="方程式" r:id="rId14" imgW="1130040" imgH="228600" progId="Equation.3">
                  <p:embed/>
                  <p:pic>
                    <p:nvPicPr>
                      <p:cNvPr id="0" name="Object 3"/>
                      <p:cNvPicPr>
                        <a:picLocks noChangeAspect="1" noChangeArrowheads="1"/>
                      </p:cNvPicPr>
                      <p:nvPr/>
                    </p:nvPicPr>
                    <p:blipFill>
                      <a:blip r:embed="rId15"/>
                      <a:srcRect/>
                      <a:stretch>
                        <a:fillRect/>
                      </a:stretch>
                    </p:blipFill>
                    <p:spPr bwMode="auto">
                      <a:xfrm>
                        <a:off x="379413" y="5922963"/>
                        <a:ext cx="1489075" cy="300037"/>
                      </a:xfrm>
                      <a:prstGeom prst="rect">
                        <a:avLst/>
                      </a:prstGeom>
                      <a:solidFill>
                        <a:schemeClr val="bg2">
                          <a:lumMod val="90000"/>
                        </a:schemeClr>
                      </a:solidFill>
                    </p:spPr>
                  </p:pic>
                </p:oleObj>
              </mc:Fallback>
            </mc:AlternateContent>
          </a:graphicData>
        </a:graphic>
      </p:graphicFrame>
    </p:spTree>
    <p:extLst>
      <p:ext uri="{BB962C8B-B14F-4D97-AF65-F5344CB8AC3E}">
        <p14:creationId xmlns:p14="http://schemas.microsoft.com/office/powerpoint/2010/main" val="29060617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a:spPr>
      <a:bodyPr rtlCol="0" anchor="t"/>
      <a:lstStyle>
        <a:defPPr>
          <a:defRPr sz="1600" dirty="0" smtClean="0">
            <a:ea typeface="+mj-ea"/>
          </a:defRPr>
        </a:defPPr>
      </a:lstStyle>
      <a:style>
        <a:lnRef idx="1">
          <a:schemeClr val="accent3"/>
        </a:lnRef>
        <a:fillRef idx="2">
          <a:schemeClr val="accent3"/>
        </a:fillRef>
        <a:effectRef idx="1">
          <a:schemeClr val="accent3"/>
        </a:effectRef>
        <a:fontRef idx="minor">
          <a:schemeClr val="dk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139567</TotalTime>
  <Words>3115</Words>
  <Application>Microsoft Office PowerPoint</Application>
  <PresentationFormat>如螢幕大小 (4:3)</PresentationFormat>
  <Paragraphs>874</Paragraphs>
  <Slides>48</Slides>
  <Notes>8</Notes>
  <HiddenSlides>0</HiddenSlides>
  <MMClips>0</MMClips>
  <ScaleCrop>false</ScaleCrop>
  <HeadingPairs>
    <vt:vector size="8" baseType="variant">
      <vt:variant>
        <vt:lpstr>使用字型</vt:lpstr>
      </vt:variant>
      <vt:variant>
        <vt:i4>13</vt:i4>
      </vt:variant>
      <vt:variant>
        <vt:lpstr>佈景主題</vt:lpstr>
      </vt:variant>
      <vt:variant>
        <vt:i4>1</vt:i4>
      </vt:variant>
      <vt:variant>
        <vt:lpstr>內嵌 OLE 伺服程式</vt:lpstr>
      </vt:variant>
      <vt:variant>
        <vt:i4>2</vt:i4>
      </vt:variant>
      <vt:variant>
        <vt:lpstr>投影片標題</vt:lpstr>
      </vt:variant>
      <vt:variant>
        <vt:i4>48</vt:i4>
      </vt:variant>
    </vt:vector>
  </HeadingPairs>
  <TitlesOfParts>
    <vt:vector size="64" baseType="lpstr">
      <vt:lpstr>Arial Unicode MS</vt:lpstr>
      <vt:lpstr>华文新魏</vt:lpstr>
      <vt:lpstr>微軟正黑體</vt:lpstr>
      <vt:lpstr>新細明體</vt:lpstr>
      <vt:lpstr>標楷體</vt:lpstr>
      <vt:lpstr>Arial</vt:lpstr>
      <vt:lpstr>Arial Black</vt:lpstr>
      <vt:lpstr>Calibri</vt:lpstr>
      <vt:lpstr>Constantia</vt:lpstr>
      <vt:lpstr>Symbol</vt:lpstr>
      <vt:lpstr>Times New Roman</vt:lpstr>
      <vt:lpstr>Wingdings</vt:lpstr>
      <vt:lpstr>Wingdings 2</vt:lpstr>
      <vt:lpstr>流線</vt:lpstr>
      <vt:lpstr>投影片</vt:lpstr>
      <vt:lpstr>方程式</vt:lpstr>
      <vt:lpstr>PowerPoint 簡報</vt:lpstr>
      <vt:lpstr>Contents</vt:lpstr>
      <vt:lpstr>Centralized Texture-Depth Packing SEI Message Syntax</vt:lpstr>
      <vt:lpstr>CTDP SEI Syntax (JCT3V-Y0024)</vt:lpstr>
      <vt:lpstr>CTDP SEI Syntax (JCT3V-AA0025)</vt:lpstr>
      <vt:lpstr>ctdp_packing_type</vt:lpstr>
      <vt:lpstr>PowerPoint 簡報</vt:lpstr>
      <vt:lpstr>Centralized Texture-Depth Packing (CTDP) Formats</vt:lpstr>
      <vt:lpstr>CTDP- Top and Bottom (TB) Packing Procedure</vt:lpstr>
      <vt:lpstr>CTDP Left and Right (LR) Packing Procedure</vt:lpstr>
      <vt:lpstr>CTDP Formats for HD Video (1920x1080)</vt:lpstr>
      <vt:lpstr>PowerPoint 簡報</vt:lpstr>
      <vt:lpstr>PowerPoint 簡報</vt:lpstr>
      <vt:lpstr>Revisions of Figures and Formulations</vt:lpstr>
      <vt:lpstr>Positioning of YCbCr Components of  Subsample Color Depth (SCD) ctdp_packing_type=0</vt:lpstr>
      <vt:lpstr>Emulated YCbCr to Depth Value Mapping ctdp_packing_type=0</vt:lpstr>
      <vt:lpstr>Linear Mapping of Y components</vt:lpstr>
      <vt:lpstr>Cb/Cr to Depth Value Conversion</vt:lpstr>
      <vt:lpstr>TB, Depth-1/9, Compatible CTDP Video</vt:lpstr>
      <vt:lpstr>Positioning of YCbCr Components of  Subsample Color Depth (SCD) ctdp_packing_type=1</vt:lpstr>
      <vt:lpstr>Emulated YCbCr to Depth Value Mapping ctdp_packing_type=1</vt:lpstr>
      <vt:lpstr>LR, Depth-1/12, Compatible CTDP Video</vt:lpstr>
      <vt:lpstr>Depth Parameters Related to this CTDP SEI Syntax (Copied from 3D-HEVC) </vt:lpstr>
      <vt:lpstr>Depth Parameter Related Flags</vt:lpstr>
      <vt:lpstr>depth_representation_type</vt:lpstr>
      <vt:lpstr>View synthesis representation information element syntax</vt:lpstr>
      <vt:lpstr>Association between depth parameter variables  and syntax elements</vt:lpstr>
      <vt:lpstr>Other Syntax Elements</vt:lpstr>
      <vt:lpstr>Conclusions</vt:lpstr>
      <vt:lpstr>Conclusions</vt:lpstr>
      <vt:lpstr>Performance evaluations for some CTDP parameter:  1. Uncompressed CTDP Performance       (Compare to Ground True Values) 2. HEVC-Coded CTDP Performance       (Compare to 3D-HEVC Results)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     Adoption Plan in Taiwan </vt:lpstr>
      <vt:lpstr>Adoption Test Plan</vt:lpstr>
      <vt:lpstr>Simplified English MOE (signed)</vt:lpstr>
      <vt:lpstr>Test Plan for Headend</vt:lpstr>
      <vt:lpstr>Test Plan in STB Side</vt:lpstr>
      <vt:lpstr>Cooperated with Public Television Services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Center Fish Box Develop Plan</dc:title>
  <dc:creator>eddy</dc:creator>
  <cp:lastModifiedBy>Windows 使用者</cp:lastModifiedBy>
  <cp:revision>3055</cp:revision>
  <cp:lastPrinted>2015-06-24T02:41:17Z</cp:lastPrinted>
  <dcterms:created xsi:type="dcterms:W3CDTF">2010-07-18T05:58:14Z</dcterms:created>
  <dcterms:modified xsi:type="dcterms:W3CDTF">2017-04-05T11:28:48Z</dcterms:modified>
</cp:coreProperties>
</file>