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10"/>
  </p:notesMasterIdLst>
  <p:handoutMasterIdLst>
    <p:handoutMasterId r:id="rId11"/>
  </p:handoutMasterIdLst>
  <p:sldIdLst>
    <p:sldId id="350" r:id="rId2"/>
    <p:sldId id="384" r:id="rId3"/>
    <p:sldId id="399" r:id="rId4"/>
    <p:sldId id="400" r:id="rId5"/>
    <p:sldId id="401" r:id="rId6"/>
    <p:sldId id="402" r:id="rId7"/>
    <p:sldId id="403" r:id="rId8"/>
    <p:sldId id="377" r:id="rId9"/>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Karczewicz, Marta" initials="K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1" autoAdjust="0"/>
    <p:restoredTop sz="91367" autoAdjust="0"/>
  </p:normalViewPr>
  <p:slideViewPr>
    <p:cSldViewPr snapToGrid="0">
      <p:cViewPr>
        <p:scale>
          <a:sx n="80" d="100"/>
          <a:sy n="80" d="100"/>
        </p:scale>
        <p:origin x="-1542" y="-96"/>
      </p:cViewPr>
      <p:guideLst>
        <p:guide orient="horz" pos="4031"/>
        <p:guide pos="171"/>
      </p:guideLst>
    </p:cSldViewPr>
  </p:slideViewPr>
  <p:outlineViewPr>
    <p:cViewPr>
      <p:scale>
        <a:sx n="33" d="100"/>
        <a:sy n="33" d="100"/>
      </p:scale>
      <p:origin x="0" y="894"/>
    </p:cViewPr>
    <p:sldLst>
      <p:sld r:id="rId1" collapse="1"/>
      <p:sld r:id="rId2" collapse="1"/>
      <p:sld r:id="rId3"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2</a:t>
            </a:fld>
            <a:endParaRPr lang="en-US" dirty="0"/>
          </a:p>
        </p:txBody>
      </p:sp>
    </p:spTree>
    <p:extLst>
      <p:ext uri="{BB962C8B-B14F-4D97-AF65-F5344CB8AC3E}">
        <p14:creationId xmlns:p14="http://schemas.microsoft.com/office/powerpoint/2010/main" val="363208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95003" y="3985957"/>
            <a:ext cx="8979333" cy="1540334"/>
          </a:xfrm>
        </p:spPr>
        <p:txBody>
          <a:bodyPr/>
          <a:lstStyle/>
          <a:p>
            <a:r>
              <a:rPr lang="en-CA" sz="2400" b="1" dirty="0"/>
              <a:t>Non-RCE4: Refinement of the palette in RCE4 Test </a:t>
            </a:r>
            <a:r>
              <a:rPr lang="en-CA" sz="2400" b="1" dirty="0" smtClean="0"/>
              <a:t>2</a:t>
            </a:r>
            <a:r>
              <a:rPr lang="en-US" b="1" dirty="0"/>
              <a:t/>
            </a:r>
            <a:br>
              <a:rPr lang="en-US" b="1" dirty="0"/>
            </a:br>
            <a:r>
              <a:rPr lang="en-US" sz="1800" dirty="0" smtClean="0"/>
              <a:t>Wei Pu, </a:t>
            </a:r>
            <a:r>
              <a:rPr lang="en-CA" sz="1800" dirty="0"/>
              <a:t>Feng Zou</a:t>
            </a:r>
            <a:r>
              <a:rPr lang="en-US" sz="1800" dirty="0" smtClean="0"/>
              <a:t>, </a:t>
            </a:r>
            <a:r>
              <a:rPr lang="en-CA" sz="1800" dirty="0"/>
              <a:t>Joel Sole</a:t>
            </a:r>
            <a:r>
              <a:rPr lang="en-US" sz="1800" dirty="0" smtClean="0"/>
              <a:t>, </a:t>
            </a:r>
            <a:r>
              <a:rPr lang="en-US" sz="1800" dirty="0" smtClean="0"/>
              <a:t>Marta </a:t>
            </a:r>
            <a:r>
              <a:rPr lang="en-US" sz="1800" dirty="0" smtClean="0"/>
              <a:t>Karczewicz, </a:t>
            </a:r>
            <a:r>
              <a:rPr lang="en-CA" sz="1800" dirty="0"/>
              <a:t>Rajan Joshi</a:t>
            </a:r>
            <a:endParaRPr lang="en-US" sz="1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a:t>
            </a:r>
            <a:endParaRPr lang="en-US" dirty="0"/>
          </a:p>
        </p:txBody>
      </p:sp>
      <p:sp>
        <p:nvSpPr>
          <p:cNvPr id="3" name="Content Placeholder 2"/>
          <p:cNvSpPr>
            <a:spLocks noGrp="1"/>
          </p:cNvSpPr>
          <p:nvPr>
            <p:ph idx="1"/>
          </p:nvPr>
        </p:nvSpPr>
        <p:spPr/>
        <p:txBody>
          <a:bodyPr/>
          <a:lstStyle/>
          <a:p>
            <a:r>
              <a:rPr lang="en-US" altLang="ko-KR" sz="2400" dirty="0" smtClean="0">
                <a:solidFill>
                  <a:srgbClr val="404040"/>
                </a:solidFill>
              </a:rPr>
              <a:t>Overview</a:t>
            </a:r>
          </a:p>
          <a:p>
            <a:r>
              <a:rPr lang="en-US" altLang="ko-KR" sz="2400" dirty="0" smtClean="0">
                <a:solidFill>
                  <a:srgbClr val="404040"/>
                </a:solidFill>
              </a:rPr>
              <a:t>Technical Description</a:t>
            </a:r>
            <a:endParaRPr lang="en-US" altLang="ko-KR" sz="2400" dirty="0">
              <a:solidFill>
                <a:srgbClr val="404040"/>
              </a:solidFill>
            </a:endParaRPr>
          </a:p>
          <a:p>
            <a:endParaRPr lang="en-US" altLang="ko-KR" dirty="0" smtClean="0">
              <a:solidFill>
                <a:srgbClr val="404040"/>
              </a:solidFill>
            </a:endParaRPr>
          </a:p>
        </p:txBody>
      </p:sp>
    </p:spTree>
    <p:extLst>
      <p:ext uri="{BB962C8B-B14F-4D97-AF65-F5344CB8AC3E}">
        <p14:creationId xmlns:p14="http://schemas.microsoft.com/office/powerpoint/2010/main" val="327267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163513" y="904108"/>
            <a:ext cx="8780462" cy="5314950"/>
          </a:xfrm>
        </p:spPr>
        <p:txBody>
          <a:bodyPr/>
          <a:lstStyle/>
          <a:p>
            <a:r>
              <a:rPr lang="en-US" sz="2400" dirty="0" smtClean="0">
                <a:solidFill>
                  <a:schemeClr val="tx1"/>
                </a:solidFill>
              </a:rPr>
              <a:t>RCE4 Test 2</a:t>
            </a:r>
          </a:p>
          <a:p>
            <a:pPr lvl="1" hangingPunct="0"/>
            <a:r>
              <a:rPr lang="en-US" sz="2400" dirty="0" smtClean="0"/>
              <a:t>Stage 1:</a:t>
            </a:r>
          </a:p>
          <a:p>
            <a:pPr lvl="2" hangingPunct="0"/>
            <a:r>
              <a:rPr lang="en-US" sz="2400" dirty="0" smtClean="0"/>
              <a:t>Derive palette;</a:t>
            </a:r>
          </a:p>
          <a:p>
            <a:pPr lvl="1" hangingPunct="0"/>
            <a:r>
              <a:rPr lang="en-US" sz="2400" dirty="0" smtClean="0"/>
              <a:t>Stage 2:</a:t>
            </a:r>
          </a:p>
          <a:p>
            <a:pPr lvl="2" hangingPunct="0"/>
            <a:r>
              <a:rPr lang="en-US" sz="2400" dirty="0" smtClean="0"/>
              <a:t>“</a:t>
            </a:r>
            <a:r>
              <a:rPr lang="en-US" sz="2400" dirty="0"/>
              <a:t>Run mode</a:t>
            </a:r>
            <a:r>
              <a:rPr lang="en-US" sz="2400" dirty="0" smtClean="0"/>
              <a:t>”;</a:t>
            </a:r>
            <a:endParaRPr lang="en-US" sz="2400" dirty="0"/>
          </a:p>
          <a:p>
            <a:pPr lvl="2" hangingPunct="0"/>
            <a:r>
              <a:rPr lang="en-US" sz="2400" dirty="0"/>
              <a:t>“Copy above mode</a:t>
            </a:r>
            <a:r>
              <a:rPr lang="en-US" sz="2400" dirty="0" smtClean="0"/>
              <a:t>”;</a:t>
            </a:r>
            <a:endParaRPr lang="en-US" sz="2400" dirty="0"/>
          </a:p>
          <a:p>
            <a:pPr lvl="2" hangingPunct="0"/>
            <a:r>
              <a:rPr lang="en-US" sz="2400" dirty="0"/>
              <a:t>“Pixel mode” (escape mode)</a:t>
            </a:r>
          </a:p>
          <a:p>
            <a:pPr lvl="1"/>
            <a:endParaRPr lang="en-US" dirty="0" smtClean="0">
              <a:solidFill>
                <a:schemeClr val="tx1"/>
              </a:solidFill>
            </a:endParaRPr>
          </a:p>
        </p:txBody>
      </p:sp>
    </p:spTree>
    <p:extLst>
      <p:ext uri="{BB962C8B-B14F-4D97-AF65-F5344CB8AC3E}">
        <p14:creationId xmlns:p14="http://schemas.microsoft.com/office/powerpoint/2010/main" val="446435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Description</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Index Coding </a:t>
            </a:r>
            <a:r>
              <a:rPr lang="en-CA" sz="2400" dirty="0" smtClean="0"/>
              <a:t>when </a:t>
            </a:r>
            <a:r>
              <a:rPr lang="en-CA" sz="2400" dirty="0"/>
              <a:t>Palette has One </a:t>
            </a:r>
            <a:r>
              <a:rPr lang="en-CA" sz="2400" dirty="0" smtClean="0"/>
              <a:t>Entry</a:t>
            </a:r>
          </a:p>
          <a:p>
            <a:pPr lvl="1"/>
            <a:r>
              <a:rPr lang="en-CA" sz="2400" dirty="0" smtClean="0"/>
              <a:t>If palette has only one color,</a:t>
            </a:r>
          </a:p>
          <a:p>
            <a:pPr lvl="2"/>
            <a:r>
              <a:rPr lang="en-CA" sz="2400" dirty="0" smtClean="0"/>
              <a:t>All Index = 0;</a:t>
            </a:r>
          </a:p>
          <a:p>
            <a:pPr marL="574675" lvl="2" indent="0">
              <a:buNone/>
            </a:pPr>
            <a:r>
              <a:rPr lang="en-CA" sz="2400" dirty="0" smtClean="0">
                <a:sym typeface="Wingdings" panose="05000000000000000000" pitchFamily="2" charset="2"/>
              </a:rPr>
              <a:t></a:t>
            </a:r>
            <a:r>
              <a:rPr lang="en-CA" sz="2400" dirty="0" smtClean="0"/>
              <a:t>Skip Index Coding.</a:t>
            </a:r>
          </a:p>
        </p:txBody>
      </p:sp>
      <p:sp>
        <p:nvSpPr>
          <p:cNvPr id="4" name="Rectangle 3"/>
          <p:cNvSpPr/>
          <p:nvPr/>
        </p:nvSpPr>
        <p:spPr>
          <a:xfrm>
            <a:off x="2286000" y="3105835"/>
            <a:ext cx="4572000" cy="646331"/>
          </a:xfrm>
          <a:prstGeom prst="rect">
            <a:avLst/>
          </a:prstGeom>
        </p:spPr>
        <p:txBody>
          <a:bodyPr>
            <a:spAutoFit/>
          </a:bodyPr>
          <a:lstStyle/>
          <a:p>
            <a:r>
              <a:rPr lang="en-US" dirty="0"/>
              <a:t>Skip the Index Coding when Palette has One Entry</a:t>
            </a:r>
          </a:p>
        </p:txBody>
      </p:sp>
    </p:spTree>
    <p:extLst>
      <p:ext uri="{BB962C8B-B14F-4D97-AF65-F5344CB8AC3E}">
        <p14:creationId xmlns:p14="http://schemas.microsoft.com/office/powerpoint/2010/main" val="3747340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Skip </a:t>
            </a:r>
            <a:r>
              <a:rPr lang="en-CA" sz="2400" dirty="0"/>
              <a:t>the Coding of Escape </a:t>
            </a:r>
            <a:r>
              <a:rPr lang="en-CA" sz="2400" dirty="0" smtClean="0"/>
              <a:t>Flag (I)</a:t>
            </a:r>
          </a:p>
          <a:p>
            <a:pPr marL="0" indent="0" hangingPunct="0">
              <a:lnSpc>
                <a:spcPct val="100000"/>
              </a:lnSpc>
              <a:spcBef>
                <a:spcPts val="0"/>
              </a:spcBef>
              <a:buNone/>
            </a:pPr>
            <a:r>
              <a:rPr lang="en-CA" sz="2400" i="1" dirty="0" smtClean="0"/>
              <a:t>	for</a:t>
            </a:r>
            <a:r>
              <a:rPr lang="en-CA" sz="2400" dirty="0" smtClean="0"/>
              <a:t> </a:t>
            </a:r>
            <a:r>
              <a:rPr lang="en-CA" sz="2400" dirty="0"/>
              <a:t>(each pixel </a:t>
            </a:r>
            <a:r>
              <a:rPr lang="en-CA" sz="2400" i="1" dirty="0"/>
              <a:t>x</a:t>
            </a:r>
            <a:r>
              <a:rPr lang="en-CA" sz="2400" dirty="0"/>
              <a:t> in the CU)</a:t>
            </a:r>
            <a:endParaRPr lang="en-US" sz="2400" dirty="0"/>
          </a:p>
          <a:p>
            <a:pPr marL="0" indent="0" hangingPunct="0">
              <a:lnSpc>
                <a:spcPct val="100000"/>
              </a:lnSpc>
              <a:spcBef>
                <a:spcPts val="0"/>
              </a:spcBef>
              <a:buNone/>
            </a:pP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dirty="0"/>
              <a:t>a flag indicating whether </a:t>
            </a:r>
            <a:r>
              <a:rPr lang="en-CA" sz="2400" i="1" dirty="0"/>
              <a:t>x</a:t>
            </a:r>
            <a:r>
              <a:rPr lang="en-CA" sz="2400" dirty="0"/>
              <a:t> is escape;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r>
              <a:rPr lang="en-CA" sz="2400" i="1" dirty="0" smtClean="0"/>
              <a:t>if</a:t>
            </a:r>
            <a:r>
              <a:rPr lang="en-CA" sz="2400" dirty="0" smtClean="0"/>
              <a:t> </a:t>
            </a:r>
            <a:r>
              <a:rPr lang="en-CA" sz="2400" dirty="0"/>
              <a:t>(</a:t>
            </a:r>
            <a:r>
              <a:rPr lang="en-CA" sz="2400" i="1" dirty="0"/>
              <a:t>x</a:t>
            </a:r>
            <a:r>
              <a:rPr lang="en-CA" sz="2400" dirty="0"/>
              <a:t> is escape)</a:t>
            </a:r>
            <a:endParaRPr lang="en-US" sz="2400" dirty="0"/>
          </a:p>
          <a:p>
            <a:pPr marL="0" indent="0" hangingPunct="0">
              <a:lnSpc>
                <a:spcPct val="100000"/>
              </a:lnSpc>
              <a:spcBef>
                <a:spcPts val="0"/>
              </a:spcBef>
              <a:buNone/>
            </a:pPr>
            <a:r>
              <a:rPr lang="en-CA" sz="2400" i="1" dirty="0" smtClean="0"/>
              <a:t>	</a:t>
            </a:r>
            <a:r>
              <a:rPr lang="en-CA" sz="2400" i="1" dirty="0"/>
              <a:t> </a:t>
            </a:r>
            <a:r>
              <a:rPr lang="en-CA" sz="2400" i="1" dirty="0" smtClean="0"/>
              <a:t> </a:t>
            </a:r>
            <a:r>
              <a:rPr lang="en-CA" sz="2400" dirty="0" smtClean="0"/>
              <a:t>{</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‘pixel mode’;</a:t>
            </a:r>
            <a:endParaRPr lang="en-US" sz="2400" dirty="0"/>
          </a:p>
          <a:p>
            <a:pPr marL="0" indent="0" hangingPunct="0">
              <a:lnSpc>
                <a:spcPct val="100000"/>
              </a:lnSpc>
              <a:spcBef>
                <a:spcPts val="0"/>
              </a:spcBef>
              <a:buNone/>
            </a:pPr>
            <a:r>
              <a:rPr lang="en-CA" sz="2400" dirty="0"/>
              <a:t>	</a:t>
            </a: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else</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a:t>
            </a:r>
            <a:endParaRPr lang="en-US" sz="2400" dirty="0"/>
          </a:p>
          <a:p>
            <a:pPr marL="0" indent="0" hangingPunct="0">
              <a:lnSpc>
                <a:spcPct val="100000"/>
              </a:lnSpc>
              <a:spcBef>
                <a:spcPts val="0"/>
              </a:spcBef>
              <a:buNone/>
            </a:pPr>
            <a:r>
              <a:rPr lang="en-CA" sz="2400" dirty="0" smtClean="0"/>
              <a:t>	</a:t>
            </a:r>
            <a:r>
              <a:rPr lang="en-CA" sz="2400" dirty="0"/>
              <a:t> </a:t>
            </a:r>
            <a:r>
              <a:rPr lang="en-CA" sz="2400" dirty="0" smtClean="0"/>
              <a:t>   code </a:t>
            </a:r>
            <a:r>
              <a:rPr lang="en-CA" sz="2400" i="1" dirty="0"/>
              <a:t>x</a:t>
            </a:r>
            <a:r>
              <a:rPr lang="en-CA" sz="2400" dirty="0"/>
              <a:t> with ‘run mode’ or ‘copy above mode’;</a:t>
            </a:r>
            <a:endParaRPr lang="en-US" sz="2400" dirty="0"/>
          </a:p>
          <a:p>
            <a:pPr marL="0" indent="0" hangingPunct="0">
              <a:buNone/>
            </a:pPr>
            <a:r>
              <a:rPr lang="en-CA" sz="2400" dirty="0"/>
              <a:t>	</a:t>
            </a:r>
            <a:r>
              <a:rPr lang="en-CA" sz="2400" dirty="0"/>
              <a:t> </a:t>
            </a:r>
            <a:r>
              <a:rPr lang="en-CA" sz="2400" dirty="0" smtClean="0"/>
              <a:t> }</a:t>
            </a:r>
            <a:endParaRPr lang="en-US" sz="2400" dirty="0"/>
          </a:p>
          <a:p>
            <a:pPr marL="0" indent="0" hangingPunct="0">
              <a:buNone/>
            </a:pPr>
            <a:r>
              <a:rPr lang="en-US" sz="2400" dirty="0"/>
              <a:t>	</a:t>
            </a:r>
            <a:r>
              <a:rPr lang="en-CA" sz="2400" dirty="0" smtClean="0"/>
              <a:t>} </a:t>
            </a:r>
            <a:endParaRPr lang="en-US" sz="2400" dirty="0"/>
          </a:p>
          <a:p>
            <a:pPr marL="0" indent="0">
              <a:buNone/>
            </a:pPr>
            <a:endParaRPr lang="en-US" sz="2400" dirty="0"/>
          </a:p>
        </p:txBody>
      </p:sp>
    </p:spTree>
    <p:extLst>
      <p:ext uri="{BB962C8B-B14F-4D97-AF65-F5344CB8AC3E}">
        <p14:creationId xmlns:p14="http://schemas.microsoft.com/office/powerpoint/2010/main" val="262034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itchFamily="2" charset="2"/>
              <a:buChar char="q"/>
            </a:pPr>
            <a:r>
              <a:rPr lang="en-CA" sz="2400" dirty="0"/>
              <a:t> </a:t>
            </a:r>
            <a:r>
              <a:rPr lang="en-CA" sz="2400" dirty="0" smtClean="0"/>
              <a:t> Skip </a:t>
            </a:r>
            <a:r>
              <a:rPr lang="en-CA" sz="2400" dirty="0"/>
              <a:t>the Coding of Escape Flag (</a:t>
            </a:r>
            <a:r>
              <a:rPr lang="en-CA" sz="2400" dirty="0"/>
              <a:t>II</a:t>
            </a:r>
            <a:r>
              <a:rPr lang="en-CA" sz="2400" dirty="0" smtClean="0"/>
              <a:t>)</a:t>
            </a:r>
          </a:p>
          <a:p>
            <a:pPr marL="0" indent="0">
              <a:buNone/>
            </a:pPr>
            <a:r>
              <a:rPr lang="en-CA" sz="2400" dirty="0"/>
              <a:t>	</a:t>
            </a:r>
            <a:r>
              <a:rPr lang="en-CA" sz="2400" dirty="0" smtClean="0"/>
              <a:t>if (palette size &lt; 32)</a:t>
            </a:r>
          </a:p>
          <a:p>
            <a:pPr marL="0" indent="0">
              <a:buNone/>
            </a:pPr>
            <a:r>
              <a:rPr lang="en-CA" sz="2400" dirty="0"/>
              <a:t>	</a:t>
            </a:r>
            <a:r>
              <a:rPr lang="en-CA" sz="2400" dirty="0" smtClean="0">
                <a:sym typeface="Wingdings" panose="05000000000000000000" pitchFamily="2" charset="2"/>
              </a:rPr>
              <a:t> No escape pixel exists</a:t>
            </a:r>
          </a:p>
          <a:p>
            <a:pPr marL="0" indent="0">
              <a:buNone/>
            </a:pPr>
            <a:r>
              <a:rPr lang="en-CA" sz="2400" dirty="0">
                <a:sym typeface="Wingdings" panose="05000000000000000000" pitchFamily="2" charset="2"/>
              </a:rPr>
              <a:t>	</a:t>
            </a:r>
            <a:r>
              <a:rPr lang="en-CA" sz="2400" dirty="0" smtClean="0">
                <a:sym typeface="Wingdings" panose="05000000000000000000" pitchFamily="2" charset="2"/>
              </a:rPr>
              <a:t> Don’t need to code escape flag</a:t>
            </a:r>
            <a:endParaRPr lang="en-CA" sz="2400" dirty="0"/>
          </a:p>
          <a:p>
            <a:pPr>
              <a:buFont typeface="Wingdings" pitchFamily="2" charset="2"/>
              <a:buChar char="q"/>
            </a:pPr>
            <a:endParaRPr lang="en-US" sz="2400" dirty="0"/>
          </a:p>
        </p:txBody>
      </p:sp>
    </p:spTree>
    <p:extLst>
      <p:ext uri="{BB962C8B-B14F-4D97-AF65-F5344CB8AC3E}">
        <p14:creationId xmlns:p14="http://schemas.microsoft.com/office/powerpoint/2010/main" val="411784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CA" sz="2400" dirty="0" smtClean="0"/>
              <a:t>  Escape </a:t>
            </a:r>
            <a:r>
              <a:rPr lang="en-CA" sz="2400" dirty="0"/>
              <a:t>Pixel Coding in ‘Pixel Mode</a:t>
            </a:r>
            <a:r>
              <a:rPr lang="en-CA" sz="2400" dirty="0" smtClean="0"/>
              <a:t>’</a:t>
            </a:r>
          </a:p>
          <a:p>
            <a:pPr lvl="1">
              <a:buFont typeface="Wingdings"/>
              <a:buChar char="è"/>
            </a:pPr>
            <a:r>
              <a:rPr lang="en-CA" sz="2400" dirty="0" smtClean="0">
                <a:sym typeface="Wingdings" panose="05000000000000000000" pitchFamily="2" charset="2"/>
              </a:rPr>
              <a:t>MSB coded using single context</a:t>
            </a:r>
          </a:p>
          <a:p>
            <a:pPr lvl="1">
              <a:buFont typeface="Wingdings"/>
              <a:buChar char="è"/>
            </a:pPr>
            <a:r>
              <a:rPr lang="en-CA" sz="2400" dirty="0" smtClean="0">
                <a:sym typeface="Wingdings" panose="05000000000000000000" pitchFamily="2" charset="2"/>
              </a:rPr>
              <a:t>Other bits coded bypass</a:t>
            </a:r>
          </a:p>
          <a:p>
            <a:pPr lvl="1">
              <a:buFont typeface="Wingdings"/>
              <a:buChar char="è"/>
            </a:pPr>
            <a:r>
              <a:rPr lang="en-CA" sz="2400" dirty="0" smtClean="0"/>
              <a:t>Removal </a:t>
            </a:r>
            <a:r>
              <a:rPr lang="en-CA" sz="2400" dirty="0"/>
              <a:t>of the Escape Pixel </a:t>
            </a:r>
            <a:r>
              <a:rPr lang="en-CA" sz="2400" dirty="0" smtClean="0"/>
              <a:t>Prediction</a:t>
            </a:r>
          </a:p>
          <a:p>
            <a:pPr marL="287337" lvl="1" indent="0">
              <a:buNone/>
            </a:pPr>
            <a:r>
              <a:rPr lang="en-CA" sz="2400" dirty="0" smtClean="0"/>
              <a:t>    Escape </a:t>
            </a:r>
            <a:r>
              <a:rPr lang="en-CA" sz="2400" dirty="0"/>
              <a:t>pixel prediction is disabled in ‘pixel mode’</a:t>
            </a:r>
            <a:endParaRPr lang="en-CA" sz="2400" dirty="0" smtClean="0"/>
          </a:p>
          <a:p>
            <a:pPr lvl="1">
              <a:buFont typeface="Wingdings"/>
              <a:buChar char="è"/>
            </a:pPr>
            <a:r>
              <a:rPr lang="en-CA" sz="2400" dirty="0"/>
              <a:t>Reducing </a:t>
            </a:r>
            <a:r>
              <a:rPr lang="en-CA" sz="2400" dirty="0"/>
              <a:t>the Fixed Length Coding </a:t>
            </a:r>
            <a:r>
              <a:rPr lang="en-CA" sz="2400" dirty="0" smtClean="0"/>
              <a:t>Bit-Depth</a:t>
            </a:r>
          </a:p>
          <a:p>
            <a:pPr marL="287337" lvl="1" indent="0">
              <a:buNone/>
            </a:pPr>
            <a:r>
              <a:rPr lang="en-CA" sz="2400"/>
              <a:t> </a:t>
            </a:r>
            <a:r>
              <a:rPr lang="en-CA" sz="2400" smtClean="0"/>
              <a:t>   According to QP</a:t>
            </a:r>
            <a:endParaRPr lang="en-CA" sz="2400" dirty="0"/>
          </a:p>
          <a:p>
            <a:pPr marL="287337" lvl="1" indent="0">
              <a:buNone/>
            </a:pPr>
            <a:r>
              <a:rPr lang="en-CA" sz="2200" dirty="0"/>
              <a:t> </a:t>
            </a:r>
            <a:r>
              <a:rPr lang="en-CA" sz="2200" dirty="0" smtClean="0"/>
              <a:t>   </a:t>
            </a:r>
            <a:endParaRPr lang="en-US" sz="2200" dirty="0"/>
          </a:p>
        </p:txBody>
      </p:sp>
    </p:spTree>
    <p:extLst>
      <p:ext uri="{BB962C8B-B14F-4D97-AF65-F5344CB8AC3E}">
        <p14:creationId xmlns:p14="http://schemas.microsoft.com/office/powerpoint/2010/main" val="517593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JCTVC-D257">
  <a:themeElements>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30175</TotalTime>
  <Words>153</Words>
  <Application>Microsoft Office PowerPoint</Application>
  <PresentationFormat>On-screen Show (4:3)</PresentationFormat>
  <Paragraphs>46</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JCTVC-D257</vt:lpstr>
      <vt:lpstr>Non-RCE4: Refinement of the palette in RCE4 Test 2 Wei Pu, Feng Zou, Joel Sole, Marta Karczewicz, Rajan Joshi</vt:lpstr>
      <vt:lpstr>TABLE OF CONTENT</vt:lpstr>
      <vt:lpstr>Overview</vt:lpstr>
      <vt:lpstr>Technical Description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620</cp:revision>
  <cp:lastPrinted>2005-08-27T17:58:21Z</cp:lastPrinted>
  <dcterms:created xsi:type="dcterms:W3CDTF">2011-01-18T01:05:45Z</dcterms:created>
  <dcterms:modified xsi:type="dcterms:W3CDTF">2014-01-10T11:23:14Z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1429812769</vt:i4>
  </property>
  <property fmtid="{D5CDD505-2E9C-101B-9397-08002B2CF9AE}" pid="3" name="_NewReviewCycle">
    <vt:lpwstr/>
  </property>
  <property fmtid="{D5CDD505-2E9C-101B-9397-08002B2CF9AE}" pid="4" name="_EmailSubject">
    <vt:lpwstr>cfp ppt</vt:lpwstr>
  </property>
  <property fmtid="{D5CDD505-2E9C-101B-9397-08002B2CF9AE}" pid="5" name="_AuthorEmail">
    <vt:lpwstr>cjianle@qti.qualcomm.com</vt:lpwstr>
  </property>
  <property fmtid="{D5CDD505-2E9C-101B-9397-08002B2CF9AE}" pid="6" name="_AuthorEmailDisplayName">
    <vt:lpwstr>Chen, Jianle</vt:lpwstr>
  </property>
  <property fmtid="{D5CDD505-2E9C-101B-9397-08002B2CF9AE}" pid="7" name="_PreviousAdHocReviewCycleID">
    <vt:i4>597930975</vt:i4>
  </property>
</Properties>
</file>