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406" r:id="rId2"/>
    <p:sldId id="435" r:id="rId3"/>
    <p:sldId id="436" r:id="rId4"/>
    <p:sldId id="444" r:id="rId5"/>
    <p:sldId id="437" r:id="rId6"/>
    <p:sldId id="450" r:id="rId7"/>
    <p:sldId id="438" r:id="rId8"/>
    <p:sldId id="445" r:id="rId9"/>
    <p:sldId id="446" r:id="rId10"/>
    <p:sldId id="447" r:id="rId11"/>
    <p:sldId id="448" r:id="rId12"/>
    <p:sldId id="449" r:id="rId13"/>
    <p:sldId id="451" r:id="rId14"/>
    <p:sldId id="452" r:id="rId15"/>
    <p:sldId id="443" r:id="rId16"/>
    <p:sldId id="434" r:id="rId17"/>
  </p:sldIdLst>
  <p:sldSz cx="9144000" cy="6858000" type="screen4x3"/>
  <p:notesSz cx="9926638" cy="679767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D6D00"/>
    <a:srgbClr val="CCECFF"/>
    <a:srgbClr val="FFFF99"/>
    <a:srgbClr val="CCFF99"/>
    <a:srgbClr val="66CCFF"/>
    <a:srgbClr val="FFCCFF"/>
    <a:srgbClr val="20588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66" autoAdjust="0"/>
    <p:restoredTop sz="89601" autoAdjust="0"/>
  </p:normalViewPr>
  <p:slideViewPr>
    <p:cSldViewPr snapToObjects="1">
      <p:cViewPr varScale="1">
        <p:scale>
          <a:sx n="64" d="100"/>
          <a:sy n="64" d="100"/>
        </p:scale>
        <p:origin x="-5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2" d="100"/>
          <a:sy n="52" d="100"/>
        </p:scale>
        <p:origin x="-1950" y="-96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50A652D-AB22-4B75-AD19-05C63CB70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3552" y="3228896"/>
            <a:ext cx="7279535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F2F46781-0322-43BD-9B75-18D8508F3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CE0F-CF44-4C7E-B53A-DDBC65E5FEB9}" type="slidenum">
              <a:rPr lang="en-US" smtClean="0"/>
              <a:pPr/>
              <a:t>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  <a:cs typeface="+mn-cs"/>
              </a:rPr>
              <a:t>JCT3V-G0xxx</a:t>
            </a:r>
            <a:endParaRPr lang="zh-TW" altLang="en-US" sz="1400" b="1" dirty="0">
              <a:solidFill>
                <a:srgbClr val="E86C1F"/>
              </a:solidFill>
              <a:ea typeface="新細明體" charset="-120"/>
              <a:cs typeface="+mn-cs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  <p:sp>
        <p:nvSpPr>
          <p:cNvPr id="13" name="Text Box 13"/>
          <p:cNvSpPr txBox="1">
            <a:spLocks noChangeArrowheads="1"/>
          </p:cNvSpPr>
          <p:nvPr userDrawn="1"/>
        </p:nvSpPr>
        <p:spPr bwMode="auto">
          <a:xfrm>
            <a:off x="4800601" y="5621338"/>
            <a:ext cx="4033838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7</a:t>
            </a:r>
            <a:r>
              <a:rPr lang="en-US" altLang="zh-TW" sz="1400" baseline="30000" dirty="0" smtClean="0">
                <a:ea typeface="SimHei" pitchFamily="2" charset="-122"/>
              </a:rPr>
              <a:t>th</a:t>
            </a:r>
            <a:r>
              <a:rPr lang="en-US" altLang="zh-TW" sz="1400" dirty="0" smtClean="0">
                <a:ea typeface="SimHei" pitchFamily="2" charset="-122"/>
              </a:rPr>
              <a:t>  JCT3V Meeting </a:t>
            </a:r>
            <a:r>
              <a:rPr kumimoji="1" lang="en-US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in </a:t>
            </a:r>
            <a:r>
              <a:rPr kumimoji="1" lang="en-CA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San Jose</a:t>
            </a:r>
            <a:endParaRPr kumimoji="1" lang="en-US" altLang="zh-TW" sz="1400" kern="1200" dirty="0" smtClean="0">
              <a:solidFill>
                <a:schemeClr val="tx1"/>
              </a:solidFill>
              <a:latin typeface="Arial" charset="0"/>
              <a:ea typeface="SimHei" pitchFamily="2" charset="-122"/>
              <a:cs typeface="Arial" charset="0"/>
            </a:endParaRPr>
          </a:p>
          <a:p>
            <a:pPr algn="r" fontAlgn="ctr">
              <a:spcBef>
                <a:spcPct val="20000"/>
              </a:spcBef>
            </a:pP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11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th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– 17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th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, Jan. 2014</a:t>
            </a:r>
            <a:endParaRPr lang="en-US" altLang="zh-TW" sz="300" dirty="0" smtClean="0">
              <a:ea typeface="SimHei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45018-0976-42E3-9BAE-1051E5FC0B3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6B327-6ECF-4638-AF55-1F616ABA45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1746F-F0E7-4298-B3A3-1A8C8228A02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7063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EEF4E-5E98-4FE8-8110-5B6887B07F4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CA7C-D523-4022-B4E2-912C76C8447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C89C3-C8B5-45B1-8BC9-2820BED3FAB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0174-70CD-4599-9C65-362A50E26FA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78AB-0404-4CE7-B3B2-C3B004FD531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7A521-FE53-4BCE-B70E-0091FEB56AE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BD4CB-C660-4DB9-9C2F-200B6C3F3C3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554F8-3353-452C-A753-334CFA90DD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E3A18AE-C5A5-4229-8CCC-CCA56E09B2F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kumimoji="1" lang="en-US" altLang="zh-TW" sz="1400" b="1" kern="1200" dirty="0" smtClean="0">
                <a:solidFill>
                  <a:srgbClr val="E86C1F"/>
                </a:solidFill>
                <a:latin typeface="Arial" charset="0"/>
                <a:ea typeface="SimHei" pitchFamily="2" charset="-122"/>
                <a:cs typeface="Arial" charset="0"/>
              </a:rPr>
              <a:t>JCT3V-G0xxx</a:t>
            </a:r>
            <a:endParaRPr kumimoji="1" lang="zh-TW" altLang="en-US" sz="1400" b="1" kern="1200" dirty="0">
              <a:solidFill>
                <a:srgbClr val="E86C1F"/>
              </a:solidFill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CA" dirty="0" smtClean="0"/>
              <a:t>JCTVC-P0xxx</a:t>
            </a:r>
            <a:br>
              <a:rPr lang="en-CA" dirty="0" smtClean="0"/>
            </a:br>
            <a:r>
              <a:rPr lang="en-CA" dirty="0" smtClean="0"/>
              <a:t> Non-RCE4: A true-padding method for intra-block copying prediction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907704" y="4233446"/>
            <a:ext cx="5184576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Kai Zhang, Xiaozhong Xu, Jicheng An, Xianguo Zhang, Shan Liu, Shawmin Lei</a:t>
            </a:r>
            <a:endParaRPr lang="en-US" sz="2000" baseline="30000" dirty="0" smtClean="0"/>
          </a:p>
          <a:p>
            <a:pPr algn="ctr"/>
            <a:endParaRPr lang="en-US" sz="2000" baseline="30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(Method A)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Lossy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9</a:t>
            </a:fld>
            <a:endParaRPr lang="en-US" altLang="ja-JP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95534" y="1844828"/>
          <a:ext cx="8496943" cy="3168345"/>
        </p:xfrm>
        <a:graphic>
          <a:graphicData uri="http://schemas.openxmlformats.org/drawingml/2006/table">
            <a:tbl>
              <a:tblPr/>
              <a:tblGrid>
                <a:gridCol w="1632787"/>
                <a:gridCol w="762684"/>
                <a:gridCol w="762684"/>
                <a:gridCol w="762684"/>
                <a:gridCol w="762684"/>
                <a:gridCol w="762684"/>
                <a:gridCol w="762684"/>
                <a:gridCol w="762684"/>
                <a:gridCol w="762684"/>
                <a:gridCol w="762684"/>
              </a:tblGrid>
              <a:tr h="242621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Main-tier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High-tier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Super-High-tier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6893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SC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Animation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Animation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SC (Optional)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893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 (Optional)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-1.2%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-1.3%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-1.3%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49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88%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(Method A)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Lossy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10</a:t>
            </a:fld>
            <a:endParaRPr lang="en-US" altLang="ja-JP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27064" y="2060850"/>
          <a:ext cx="7689354" cy="3024333"/>
        </p:xfrm>
        <a:graphic>
          <a:graphicData uri="http://schemas.openxmlformats.org/drawingml/2006/table">
            <a:tbl>
              <a:tblPr/>
              <a:tblGrid>
                <a:gridCol w="2022114"/>
                <a:gridCol w="944540"/>
                <a:gridCol w="944540"/>
                <a:gridCol w="944540"/>
                <a:gridCol w="944540"/>
                <a:gridCol w="944540"/>
                <a:gridCol w="944540"/>
              </a:tblGrid>
              <a:tr h="226119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Main-tier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High-tier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025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2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61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61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SC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61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61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61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02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02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SC (Optional)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02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 (Optional)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02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(Method A)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Lossy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11</a:t>
            </a:fld>
            <a:endParaRPr lang="en-US" altLang="ja-JP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39552" y="1772820"/>
          <a:ext cx="8054975" cy="3384375"/>
        </p:xfrm>
        <a:graphic>
          <a:graphicData uri="http://schemas.openxmlformats.org/drawingml/2006/table">
            <a:tbl>
              <a:tblPr/>
              <a:tblGrid>
                <a:gridCol w="2118263"/>
                <a:gridCol w="989452"/>
                <a:gridCol w="989452"/>
                <a:gridCol w="989452"/>
                <a:gridCol w="989452"/>
                <a:gridCol w="989452"/>
                <a:gridCol w="989452"/>
              </a:tblGrid>
              <a:tr h="256635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Main-tier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High-tier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2675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SC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YCbCr</a:t>
                      </a:r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4:4:4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SC (Optional)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267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 (Optional)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267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65931"/>
            <a:ext cx="8059738" cy="658813"/>
          </a:xfrm>
        </p:spPr>
        <p:txBody>
          <a:bodyPr/>
          <a:lstStyle/>
          <a:p>
            <a:r>
              <a:rPr lang="en-US" dirty="0" smtClean="0"/>
              <a:t>Results (Method </a:t>
            </a:r>
            <a:r>
              <a:rPr lang="en-US" dirty="0" smtClean="0"/>
              <a:t>B)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922" y="1129754"/>
            <a:ext cx="8934575" cy="5035550"/>
          </a:xfrm>
        </p:spPr>
        <p:txBody>
          <a:bodyPr/>
          <a:lstStyle/>
          <a:p>
            <a:r>
              <a:rPr lang="en-US" dirty="0" smtClean="0"/>
              <a:t>Lossless results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12</a:t>
            </a:fld>
            <a:endParaRPr lang="en-US" altLang="ja-JP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922" y="2545447"/>
            <a:ext cx="8841407" cy="283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(Method </a:t>
            </a:r>
            <a:r>
              <a:rPr lang="en-US" b="0" dirty="0" smtClean="0"/>
              <a:t>B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Lossy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13</a:t>
            </a:fld>
            <a:endParaRPr lang="en-US" altLang="ja-JP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8" y="2228850"/>
            <a:ext cx="77438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3950"/>
            <a:ext cx="8640959" cy="4954588"/>
          </a:xfrm>
        </p:spPr>
        <p:txBody>
          <a:bodyPr/>
          <a:lstStyle/>
          <a:p>
            <a:r>
              <a:rPr lang="en-US" dirty="0" smtClean="0"/>
              <a:t>Two padding methods are proposed</a:t>
            </a:r>
          </a:p>
          <a:p>
            <a:r>
              <a:rPr lang="en-US" dirty="0" smtClean="0"/>
              <a:t>Method A: Achieve 0.9%, 0.8%, 1.5% and 1.6% BD-rate </a:t>
            </a:r>
            <a:r>
              <a:rPr lang="en-CA" dirty="0" smtClean="0"/>
              <a:t>reduction respectively for RGB SC, YUV SC, optional RGB SC, and optional YUV SC sequences in AI HE Main-Tier configurations</a:t>
            </a:r>
          </a:p>
          <a:p>
            <a:r>
              <a:rPr lang="en-US" dirty="0" smtClean="0"/>
              <a:t>Method B: Achieve 0.5%, 0.</a:t>
            </a:r>
            <a:r>
              <a:rPr lang="en-US" dirty="0" smtClean="0">
                <a:solidFill>
                  <a:srgbClr val="C00000"/>
                </a:solidFill>
              </a:rPr>
              <a:t>x</a:t>
            </a:r>
            <a:r>
              <a:rPr lang="en-US" dirty="0" smtClean="0"/>
              <a:t>%, 1.7% and 1.1% BD-rate </a:t>
            </a:r>
            <a:r>
              <a:rPr lang="en-CA" dirty="0" smtClean="0"/>
              <a:t>reduction respectively for RGB SC, YUV SC, optional RGB SC, and optional YUV SC sequences in AI HE Main-Tier configurations</a:t>
            </a:r>
            <a:endParaRPr lang="en-US" dirty="0" smtClean="0"/>
          </a:p>
          <a:p>
            <a:r>
              <a:rPr lang="en-US" dirty="0" smtClean="0"/>
              <a:t>Suggest one to be adopted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14</a:t>
            </a:fld>
            <a:endParaRPr lang="en-US" altLang="ja-JP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US" dirty="0" smtClean="0"/>
              <a:t>Thank you for your attention!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Summary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3950"/>
            <a:ext cx="8496945" cy="4954588"/>
          </a:xfrm>
        </p:spPr>
        <p:txBody>
          <a:bodyPr/>
          <a:lstStyle/>
          <a:p>
            <a:r>
              <a:rPr lang="en-US" dirty="0" smtClean="0"/>
              <a:t>The Problem in Intra BC</a:t>
            </a:r>
          </a:p>
          <a:p>
            <a:pPr lvl="1"/>
            <a:r>
              <a:rPr lang="en-US" dirty="0" smtClean="0"/>
              <a:t>The reference block cannot be overlapped with the current block.</a:t>
            </a:r>
          </a:p>
          <a:p>
            <a:pPr lvl="1"/>
            <a:r>
              <a:rPr lang="en-US" dirty="0" smtClean="0"/>
              <a:t>Horizontal/vertical padding has an intrinsic contradiction</a:t>
            </a:r>
          </a:p>
          <a:p>
            <a:r>
              <a:rPr lang="en-US" dirty="0" smtClean="0"/>
              <a:t>Proposed</a:t>
            </a:r>
          </a:p>
          <a:p>
            <a:pPr lvl="1"/>
            <a:r>
              <a:rPr lang="en-US" dirty="0" smtClean="0"/>
              <a:t>Two padding methods</a:t>
            </a:r>
          </a:p>
          <a:p>
            <a:pPr lvl="1"/>
            <a:r>
              <a:rPr lang="en-US" dirty="0" smtClean="0"/>
              <a:t>An unreconstructed sample in the reference block is estimated by its prediction directly</a:t>
            </a:r>
            <a:endParaRPr lang="en-CA" dirty="0" smtClean="0"/>
          </a:p>
          <a:p>
            <a:r>
              <a:rPr lang="en-US" dirty="0" smtClean="0"/>
              <a:t>Results</a:t>
            </a:r>
          </a:p>
          <a:p>
            <a:pPr lvl="1"/>
            <a:r>
              <a:rPr lang="en-US" dirty="0" smtClean="0"/>
              <a:t>Achieve 0.9%, 0.8%, 1.5% and 1.6% BD-rate </a:t>
            </a:r>
            <a:r>
              <a:rPr lang="en-CA" dirty="0" smtClean="0"/>
              <a:t>reduction respectively for RGB SC, YUV SC, optional RGB SC, and optional YUV SC sequences in AI HE Main-Tier configurations.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 in Intra BC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42988"/>
            <a:ext cx="8363273" cy="4954588"/>
          </a:xfrm>
        </p:spPr>
        <p:txBody>
          <a:bodyPr/>
          <a:lstStyle/>
          <a:p>
            <a:r>
              <a:rPr lang="en-US" dirty="0" smtClean="0"/>
              <a:t>The reference block cannot be overlapped with the current block.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dirty="0" smtClean="0">
                <a:solidFill>
                  <a:srgbClr val="000000"/>
                </a:solidFill>
                <a:cs typeface="+mn-cs"/>
              </a:rPr>
              <a:t>Horizontal/vertical padding has an intrinsic contradiction</a:t>
            </a:r>
          </a:p>
          <a:p>
            <a:pPr lvl="1"/>
            <a:r>
              <a:rPr lang="en-US" dirty="0" smtClean="0"/>
              <a:t>A sample in the overlapped area is in the reference block as well as in the current block. </a:t>
            </a:r>
          </a:p>
          <a:p>
            <a:pPr lvl="1"/>
            <a:r>
              <a:rPr lang="en-US" dirty="0" smtClean="0"/>
              <a:t>As a sample in the current block, it should be predicted to a prediction value in the prediction process.</a:t>
            </a:r>
          </a:p>
          <a:p>
            <a:pPr lvl="1"/>
            <a:r>
              <a:rPr lang="en-US" dirty="0" smtClean="0"/>
              <a:t>As a sample in the reference block, it should be padded to a padding value in the padding process on the other hand. </a:t>
            </a:r>
          </a:p>
          <a:p>
            <a:pPr lvl="1"/>
            <a:r>
              <a:rPr lang="en-US" dirty="0" smtClean="0"/>
              <a:t>The estimation for sample may be contrary in the prediction and padding process in </a:t>
            </a:r>
            <a:r>
              <a:rPr lang="en-US" dirty="0" smtClean="0">
                <a:solidFill>
                  <a:srgbClr val="000000"/>
                </a:solidFill>
              </a:rPr>
              <a:t>horizontal/vertical padding</a:t>
            </a:r>
            <a:r>
              <a:rPr lang="en-US" dirty="0" smtClean="0"/>
              <a:t>.</a:t>
            </a:r>
          </a:p>
          <a:p>
            <a:endParaRPr lang="en-GB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 in Intra BC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example</a:t>
            </a:r>
          </a:p>
          <a:p>
            <a:pPr lvl="1"/>
            <a:r>
              <a:rPr lang="en-US" dirty="0" smtClean="0"/>
              <a:t>In the Intra BC prediction process, sample </a:t>
            </a:r>
            <a:r>
              <a:rPr lang="en-US" i="1" dirty="0" smtClean="0"/>
              <a:t>A</a:t>
            </a:r>
            <a:r>
              <a:rPr lang="en-US" dirty="0" smtClean="0"/>
              <a:t> is estimated to be equal to sample </a:t>
            </a:r>
            <a:r>
              <a:rPr lang="en-US" i="1" dirty="0" smtClean="0"/>
              <a:t>B</a:t>
            </a:r>
            <a:r>
              <a:rPr lang="en-US" dirty="0" smtClean="0"/>
              <a:t> (white).</a:t>
            </a:r>
          </a:p>
          <a:p>
            <a:pPr lvl="1"/>
            <a:r>
              <a:rPr lang="en-US" dirty="0" smtClean="0"/>
              <a:t>But it is also estimated to be equal to sample </a:t>
            </a:r>
            <a:r>
              <a:rPr lang="en-US" i="1" dirty="0" smtClean="0"/>
              <a:t>D</a:t>
            </a:r>
            <a:r>
              <a:rPr lang="en-US" dirty="0" smtClean="0"/>
              <a:t> (black) in the horizontal padding process 	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323528" y="2852936"/>
          <a:ext cx="4765362" cy="3379589"/>
        </p:xfrm>
        <a:graphic>
          <a:graphicData uri="http://schemas.openxmlformats.org/presentationml/2006/ole">
            <p:oleObj spid="_x0000_s1025" name="Visio" r:id="rId3" imgW="5980938" imgH="4252912" progId="">
              <p:embed/>
            </p:oleObj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737558" y="3108407"/>
          <a:ext cx="2944480" cy="3344929"/>
        </p:xfrm>
        <a:graphic>
          <a:graphicData uri="http://schemas.openxmlformats.org/presentationml/2006/ole">
            <p:oleObj spid="_x0000_s1027" name="Visio" r:id="rId4" imgW="3922776" imgH="4462780" progId="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05891"/>
            <a:ext cx="8059738" cy="658813"/>
          </a:xfrm>
        </p:spPr>
        <p:txBody>
          <a:bodyPr/>
          <a:lstStyle/>
          <a:p>
            <a:r>
              <a:rPr lang="en-US" dirty="0" smtClean="0"/>
              <a:t>Proposed Method A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1" y="764704"/>
            <a:ext cx="8712969" cy="5035550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dirty="0" smtClean="0"/>
              <a:t>A true padding method is proposed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400" dirty="0" smtClean="0"/>
              <a:t>The prediction value for a sample in the prediction process is treated as the padding value directly.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dirty="0" smtClean="0"/>
              <a:t>Example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400" dirty="0" smtClean="0"/>
              <a:t>In the Intra BC prediction process, sample </a:t>
            </a:r>
            <a:r>
              <a:rPr lang="en-US" sz="2400" i="1" dirty="0" smtClean="0"/>
              <a:t>A</a:t>
            </a:r>
            <a:r>
              <a:rPr lang="en-US" sz="2400" dirty="0" smtClean="0"/>
              <a:t> is estimated to be equal to sample </a:t>
            </a:r>
            <a:r>
              <a:rPr lang="en-US" sz="2400" i="1" dirty="0" smtClean="0"/>
              <a:t>B</a:t>
            </a:r>
            <a:r>
              <a:rPr lang="en-US" sz="2400" dirty="0" smtClean="0"/>
              <a:t> (white).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400" dirty="0" smtClean="0"/>
              <a:t>So </a:t>
            </a:r>
            <a:r>
              <a:rPr lang="en-US" sz="2400" i="1" dirty="0" smtClean="0"/>
              <a:t>A</a:t>
            </a:r>
            <a:r>
              <a:rPr lang="en-US" sz="2400" dirty="0" smtClean="0"/>
              <a:t> is estimated to be equal to its predicted value, </a:t>
            </a:r>
            <a:r>
              <a:rPr lang="en-US" sz="2400" i="1" dirty="0" smtClean="0"/>
              <a:t>i.e. </a:t>
            </a:r>
            <a:r>
              <a:rPr lang="en-US" sz="2400" dirty="0" smtClean="0"/>
              <a:t>white, in the true padding process.</a:t>
            </a:r>
          </a:p>
          <a:p>
            <a:pPr marL="342900" lvl="1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400" dirty="0" smtClean="0"/>
              <a:t>There should be some replicated pattern in a block if the Intra BC is applied mode with overlapped blocks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400" dirty="0" smtClean="0"/>
              <a:t>True padding method can reflect the replicated pattern in the reference block much better</a:t>
            </a:r>
            <a:endParaRPr lang="en-US" sz="2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 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7063" y="1123950"/>
            <a:ext cx="8054975" cy="936898"/>
          </a:xfrm>
        </p:spPr>
        <p:txBody>
          <a:bodyPr/>
          <a:lstStyle/>
          <a:p>
            <a:r>
              <a:rPr lang="en-US" dirty="0" smtClean="0"/>
              <a:t>Overlapped area is divided by two regions, using the extended BV along the same line towards the overlapped area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pic>
        <p:nvPicPr>
          <p:cNvPr id="2253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140968"/>
            <a:ext cx="3168352" cy="3154080"/>
          </a:xfrm>
          <a:prstGeom prst="rect">
            <a:avLst/>
          </a:prstGeom>
          <a:noFill/>
        </p:spPr>
      </p:pic>
      <p:pic>
        <p:nvPicPr>
          <p:cNvPr id="2252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2187" y="3066281"/>
            <a:ext cx="3128751" cy="3171031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2562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	</a:t>
            </a:r>
            <a:endParaRPr kumimoji="0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65931"/>
            <a:ext cx="8059738" cy="658813"/>
          </a:xfrm>
        </p:spPr>
        <p:txBody>
          <a:bodyPr/>
          <a:lstStyle/>
          <a:p>
            <a:r>
              <a:rPr lang="en-US" dirty="0" smtClean="0"/>
              <a:t>Results (Method A)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922" y="1129754"/>
            <a:ext cx="8934575" cy="5035550"/>
          </a:xfrm>
        </p:spPr>
        <p:txBody>
          <a:bodyPr/>
          <a:lstStyle/>
          <a:p>
            <a:r>
              <a:rPr lang="en-US" dirty="0" smtClean="0"/>
              <a:t>Lossless results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23526" y="1844831"/>
          <a:ext cx="8712976" cy="3672400"/>
        </p:xfrm>
        <a:graphic>
          <a:graphicData uri="http://schemas.openxmlformats.org/drawingml/2006/table">
            <a:tbl>
              <a:tblPr/>
              <a:tblGrid>
                <a:gridCol w="1601103"/>
                <a:gridCol w="567833"/>
                <a:gridCol w="567833"/>
                <a:gridCol w="567833"/>
                <a:gridCol w="567833"/>
                <a:gridCol w="567833"/>
                <a:gridCol w="567833"/>
                <a:gridCol w="567833"/>
                <a:gridCol w="567833"/>
                <a:gridCol w="645405"/>
                <a:gridCol w="645405"/>
                <a:gridCol w="645405"/>
                <a:gridCol w="632994"/>
              </a:tblGrid>
              <a:tr h="262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AI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2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Bit-rate increase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088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Average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Min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Avg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Min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F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4.58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5.59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5.59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11.20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11.21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-0.2%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B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2.25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2.08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2.08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SC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9.40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9.43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11.79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6.50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6.50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19.62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20.07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-0.2%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-0.4%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-2.2%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Animation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2.83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2.83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2.86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3.14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3.14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SC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11.17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11.21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13.61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7.96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7.97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21.63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22.11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-0.3%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-0.5%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-2.2%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Animation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3.05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3.05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3.22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3.98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3.98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RangeExt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1.98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1.98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4.43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4.43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SC (Optional)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30.91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31.22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34.30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34.74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17.27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17.28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48.88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49.29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-2.4%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SC (Optional)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35.53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36.00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38.63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39.18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24.30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24.37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58.96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59.83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-1.3%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-1.3%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-0.3%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Time[%]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Time[%]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89%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(Method A)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Lossless results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1512" y="1844826"/>
          <a:ext cx="8712975" cy="3672405"/>
        </p:xfrm>
        <a:graphic>
          <a:graphicData uri="http://schemas.openxmlformats.org/drawingml/2006/table">
            <a:tbl>
              <a:tblPr/>
              <a:tblGrid>
                <a:gridCol w="1601102"/>
                <a:gridCol w="567833"/>
                <a:gridCol w="567833"/>
                <a:gridCol w="567833"/>
                <a:gridCol w="567833"/>
                <a:gridCol w="567833"/>
                <a:gridCol w="567833"/>
                <a:gridCol w="567833"/>
                <a:gridCol w="567833"/>
                <a:gridCol w="645405"/>
                <a:gridCol w="645405"/>
                <a:gridCol w="645405"/>
                <a:gridCol w="632994"/>
              </a:tblGrid>
              <a:tr h="244827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RA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Bit-rate increase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Average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Min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Avg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Min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F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8.64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8.64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35.85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35.87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3.01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3.01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88.86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88.94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B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2.60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SC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56.83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56.88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140.5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141.67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20.03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20.04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290.96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297.49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-0.4%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-2.2%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Animation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3.67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3.47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3.47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SC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71.01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71.09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161.3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162.55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24.73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24.74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321.23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328.18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-0.4%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Animation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3.87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4.49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5.70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5.70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RangeExt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2.14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SC (Optional)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70.95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71.17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329.65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337.21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19.93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19.94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498.73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516.71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-0.3%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-1.5%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-3.5%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SC (Optional)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109.02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109.63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356.47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363.04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32.52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32.61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601.48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612.10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-0.6%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-1.3%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-0.3%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Time[%]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Time[%]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97%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(Method A)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Lossless results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8</a:t>
            </a:fld>
            <a:endParaRPr lang="en-US" altLang="ja-JP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3526" y="1844826"/>
          <a:ext cx="8568956" cy="3672405"/>
        </p:xfrm>
        <a:graphic>
          <a:graphicData uri="http://schemas.openxmlformats.org/drawingml/2006/table">
            <a:tbl>
              <a:tblPr/>
              <a:tblGrid>
                <a:gridCol w="1574638"/>
                <a:gridCol w="558447"/>
                <a:gridCol w="558447"/>
                <a:gridCol w="558447"/>
                <a:gridCol w="558447"/>
                <a:gridCol w="558447"/>
                <a:gridCol w="558447"/>
                <a:gridCol w="558447"/>
                <a:gridCol w="558447"/>
                <a:gridCol w="634737"/>
                <a:gridCol w="634737"/>
                <a:gridCol w="634737"/>
                <a:gridCol w="622531"/>
              </a:tblGrid>
              <a:tr h="244827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LB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Bit-rate increase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Average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Min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Avg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Min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F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8.84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8.84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56.21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56.24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3.00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3.00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163.08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163.19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B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2.61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SC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63.65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63.62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485.60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491.16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21.03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21.03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2111.85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2146.05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-0.2%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-1.6%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Animation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3.65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3.45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3.45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SC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80.58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80.62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544.80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551.06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25.92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25.93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2333.65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2370.92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-0.3%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-1.6%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Animation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3.88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5.75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5.75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RangeExt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2.13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SC (Optional)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77.21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77.31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1334.89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1358.94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20.09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20.11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3012.92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3075.88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SC (Optional)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125.19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125.68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1294.26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1321.83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33.08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33.17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2516.65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2561.30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-0.4%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-1.6%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-2.8%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-0.3%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Time[%]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Time[%]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16956</TotalTime>
  <Words>1878</Words>
  <Application>Microsoft Office PowerPoint</Application>
  <PresentationFormat>On-screen Show (4:3)</PresentationFormat>
  <Paragraphs>764</Paragraphs>
  <Slides>16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Corporate ppt templatel_Confidential A</vt:lpstr>
      <vt:lpstr>Visio</vt:lpstr>
      <vt:lpstr>JCTVC-P0xxx  Non-RCE4: A true-padding method for intra-block copying prediction</vt:lpstr>
      <vt:lpstr>Overall Summary</vt:lpstr>
      <vt:lpstr>The problem in Intra BC</vt:lpstr>
      <vt:lpstr>The problem in Intra BC</vt:lpstr>
      <vt:lpstr>Proposed Method A</vt:lpstr>
      <vt:lpstr>Proposed Method B</vt:lpstr>
      <vt:lpstr>Results (Method A)</vt:lpstr>
      <vt:lpstr>Results (Method A)</vt:lpstr>
      <vt:lpstr>Results (Method A)</vt:lpstr>
      <vt:lpstr>Results (Method A)</vt:lpstr>
      <vt:lpstr>Results (Method A)</vt:lpstr>
      <vt:lpstr>Results (Method A)</vt:lpstr>
      <vt:lpstr>Results (Method B)</vt:lpstr>
      <vt:lpstr>Results (Method B)</vt:lpstr>
      <vt:lpstr>Conclusion</vt:lpstr>
      <vt:lpstr>Thank you for your attention!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Arial Bold 32pt</dc:title>
  <dc:creator>Chih-Wei Hsu (MediaTek)</dc:creator>
  <cp:keywords>Confidential A</cp:keywords>
  <dc:description>Confidential A</dc:description>
  <cp:lastModifiedBy>Mediatek</cp:lastModifiedBy>
  <cp:revision>1962</cp:revision>
  <dcterms:created xsi:type="dcterms:W3CDTF">2008-02-20T09:40:59Z</dcterms:created>
  <dcterms:modified xsi:type="dcterms:W3CDTF">2014-01-04T04:40:49Z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-480806366</vt:i4>
  </property>
  <property fmtid="{D5CDD505-2E9C-101B-9397-08002B2CF9AE}" pid="3" name="_NewReviewCycle">
    <vt:lpwstr/>
  </property>
  <property fmtid="{D5CDD505-2E9C-101B-9397-08002B2CF9AE}" pid="4" name="_EmailSubject">
    <vt:lpwstr>True padding proposal</vt:lpwstr>
  </property>
  <property fmtid="{D5CDD505-2E9C-101B-9397-08002B2CF9AE}" pid="5" name="_AuthorEmail">
    <vt:lpwstr>Kai.Zhang@mediatek.com</vt:lpwstr>
  </property>
  <property fmtid="{D5CDD505-2E9C-101B-9397-08002B2CF9AE}" pid="6" name="_AuthorEmailDisplayName">
    <vt:lpwstr>Kai Zhang (张凯)</vt:lpwstr>
  </property>
  <property fmtid="{D5CDD505-2E9C-101B-9397-08002B2CF9AE}" pid="7" name="_PreviousAdHocReviewCycleID">
    <vt:i4>-2064365103</vt:i4>
  </property>
</Properties>
</file>