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278" r:id="rId5"/>
    <p:sldId id="284" r:id="rId6"/>
    <p:sldId id="287" r:id="rId7"/>
    <p:sldId id="285" r:id="rId8"/>
    <p:sldId id="288" r:id="rId9"/>
    <p:sldId id="289" r:id="rId10"/>
  </p:sldIdLst>
  <p:sldSz cx="9144000" cy="6858000" type="screen4x3"/>
  <p:notesSz cx="6735763" cy="98694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6699FF"/>
    <a:srgbClr val="66CCFF"/>
    <a:srgbClr val="00ADEA"/>
    <a:srgbClr val="DDCCD4"/>
    <a:srgbClr val="EFE7EB"/>
    <a:srgbClr val="5F5F5F"/>
    <a:srgbClr val="727D84"/>
    <a:srgbClr val="98A4AB"/>
    <a:srgbClr val="11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08" autoAdjust="0"/>
    <p:restoredTop sz="90929"/>
  </p:normalViewPr>
  <p:slideViewPr>
    <p:cSldViewPr>
      <p:cViewPr varScale="1">
        <p:scale>
          <a:sx n="134" d="100"/>
          <a:sy n="134" d="100"/>
        </p:scale>
        <p:origin x="-1146" y="-42"/>
      </p:cViewPr>
      <p:guideLst>
        <p:guide orient="horz" pos="4319"/>
        <p:guide orient="horz" pos="935"/>
        <p:guide orient="horz" pos="3793"/>
        <p:guide pos="5575"/>
        <p:guide pos="2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042" y="-78"/>
      </p:cViewPr>
      <p:guideLst>
        <p:guide orient="horz" pos="3109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890CE-DB31-463F-8028-A8E27987217A}" type="datetimeFigureOut">
              <a:rPr lang="fr-FR" smtClean="0"/>
              <a:pPr/>
              <a:t>07/01/2014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A5746-BE8F-4B23-9763-E87458FEFC54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4650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932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0113" y="739775"/>
            <a:ext cx="493553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102" y="4688007"/>
            <a:ext cx="4939560" cy="444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6014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932" y="9376014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FBAD0F-58A3-483C-A1FE-435E7D624862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9433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D1DB34-AEC4-4503-B4E0-35749FEEBC34}" type="slidenum">
              <a:rPr lang="fr-FR" smtClean="0"/>
              <a:pPr/>
              <a:t>1</a:t>
            </a:fld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625" y="71414"/>
            <a:ext cx="8791575" cy="1143000"/>
          </a:xfrm>
        </p:spPr>
        <p:txBody>
          <a:bodyPr tIns="0" bIns="0" anchor="b"/>
          <a:lstStyle>
            <a:lvl1pPr algn="r">
              <a:defRPr>
                <a:solidFill>
                  <a:srgbClr val="2A2A2A"/>
                </a:solidFill>
              </a:defRPr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625" y="1214414"/>
            <a:ext cx="8791575" cy="4572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 dirty="0" smtClean="0"/>
              <a:t>Click to edit subtitle</a:t>
            </a:r>
            <a:endParaRPr lang="en-US" noProof="0" dirty="0"/>
          </a:p>
        </p:txBody>
      </p:sp>
      <p:sp>
        <p:nvSpPr>
          <p:cNvPr id="27" name="Rectangle 7"/>
          <p:cNvSpPr>
            <a:spLocks noChangeArrowheads="1"/>
          </p:cNvSpPr>
          <p:nvPr userDrawn="1"/>
        </p:nvSpPr>
        <p:spPr bwMode="auto">
          <a:xfrm>
            <a:off x="0" y="1676401"/>
            <a:ext cx="9144000" cy="466715"/>
          </a:xfrm>
          <a:prstGeom prst="rect">
            <a:avLst/>
          </a:prstGeom>
          <a:solidFill>
            <a:srgbClr val="11111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 marL="266700" indent="-266700">
              <a:defRPr>
                <a:solidFill>
                  <a:srgbClr val="2A2A2A"/>
                </a:solidFill>
              </a:defRPr>
            </a:lvl2pPr>
            <a:lvl3pPr marL="542925" indent="-276225">
              <a:defRPr>
                <a:solidFill>
                  <a:srgbClr val="2A2A2A"/>
                </a:solidFill>
              </a:defRPr>
            </a:lvl3pPr>
            <a:lvl4pPr marL="809625" indent="-266700">
              <a:defRPr>
                <a:solidFill>
                  <a:srgbClr val="2A2A2A"/>
                </a:solidFill>
              </a:defRPr>
            </a:lvl4pPr>
            <a:lvl5pPr marL="1076325" indent="-266700">
              <a:defRPr>
                <a:solidFill>
                  <a:srgbClr val="2A2A2A"/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E270EAF-BFA1-4AD6-9D81-4359FAD1F31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07-Jan-14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 userDrawn="1"/>
        </p:nvSpPr>
        <p:spPr>
          <a:xfrm>
            <a:off x="0" y="6357958"/>
            <a:ext cx="9144000" cy="500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1676401"/>
            <a:ext cx="9144000" cy="466715"/>
          </a:xfrm>
          <a:prstGeom prst="rect">
            <a:avLst/>
          </a:prstGeom>
          <a:solidFill>
            <a:srgbClr val="11111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0" y="2143125"/>
            <a:ext cx="9144000" cy="3200400"/>
          </a:xfrm>
          <a:prstGeom prst="rect">
            <a:avLst/>
          </a:prstGeom>
          <a:solidFill>
            <a:srgbClr val="7B7B7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noProof="0" dirty="0"/>
          </a:p>
        </p:txBody>
      </p:sp>
      <p:sp>
        <p:nvSpPr>
          <p:cNvPr id="32" name="Rectangle 31"/>
          <p:cNvSpPr/>
          <p:nvPr userDrawn="1"/>
        </p:nvSpPr>
        <p:spPr>
          <a:xfrm>
            <a:off x="0" y="1"/>
            <a:ext cx="9144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Titre 38"/>
          <p:cNvSpPr>
            <a:spLocks noGrp="1"/>
          </p:cNvSpPr>
          <p:nvPr userDrawn="1">
            <p:ph type="title" hasCustomPrompt="1"/>
          </p:nvPr>
        </p:nvSpPr>
        <p:spPr>
          <a:xfrm>
            <a:off x="328581" y="2428875"/>
            <a:ext cx="8521731" cy="1143000"/>
          </a:xfrm>
        </p:spPr>
        <p:txBody>
          <a:bodyPr anchor="b" anchorCtr="0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14324" y="3571890"/>
            <a:ext cx="8536309" cy="500052"/>
          </a:xfrm>
        </p:spPr>
        <p:txBody>
          <a:bodyPr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edit subtitle</a:t>
            </a:r>
          </a:p>
        </p:txBody>
      </p:sp>
      <p:grpSp>
        <p:nvGrpSpPr>
          <p:cNvPr id="18" name="Group 9"/>
          <p:cNvGrpSpPr>
            <a:grpSpLocks/>
          </p:cNvGrpSpPr>
          <p:nvPr userDrawn="1"/>
        </p:nvGrpSpPr>
        <p:grpSpPr bwMode="auto">
          <a:xfrm>
            <a:off x="0" y="4843478"/>
            <a:ext cx="9144000" cy="2014539"/>
            <a:chOff x="0" y="3045"/>
            <a:chExt cx="5760" cy="1269"/>
          </a:xfrm>
        </p:grpSpPr>
        <p:sp>
          <p:nvSpPr>
            <p:cNvPr id="3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4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7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" name="Rectangle 16"/>
            <p:cNvSpPr>
              <a:spLocks noChangeArrowheads="1"/>
            </p:cNvSpPr>
            <p:nvPr/>
          </p:nvSpPr>
          <p:spPr bwMode="auto">
            <a:xfrm>
              <a:off x="4937" y="3111"/>
              <a:ext cx="823" cy="120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7833" y="5723160"/>
            <a:ext cx="2212616" cy="8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16CCD59-4062-48CE-A65F-00CB3BE5B2D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1" hasCustomPrompt="1"/>
          </p:nvPr>
        </p:nvSpPr>
        <p:spPr>
          <a:xfrm>
            <a:off x="4826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fr-FR" dirty="0" smtClean="0"/>
              <a:t>Second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2"/>
            <a:r>
              <a:rPr lang="fr-FR" dirty="0" err="1" smtClean="0"/>
              <a:t>Third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3"/>
            <a:r>
              <a:rPr lang="fr-FR" dirty="0" err="1" smtClean="0"/>
              <a:t>Fourth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4"/>
            <a:r>
              <a:rPr lang="fr-FR" dirty="0" err="1" smtClean="0"/>
              <a:t>Fifth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07-Jan-14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DBEBFAB-EF46-42A4-B2A0-EF472DEE164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1" name="Espace réservé du contenu 2"/>
          <p:cNvSpPr>
            <a:spLocks noGrp="1"/>
          </p:cNvSpPr>
          <p:nvPr>
            <p:ph sz="half" idx="11" hasCustomPrompt="1"/>
          </p:nvPr>
        </p:nvSpPr>
        <p:spPr>
          <a:xfrm>
            <a:off x="4826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07-Jan-14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89CD7BF-7996-4CFF-A357-CB4F255262C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07-Jan-14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FA0E3F-A84F-4C38-B31C-F2180DBCA084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3" name="Rectangle 2"/>
          <p:cNvSpPr/>
          <p:nvPr userDrawn="1"/>
        </p:nvSpPr>
        <p:spPr>
          <a:xfrm>
            <a:off x="142844" y="1142984"/>
            <a:ext cx="8858312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07-Jan-14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1000" y="785793"/>
            <a:ext cx="8597900" cy="530068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998826-A65D-4C0D-ADEB-E0949BA9C2D9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380999" y="76200"/>
            <a:ext cx="8583613" cy="638156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07-Jan-14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. Text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458200" cy="638175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half" idx="2"/>
          </p:nvPr>
        </p:nvSpPr>
        <p:spPr>
          <a:xfrm>
            <a:off x="4686300" y="781050"/>
            <a:ext cx="4152900" cy="5238750"/>
          </a:xfrm>
        </p:spPr>
        <p:txBody>
          <a:bodyPr>
            <a:normAutofit/>
          </a:bodyPr>
          <a:lstStyle/>
          <a:p>
            <a:r>
              <a:rPr lang="en-US" dirty="0" smtClean="0"/>
              <a:t>Click icon to add chart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xfrm>
            <a:off x="381000" y="6553200"/>
            <a:ext cx="295275" cy="152400"/>
          </a:xfrm>
        </p:spPr>
        <p:txBody>
          <a:bodyPr/>
          <a:lstStyle>
            <a:lvl1pPr>
              <a:defRPr/>
            </a:lvl1pPr>
          </a:lstStyle>
          <a:p>
            <a:fld id="{57C5AF71-8E3A-49A6-AB4B-BC4335BFE2F9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1050"/>
            <a:ext cx="4152900" cy="5238750"/>
          </a:xfrm>
        </p:spPr>
        <p:txBody>
          <a:bodyPr>
            <a:normAutofit/>
          </a:bodyPr>
          <a:lstStyle>
            <a:lvl1pPr>
              <a:defRPr sz="2200"/>
            </a:lvl1pPr>
            <a:lvl2pPr marL="266700" indent="-266700">
              <a:defRPr sz="1800"/>
            </a:lvl2pPr>
            <a:lvl3pPr marL="542925" indent="-276225">
              <a:defRPr sz="1600"/>
            </a:lvl3pPr>
            <a:lvl4pPr marL="809625" indent="-266700">
              <a:defRPr sz="14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0" name="Date Placeholder 11"/>
          <p:cNvSpPr>
            <a:spLocks noGrp="1"/>
          </p:cNvSpPr>
          <p:nvPr>
            <p:ph type="dt" sz="half" idx="11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07-Jan-14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0999" y="76200"/>
            <a:ext cx="8583613" cy="63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dirty="0" smtClean="0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0999" y="785794"/>
            <a:ext cx="8583613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6553200"/>
            <a:ext cx="2952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800">
                <a:latin typeface="Trebuchet MS" pitchFamily="34" charset="0"/>
              </a:defRPr>
            </a:lvl1pPr>
          </a:lstStyle>
          <a:p>
            <a:fld id="{BD3591A1-4D0D-4372-AF02-FD29A1B3AC5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cxnSp>
        <p:nvCxnSpPr>
          <p:cNvPr id="6" name="Connecteur droit 5"/>
          <p:cNvCxnSpPr/>
          <p:nvPr/>
        </p:nvCxnSpPr>
        <p:spPr>
          <a:xfrm>
            <a:off x="377033" y="714356"/>
            <a:ext cx="8583613" cy="1588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 flipV="1">
            <a:off x="377033" y="6518787"/>
            <a:ext cx="6933953" cy="0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78927" y="6160542"/>
            <a:ext cx="1499447" cy="5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07-Jan-14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60" r:id="rId9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333333"/>
          </a:solidFill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algn="l" rtl="0" eaLnBrk="1" fontAlgn="base" hangingPunct="1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1" fontAlgn="base" hangingPunct="1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60000"/>
            <a:lumOff val="40000"/>
          </a:schemeClr>
        </a:buClr>
        <a:buSzPct val="80000"/>
        <a:buFont typeface="Wingdings" pitchFamily="2" charset="2"/>
        <a:buChar char="n"/>
        <a:defRPr sz="1800">
          <a:solidFill>
            <a:srgbClr val="2A2A2A"/>
          </a:solidFill>
          <a:latin typeface="Trebuchet MS" pitchFamily="34" charset="0"/>
        </a:defRPr>
      </a:lvl3pPr>
      <a:lvl4pPr marL="809625" indent="-266700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40000"/>
            <a:lumOff val="60000"/>
          </a:schemeClr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20000"/>
            <a:lumOff val="80000"/>
          </a:schemeClr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>
          <a:xfrm>
            <a:off x="328613" y="2428875"/>
            <a:ext cx="85217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JCTVC-P0126</a:t>
            </a:r>
            <a:br>
              <a:rPr lang="en-US" dirty="0" smtClean="0"/>
            </a:br>
            <a:r>
              <a:rPr lang="en-US" dirty="0" smtClean="0"/>
              <a:t>SEI message for </a:t>
            </a:r>
            <a:r>
              <a:rPr lang="en-US" dirty="0" err="1" smtClean="0"/>
              <a:t>Colour</a:t>
            </a:r>
            <a:r>
              <a:rPr lang="en-US" dirty="0" smtClean="0"/>
              <a:t> Mapping Information</a:t>
            </a:r>
          </a:p>
        </p:txBody>
      </p:sp>
      <p:sp>
        <p:nvSpPr>
          <p:cNvPr id="5123" name="Espace réservé du texte 3"/>
          <p:cNvSpPr>
            <a:spLocks noGrp="1"/>
          </p:cNvSpPr>
          <p:nvPr>
            <p:ph type="body" sz="quarter" idx="11"/>
          </p:nvPr>
        </p:nvSpPr>
        <p:spPr>
          <a:xfrm>
            <a:off x="0" y="3571875"/>
            <a:ext cx="8850313" cy="10763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600" dirty="0" smtClean="0"/>
              <a:t> </a:t>
            </a:r>
            <a:r>
              <a:rPr lang="fr-FR" b="1" i="1" dirty="0" smtClean="0"/>
              <a:t>P. Andrivon</a:t>
            </a:r>
            <a:r>
              <a:rPr lang="fr-FR" dirty="0"/>
              <a:t>,</a:t>
            </a:r>
            <a:r>
              <a:rPr lang="fr-FR" dirty="0" smtClean="0"/>
              <a:t> P. Bordes</a:t>
            </a:r>
            <a:r>
              <a:rPr lang="fr-FR" dirty="0"/>
              <a:t>, </a:t>
            </a:r>
            <a:r>
              <a:rPr lang="fr-FR" dirty="0" smtClean="0"/>
              <a:t>E. François</a:t>
            </a:r>
          </a:p>
        </p:txBody>
      </p:sp>
      <p:sp>
        <p:nvSpPr>
          <p:cNvPr id="4" name="Rectangle 3"/>
          <p:cNvSpPr/>
          <p:nvPr/>
        </p:nvSpPr>
        <p:spPr>
          <a:xfrm>
            <a:off x="1077238" y="5181913"/>
            <a:ext cx="788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r" eaLnBrk="1" hangingPunct="1"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16</a:t>
            </a:r>
            <a:r>
              <a:rPr lang="en-US" baseline="30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th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JCT-VC Meeting: San José, 9 – 17 Jan. 2014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928670"/>
            <a:ext cx="8001056" cy="5236634"/>
          </a:xfrm>
        </p:spPr>
        <p:txBody>
          <a:bodyPr>
            <a:normAutofit fontScale="85000" lnSpcReduction="20000"/>
          </a:bodyPr>
          <a:lstStyle/>
          <a:p>
            <a:pPr marL="0" lvl="1" indent="0">
              <a:buNone/>
            </a:pPr>
            <a:r>
              <a:rPr lang="fr-FR" sz="2400" dirty="0" err="1" smtClean="0"/>
              <a:t>Context</a:t>
            </a:r>
            <a:endParaRPr lang="fr-FR" sz="2400" dirty="0" smtClean="0"/>
          </a:p>
          <a:p>
            <a:pPr lvl="2"/>
            <a:r>
              <a:rPr lang="fr-FR" sz="2000" dirty="0" err="1"/>
              <a:t>Migrating</a:t>
            </a:r>
            <a:r>
              <a:rPr lang="fr-FR" sz="2000" dirty="0"/>
              <a:t> </a:t>
            </a:r>
            <a:r>
              <a:rPr lang="fr-FR" sz="2000" dirty="0" smtClean="0"/>
              <a:t>to </a:t>
            </a:r>
            <a:r>
              <a:rPr lang="fr-FR" sz="2000" dirty="0"/>
              <a:t>WCG: Rec.2020/XYZ-</a:t>
            </a:r>
            <a:r>
              <a:rPr lang="fr-FR" sz="2000" dirty="0" err="1"/>
              <a:t>based</a:t>
            </a:r>
            <a:r>
              <a:rPr lang="fr-FR" sz="2000" dirty="0"/>
              <a:t> </a:t>
            </a:r>
            <a:r>
              <a:rPr lang="fr-FR" sz="2000" dirty="0" err="1" smtClean="0"/>
              <a:t>colorspaces</a:t>
            </a:r>
            <a:endParaRPr lang="fr-FR" sz="2000" dirty="0"/>
          </a:p>
          <a:p>
            <a:pPr lvl="4"/>
            <a:r>
              <a:rPr lang="fr-FR" sz="1600" dirty="0"/>
              <a:t>Rec.2020/XYZ future-proof </a:t>
            </a:r>
            <a:r>
              <a:rPr lang="fr-FR" sz="1600" dirty="0" err="1"/>
              <a:t>colour</a:t>
            </a:r>
            <a:r>
              <a:rPr lang="fr-FR" sz="1600" dirty="0"/>
              <a:t> </a:t>
            </a:r>
            <a:r>
              <a:rPr lang="fr-FR" sz="1600" dirty="0" err="1"/>
              <a:t>encoding</a:t>
            </a:r>
            <a:r>
              <a:rPr lang="fr-FR" sz="1600" dirty="0"/>
              <a:t> </a:t>
            </a:r>
            <a:r>
              <a:rPr lang="fr-FR" sz="1600" dirty="0" err="1" smtClean="0"/>
              <a:t>systems</a:t>
            </a:r>
            <a:endParaRPr lang="fr-FR" sz="1600" dirty="0" smtClean="0"/>
          </a:p>
          <a:p>
            <a:pPr lvl="2"/>
            <a:r>
              <a:rPr lang="fr-FR" sz="2000" dirty="0" err="1"/>
              <a:t>Different</a:t>
            </a:r>
            <a:r>
              <a:rPr lang="fr-FR" sz="2000" dirty="0"/>
              <a:t> display technologies, </a:t>
            </a:r>
            <a:r>
              <a:rPr lang="fr-FR" sz="2000" dirty="0" err="1"/>
              <a:t>different</a:t>
            </a:r>
            <a:r>
              <a:rPr lang="fr-FR" sz="2000" dirty="0"/>
              <a:t> </a:t>
            </a:r>
            <a:r>
              <a:rPr lang="fr-FR" sz="2000" dirty="0" err="1"/>
              <a:t>gamut</a:t>
            </a:r>
            <a:endParaRPr lang="fr-FR" sz="2000" dirty="0"/>
          </a:p>
          <a:p>
            <a:pPr lvl="3"/>
            <a:r>
              <a:rPr lang="fr-FR" sz="1400" dirty="0" smtClean="0"/>
              <a:t>LCD, LED, OLED…</a:t>
            </a:r>
          </a:p>
          <a:p>
            <a:pPr lvl="2"/>
            <a:endParaRPr lang="fr-FR" dirty="0" smtClean="0"/>
          </a:p>
          <a:p>
            <a:pPr marL="0" lvl="1" indent="0">
              <a:buNone/>
            </a:pPr>
            <a:r>
              <a:rPr lang="fr-FR" sz="2400" dirty="0" err="1" smtClean="0"/>
              <a:t>Rationales</a:t>
            </a:r>
            <a:endParaRPr lang="fr-FR" sz="2000" dirty="0" smtClean="0"/>
          </a:p>
          <a:p>
            <a:pPr lvl="2"/>
            <a:r>
              <a:rPr lang="fr-FR" sz="2000" dirty="0" err="1" smtClean="0"/>
              <a:t>Smooth</a:t>
            </a:r>
            <a:r>
              <a:rPr lang="fr-FR" sz="2000" dirty="0" smtClean="0"/>
              <a:t> </a:t>
            </a:r>
            <a:r>
              <a:rPr lang="fr-FR" sz="2000" dirty="0" err="1" smtClean="0"/>
              <a:t>colour</a:t>
            </a:r>
            <a:r>
              <a:rPr lang="fr-FR" sz="2000" dirty="0" smtClean="0"/>
              <a:t> </a:t>
            </a:r>
            <a:r>
              <a:rPr lang="fr-FR" sz="2000" dirty="0" err="1" smtClean="0"/>
              <a:t>space</a:t>
            </a:r>
            <a:r>
              <a:rPr lang="fr-FR" sz="2000" dirty="0" smtClean="0"/>
              <a:t> transition</a:t>
            </a:r>
          </a:p>
          <a:p>
            <a:pPr lvl="3"/>
            <a:r>
              <a:rPr lang="fr-FR" dirty="0" smtClean="0"/>
              <a:t>No Rec.2020 </a:t>
            </a:r>
            <a:r>
              <a:rPr lang="fr-FR" dirty="0" err="1"/>
              <a:t>reference</a:t>
            </a:r>
            <a:r>
              <a:rPr lang="fr-FR" dirty="0"/>
              <a:t> </a:t>
            </a:r>
            <a:r>
              <a:rPr lang="fr-FR" dirty="0" err="1" smtClean="0"/>
              <a:t>screen</a:t>
            </a:r>
            <a:r>
              <a:rPr lang="fr-FR" dirty="0" smtClean="0"/>
              <a:t> (production </a:t>
            </a:r>
            <a:r>
              <a:rPr lang="fr-FR" dirty="0" err="1" smtClean="0"/>
              <a:t>side</a:t>
            </a:r>
            <a:r>
              <a:rPr lang="fr-FR" dirty="0" smtClean="0"/>
              <a:t>) </a:t>
            </a:r>
            <a:r>
              <a:rPr lang="fr-FR" dirty="0" smtClean="0">
                <a:sym typeface="Wingdings" panose="05000000000000000000" pitchFamily="2" charset="2"/>
              </a:rPr>
              <a:t> </a:t>
            </a:r>
            <a:r>
              <a:rPr lang="fr-FR" dirty="0" err="1" smtClean="0">
                <a:sym typeface="Wingdings" panose="05000000000000000000" pitchFamily="2" charset="2"/>
              </a:rPr>
              <a:t>Gamut</a:t>
            </a:r>
            <a:r>
              <a:rPr lang="fr-FR" dirty="0" smtClean="0">
                <a:sym typeface="Wingdings" panose="05000000000000000000" pitchFamily="2" charset="2"/>
              </a:rPr>
              <a:t> </a:t>
            </a:r>
            <a:r>
              <a:rPr lang="fr-FR" dirty="0" err="1" smtClean="0">
                <a:sym typeface="Wingdings" panose="05000000000000000000" pitchFamily="2" charset="2"/>
              </a:rPr>
              <a:t>mapping</a:t>
            </a:r>
            <a:endParaRPr lang="fr-FR" dirty="0" smtClean="0">
              <a:sym typeface="Wingdings" panose="05000000000000000000" pitchFamily="2" charset="2"/>
            </a:endParaRPr>
          </a:p>
          <a:p>
            <a:pPr lvl="4"/>
            <a:r>
              <a:rPr lang="fr-FR" dirty="0" smtClean="0">
                <a:sym typeface="Wingdings" panose="05000000000000000000" pitchFamily="2" charset="2"/>
              </a:rPr>
              <a:t>Important </a:t>
            </a:r>
            <a:r>
              <a:rPr lang="fr-FR" dirty="0" err="1" smtClean="0">
                <a:sym typeface="Wingdings" panose="05000000000000000000" pitchFamily="2" charset="2"/>
              </a:rPr>
              <a:t>quality</a:t>
            </a:r>
            <a:r>
              <a:rPr lang="fr-FR" dirty="0" smtClean="0">
                <a:sym typeface="Wingdings" panose="05000000000000000000" pitchFamily="2" charset="2"/>
              </a:rPr>
              <a:t> variations w.r.t. </a:t>
            </a:r>
            <a:r>
              <a:rPr lang="fr-FR" dirty="0" err="1" smtClean="0">
                <a:sym typeface="Wingdings" panose="05000000000000000000" pitchFamily="2" charset="2"/>
              </a:rPr>
              <a:t>employed</a:t>
            </a:r>
            <a:r>
              <a:rPr lang="fr-FR" dirty="0" smtClean="0">
                <a:sym typeface="Wingdings" panose="05000000000000000000" pitchFamily="2" charset="2"/>
              </a:rPr>
              <a:t> </a:t>
            </a:r>
            <a:r>
              <a:rPr lang="fr-FR" dirty="0" err="1" smtClean="0">
                <a:sym typeface="Wingdings" panose="05000000000000000000" pitchFamily="2" charset="2"/>
              </a:rPr>
              <a:t>algo</a:t>
            </a:r>
            <a:endParaRPr lang="fr-FR" dirty="0" smtClean="0">
              <a:sym typeface="Wingdings" panose="05000000000000000000" pitchFamily="2" charset="2"/>
            </a:endParaRPr>
          </a:p>
          <a:p>
            <a:pPr lvl="4"/>
            <a:r>
              <a:rPr lang="fr-FR" dirty="0" err="1" smtClean="0">
                <a:sym typeface="Wingdings" panose="05000000000000000000" pitchFamily="2" charset="2"/>
              </a:rPr>
              <a:t>Gamut</a:t>
            </a:r>
            <a:r>
              <a:rPr lang="fr-FR" dirty="0" smtClean="0">
                <a:sym typeface="Wingdings" panose="05000000000000000000" pitchFamily="2" charset="2"/>
              </a:rPr>
              <a:t> </a:t>
            </a:r>
            <a:r>
              <a:rPr lang="fr-FR" dirty="0" err="1" smtClean="0">
                <a:sym typeface="Wingdings" panose="05000000000000000000" pitchFamily="2" charset="2"/>
              </a:rPr>
              <a:t>difference</a:t>
            </a:r>
            <a:r>
              <a:rPr lang="fr-FR" dirty="0" smtClean="0">
                <a:sym typeface="Wingdings" panose="05000000000000000000" pitchFamily="2" charset="2"/>
              </a:rPr>
              <a:t> </a:t>
            </a:r>
            <a:r>
              <a:rPr lang="fr-FR" dirty="0" err="1" smtClean="0">
                <a:sym typeface="Wingdings" panose="05000000000000000000" pitchFamily="2" charset="2"/>
              </a:rPr>
              <a:t>between</a:t>
            </a:r>
            <a:r>
              <a:rPr lang="fr-FR" dirty="0" smtClean="0">
                <a:sym typeface="Wingdings" panose="05000000000000000000" pitchFamily="2" charset="2"/>
              </a:rPr>
              <a:t> </a:t>
            </a:r>
            <a:r>
              <a:rPr lang="fr-FR" dirty="0" err="1" smtClean="0">
                <a:sym typeface="Wingdings" panose="05000000000000000000" pitchFamily="2" charset="2"/>
              </a:rPr>
              <a:t>produced</a:t>
            </a:r>
            <a:r>
              <a:rPr lang="fr-FR" dirty="0" smtClean="0">
                <a:sym typeface="Wingdings" panose="05000000000000000000" pitchFamily="2" charset="2"/>
              </a:rPr>
              <a:t> WCG/Rec.709 content to </a:t>
            </a:r>
            <a:r>
              <a:rPr lang="fr-FR" dirty="0" err="1" smtClean="0">
                <a:sym typeface="Wingdings" panose="05000000000000000000" pitchFamily="2" charset="2"/>
              </a:rPr>
              <a:t>increase</a:t>
            </a:r>
            <a:r>
              <a:rPr lang="fr-FR" dirty="0" smtClean="0">
                <a:sym typeface="Wingdings" panose="05000000000000000000" pitchFamily="2" charset="2"/>
              </a:rPr>
              <a:t> </a:t>
            </a:r>
            <a:r>
              <a:rPr lang="fr-FR" dirty="0" err="1" smtClean="0">
                <a:sym typeface="Wingdings" panose="05000000000000000000" pitchFamily="2" charset="2"/>
              </a:rPr>
              <a:t>with</a:t>
            </a:r>
            <a:r>
              <a:rPr lang="fr-FR" dirty="0" smtClean="0">
                <a:sym typeface="Wingdings" panose="05000000000000000000" pitchFamily="2" charset="2"/>
              </a:rPr>
              <a:t> </a:t>
            </a:r>
            <a:r>
              <a:rPr lang="fr-FR" dirty="0" err="1" smtClean="0">
                <a:sym typeface="Wingdings" panose="05000000000000000000" pitchFamily="2" charset="2"/>
              </a:rPr>
              <a:t>years</a:t>
            </a:r>
            <a:endParaRPr lang="fr-FR" dirty="0" smtClean="0"/>
          </a:p>
          <a:p>
            <a:pPr lvl="4"/>
            <a:endParaRPr lang="fr-FR" dirty="0" smtClean="0"/>
          </a:p>
          <a:p>
            <a:pPr lvl="2"/>
            <a:r>
              <a:rPr lang="fr-FR" sz="2000" dirty="0" err="1" smtClean="0"/>
              <a:t>Preserving</a:t>
            </a:r>
            <a:r>
              <a:rPr lang="fr-FR" sz="2000" dirty="0" smtClean="0"/>
              <a:t> </a:t>
            </a:r>
            <a:r>
              <a:rPr lang="fr-FR" sz="2000" dirty="0" err="1" smtClean="0"/>
              <a:t>artistic</a:t>
            </a:r>
            <a:r>
              <a:rPr lang="fr-FR" sz="2000" dirty="0" smtClean="0"/>
              <a:t> </a:t>
            </a:r>
            <a:r>
              <a:rPr lang="fr-FR" sz="2000" dirty="0" err="1" smtClean="0"/>
              <a:t>intent</a:t>
            </a:r>
            <a:r>
              <a:rPr lang="fr-FR" sz="2000" dirty="0" smtClean="0"/>
              <a:t> for </a:t>
            </a:r>
            <a:r>
              <a:rPr lang="fr-FR" sz="2000" dirty="0" err="1" smtClean="0"/>
              <a:t>movies</a:t>
            </a:r>
            <a:endParaRPr lang="fr-FR" sz="2000" dirty="0" smtClean="0"/>
          </a:p>
          <a:p>
            <a:pPr lvl="3"/>
            <a:r>
              <a:rPr lang="fr-FR" dirty="0" err="1" smtClean="0"/>
              <a:t>Bring</a:t>
            </a:r>
            <a:r>
              <a:rPr lang="fr-FR" dirty="0" smtClean="0"/>
              <a:t> </a:t>
            </a:r>
            <a:r>
              <a:rPr lang="fr-FR" dirty="0" err="1" smtClean="0"/>
              <a:t>quality</a:t>
            </a:r>
            <a:r>
              <a:rPr lang="fr-FR" dirty="0" smtClean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the Studios to the Home</a:t>
            </a:r>
          </a:p>
          <a:p>
            <a:pPr lvl="3"/>
            <a:r>
              <a:rPr lang="fr-FR" dirty="0" smtClean="0"/>
              <a:t>But… </a:t>
            </a:r>
            <a:r>
              <a:rPr lang="fr-FR" dirty="0" err="1" smtClean="0"/>
              <a:t>keeping</a:t>
            </a:r>
            <a:r>
              <a:rPr lang="fr-FR" dirty="0" smtClean="0"/>
              <a:t> TV sets </a:t>
            </a:r>
            <a:r>
              <a:rPr lang="fr-FR" dirty="0" err="1" smtClean="0"/>
              <a:t>differentiation</a:t>
            </a:r>
            <a:r>
              <a:rPr lang="fr-FR" dirty="0" smtClean="0"/>
              <a:t> (if </a:t>
            </a:r>
            <a:r>
              <a:rPr lang="fr-FR" dirty="0" err="1" smtClean="0"/>
              <a:t>required</a:t>
            </a:r>
            <a:r>
              <a:rPr lang="fr-FR" dirty="0" smtClean="0"/>
              <a:t>)</a:t>
            </a:r>
          </a:p>
          <a:p>
            <a:pPr lvl="4"/>
            <a:r>
              <a:rPr lang="fr-FR" dirty="0" err="1" smtClean="0"/>
              <a:t>E.g</a:t>
            </a:r>
            <a:r>
              <a:rPr lang="fr-FR" dirty="0" smtClean="0"/>
              <a:t>. </a:t>
            </a:r>
            <a:r>
              <a:rPr lang="fr-FR" dirty="0" err="1" smtClean="0"/>
              <a:t>mapping</a:t>
            </a:r>
            <a:r>
              <a:rPr lang="fr-FR" dirty="0" smtClean="0"/>
              <a:t> </a:t>
            </a:r>
            <a:r>
              <a:rPr lang="fr-FR" dirty="0" err="1" smtClean="0"/>
              <a:t>between</a:t>
            </a:r>
            <a:r>
              <a:rPr lang="fr-FR" dirty="0" smtClean="0"/>
              <a:t> Rec.2020/XYZ and </a:t>
            </a:r>
            <a:r>
              <a:rPr lang="fr-FR" dirty="0" err="1" smtClean="0"/>
              <a:t>mastering</a:t>
            </a:r>
            <a:r>
              <a:rPr lang="fr-FR" dirty="0" smtClean="0"/>
              <a:t> display (not TV set)</a:t>
            </a:r>
          </a:p>
          <a:p>
            <a:pPr marL="0" lvl="1" indent="0">
              <a:buNone/>
            </a:pPr>
            <a:endParaRPr lang="en-US" sz="1800" dirty="0"/>
          </a:p>
          <a:p>
            <a:pPr lvl="2"/>
            <a:r>
              <a:rPr lang="fr-FR" sz="2000" dirty="0" smtClean="0"/>
              <a:t>Transmit </a:t>
            </a:r>
            <a:r>
              <a:rPr lang="fr-FR" sz="2000" dirty="0" err="1" smtClean="0"/>
              <a:t>metadata</a:t>
            </a:r>
            <a:r>
              <a:rPr lang="fr-FR" sz="2000" dirty="0" smtClean="0"/>
              <a:t> </a:t>
            </a:r>
            <a:r>
              <a:rPr lang="fr-FR" sz="2000" dirty="0" err="1" smtClean="0"/>
              <a:t>with</a:t>
            </a:r>
            <a:r>
              <a:rPr lang="fr-FR" sz="2000" dirty="0" smtClean="0"/>
              <a:t> </a:t>
            </a:r>
            <a:r>
              <a:rPr lang="fr-FR" sz="2000" dirty="0" err="1" smtClean="0"/>
              <a:t>bitstreams</a:t>
            </a:r>
            <a:r>
              <a:rPr lang="fr-FR" sz="2000" dirty="0" smtClean="0"/>
              <a:t>: SEI</a:t>
            </a:r>
          </a:p>
          <a:p>
            <a:pPr lvl="3"/>
            <a:r>
              <a:rPr lang="fr-FR" dirty="0" smtClean="0"/>
              <a:t>To </a:t>
            </a:r>
            <a:r>
              <a:rPr lang="fr-FR" dirty="0" err="1"/>
              <a:t>a</a:t>
            </a:r>
            <a:r>
              <a:rPr lang="fr-FR" dirty="0" err="1" smtClean="0"/>
              <a:t>void</a:t>
            </a:r>
            <a:r>
              <a:rPr lang="fr-FR" dirty="0" smtClean="0"/>
              <a:t> data </a:t>
            </a:r>
            <a:r>
              <a:rPr lang="fr-FR" dirty="0" err="1" smtClean="0"/>
              <a:t>pruning</a:t>
            </a:r>
            <a:r>
              <a:rPr lang="fr-FR" dirty="0" smtClean="0"/>
              <a:t> </a:t>
            </a:r>
            <a:r>
              <a:rPr lang="fr-FR" dirty="0" err="1" smtClean="0"/>
              <a:t>during</a:t>
            </a:r>
            <a:r>
              <a:rPr lang="fr-FR" dirty="0" smtClean="0"/>
              <a:t> distribution</a:t>
            </a:r>
          </a:p>
          <a:p>
            <a:pPr lvl="3"/>
            <a:r>
              <a:rPr lang="fr-FR" dirty="0" smtClean="0"/>
              <a:t>To </a:t>
            </a:r>
            <a:r>
              <a:rPr lang="fr-FR" dirty="0" err="1" smtClean="0"/>
              <a:t>avoid</a:t>
            </a:r>
            <a:r>
              <a:rPr lang="fr-FR" dirty="0" smtClean="0"/>
              <a:t> </a:t>
            </a:r>
            <a:r>
              <a:rPr lang="fr-FR" dirty="0" err="1" smtClean="0"/>
              <a:t>sync</a:t>
            </a:r>
            <a:r>
              <a:rPr lang="fr-FR" dirty="0" smtClean="0"/>
              <a:t> issues</a:t>
            </a:r>
            <a:endParaRPr lang="en-US" sz="1400" i="1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800" dirty="0" err="1" smtClean="0"/>
              <a:t>Colour</a:t>
            </a:r>
            <a:r>
              <a:rPr lang="fr-FR" sz="2800" dirty="0" smtClean="0"/>
              <a:t> </a:t>
            </a:r>
            <a:r>
              <a:rPr lang="fr-FR" sz="2800" dirty="0" err="1" smtClean="0"/>
              <a:t>Mapping</a:t>
            </a:r>
            <a:r>
              <a:rPr lang="fr-FR" sz="2800" dirty="0" smtClean="0"/>
              <a:t> Info SEI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JCTVC-P0126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7" name="Picture 3" descr="Gamut_display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074758"/>
            <a:ext cx="1121230" cy="91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r709_2_rec20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390" y="3978460"/>
            <a:ext cx="1958090" cy="1106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CIE1931_rec70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021324"/>
            <a:ext cx="1066428" cy="1255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IE1931_rec20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799" y="1037084"/>
            <a:ext cx="1071681" cy="1239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2819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928670"/>
            <a:ext cx="8001056" cy="5236634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fr-FR" sz="2400" dirty="0"/>
              <a:t>A</a:t>
            </a:r>
            <a:r>
              <a:rPr lang="fr-FR" sz="2400" dirty="0" smtClean="0"/>
              <a:t>pplications</a:t>
            </a:r>
            <a:endParaRPr lang="fr-FR" sz="2000" dirty="0" smtClean="0"/>
          </a:p>
          <a:p>
            <a:pPr lvl="2"/>
            <a:r>
              <a:rPr lang="fr-FR" sz="2000" dirty="0" smtClean="0"/>
              <a:t>UHDTV </a:t>
            </a:r>
            <a:r>
              <a:rPr lang="fr-FR" sz="2000" dirty="0" err="1" smtClean="0"/>
              <a:t>forward</a:t>
            </a:r>
            <a:r>
              <a:rPr lang="fr-FR" sz="2000" dirty="0" smtClean="0"/>
              <a:t> compatibility scenario</a:t>
            </a:r>
          </a:p>
          <a:p>
            <a:pPr lvl="3"/>
            <a:r>
              <a:rPr lang="fr-FR" dirty="0" err="1"/>
              <a:t>e</a:t>
            </a:r>
            <a:r>
              <a:rPr lang="fr-FR" dirty="0" err="1" smtClean="0"/>
              <a:t>.g</a:t>
            </a:r>
            <a:r>
              <a:rPr lang="fr-FR" dirty="0" smtClean="0"/>
              <a:t>. </a:t>
            </a:r>
            <a:r>
              <a:rPr lang="fr-FR" dirty="0"/>
              <a:t>UHD-1 Rec.2020 </a:t>
            </a:r>
            <a:r>
              <a:rPr lang="fr-FR" dirty="0" smtClean="0"/>
              <a:t>phase 2 signal </a:t>
            </a:r>
            <a:r>
              <a:rPr lang="fr-FR" dirty="0" err="1" smtClean="0"/>
              <a:t>with</a:t>
            </a:r>
            <a:r>
              <a:rPr lang="fr-FR" dirty="0" smtClean="0"/>
              <a:t> UHD-1 phase 1 </a:t>
            </a:r>
            <a:r>
              <a:rPr lang="fr-FR" dirty="0"/>
              <a:t>Rec.709 </a:t>
            </a:r>
            <a:r>
              <a:rPr lang="fr-FR" dirty="0" err="1"/>
              <a:t>devices</a:t>
            </a:r>
            <a:endParaRPr lang="fr-FR" dirty="0" smtClean="0"/>
          </a:p>
          <a:p>
            <a:pPr lvl="4"/>
            <a:endParaRPr lang="fr-FR" dirty="0" smtClean="0"/>
          </a:p>
          <a:p>
            <a:pPr lvl="2"/>
            <a:r>
              <a:rPr lang="fr-FR" sz="2000" dirty="0" smtClean="0"/>
              <a:t>HD/UHD Rec.709 </a:t>
            </a:r>
            <a:r>
              <a:rPr lang="fr-FR" sz="2000" dirty="0" err="1" smtClean="0"/>
              <a:t>streams</a:t>
            </a:r>
            <a:r>
              <a:rPr lang="fr-FR" sz="2000" dirty="0" smtClean="0"/>
              <a:t> </a:t>
            </a:r>
            <a:r>
              <a:rPr lang="fr-FR" sz="2000" dirty="0" err="1" smtClean="0"/>
              <a:t>with</a:t>
            </a:r>
            <a:r>
              <a:rPr lang="fr-FR" sz="2000" dirty="0" smtClean="0"/>
              <a:t> WCG support</a:t>
            </a:r>
          </a:p>
          <a:p>
            <a:pPr lvl="3"/>
            <a:r>
              <a:rPr lang="fr-FR" dirty="0" smtClean="0"/>
              <a:t>Use </a:t>
            </a:r>
            <a:r>
              <a:rPr lang="fr-FR" dirty="0" err="1" smtClean="0"/>
              <a:t>legacy</a:t>
            </a:r>
            <a:r>
              <a:rPr lang="fr-FR" dirty="0" smtClean="0"/>
              <a:t> </a:t>
            </a:r>
            <a:r>
              <a:rPr lang="fr-FR" dirty="0" err="1" smtClean="0"/>
              <a:t>workflow</a:t>
            </a:r>
            <a:r>
              <a:rPr lang="fr-FR" dirty="0" smtClean="0"/>
              <a:t> </a:t>
            </a:r>
            <a:r>
              <a:rPr lang="fr-FR" dirty="0" err="1" smtClean="0"/>
              <a:t>while</a:t>
            </a:r>
            <a:r>
              <a:rPr lang="fr-FR" dirty="0" smtClean="0"/>
              <a:t> </a:t>
            </a:r>
            <a:r>
              <a:rPr lang="fr-FR" dirty="0" err="1" smtClean="0"/>
              <a:t>deploying</a:t>
            </a:r>
            <a:r>
              <a:rPr lang="fr-FR" dirty="0" smtClean="0"/>
              <a:t> new displays </a:t>
            </a:r>
            <a:r>
              <a:rPr lang="fr-FR" dirty="0" err="1" smtClean="0"/>
              <a:t>with</a:t>
            </a:r>
            <a:r>
              <a:rPr lang="fr-FR" dirty="0" smtClean="0"/>
              <a:t> new formats</a:t>
            </a:r>
          </a:p>
          <a:p>
            <a:pPr marL="542925" lvl="3" indent="0">
              <a:buNone/>
            </a:pPr>
            <a:endParaRPr lang="en-US" sz="1800" dirty="0"/>
          </a:p>
          <a:p>
            <a:pPr lvl="2"/>
            <a:r>
              <a:rPr lang="fr-FR" sz="2000" dirty="0" smtClean="0"/>
              <a:t>High </a:t>
            </a:r>
            <a:r>
              <a:rPr lang="fr-FR" sz="2000" dirty="0" err="1" smtClean="0"/>
              <a:t>quality</a:t>
            </a:r>
            <a:r>
              <a:rPr lang="fr-FR" sz="2000" dirty="0" smtClean="0"/>
              <a:t> </a:t>
            </a:r>
            <a:r>
              <a:rPr lang="fr-FR" sz="2000" dirty="0" err="1" smtClean="0"/>
              <a:t>stored</a:t>
            </a:r>
            <a:r>
              <a:rPr lang="fr-FR" sz="2000" dirty="0" smtClean="0"/>
              <a:t> content (Blu-ray…)</a:t>
            </a:r>
          </a:p>
          <a:p>
            <a:pPr lvl="3"/>
            <a:r>
              <a:rPr lang="fr-FR" dirty="0" err="1" smtClean="0"/>
              <a:t>Preserving</a:t>
            </a:r>
            <a:r>
              <a:rPr lang="fr-FR" dirty="0" smtClean="0"/>
              <a:t> </a:t>
            </a:r>
            <a:r>
              <a:rPr lang="fr-FR" dirty="0" err="1" smtClean="0"/>
              <a:t>colorist</a:t>
            </a:r>
            <a:r>
              <a:rPr lang="fr-FR" dirty="0" smtClean="0"/>
              <a:t> </a:t>
            </a:r>
            <a:r>
              <a:rPr lang="fr-FR" dirty="0" err="1" smtClean="0"/>
              <a:t>intent</a:t>
            </a:r>
            <a:endParaRPr lang="fr-FR" dirty="0" smtClean="0"/>
          </a:p>
          <a:p>
            <a:pPr lvl="2"/>
            <a:endParaRPr lang="fr-FR" dirty="0"/>
          </a:p>
          <a:p>
            <a:pPr lvl="2"/>
            <a:r>
              <a:rPr lang="fr-FR" sz="2000" dirty="0" err="1" smtClean="0"/>
              <a:t>Colour</a:t>
            </a:r>
            <a:r>
              <a:rPr lang="fr-FR" sz="2000" dirty="0" smtClean="0"/>
              <a:t> </a:t>
            </a:r>
            <a:r>
              <a:rPr lang="fr-FR" sz="2000" dirty="0" err="1" smtClean="0"/>
              <a:t>mapping</a:t>
            </a:r>
            <a:r>
              <a:rPr lang="fr-FR" sz="2000" dirty="0" smtClean="0"/>
              <a:t> for </a:t>
            </a:r>
            <a:r>
              <a:rPr lang="fr-FR" sz="2000" dirty="0" err="1" smtClean="0"/>
              <a:t>specific</a:t>
            </a:r>
            <a:r>
              <a:rPr lang="fr-FR" sz="2000" dirty="0" smtClean="0"/>
              <a:t> applications</a:t>
            </a:r>
          </a:p>
          <a:p>
            <a:pPr lvl="3"/>
            <a:r>
              <a:rPr lang="fr-FR" dirty="0" err="1" smtClean="0"/>
              <a:t>Highlight</a:t>
            </a:r>
            <a:r>
              <a:rPr lang="fr-FR" dirty="0" smtClean="0"/>
              <a:t> content in content</a:t>
            </a:r>
          </a:p>
          <a:p>
            <a:pPr lvl="3"/>
            <a:r>
              <a:rPr lang="fr-FR" dirty="0"/>
              <a:t>Non destructive </a:t>
            </a:r>
            <a:r>
              <a:rPr lang="fr-FR" dirty="0" smtClean="0"/>
              <a:t>content </a:t>
            </a:r>
            <a:r>
              <a:rPr lang="fr-FR" dirty="0" err="1" smtClean="0"/>
              <a:t>personalization</a:t>
            </a:r>
            <a:endParaRPr lang="fr-FR" dirty="0" smtClean="0"/>
          </a:p>
          <a:p>
            <a:pPr lvl="3"/>
            <a:r>
              <a:rPr lang="fr-FR" dirty="0" smtClean="0"/>
              <a:t>…</a:t>
            </a:r>
            <a:endParaRPr lang="en-US" dirty="0"/>
          </a:p>
          <a:p>
            <a:pPr marL="0" lvl="1" indent="0">
              <a:buNone/>
            </a:pPr>
            <a:endParaRPr lang="en-US" sz="1800" dirty="0"/>
          </a:p>
          <a:p>
            <a:pPr marL="266700" lvl="2" indent="0">
              <a:buNone/>
            </a:pPr>
            <a:endParaRPr lang="en-US" sz="1200" i="1" dirty="0"/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sz="1400" i="1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800" dirty="0" err="1" smtClean="0"/>
              <a:t>Colour</a:t>
            </a:r>
            <a:r>
              <a:rPr lang="fr-FR" sz="2800" dirty="0" smtClean="0"/>
              <a:t> </a:t>
            </a:r>
            <a:r>
              <a:rPr lang="fr-FR" sz="2800" dirty="0" err="1" smtClean="0"/>
              <a:t>Mapping</a:t>
            </a:r>
            <a:r>
              <a:rPr lang="fr-FR" sz="2800" dirty="0" smtClean="0"/>
              <a:t> Info SEI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JCTVC-P0126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1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928670"/>
            <a:ext cx="8001056" cy="5236634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fr-FR" sz="2400" dirty="0" smtClean="0"/>
              <a:t>Proposition</a:t>
            </a:r>
          </a:p>
          <a:p>
            <a:pPr lvl="2"/>
            <a:r>
              <a:rPr lang="fr-FR" sz="2200" dirty="0" err="1" smtClean="0"/>
              <a:t>Syntax</a:t>
            </a:r>
            <a:r>
              <a:rPr lang="fr-FR" sz="2200" dirty="0" smtClean="0"/>
              <a:t> </a:t>
            </a:r>
            <a:r>
              <a:rPr lang="fr-FR" sz="2200" dirty="0" err="1" smtClean="0"/>
              <a:t>inspired</a:t>
            </a:r>
            <a:r>
              <a:rPr lang="fr-FR" sz="2200" dirty="0" smtClean="0"/>
              <a:t> </a:t>
            </a:r>
            <a:r>
              <a:rPr lang="fr-FR" sz="2200" dirty="0" err="1" smtClean="0"/>
              <a:t>from</a:t>
            </a:r>
            <a:r>
              <a:rPr lang="fr-FR" sz="2200" dirty="0" smtClean="0"/>
              <a:t> SEI </a:t>
            </a:r>
            <a:r>
              <a:rPr lang="fr-FR" sz="2200" dirty="0" err="1" smtClean="0"/>
              <a:t>tone</a:t>
            </a:r>
            <a:r>
              <a:rPr lang="fr-FR" sz="2200" dirty="0" smtClean="0"/>
              <a:t> </a:t>
            </a:r>
            <a:r>
              <a:rPr lang="fr-FR" sz="2200" dirty="0" err="1" smtClean="0"/>
              <a:t>mapping</a:t>
            </a:r>
            <a:r>
              <a:rPr lang="fr-FR" sz="2200" dirty="0" smtClean="0"/>
              <a:t> information</a:t>
            </a:r>
          </a:p>
          <a:p>
            <a:pPr lvl="2"/>
            <a:endParaRPr lang="fr-FR" sz="2200" dirty="0"/>
          </a:p>
          <a:p>
            <a:pPr lvl="2"/>
            <a:r>
              <a:rPr lang="fr-FR" sz="2200" dirty="0" smtClean="0"/>
              <a:t>Output format </a:t>
            </a:r>
            <a:r>
              <a:rPr lang="fr-FR" sz="2200" dirty="0" err="1" smtClean="0"/>
              <a:t>parameters</a:t>
            </a:r>
            <a:r>
              <a:rPr lang="fr-FR" sz="2200" dirty="0" smtClean="0"/>
              <a:t> : </a:t>
            </a:r>
            <a:r>
              <a:rPr lang="fr-FR" sz="2200" dirty="0" err="1" smtClean="0"/>
              <a:t>same</a:t>
            </a:r>
            <a:r>
              <a:rPr lang="fr-FR" sz="2200" dirty="0" smtClean="0"/>
              <a:t> as VUI</a:t>
            </a:r>
          </a:p>
          <a:p>
            <a:pPr lvl="2"/>
            <a:endParaRPr lang="fr-FR" sz="2200" dirty="0" smtClean="0"/>
          </a:p>
          <a:p>
            <a:pPr lvl="2"/>
            <a:r>
              <a:rPr lang="fr-FR" sz="2200" dirty="0" err="1" smtClean="0"/>
              <a:t>Several</a:t>
            </a:r>
            <a:r>
              <a:rPr lang="fr-FR" sz="2200" dirty="0" smtClean="0"/>
              <a:t> </a:t>
            </a:r>
            <a:r>
              <a:rPr lang="fr-FR" sz="2200" dirty="0" err="1" smtClean="0"/>
              <a:t>models</a:t>
            </a:r>
            <a:r>
              <a:rPr lang="fr-FR" sz="2200" dirty="0" smtClean="0"/>
              <a:t> </a:t>
            </a:r>
            <a:r>
              <a:rPr lang="fr-FR" sz="1600" i="1" dirty="0" smtClean="0"/>
              <a:t>(</a:t>
            </a:r>
            <a:r>
              <a:rPr lang="en-US" sz="1600" i="1" dirty="0" err="1"/>
              <a:t>colour</a:t>
            </a:r>
            <a:r>
              <a:rPr lang="en-US" sz="1600" i="1" dirty="0"/>
              <a:t> _</a:t>
            </a:r>
            <a:r>
              <a:rPr lang="en-US" sz="1600" i="1" dirty="0" err="1" smtClean="0"/>
              <a:t>map_model_id</a:t>
            </a:r>
            <a:r>
              <a:rPr lang="fr-FR" sz="1600" i="1" dirty="0" smtClean="0"/>
              <a:t>)</a:t>
            </a:r>
            <a:endParaRPr lang="fr-FR" sz="2200" i="1" dirty="0" smtClean="0"/>
          </a:p>
          <a:p>
            <a:pPr lvl="3"/>
            <a:r>
              <a:rPr lang="fr-FR" sz="2000" dirty="0" smtClean="0"/>
              <a:t>1D LUT + 3x3 matrix + </a:t>
            </a:r>
            <a:r>
              <a:rPr lang="fr-FR" sz="2000" dirty="0"/>
              <a:t>1D </a:t>
            </a:r>
            <a:r>
              <a:rPr lang="fr-FR" sz="2000" dirty="0" smtClean="0"/>
              <a:t>LUT</a:t>
            </a:r>
          </a:p>
          <a:p>
            <a:pPr lvl="4"/>
            <a:r>
              <a:rPr lang="fr-FR" sz="1800" dirty="0" err="1" smtClean="0"/>
              <a:t>Leverage</a:t>
            </a:r>
            <a:r>
              <a:rPr lang="fr-FR" sz="1800" dirty="0" smtClean="0"/>
              <a:t>  displays </a:t>
            </a:r>
            <a:r>
              <a:rPr lang="fr-FR" sz="1800" dirty="0" err="1" smtClean="0"/>
              <a:t>exisiting</a:t>
            </a:r>
            <a:r>
              <a:rPr lang="fr-FR" sz="1800" dirty="0" smtClean="0"/>
              <a:t> </a:t>
            </a:r>
            <a:r>
              <a:rPr lang="fr-FR" sz="1800" dirty="0" err="1" smtClean="0"/>
              <a:t>resources</a:t>
            </a:r>
            <a:endParaRPr lang="fr-FR" sz="1800" dirty="0" smtClean="0"/>
          </a:p>
          <a:p>
            <a:pPr lvl="3"/>
            <a:r>
              <a:rPr lang="fr-FR" sz="2000" dirty="0" smtClean="0"/>
              <a:t>3D CLUT</a:t>
            </a:r>
          </a:p>
          <a:p>
            <a:pPr lvl="4"/>
            <a:r>
              <a:rPr lang="fr-FR" sz="1800" dirty="0" err="1" smtClean="0"/>
              <a:t>Generic</a:t>
            </a:r>
            <a:r>
              <a:rPr lang="fr-FR" sz="1800" dirty="0" smtClean="0"/>
              <a:t> model </a:t>
            </a:r>
            <a:r>
              <a:rPr lang="fr-FR" sz="1800" dirty="0" err="1" smtClean="0"/>
              <a:t>adressing</a:t>
            </a:r>
            <a:r>
              <a:rPr lang="fr-FR" sz="1800" dirty="0" smtClean="0"/>
              <a:t> </a:t>
            </a:r>
            <a:r>
              <a:rPr lang="fr-FR" sz="1800" dirty="0" err="1" smtClean="0"/>
              <a:t>low</a:t>
            </a:r>
            <a:r>
              <a:rPr lang="fr-FR" sz="1800" dirty="0" smtClean="0"/>
              <a:t>/high </a:t>
            </a:r>
            <a:r>
              <a:rPr lang="fr-FR" sz="1800" dirty="0" err="1" smtClean="0"/>
              <a:t>complexity</a:t>
            </a:r>
            <a:r>
              <a:rPr lang="fr-FR" sz="1800" dirty="0" smtClean="0"/>
              <a:t> </a:t>
            </a:r>
            <a:r>
              <a:rPr lang="fr-FR" sz="1800" dirty="0" err="1" smtClean="0"/>
              <a:t>mapping</a:t>
            </a:r>
            <a:r>
              <a:rPr lang="fr-FR" sz="1800" dirty="0" smtClean="0"/>
              <a:t> </a:t>
            </a:r>
            <a:r>
              <a:rPr lang="fr-FR" sz="1800" dirty="0" err="1" smtClean="0"/>
              <a:t>models</a:t>
            </a:r>
            <a:endParaRPr lang="fr-FR" sz="1800" dirty="0" smtClean="0"/>
          </a:p>
          <a:p>
            <a:pPr lvl="4"/>
            <a:r>
              <a:rPr lang="fr-FR" sz="1800" dirty="0" err="1" smtClean="0"/>
              <a:t>Already</a:t>
            </a:r>
            <a:r>
              <a:rPr lang="fr-FR" sz="1800" dirty="0" smtClean="0"/>
              <a:t> </a:t>
            </a:r>
            <a:r>
              <a:rPr lang="fr-FR" sz="1800" dirty="0" err="1" smtClean="0"/>
              <a:t>used</a:t>
            </a:r>
            <a:r>
              <a:rPr lang="fr-FR" sz="1800" dirty="0" smtClean="0"/>
              <a:t> in production</a:t>
            </a:r>
          </a:p>
          <a:p>
            <a:pPr lvl="3"/>
            <a:r>
              <a:rPr lang="fr-FR" sz="2400" dirty="0" smtClean="0"/>
              <a:t>…</a:t>
            </a:r>
          </a:p>
          <a:p>
            <a:pPr marL="0" lvl="1" indent="0">
              <a:buNone/>
            </a:pPr>
            <a:endParaRPr lang="fr-FR" sz="1800" dirty="0" smtClean="0"/>
          </a:p>
          <a:p>
            <a:pPr marL="0" lvl="1" indent="0">
              <a:buNone/>
            </a:pPr>
            <a:endParaRPr lang="en-CA" sz="1600" dirty="0"/>
          </a:p>
          <a:p>
            <a:pPr marL="0" lvl="1" indent="0">
              <a:buNone/>
            </a:pPr>
            <a:endParaRPr lang="en-US" sz="1800" dirty="0"/>
          </a:p>
          <a:p>
            <a:pPr marL="266700" lvl="2" indent="0">
              <a:buNone/>
            </a:pPr>
            <a:endParaRPr lang="en-US" sz="1200" i="1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 smtClean="0"/>
          </a:p>
          <a:p>
            <a:pPr marL="0" lvl="1" indent="0">
              <a:buNone/>
            </a:pPr>
            <a:endParaRPr lang="en-US" sz="1800" dirty="0"/>
          </a:p>
          <a:p>
            <a:pPr marL="266700" lvl="2" indent="0">
              <a:buNone/>
            </a:pPr>
            <a:endParaRPr lang="en-US" sz="1200" i="1" dirty="0"/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sz="1400" i="1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800" dirty="0" err="1"/>
              <a:t>Colour</a:t>
            </a:r>
            <a:r>
              <a:rPr lang="fr-FR" sz="2800" dirty="0"/>
              <a:t> </a:t>
            </a:r>
            <a:r>
              <a:rPr lang="fr-FR" sz="2800" dirty="0" err="1"/>
              <a:t>Mapping</a:t>
            </a:r>
            <a:r>
              <a:rPr lang="fr-FR" sz="2800" dirty="0"/>
              <a:t> Info SEI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JCTVC-P0126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33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928670"/>
            <a:ext cx="8001056" cy="5236634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fr-FR" sz="2400" dirty="0" smtClean="0"/>
              <a:t>Proposition: 1D LUT + 3x3 matrix + </a:t>
            </a:r>
            <a:r>
              <a:rPr lang="fr-FR" sz="2400" dirty="0"/>
              <a:t>1D LUT </a:t>
            </a:r>
            <a:endParaRPr lang="fr-FR" sz="2400" dirty="0" smtClean="0"/>
          </a:p>
          <a:p>
            <a:pPr lvl="2"/>
            <a:endParaRPr lang="fr-FR" sz="2200" dirty="0" smtClean="0"/>
          </a:p>
          <a:p>
            <a:pPr lvl="2"/>
            <a:endParaRPr lang="fr-FR" sz="2200" dirty="0"/>
          </a:p>
          <a:p>
            <a:pPr lvl="2"/>
            <a:r>
              <a:rPr lang="fr-FR" sz="2200" dirty="0" smtClean="0"/>
              <a:t>Configurable model</a:t>
            </a:r>
            <a:endParaRPr lang="fr-FR" sz="2000" dirty="0" smtClean="0"/>
          </a:p>
          <a:p>
            <a:pPr lvl="2"/>
            <a:endParaRPr lang="fr-FR" sz="2200" dirty="0" smtClean="0"/>
          </a:p>
          <a:p>
            <a:pPr lvl="2"/>
            <a:r>
              <a:rPr lang="fr-FR" sz="2200" dirty="0" smtClean="0"/>
              <a:t>1D LUT:</a:t>
            </a:r>
            <a:br>
              <a:rPr lang="fr-FR" sz="2200" dirty="0" smtClean="0"/>
            </a:br>
            <a:r>
              <a:rPr lang="fr-FR" sz="2200" dirty="0" err="1" smtClean="0"/>
              <a:t>Piecewise</a:t>
            </a:r>
            <a:r>
              <a:rPr lang="fr-FR" sz="2200" dirty="0" smtClean="0"/>
              <a:t> </a:t>
            </a:r>
            <a:r>
              <a:rPr lang="fr-FR" sz="2200" dirty="0" err="1" smtClean="0"/>
              <a:t>linear</a:t>
            </a:r>
            <a:r>
              <a:rPr lang="fr-FR" sz="2200" dirty="0"/>
              <a:t/>
            </a:r>
            <a:br>
              <a:rPr lang="fr-FR" sz="2200" dirty="0"/>
            </a:br>
            <a:r>
              <a:rPr lang="fr-FR" sz="1200" dirty="0" smtClean="0"/>
              <a:t>(</a:t>
            </a:r>
            <a:r>
              <a:rPr lang="fr-FR" sz="1200" dirty="0" err="1" smtClean="0"/>
              <a:t>same</a:t>
            </a:r>
            <a:r>
              <a:rPr lang="fr-FR" sz="1200" dirty="0" smtClean="0"/>
              <a:t> as </a:t>
            </a:r>
            <a:r>
              <a:rPr lang="fr-FR" sz="1200" dirty="0" err="1" smtClean="0"/>
              <a:t>tone_map_model_id</a:t>
            </a:r>
            <a:r>
              <a:rPr lang="fr-FR" sz="1200" dirty="0" smtClean="0"/>
              <a:t> 3)</a:t>
            </a:r>
          </a:p>
          <a:p>
            <a:pPr marL="266700" lvl="2" indent="0">
              <a:buNone/>
            </a:pPr>
            <a:endParaRPr lang="fr-FR" sz="2200" dirty="0" smtClean="0"/>
          </a:p>
          <a:p>
            <a:pPr lvl="2"/>
            <a:endParaRPr lang="fr-FR" sz="2200" dirty="0" smtClean="0"/>
          </a:p>
          <a:p>
            <a:pPr marL="0" lvl="1" indent="0">
              <a:buNone/>
            </a:pPr>
            <a:endParaRPr lang="en-US" sz="1800" dirty="0" smtClean="0"/>
          </a:p>
          <a:p>
            <a:pPr marL="0" lvl="1" indent="0">
              <a:buNone/>
            </a:pPr>
            <a:endParaRPr lang="en-US" sz="1800" dirty="0"/>
          </a:p>
          <a:p>
            <a:pPr marL="266700" lvl="2" indent="0">
              <a:buNone/>
            </a:pPr>
            <a:endParaRPr lang="en-US" sz="1200" i="1" dirty="0"/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sz="1400" i="1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800" dirty="0" err="1"/>
              <a:t>Colour</a:t>
            </a:r>
            <a:r>
              <a:rPr lang="fr-FR" sz="2800" dirty="0"/>
              <a:t> </a:t>
            </a:r>
            <a:r>
              <a:rPr lang="fr-FR" sz="2800" dirty="0" err="1"/>
              <a:t>Mapping</a:t>
            </a:r>
            <a:r>
              <a:rPr lang="fr-FR" sz="2800" dirty="0"/>
              <a:t> Info SEI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JCTVC-P0126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362" y="1316048"/>
            <a:ext cx="5519142" cy="4777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601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928670"/>
            <a:ext cx="8001056" cy="5236634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fr-FR" sz="2400" dirty="0" smtClean="0"/>
              <a:t>Conclusion</a:t>
            </a:r>
          </a:p>
          <a:p>
            <a:pPr marL="0" lvl="1" indent="0">
              <a:buNone/>
            </a:pPr>
            <a:endParaRPr lang="fr-FR" sz="2400" dirty="0" smtClean="0"/>
          </a:p>
          <a:p>
            <a:pPr lvl="2"/>
            <a:r>
              <a:rPr lang="fr-FR" sz="2200" dirty="0" err="1" smtClean="0"/>
              <a:t>Demo</a:t>
            </a:r>
            <a:r>
              <a:rPr lang="fr-FR" sz="2200" dirty="0" smtClean="0"/>
              <a:t> </a:t>
            </a:r>
            <a:r>
              <a:rPr lang="fr-FR" sz="2200" dirty="0" err="1" smtClean="0"/>
              <a:t>showing</a:t>
            </a:r>
            <a:r>
              <a:rPr lang="fr-FR" sz="2200" dirty="0" smtClean="0"/>
              <a:t> </a:t>
            </a:r>
            <a:r>
              <a:rPr lang="fr-FR" sz="2200" dirty="0" err="1" smtClean="0"/>
              <a:t>benefits</a:t>
            </a:r>
            <a:r>
              <a:rPr lang="fr-FR" sz="2200" dirty="0" smtClean="0"/>
              <a:t> </a:t>
            </a:r>
            <a:r>
              <a:rPr lang="fr-FR" sz="2200" dirty="0"/>
              <a:t>(</a:t>
            </a:r>
            <a:r>
              <a:rPr lang="fr-FR" sz="2200" dirty="0" smtClean="0"/>
              <a:t>last </a:t>
            </a:r>
            <a:r>
              <a:rPr lang="fr-FR" sz="2200" dirty="0" smtClean="0"/>
              <a:t>meeting)</a:t>
            </a:r>
          </a:p>
          <a:p>
            <a:pPr marL="266700" lvl="2" indent="0">
              <a:buNone/>
            </a:pPr>
            <a:endParaRPr lang="fr-FR" sz="2200" dirty="0" smtClean="0"/>
          </a:p>
          <a:p>
            <a:pPr lvl="2"/>
            <a:r>
              <a:rPr lang="fr-FR" sz="2200" dirty="0" err="1" smtClean="0"/>
              <a:t>Addressing</a:t>
            </a:r>
            <a:r>
              <a:rPr lang="fr-FR" sz="2200" dirty="0" smtClean="0"/>
              <a:t> </a:t>
            </a:r>
            <a:r>
              <a:rPr lang="fr-FR" sz="2200" dirty="0" err="1" smtClean="0"/>
              <a:t>upcoming</a:t>
            </a:r>
            <a:r>
              <a:rPr lang="fr-FR" sz="2200" dirty="0" smtClean="0"/>
              <a:t> applications</a:t>
            </a:r>
          </a:p>
          <a:p>
            <a:pPr lvl="2"/>
            <a:endParaRPr lang="fr-FR" sz="2200" dirty="0" smtClean="0"/>
          </a:p>
          <a:p>
            <a:pPr lvl="2"/>
            <a:r>
              <a:rPr lang="fr-FR" sz="2200" dirty="0" err="1" smtClean="0"/>
              <a:t>Simplified</a:t>
            </a:r>
            <a:r>
              <a:rPr lang="fr-FR" sz="2200" dirty="0" smtClean="0"/>
              <a:t> model: 1D LUT + 3x3 matrix + </a:t>
            </a:r>
            <a:r>
              <a:rPr lang="fr-FR" sz="2200" dirty="0"/>
              <a:t>1D </a:t>
            </a:r>
            <a:r>
              <a:rPr lang="fr-FR" sz="2200" dirty="0" smtClean="0"/>
              <a:t>LUT</a:t>
            </a:r>
          </a:p>
          <a:p>
            <a:pPr lvl="3"/>
            <a:r>
              <a:rPr lang="fr-FR" sz="2000" dirty="0" err="1" smtClean="0"/>
              <a:t>address</a:t>
            </a:r>
            <a:r>
              <a:rPr lang="fr-FR" sz="2000" dirty="0" smtClean="0"/>
              <a:t> </a:t>
            </a:r>
            <a:r>
              <a:rPr lang="fr-FR" sz="2000" dirty="0" err="1" smtClean="0"/>
              <a:t>complexity</a:t>
            </a:r>
            <a:r>
              <a:rPr lang="fr-FR" sz="2000" dirty="0"/>
              <a:t> </a:t>
            </a:r>
            <a:r>
              <a:rPr lang="fr-FR" sz="2000" dirty="0" err="1" smtClean="0"/>
              <a:t>concerns</a:t>
            </a:r>
            <a:endParaRPr lang="fr-FR" sz="2000" dirty="0" smtClean="0"/>
          </a:p>
          <a:p>
            <a:pPr lvl="3"/>
            <a:r>
              <a:rPr lang="fr-FR" sz="2000" dirty="0" smtClean="0"/>
              <a:t>use </a:t>
            </a:r>
            <a:r>
              <a:rPr lang="fr-FR" sz="2000" dirty="0" err="1" smtClean="0"/>
              <a:t>limited</a:t>
            </a:r>
            <a:r>
              <a:rPr lang="fr-FR" sz="2000" dirty="0" smtClean="0"/>
              <a:t> </a:t>
            </a:r>
            <a:r>
              <a:rPr lang="fr-FR" sz="2000" dirty="0" err="1" smtClean="0"/>
              <a:t>resources</a:t>
            </a:r>
            <a:r>
              <a:rPr lang="fr-FR" sz="2000" dirty="0" smtClean="0"/>
              <a:t> </a:t>
            </a:r>
            <a:r>
              <a:rPr lang="fr-FR" sz="2000" dirty="0" err="1" smtClean="0"/>
              <a:t>from</a:t>
            </a:r>
            <a:r>
              <a:rPr lang="fr-FR" sz="2000" dirty="0" smtClean="0"/>
              <a:t> display</a:t>
            </a:r>
          </a:p>
          <a:p>
            <a:pPr marL="0" lvl="1" indent="0">
              <a:buNone/>
            </a:pPr>
            <a:endParaRPr lang="fr-FR" sz="1800" dirty="0" smtClean="0"/>
          </a:p>
          <a:p>
            <a:pPr marL="0" lvl="1" indent="0">
              <a:buNone/>
            </a:pPr>
            <a:endParaRPr lang="en-CA" sz="1600" dirty="0"/>
          </a:p>
          <a:p>
            <a:pPr marL="0" lvl="1" indent="0">
              <a:buNone/>
            </a:pPr>
            <a:endParaRPr lang="en-US" sz="1800" dirty="0"/>
          </a:p>
          <a:p>
            <a:pPr marL="266700" lvl="2" indent="0">
              <a:buNone/>
            </a:pPr>
            <a:endParaRPr lang="en-US" sz="1200" i="1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 smtClean="0"/>
          </a:p>
          <a:p>
            <a:pPr marL="0" lvl="1" indent="0">
              <a:buNone/>
            </a:pPr>
            <a:endParaRPr lang="en-US" sz="1800" dirty="0"/>
          </a:p>
          <a:p>
            <a:pPr marL="266700" lvl="2" indent="0">
              <a:buNone/>
            </a:pPr>
            <a:endParaRPr lang="en-US" sz="1200" i="1" dirty="0"/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sz="1400" i="1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800" dirty="0" err="1"/>
              <a:t>Colour</a:t>
            </a:r>
            <a:r>
              <a:rPr lang="fr-FR" sz="2800" dirty="0"/>
              <a:t> </a:t>
            </a:r>
            <a:r>
              <a:rPr lang="fr-FR" sz="2800" dirty="0" err="1"/>
              <a:t>Mapping</a:t>
            </a:r>
            <a:r>
              <a:rPr lang="fr-FR" sz="2800" dirty="0"/>
              <a:t> Info SEI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JCTVC-P0126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79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oloMaste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63B7A956D86C4F94FC78456ECBA529" ma:contentTypeVersion="4" ma:contentTypeDescription="Create a new document." ma:contentTypeScope="" ma:versionID="feb881ed392643bbe1959c8401076e60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74f6d32b71e6972e4ea9de1df9cac8f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11" nillable="true" ma:displayName="Scheduling Start Date" ma:internalName="PublishingStartDate">
      <xsd:simpleType>
        <xsd:restriction base="dms:Unknown"/>
      </xsd:simpleType>
    </xsd:element>
    <xsd:element name="PublishingExpirationDate" ma:index="12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B8AD66FA-6A2C-4062-A854-EED099ADF3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8908E5AF-894B-495B-853A-B3662D087A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EE5175-2181-455A-87ED-BAF5DE0D6D45}">
  <ds:schemaRefs>
    <ds:schemaRef ds:uri="http://schemas.microsoft.com/office/2006/metadata/propertie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0</TotalTime>
  <Words>318</Words>
  <Application>Microsoft Office PowerPoint</Application>
  <PresentationFormat>On-screen Show (4:3)</PresentationFormat>
  <Paragraphs>104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technicoloMaster</vt:lpstr>
      <vt:lpstr>JCTVC-P0126 SEI message for Colour Mapping Information</vt:lpstr>
      <vt:lpstr>Colour Mapping Info SEI</vt:lpstr>
      <vt:lpstr>Colour Mapping Info SEI</vt:lpstr>
      <vt:lpstr>Colour Mapping Info SEI</vt:lpstr>
      <vt:lpstr>Colour Mapping Info SEI</vt:lpstr>
      <vt:lpstr>Colour Mapping Info SEI</vt:lpstr>
    </vt:vector>
  </TitlesOfParts>
  <Company>THOMSON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Technicolor_template</dc:title>
  <dc:creator>lochone</dc:creator>
  <cp:lastModifiedBy>Andrivon Pierre</cp:lastModifiedBy>
  <cp:revision>399</cp:revision>
  <dcterms:created xsi:type="dcterms:W3CDTF">2010-02-01T15:48:52Z</dcterms:created>
  <dcterms:modified xsi:type="dcterms:W3CDTF">2014-01-07T15:05:49Z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0x010100EA63B7A956D86C4F94FC78456ECBA529</vt:lpwstr>
  </property>
</Properties>
</file>