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Layouts/slideLayout1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7" r:id="rId1"/>
    <p:sldMasterId id="2147483660" r:id="rId2"/>
  </p:sldMasterIdLst>
  <p:notesMasterIdLst>
    <p:notesMasterId r:id="rId9"/>
  </p:notesMasterIdLst>
  <p:handoutMasterIdLst>
    <p:handoutMasterId r:id="rId10"/>
  </p:handoutMasterIdLst>
  <p:sldIdLst>
    <p:sldId id="256" r:id="rId3"/>
    <p:sldId id="447" r:id="rId4"/>
    <p:sldId id="440" r:id="rId5"/>
    <p:sldId id="446" r:id="rId6"/>
    <p:sldId id="449" r:id="rId7"/>
    <p:sldId id="283" r:id="rId8"/>
  </p:sldIdLst>
  <p:sldSz cx="9144000" cy="5143500" type="screen16x9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5pPr>
    <a:lvl6pPr marL="22860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6pPr>
    <a:lvl7pPr marL="27432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7pPr>
    <a:lvl8pPr marL="32004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8pPr>
    <a:lvl9pPr marL="36576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lasny, Daryl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000099"/>
    <a:srgbClr val="FFFFCC"/>
    <a:srgbClr val="CCECFF"/>
    <a:srgbClr val="CCFFFF"/>
    <a:srgbClr val="CCFFCC"/>
    <a:srgbClr val="FFCCFF"/>
    <a:srgbClr val="006600"/>
    <a:srgbClr val="6633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34552" autoAdjust="0"/>
    <p:restoredTop sz="76975" autoAdjust="0"/>
  </p:normalViewPr>
  <p:slideViewPr>
    <p:cSldViewPr>
      <p:cViewPr>
        <p:scale>
          <a:sx n="100" d="100"/>
          <a:sy n="100" d="100"/>
        </p:scale>
        <p:origin x="-72" y="-72"/>
      </p:cViewPr>
      <p:guideLst>
        <p:guide orient="horz" pos="1627"/>
        <p:guide pos="2880"/>
      </p:guideLst>
    </p:cSldViewPr>
  </p:slideViewPr>
  <p:outlineViewPr>
    <p:cViewPr>
      <p:scale>
        <a:sx n="33" d="100"/>
        <a:sy n="33" d="100"/>
      </p:scale>
      <p:origin x="0" y="33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-1908" y="-72"/>
      </p:cViewPr>
      <p:guideLst>
        <p:guide orient="horz" pos="2928"/>
        <p:guide pos="2209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13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13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>
                <a:cs typeface="+mn-cs"/>
              </a:defRPr>
            </a:lvl1pPr>
          </a:lstStyle>
          <a:p>
            <a:pPr>
              <a:defRPr/>
            </a:pPr>
            <a:fld id="{F6496CF7-06F8-4BAA-855A-CB634F89D9B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511175" y="511175"/>
            <a:ext cx="6040438" cy="33972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72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87375" y="4376738"/>
            <a:ext cx="6259513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</p:txBody>
      </p:sp>
      <p:sp>
        <p:nvSpPr>
          <p:cNvPr id="972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72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>
                <a:cs typeface="+mn-cs"/>
              </a:defRPr>
            </a:lvl1pPr>
          </a:lstStyle>
          <a:p>
            <a:pPr>
              <a:defRPr/>
            </a:pPr>
            <a:fld id="{572EF55E-97FD-487A-AA48-8D922387C00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3314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3315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B45C781-0D18-4494-9390-6E4962289B1F}" type="slidenum">
              <a:rPr lang="en-US" smtClean="0">
                <a:cs typeface="Arial" charset="0"/>
              </a:rPr>
              <a:pPr/>
              <a:t>1</a:t>
            </a:fld>
            <a:endParaRPr lang="en-US" smtClean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9458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9459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AED516F-40BB-4982-A289-9F7B8EEF62BA}" type="slidenum">
              <a:rPr lang="en-US" smtClean="0">
                <a:cs typeface="Arial" charset="0"/>
              </a:rPr>
              <a:pPr/>
              <a:t>6</a:t>
            </a:fld>
            <a:endParaRPr lang="en-US" smtClean="0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3" descr="SLATITLEPAGE.jpg copy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4916488"/>
            <a:ext cx="9144000" cy="227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14"/>
          <p:cNvSpPr>
            <a:spLocks noChangeArrowheads="1"/>
          </p:cNvSpPr>
          <p:nvPr userDrawn="1"/>
        </p:nvSpPr>
        <p:spPr bwMode="auto">
          <a:xfrm>
            <a:off x="0" y="0"/>
            <a:ext cx="9144000" cy="609600"/>
          </a:xfrm>
          <a:prstGeom prst="rect">
            <a:avLst/>
          </a:prstGeom>
          <a:solidFill>
            <a:srgbClr val="000066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/>
          <a:lstStyle/>
          <a:p>
            <a:pPr defTabSz="871538">
              <a:defRPr/>
            </a:pPr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8" name="Picture 10" descr="SLA Logo Horizontal 110728 copy.png"/>
          <p:cNvPicPr>
            <a:picLocks noChangeAspect="1"/>
          </p:cNvPicPr>
          <p:nvPr userDrawn="1"/>
        </p:nvPicPr>
        <p:blipFill>
          <a:blip r:embed="rId3"/>
          <a:srcRect l="3014"/>
          <a:stretch>
            <a:fillRect/>
          </a:stretch>
        </p:blipFill>
        <p:spPr bwMode="auto">
          <a:xfrm>
            <a:off x="69850" y="4948238"/>
            <a:ext cx="2290763" cy="17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Footer Placeholder 3"/>
          <p:cNvSpPr txBox="1">
            <a:spLocks/>
          </p:cNvSpPr>
          <p:nvPr userDrawn="1"/>
        </p:nvSpPr>
        <p:spPr>
          <a:xfrm>
            <a:off x="1981200" y="4929188"/>
            <a:ext cx="7162800" cy="214312"/>
          </a:xfrm>
          <a:prstGeom prst="rect">
            <a:avLst/>
          </a:prstGeom>
          <a:noFill/>
        </p:spPr>
        <p:txBody>
          <a:bodyPr anchor="ctr"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600" b="1" kern="1200">
                <a:solidFill>
                  <a:srgbClr val="000066"/>
                </a:solidFill>
                <a:latin typeface="Verdana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 smtClean="0"/>
              <a:t>JCTVC-N0275 AHG18: Modified scaling factor for transform-skip blocks to support higher bit depths | </a:t>
            </a:r>
            <a:fld id="{993A356E-ACF5-4DDB-8597-1AFAD3635B39}" type="slidenum">
              <a:rPr lang="en-US" sz="700" kern="0" smtClean="0"/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sz="700" kern="0" dirty="0" smtClean="0"/>
              <a:t> </a:t>
            </a:r>
          </a:p>
        </p:txBody>
      </p:sp>
      <p:pic>
        <p:nvPicPr>
          <p:cNvPr id="10" name="Picture 13" descr="SLATITLEPAGE.jpg copy.png"/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6" descr="SLA Logo Vertical110728 copy.png"/>
          <p:cNvPicPr>
            <a:picLocks noChangeAspect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>
            <a:off x="3657600" y="4589463"/>
            <a:ext cx="1828800" cy="47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0539" y="845202"/>
            <a:ext cx="8262922" cy="1102519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lang="en-US" sz="3600" b="1" baseline="0" dirty="0">
                <a:solidFill>
                  <a:schemeClr val="tx1"/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3402" y="3375921"/>
            <a:ext cx="5337199" cy="1075292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lang="en-US" sz="1800" b="1" dirty="0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30078" y="2198903"/>
            <a:ext cx="8283844" cy="926702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lang="en-US" sz="2400" b="1" dirty="0">
                <a:solidFill>
                  <a:schemeClr val="tx1"/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742950"/>
            <a:ext cx="4000500" cy="38338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62500" y="742950"/>
            <a:ext cx="4000500" cy="38338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10375" y="0"/>
            <a:ext cx="2233613" cy="45767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4775" y="0"/>
            <a:ext cx="6553200" cy="457676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0"/>
          <p:cNvSpPr>
            <a:spLocks noGrp="1" noChangeArrowheads="1"/>
          </p:cNvSpPr>
          <p:nvPr>
            <p:ph idx="1"/>
          </p:nvPr>
        </p:nvSpPr>
        <p:spPr bwMode="auto">
          <a:xfrm>
            <a:off x="572293" y="942268"/>
            <a:ext cx="8152608" cy="3650794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0" name="Tit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 smtClean="0"/>
              <a:t>Click to edit title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5776" y="936198"/>
            <a:ext cx="3800474" cy="3692281"/>
          </a:xfrm>
        </p:spPr>
        <p:txBody>
          <a:bodyPr/>
          <a:lstStyle>
            <a:lvl1pPr>
              <a:defRPr sz="2400" baseline="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2976" y="945714"/>
            <a:ext cx="3819525" cy="369228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 smtClean="0"/>
              <a:t>Click to edit title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 smtClean="0"/>
              <a:t>Click to edit title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ina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3" descr="SLATITLEPAGE.jpg copy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4916488"/>
            <a:ext cx="9144000" cy="227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14"/>
          <p:cNvSpPr>
            <a:spLocks noChangeArrowheads="1"/>
          </p:cNvSpPr>
          <p:nvPr userDrawn="1"/>
        </p:nvSpPr>
        <p:spPr bwMode="auto">
          <a:xfrm>
            <a:off x="0" y="0"/>
            <a:ext cx="9144000" cy="609600"/>
          </a:xfrm>
          <a:prstGeom prst="rect">
            <a:avLst/>
          </a:prstGeom>
          <a:solidFill>
            <a:srgbClr val="000066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/>
          <a:lstStyle/>
          <a:p>
            <a:pPr defTabSz="871538">
              <a:defRPr/>
            </a:pPr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" name="Picture 10" descr="SLA Logo Horizontal 110728 copy.png"/>
          <p:cNvPicPr>
            <a:picLocks noChangeAspect="1"/>
          </p:cNvPicPr>
          <p:nvPr userDrawn="1"/>
        </p:nvPicPr>
        <p:blipFill>
          <a:blip r:embed="rId3"/>
          <a:srcRect l="3014"/>
          <a:stretch>
            <a:fillRect/>
          </a:stretch>
        </p:blipFill>
        <p:spPr bwMode="auto">
          <a:xfrm>
            <a:off x="69850" y="4948238"/>
            <a:ext cx="2290763" cy="17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Footer Placeholder 3"/>
          <p:cNvSpPr txBox="1">
            <a:spLocks/>
          </p:cNvSpPr>
          <p:nvPr userDrawn="1"/>
        </p:nvSpPr>
        <p:spPr>
          <a:xfrm>
            <a:off x="1981200" y="4929188"/>
            <a:ext cx="7162800" cy="214312"/>
          </a:xfrm>
          <a:prstGeom prst="rect">
            <a:avLst/>
          </a:prstGeom>
          <a:noFill/>
        </p:spPr>
        <p:txBody>
          <a:bodyPr anchor="ctr"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600" b="1" kern="1200">
                <a:solidFill>
                  <a:srgbClr val="000066"/>
                </a:solidFill>
                <a:latin typeface="Verdana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 smtClean="0"/>
              <a:t>JCTVC-N0275 AHG18: Modified scaling factor for transform-skip blocks to support higher bit depths | </a:t>
            </a:r>
            <a:fld id="{FA7AB760-4405-413C-A182-5485F07D2094}" type="slidenum">
              <a:rPr lang="en-US" sz="700" kern="0" smtClean="0"/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sz="700" kern="0" dirty="0" smtClean="0"/>
              <a:t> </a:t>
            </a:r>
          </a:p>
        </p:txBody>
      </p:sp>
      <p:sp>
        <p:nvSpPr>
          <p:cNvPr id="6" name="Rectangle 3"/>
          <p:cNvSpPr/>
          <p:nvPr userDrawn="1"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/>
          <a:lstStyle/>
          <a:p>
            <a:pPr defTabSz="871538">
              <a:defRPr/>
            </a:pPr>
            <a:endParaRPr lang="en-US">
              <a:cs typeface="+mn-cs"/>
            </a:endParaRPr>
          </a:p>
        </p:txBody>
      </p:sp>
      <p:pic>
        <p:nvPicPr>
          <p:cNvPr id="7" name="Picture 13" descr="SLATITLEPAGE.jpg copy.png"/>
          <p:cNvPicPr>
            <a:picLocks noChangeAspect="1"/>
          </p:cNvPicPr>
          <p:nvPr userDrawn="1"/>
        </p:nvPicPr>
        <p:blipFill>
          <a:blip r:embed="rId4"/>
          <a:srcRect l="15042" r="12173"/>
          <a:stretch>
            <a:fillRect/>
          </a:stretch>
        </p:blipFill>
        <p:spPr bwMode="auto">
          <a:xfrm>
            <a:off x="0" y="-962025"/>
            <a:ext cx="9144000" cy="706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SLA Logo Vertical110728 copy.png"/>
          <p:cNvPicPr>
            <a:picLocks noChangeAspect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>
            <a:off x="3262313" y="2235200"/>
            <a:ext cx="2619375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57251" y="1084846"/>
            <a:ext cx="3838575" cy="348768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48227" y="1084846"/>
            <a:ext cx="3840163" cy="348768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3" descr="SLATITLEPAGE.jpg copy.png"/>
          <p:cNvPicPr>
            <a:picLocks noChangeAspect="1"/>
          </p:cNvPicPr>
          <p:nvPr userDrawn="1"/>
        </p:nvPicPr>
        <p:blipFill>
          <a:blip r:embed="rId10"/>
          <a:srcRect/>
          <a:stretch>
            <a:fillRect/>
          </a:stretch>
        </p:blipFill>
        <p:spPr bwMode="auto">
          <a:xfrm>
            <a:off x="0" y="4916488"/>
            <a:ext cx="9144000" cy="227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26" name="Rectangle 14"/>
          <p:cNvSpPr>
            <a:spLocks noChangeArrowheads="1"/>
          </p:cNvSpPr>
          <p:nvPr userDrawn="1"/>
        </p:nvSpPr>
        <p:spPr bwMode="auto">
          <a:xfrm>
            <a:off x="0" y="0"/>
            <a:ext cx="9144000" cy="609600"/>
          </a:xfrm>
          <a:prstGeom prst="rect">
            <a:avLst/>
          </a:prstGeom>
          <a:solidFill>
            <a:srgbClr val="000066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/>
          <a:lstStyle/>
          <a:p>
            <a:pPr defTabSz="871538">
              <a:defRPr/>
            </a:pPr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028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5" y="0"/>
            <a:ext cx="893921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title</a:t>
            </a:r>
          </a:p>
        </p:txBody>
      </p:sp>
      <p:sp>
        <p:nvSpPr>
          <p:cNvPr id="1029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742950"/>
            <a:ext cx="8153400" cy="383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7123" tIns="43561" rIns="87123" bIns="435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pic>
        <p:nvPicPr>
          <p:cNvPr id="1030" name="Picture 10" descr="SLA Logo Horizontal 110728 copy.png"/>
          <p:cNvPicPr>
            <a:picLocks noChangeAspect="1"/>
          </p:cNvPicPr>
          <p:nvPr userDrawn="1"/>
        </p:nvPicPr>
        <p:blipFill>
          <a:blip r:embed="rId11"/>
          <a:srcRect l="3014"/>
          <a:stretch>
            <a:fillRect/>
          </a:stretch>
        </p:blipFill>
        <p:spPr bwMode="auto">
          <a:xfrm>
            <a:off x="69850" y="4948238"/>
            <a:ext cx="2290763" cy="17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Footer Placeholder 3"/>
          <p:cNvSpPr txBox="1">
            <a:spLocks/>
          </p:cNvSpPr>
          <p:nvPr userDrawn="1"/>
        </p:nvSpPr>
        <p:spPr>
          <a:xfrm>
            <a:off x="1981200" y="4857750"/>
            <a:ext cx="7162800" cy="214313"/>
          </a:xfrm>
          <a:prstGeom prst="rect">
            <a:avLst/>
          </a:prstGeom>
          <a:noFill/>
        </p:spPr>
        <p:txBody>
          <a:bodyPr anchor="ctr"/>
          <a:lstStyle/>
          <a:p>
            <a:pPr algn="r">
              <a:defRPr/>
            </a:pPr>
            <a:r>
              <a:rPr lang="en-US" sz="800" b="1">
                <a:solidFill>
                  <a:srgbClr val="000066"/>
                </a:solidFill>
                <a:latin typeface="Verdana" pitchFamily="34" charset="0"/>
              </a:rPr>
              <a:t>JCTVC-O0327 </a:t>
            </a:r>
            <a:r>
              <a:rPr lang="en-CA" sz="1000" b="1"/>
              <a:t>Non-RCE2: Rice parameter initialization for higher bit depth coding</a:t>
            </a:r>
            <a:r>
              <a:rPr lang="en-US"/>
              <a:t> </a:t>
            </a:r>
            <a:r>
              <a:rPr lang="en-US" sz="800" b="1">
                <a:solidFill>
                  <a:srgbClr val="000066"/>
                </a:solidFill>
                <a:latin typeface="Verdana" pitchFamily="34" charset="0"/>
              </a:rPr>
              <a:t>| </a:t>
            </a:r>
            <a:fld id="{2CC28EC5-427C-4862-96E7-C629DBDA0FF6}" type="slidenum">
              <a:rPr lang="en-US" sz="700" b="1">
                <a:solidFill>
                  <a:srgbClr val="000066"/>
                </a:solidFill>
                <a:latin typeface="Verdana" pitchFamily="34" charset="0"/>
              </a:rPr>
              <a:pPr algn="r">
                <a:defRPr/>
              </a:pPr>
              <a:t>‹#›</a:t>
            </a:fld>
            <a:r>
              <a:rPr lang="en-US" sz="700" b="1">
                <a:solidFill>
                  <a:srgbClr val="000066"/>
                </a:solidFill>
                <a:latin typeface="Verdana" pitchFamily="34" charset="0"/>
              </a:rPr>
              <a:t>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61" r:id="rId2"/>
    <p:sldLayoutId id="2147483662" r:id="rId3"/>
    <p:sldLayoutId id="2147483663" r:id="rId4"/>
    <p:sldLayoutId id="2147483679" r:id="rId5"/>
    <p:sldLayoutId id="2147483664" r:id="rId6"/>
    <p:sldLayoutId id="2147483665" r:id="rId7"/>
    <p:sldLayoutId id="2147483666" r:id="rId8"/>
  </p:sldLayoutIdLst>
  <p:timing>
    <p:tnLst>
      <p:par>
        <p:cTn id="1" dur="indefinite" restart="never" nodeType="tmRoot"/>
      </p:par>
    </p:tnLst>
  </p:timing>
  <p:hf hdr="0" dt="0"/>
  <p:txStyles>
    <p:titleStyle>
      <a:lvl1pPr algn="ctr" defTabSz="871538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ea typeface="Calibri" pitchFamily="34" charset="0"/>
          <a:cs typeface="Calibri" pitchFamily="34" charset="0"/>
        </a:defRPr>
      </a:lvl1pPr>
      <a:lvl2pPr algn="ctr" defTabSz="871538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ea typeface="Calibri" pitchFamily="34" charset="0"/>
          <a:cs typeface="Calibri" pitchFamily="34" charset="0"/>
        </a:defRPr>
      </a:lvl2pPr>
      <a:lvl3pPr algn="ctr" defTabSz="871538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ea typeface="Calibri" pitchFamily="34" charset="0"/>
          <a:cs typeface="Calibri" pitchFamily="34" charset="0"/>
        </a:defRPr>
      </a:lvl3pPr>
      <a:lvl4pPr algn="ctr" defTabSz="871538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ea typeface="Calibri" pitchFamily="34" charset="0"/>
          <a:cs typeface="Calibri" pitchFamily="34" charset="0"/>
        </a:defRPr>
      </a:lvl4pPr>
      <a:lvl5pPr algn="ctr" defTabSz="871538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ea typeface="Calibri" pitchFamily="34" charset="0"/>
          <a:cs typeface="Calibri" pitchFamily="34" charset="0"/>
        </a:defRPr>
      </a:lvl5pPr>
      <a:lvl6pPr marL="4572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6pPr>
      <a:lvl7pPr marL="9144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7pPr>
      <a:lvl8pPr marL="13716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8pPr>
      <a:lvl9pPr marL="18288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9pPr>
    </p:titleStyle>
    <p:bodyStyle>
      <a:lvl1pPr marL="325438" indent="-325438" algn="l" defTabSz="871538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latin typeface="Calibri" pitchFamily="34" charset="0"/>
          <a:ea typeface="Calibri" pitchFamily="34" charset="0"/>
          <a:cs typeface="Calibri" pitchFamily="34" charset="0"/>
        </a:defRPr>
      </a:lvl1pPr>
      <a:lvl2pPr marL="706438" indent="-269875" algn="l" defTabSz="871538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SzPct val="55000"/>
        <a:buFont typeface="Wingdings" pitchFamily="2" charset="2"/>
        <a:buChar char="n"/>
        <a:defRPr sz="2400">
          <a:solidFill>
            <a:schemeClr val="tx1"/>
          </a:solidFill>
          <a:latin typeface="Calibri" pitchFamily="34" charset="0"/>
          <a:ea typeface="Calibri" pitchFamily="34" charset="0"/>
          <a:cs typeface="Calibri" pitchFamily="34" charset="0"/>
        </a:defRPr>
      </a:lvl2pPr>
      <a:lvl3pPr marL="1087438" indent="-215900" algn="l" defTabSz="871538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SzPct val="50000"/>
        <a:buFont typeface="Wingdings" pitchFamily="2" charset="2"/>
        <a:buChar char="n"/>
        <a:defRPr sz="2200">
          <a:solidFill>
            <a:schemeClr val="tx1"/>
          </a:solidFill>
          <a:latin typeface="Calibri" pitchFamily="34" charset="0"/>
          <a:ea typeface="Calibri" pitchFamily="34" charset="0"/>
          <a:cs typeface="Calibri" pitchFamily="34" charset="0"/>
        </a:defRPr>
      </a:lvl3pPr>
      <a:lvl4pPr marL="1524000" indent="-217488" algn="l" defTabSz="871538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Calibri" pitchFamily="34" charset="0"/>
          <a:ea typeface="Calibri" pitchFamily="34" charset="0"/>
          <a:cs typeface="Calibri" pitchFamily="34" charset="0"/>
        </a:defRPr>
      </a:lvl4pPr>
      <a:lvl5pPr marL="1960563" indent="-217488" algn="l" defTabSz="871538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SzPct val="50000"/>
        <a:buFont typeface="Wingdings" pitchFamily="2" charset="2"/>
        <a:buChar char="n"/>
        <a:defRPr>
          <a:solidFill>
            <a:schemeClr val="tx1"/>
          </a:solidFill>
          <a:latin typeface="Calibri" pitchFamily="34" charset="0"/>
          <a:ea typeface="Calibri" pitchFamily="34" charset="0"/>
          <a:cs typeface="Calibri" pitchFamily="34" charset="0"/>
        </a:defRPr>
      </a:lvl5pPr>
      <a:lvl6pPr marL="24177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6pPr>
      <a:lvl7pPr marL="28749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7pPr>
      <a:lvl8pPr marL="33321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8pPr>
      <a:lvl9pPr marL="37893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13" descr="SLATITLEPAGE.jpg copy.png"/>
          <p:cNvPicPr>
            <a:picLocks noChangeAspect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0" y="4916488"/>
            <a:ext cx="9144000" cy="227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26" name="Rectangle 14"/>
          <p:cNvSpPr>
            <a:spLocks noChangeArrowheads="1"/>
          </p:cNvSpPr>
          <p:nvPr userDrawn="1"/>
        </p:nvSpPr>
        <p:spPr bwMode="auto">
          <a:xfrm>
            <a:off x="0" y="0"/>
            <a:ext cx="9144000" cy="609600"/>
          </a:xfrm>
          <a:prstGeom prst="rect">
            <a:avLst/>
          </a:prstGeom>
          <a:solidFill>
            <a:srgbClr val="000066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/>
          <a:lstStyle/>
          <a:p>
            <a:pPr defTabSz="871538">
              <a:defRPr/>
            </a:pPr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3556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5" y="0"/>
            <a:ext cx="893921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title</a:t>
            </a:r>
          </a:p>
        </p:txBody>
      </p:sp>
      <p:sp>
        <p:nvSpPr>
          <p:cNvPr id="23557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742950"/>
            <a:ext cx="8153400" cy="383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7123" tIns="43561" rIns="87123" bIns="435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pic>
        <p:nvPicPr>
          <p:cNvPr id="23558" name="Picture 10" descr="SLA Logo Horizontal 110728 copy.png"/>
          <p:cNvPicPr>
            <a:picLocks noChangeAspect="1"/>
          </p:cNvPicPr>
          <p:nvPr userDrawn="1"/>
        </p:nvPicPr>
        <p:blipFill>
          <a:blip r:embed="rId14"/>
          <a:srcRect l="3014"/>
          <a:stretch>
            <a:fillRect/>
          </a:stretch>
        </p:blipFill>
        <p:spPr bwMode="auto">
          <a:xfrm>
            <a:off x="69850" y="4948238"/>
            <a:ext cx="2290763" cy="17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Footer Placeholder 3"/>
          <p:cNvSpPr txBox="1">
            <a:spLocks/>
          </p:cNvSpPr>
          <p:nvPr userDrawn="1"/>
        </p:nvSpPr>
        <p:spPr>
          <a:xfrm>
            <a:off x="1981200" y="4857750"/>
            <a:ext cx="7162800" cy="214313"/>
          </a:xfrm>
          <a:prstGeom prst="rect">
            <a:avLst/>
          </a:prstGeom>
          <a:noFill/>
        </p:spPr>
        <p:txBody>
          <a:bodyPr anchor="ctr"/>
          <a:lstStyle/>
          <a:p>
            <a:pPr algn="r">
              <a:defRPr/>
            </a:pPr>
            <a:r>
              <a:rPr lang="en-US" sz="800" b="1">
                <a:solidFill>
                  <a:srgbClr val="000066"/>
                </a:solidFill>
                <a:latin typeface="Verdana" pitchFamily="34" charset="0"/>
              </a:rPr>
              <a:t>JCTVC-O0327 </a:t>
            </a:r>
            <a:r>
              <a:rPr lang="en-CA" sz="1000" b="1"/>
              <a:t>Non-RCE2: Rice parameter initialization for higher bit depth coding</a:t>
            </a:r>
            <a:r>
              <a:rPr lang="en-US"/>
              <a:t> </a:t>
            </a:r>
            <a:r>
              <a:rPr lang="en-US" sz="800" b="1">
                <a:solidFill>
                  <a:srgbClr val="000066"/>
                </a:solidFill>
                <a:latin typeface="Verdana" pitchFamily="34" charset="0"/>
              </a:rPr>
              <a:t>| </a:t>
            </a:r>
            <a:fld id="{80485502-98D9-4E6C-853F-BD8B6A1A1E50}" type="slidenum">
              <a:rPr lang="en-US" sz="700" b="1">
                <a:solidFill>
                  <a:srgbClr val="000066"/>
                </a:solidFill>
                <a:latin typeface="Verdana" pitchFamily="34" charset="0"/>
              </a:rPr>
              <a:pPr algn="r">
                <a:defRPr/>
              </a:pPr>
              <a:t>‹#›</a:t>
            </a:fld>
            <a:r>
              <a:rPr lang="en-US" sz="700" b="1">
                <a:solidFill>
                  <a:srgbClr val="000066"/>
                </a:solidFill>
                <a:latin typeface="Verdana" pitchFamily="34" charset="0"/>
              </a:rPr>
              <a:t>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</p:sldLayoutIdLst>
  <p:timing>
    <p:tnLst>
      <p:par>
        <p:cTn id="1" dur="indefinite" restart="never" nodeType="tmRoot"/>
      </p:par>
    </p:tnLst>
  </p:timing>
  <p:hf hdr="0" dt="0"/>
  <p:txStyles>
    <p:titleStyle>
      <a:lvl1pPr algn="ctr" defTabSz="871538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+mj-ea"/>
          <a:cs typeface="+mj-cs"/>
        </a:defRPr>
      </a:lvl1pPr>
      <a:lvl2pPr algn="ctr" defTabSz="871538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cs typeface="Arial" charset="0"/>
        </a:defRPr>
      </a:lvl2pPr>
      <a:lvl3pPr algn="ctr" defTabSz="871538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cs typeface="Arial" charset="0"/>
        </a:defRPr>
      </a:lvl3pPr>
      <a:lvl4pPr algn="ctr" defTabSz="871538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cs typeface="Arial" charset="0"/>
        </a:defRPr>
      </a:lvl4pPr>
      <a:lvl5pPr algn="ctr" defTabSz="871538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cs typeface="Arial" charset="0"/>
        </a:defRPr>
      </a:lvl5pPr>
      <a:lvl6pPr marL="457200" algn="ctr" defTabSz="871538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cs typeface="Arial" charset="0"/>
        </a:defRPr>
      </a:lvl6pPr>
      <a:lvl7pPr marL="914400" algn="ctr" defTabSz="871538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cs typeface="Arial" charset="0"/>
        </a:defRPr>
      </a:lvl7pPr>
      <a:lvl8pPr marL="1371600" algn="ctr" defTabSz="871538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cs typeface="Arial" charset="0"/>
        </a:defRPr>
      </a:lvl8pPr>
      <a:lvl9pPr marL="1828800" algn="ctr" defTabSz="871538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cs typeface="Arial" charset="0"/>
        </a:defRPr>
      </a:lvl9pPr>
    </p:titleStyle>
    <p:bodyStyle>
      <a:lvl1pPr marL="325438" indent="-325438" algn="l" defTabSz="871538" rtl="0" fontAlgn="base">
        <a:spcBef>
          <a:spcPct val="20000"/>
        </a:spcBef>
        <a:spcAft>
          <a:spcPct val="0"/>
        </a:spcAft>
        <a:buClr>
          <a:srgbClr val="7F7F7F"/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06438" indent="-269875" algn="l" defTabSz="871538" rtl="0" fontAlgn="base">
        <a:spcBef>
          <a:spcPct val="20000"/>
        </a:spcBef>
        <a:spcAft>
          <a:spcPct val="0"/>
        </a:spcAft>
        <a:buClr>
          <a:srgbClr val="7F7F7F"/>
        </a:buClr>
        <a:buSzPct val="55000"/>
        <a:buFont typeface="Wingdings" pitchFamily="2" charset="2"/>
        <a:buChar char="n"/>
        <a:defRPr sz="2400">
          <a:solidFill>
            <a:schemeClr val="tx1"/>
          </a:solidFill>
          <a:latin typeface="+mn-lt"/>
          <a:cs typeface="+mn-cs"/>
        </a:defRPr>
      </a:lvl2pPr>
      <a:lvl3pPr marL="1087438" indent="-215900" algn="l" defTabSz="871538" rtl="0" fontAlgn="base">
        <a:spcBef>
          <a:spcPct val="20000"/>
        </a:spcBef>
        <a:spcAft>
          <a:spcPct val="0"/>
        </a:spcAft>
        <a:buClr>
          <a:srgbClr val="7F7F7F"/>
        </a:buClr>
        <a:buSzPct val="50000"/>
        <a:buFont typeface="Wingdings" pitchFamily="2" charset="2"/>
        <a:buChar char="n"/>
        <a:defRPr sz="2200">
          <a:solidFill>
            <a:schemeClr val="tx1"/>
          </a:solidFill>
          <a:latin typeface="+mn-lt"/>
          <a:cs typeface="+mn-cs"/>
        </a:defRPr>
      </a:lvl3pPr>
      <a:lvl4pPr marL="1524000" indent="-217488" algn="l" defTabSz="871538" rtl="0" fontAlgn="base">
        <a:spcBef>
          <a:spcPct val="20000"/>
        </a:spcBef>
        <a:spcAft>
          <a:spcPct val="0"/>
        </a:spcAft>
        <a:buClr>
          <a:srgbClr val="7F7F7F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+mn-lt"/>
          <a:cs typeface="+mn-cs"/>
        </a:defRPr>
      </a:lvl4pPr>
      <a:lvl5pPr marL="1960563" indent="-217488" algn="l" defTabSz="871538" rtl="0" fontAlgn="base">
        <a:spcBef>
          <a:spcPct val="20000"/>
        </a:spcBef>
        <a:spcAft>
          <a:spcPct val="0"/>
        </a:spcAft>
        <a:buClr>
          <a:srgbClr val="7F7F7F"/>
        </a:buClr>
        <a:buSzPct val="50000"/>
        <a:buFont typeface="Wingdings" pitchFamily="2" charset="2"/>
        <a:buChar char="n"/>
        <a:defRPr>
          <a:solidFill>
            <a:schemeClr val="tx1"/>
          </a:solidFill>
          <a:latin typeface="+mn-lt"/>
          <a:cs typeface="+mn-cs"/>
        </a:defRPr>
      </a:lvl5pPr>
      <a:lvl6pPr marL="2417763" indent="-217488" algn="l" defTabSz="871538" rtl="0" fontAlgn="base">
        <a:spcBef>
          <a:spcPct val="20000"/>
        </a:spcBef>
        <a:spcAft>
          <a:spcPct val="0"/>
        </a:spcAft>
        <a:buClr>
          <a:srgbClr val="7F7F7F"/>
        </a:buClr>
        <a:buSzPct val="50000"/>
        <a:buFont typeface="Wingdings" pitchFamily="2" charset="2"/>
        <a:buChar char="n"/>
        <a:defRPr>
          <a:solidFill>
            <a:schemeClr val="tx1"/>
          </a:solidFill>
          <a:latin typeface="+mn-lt"/>
          <a:cs typeface="+mn-cs"/>
        </a:defRPr>
      </a:lvl6pPr>
      <a:lvl7pPr marL="2874963" indent="-217488" algn="l" defTabSz="871538" rtl="0" fontAlgn="base">
        <a:spcBef>
          <a:spcPct val="20000"/>
        </a:spcBef>
        <a:spcAft>
          <a:spcPct val="0"/>
        </a:spcAft>
        <a:buClr>
          <a:srgbClr val="7F7F7F"/>
        </a:buClr>
        <a:buSzPct val="50000"/>
        <a:buFont typeface="Wingdings" pitchFamily="2" charset="2"/>
        <a:buChar char="n"/>
        <a:defRPr>
          <a:solidFill>
            <a:schemeClr val="tx1"/>
          </a:solidFill>
          <a:latin typeface="+mn-lt"/>
          <a:cs typeface="+mn-cs"/>
        </a:defRPr>
      </a:lvl7pPr>
      <a:lvl8pPr marL="3332163" indent="-217488" algn="l" defTabSz="871538" rtl="0" fontAlgn="base">
        <a:spcBef>
          <a:spcPct val="20000"/>
        </a:spcBef>
        <a:spcAft>
          <a:spcPct val="0"/>
        </a:spcAft>
        <a:buClr>
          <a:srgbClr val="7F7F7F"/>
        </a:buClr>
        <a:buSzPct val="50000"/>
        <a:buFont typeface="Wingdings" pitchFamily="2" charset="2"/>
        <a:buChar char="n"/>
        <a:defRPr>
          <a:solidFill>
            <a:schemeClr val="tx1"/>
          </a:solidFill>
          <a:latin typeface="+mn-lt"/>
          <a:cs typeface="+mn-cs"/>
        </a:defRPr>
      </a:lvl8pPr>
      <a:lvl9pPr marL="3789363" indent="-217488" algn="l" defTabSz="871538" rtl="0" fontAlgn="base">
        <a:spcBef>
          <a:spcPct val="20000"/>
        </a:spcBef>
        <a:spcAft>
          <a:spcPct val="0"/>
        </a:spcAft>
        <a:buClr>
          <a:srgbClr val="7F7F7F"/>
        </a:buClr>
        <a:buSzPct val="50000"/>
        <a:buFont typeface="Wingdings" pitchFamily="2" charset="2"/>
        <a:buChar char="n"/>
        <a:defRPr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Title 1"/>
          <p:cNvSpPr>
            <a:spLocks noGrp="1"/>
          </p:cNvSpPr>
          <p:nvPr>
            <p:ph type="ctrTitle"/>
          </p:nvPr>
        </p:nvSpPr>
        <p:spPr>
          <a:xfrm>
            <a:off x="457200" y="819150"/>
            <a:ext cx="8261350" cy="1103313"/>
          </a:xfrm>
        </p:spPr>
        <p:txBody>
          <a:bodyPr/>
          <a:lstStyle/>
          <a:p>
            <a:r>
              <a:rPr lang="en-CA" sz="3200" smtClean="0">
                <a:ea typeface="Calibri" pitchFamily="34" charset="0"/>
              </a:rPr>
              <a:t>Non-RCE2: Rice parameter initialization for higher bit depth coding</a:t>
            </a:r>
            <a:r>
              <a:rPr sz="3200" smtClean="0">
                <a:ea typeface="Calibri" pitchFamily="34" charset="0"/>
              </a:rPr>
              <a:t>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3413" y="3429000"/>
            <a:ext cx="5337175" cy="1074738"/>
          </a:xfrm>
        </p:spPr>
        <p:txBody>
          <a:bodyPr/>
          <a:lstStyle/>
          <a:p>
            <a:pPr>
              <a:buClr>
                <a:schemeClr val="bg1">
                  <a:lumMod val="50000"/>
                </a:schemeClr>
              </a:buClr>
              <a:defRPr/>
            </a:pPr>
            <a:r>
              <a:rPr smtClean="0"/>
              <a:t>Seung-Hwan Kim, Kiran Misra, Andrew Segall</a:t>
            </a:r>
            <a:endParaRPr/>
          </a:p>
        </p:txBody>
      </p:sp>
      <p:sp>
        <p:nvSpPr>
          <p:cNvPr id="12291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381000" y="2419350"/>
            <a:ext cx="8283575" cy="927100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smtClean="0">
                <a:ea typeface="Calibri" pitchFamily="34" charset="0"/>
              </a:rPr>
              <a:t>(JCTVC-O0327)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ko-KR" smtClean="0">
                <a:ea typeface="굴림" pitchFamily="34" charset="-127"/>
              </a:rPr>
              <a:t>Background</a:t>
            </a:r>
          </a:p>
        </p:txBody>
      </p:sp>
      <p:sp>
        <p:nvSpPr>
          <p:cNvPr id="1433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123950"/>
            <a:ext cx="8382000" cy="348615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CA" sz="2000" smtClean="0"/>
              <a:t>The binarization of the syntax element </a:t>
            </a:r>
            <a:r>
              <a:rPr lang="en-GB" sz="2000" i="1" smtClean="0"/>
              <a:t>coeff_abs_level_</a:t>
            </a:r>
            <a:r>
              <a:rPr lang="en-GB" altLang="ja-JP" sz="2000" i="1" smtClean="0">
                <a:ea typeface="ＭＳ Ｐゴシック" pitchFamily="34" charset="-128"/>
              </a:rPr>
              <a:t>remaining</a:t>
            </a:r>
            <a:r>
              <a:rPr lang="en-GB" altLang="ja-JP" sz="2000" smtClean="0">
                <a:ea typeface="ＭＳ Ｐゴシック" pitchFamily="34" charset="-128"/>
              </a:rPr>
              <a:t> depends on the Rice parameter. </a:t>
            </a:r>
          </a:p>
          <a:p>
            <a:pPr eaLnBrk="1" hangingPunct="1">
              <a:lnSpc>
                <a:spcPct val="80000"/>
              </a:lnSpc>
            </a:pPr>
            <a:endParaRPr lang="en-GB" altLang="ja-JP" sz="2000" smtClean="0">
              <a:ea typeface="ＭＳ Ｐゴシック" pitchFamily="34" charset="-128"/>
            </a:endParaRPr>
          </a:p>
          <a:p>
            <a:pPr eaLnBrk="1" hangingPunct="1">
              <a:lnSpc>
                <a:spcPct val="80000"/>
              </a:lnSpc>
            </a:pPr>
            <a:r>
              <a:rPr lang="en-GB" altLang="ja-JP" sz="2000" smtClean="0">
                <a:ea typeface="ＭＳ Ｐゴシック" pitchFamily="34" charset="-128"/>
              </a:rPr>
              <a:t>The parameter (</a:t>
            </a:r>
            <a:r>
              <a:rPr lang="en-GB" altLang="ja-JP" sz="2000" i="1" smtClean="0">
                <a:ea typeface="ＭＳ Ｐゴシック" pitchFamily="34" charset="-128"/>
              </a:rPr>
              <a:t>cRiceParam</a:t>
            </a:r>
            <a:r>
              <a:rPr lang="en-GB" altLang="ja-JP" sz="2000" smtClean="0">
                <a:ea typeface="ＭＳ Ｐゴシック" pitchFamily="34" charset="-128"/>
              </a:rPr>
              <a:t>) is set to 0 at the beginning of each 4×4 sub-block of transform coefficients. </a:t>
            </a:r>
            <a:endParaRPr lang="en-CA" sz="2000" smtClean="0"/>
          </a:p>
          <a:p>
            <a:pPr eaLnBrk="1" hangingPunct="1">
              <a:lnSpc>
                <a:spcPct val="80000"/>
              </a:lnSpc>
            </a:pPr>
            <a:endParaRPr lang="en-CA" altLang="ko-KR" sz="2000" smtClean="0">
              <a:ea typeface="굴림" pitchFamily="34" charset="-127"/>
            </a:endParaRPr>
          </a:p>
          <a:p>
            <a:pPr eaLnBrk="1" hangingPunct="1">
              <a:lnSpc>
                <a:spcPct val="80000"/>
              </a:lnSpc>
            </a:pPr>
            <a:r>
              <a:rPr lang="en-GB" altLang="ja-JP" sz="2000" smtClean="0">
                <a:ea typeface="ＭＳ Ｐゴシック" pitchFamily="34" charset="-128"/>
              </a:rPr>
              <a:t>JCTVC-N0181 and JCTVC-N0189 presented methods to initialize </a:t>
            </a:r>
            <a:r>
              <a:rPr lang="en-CA" altLang="ja-JP" sz="2000" smtClean="0">
                <a:ea typeface="ＭＳ Ｐゴシック" pitchFamily="34" charset="-128"/>
              </a:rPr>
              <a:t>the Rice parameter based on previously coded coefficients.</a:t>
            </a:r>
            <a:r>
              <a:rPr lang="en-US" altLang="ja-JP" sz="2000" smtClean="0">
                <a:ea typeface="ＭＳ Ｐゴシック" pitchFamily="34" charset="-128"/>
              </a:rPr>
              <a:t> </a:t>
            </a:r>
            <a:endParaRPr lang="en-US" altLang="ko-KR" sz="2000" smtClean="0">
              <a:ea typeface="굴림" pitchFamily="34" charset="-127"/>
            </a:endParaRPr>
          </a:p>
          <a:p>
            <a:pPr lvl="1" eaLnBrk="1" hangingPunct="1">
              <a:lnSpc>
                <a:spcPct val="80000"/>
              </a:lnSpc>
              <a:buFontTx/>
              <a:buNone/>
            </a:pPr>
            <a:endParaRPr lang="en-US" altLang="ko-KR" sz="2000" smtClean="0">
              <a:ea typeface="굴림" pitchFamily="34" charset="-127"/>
            </a:endParaRPr>
          </a:p>
          <a:p>
            <a:pPr eaLnBrk="1" hangingPunct="1">
              <a:lnSpc>
                <a:spcPct val="80000"/>
              </a:lnSpc>
            </a:pPr>
            <a:r>
              <a:rPr lang="en-US" sz="2000" smtClean="0"/>
              <a:t>A simple Rice parameter initialization method based on bit depth information is introduced for higher bit depth coding </a:t>
            </a:r>
            <a:endParaRPr lang="en-GB" sz="20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Content Placeholder 7"/>
          <p:cNvSpPr>
            <a:spLocks noGrp="1"/>
          </p:cNvSpPr>
          <p:nvPr>
            <p:ph idx="1"/>
          </p:nvPr>
        </p:nvSpPr>
        <p:spPr>
          <a:xfrm>
            <a:off x="609600" y="819150"/>
            <a:ext cx="8153400" cy="3962400"/>
          </a:xfrm>
        </p:spPr>
        <p:txBody>
          <a:bodyPr/>
          <a:lstStyle/>
          <a:p>
            <a:r>
              <a:rPr lang="en-CA" altLang="ja-JP" sz="1800" smtClean="0">
                <a:ea typeface="ＭＳ Ｐゴシック" pitchFamily="34" charset="-128"/>
              </a:rPr>
              <a:t>Proposed method includes two modifications; </a:t>
            </a:r>
          </a:p>
          <a:p>
            <a:pPr>
              <a:buFont typeface="Wingdings" pitchFamily="2" charset="2"/>
              <a:buNone/>
            </a:pPr>
            <a:r>
              <a:rPr lang="en-CA" altLang="ja-JP" sz="1800" smtClean="0">
                <a:ea typeface="ＭＳ Ｐゴシック" pitchFamily="34" charset="-128"/>
              </a:rPr>
              <a:t>      1) Rice parameter initialization</a:t>
            </a:r>
          </a:p>
          <a:p>
            <a:pPr>
              <a:buFont typeface="Wingdings" pitchFamily="2" charset="2"/>
              <a:buNone/>
            </a:pPr>
            <a:r>
              <a:rPr lang="en-US" altLang="ja-JP" sz="1800" smtClean="0">
                <a:ea typeface="ＭＳ Ｐゴシック" pitchFamily="34" charset="-128"/>
              </a:rPr>
              <a:t>      2) Maximum rice parameter is extended up to 16</a:t>
            </a:r>
          </a:p>
          <a:p>
            <a:pPr>
              <a:buFont typeface="Wingdings" pitchFamily="2" charset="2"/>
              <a:buNone/>
            </a:pPr>
            <a:endParaRPr lang="en-US" altLang="ja-JP" sz="1800" smtClean="0">
              <a:ea typeface="ＭＳ Ｐゴシック" pitchFamily="34" charset="-128"/>
            </a:endParaRPr>
          </a:p>
          <a:p>
            <a:r>
              <a:rPr lang="en-US" altLang="ja-JP" sz="1800" smtClean="0">
                <a:ea typeface="ＭＳ Ｐゴシック" pitchFamily="34" charset="-128"/>
              </a:rPr>
              <a:t>Rice parameter is initialized based on bit depth (BD) information as follows</a:t>
            </a:r>
          </a:p>
        </p:txBody>
      </p:sp>
      <p:sp>
        <p:nvSpPr>
          <p:cNvPr id="15362" name="Title 6"/>
          <p:cNvSpPr>
            <a:spLocks noGrp="1"/>
          </p:cNvSpPr>
          <p:nvPr>
            <p:ph type="title"/>
          </p:nvPr>
        </p:nvSpPr>
        <p:spPr>
          <a:xfrm>
            <a:off x="104775" y="0"/>
            <a:ext cx="8939213" cy="609600"/>
          </a:xfrm>
        </p:spPr>
        <p:txBody>
          <a:bodyPr/>
          <a:lstStyle/>
          <a:p>
            <a:r>
              <a:rPr lang="en-US" smtClean="0"/>
              <a:t>Proposed Method</a:t>
            </a:r>
          </a:p>
        </p:txBody>
      </p:sp>
      <p:sp>
        <p:nvSpPr>
          <p:cNvPr id="15363" name="Rectangle 4"/>
          <p:cNvSpPr>
            <a:spLocks noChangeArrowheads="1"/>
          </p:cNvSpPr>
          <p:nvPr/>
        </p:nvSpPr>
        <p:spPr bwMode="auto">
          <a:xfrm>
            <a:off x="990600" y="2647950"/>
            <a:ext cx="7467600" cy="1752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altLang="ja-JP" sz="1600">
                <a:ea typeface="ＭＳ Ｐゴシック" pitchFamily="34" charset="-128"/>
              </a:rPr>
              <a:t>If (extended_precision_processing_flag)</a:t>
            </a:r>
          </a:p>
          <a:p>
            <a:r>
              <a:rPr lang="en-US" altLang="ja-JP" sz="1600">
                <a:ea typeface="ＭＳ Ｐゴシック" pitchFamily="34" charset="-128"/>
              </a:rPr>
              <a:t>{</a:t>
            </a:r>
          </a:p>
          <a:p>
            <a:r>
              <a:rPr lang="en-US" altLang="ja-JP" sz="1600">
                <a:ea typeface="ＭＳ Ｐゴシック" pitchFamily="34" charset="-128"/>
              </a:rPr>
              <a:t>   if (transform_skip_flag || </a:t>
            </a:r>
            <a:r>
              <a:rPr lang="en-US" altLang="zh-CN" sz="1600">
                <a:ea typeface="SimSun" pitchFamily="2" charset="-122"/>
              </a:rPr>
              <a:t>cu_transquant_bypass_flag) uiGoRiceParam = BD-8;</a:t>
            </a:r>
          </a:p>
          <a:p>
            <a:r>
              <a:rPr lang="en-US" altLang="zh-CN" sz="1600">
                <a:ea typeface="SimSun" pitchFamily="2" charset="-122"/>
              </a:rPr>
              <a:t>   else   uiGoRiceParam = (BD-8) &gt;&gt;1;</a:t>
            </a:r>
          </a:p>
          <a:p>
            <a:r>
              <a:rPr lang="en-US" altLang="zh-CN" sz="1600">
                <a:ea typeface="SimSun" pitchFamily="2" charset="-122"/>
              </a:rPr>
              <a:t>}</a:t>
            </a:r>
          </a:p>
          <a:p>
            <a:r>
              <a:rPr lang="en-US" altLang="zh-CN" sz="1600">
                <a:ea typeface="SimSun" pitchFamily="2" charset="-122"/>
              </a:rPr>
              <a:t>else  uiGoRiceParam = 0;</a:t>
            </a:r>
            <a:endParaRPr lang="en-US" sz="1600"/>
          </a:p>
          <a:p>
            <a:endParaRPr lang="en-US" sz="16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ko-KR" smtClean="0">
                <a:ea typeface="굴림" pitchFamily="34" charset="-127"/>
              </a:rPr>
              <a:t>Comparison of Results</a:t>
            </a:r>
          </a:p>
        </p:txBody>
      </p:sp>
      <p:sp>
        <p:nvSpPr>
          <p:cNvPr id="16386" name="Rectangle 5"/>
          <p:cNvSpPr>
            <a:spLocks noChangeArrowheads="1"/>
          </p:cNvSpPr>
          <p:nvPr/>
        </p:nvSpPr>
        <p:spPr bwMode="auto">
          <a:xfrm>
            <a:off x="0" y="1619250"/>
            <a:ext cx="18415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tabLst>
                <a:tab pos="228600" algn="l"/>
                <a:tab pos="457200" algn="l"/>
                <a:tab pos="685800" algn="l"/>
                <a:tab pos="914400" algn="l"/>
              </a:tabLst>
            </a:pPr>
            <a:endParaRPr lang="en-US"/>
          </a:p>
        </p:txBody>
      </p:sp>
      <p:graphicFrame>
        <p:nvGraphicFramePr>
          <p:cNvPr id="23637" name="Group 85"/>
          <p:cNvGraphicFramePr>
            <a:graphicFrameLocks noGrp="1"/>
          </p:cNvGraphicFramePr>
          <p:nvPr/>
        </p:nvGraphicFramePr>
        <p:xfrm>
          <a:off x="4724400" y="2800350"/>
          <a:ext cx="3327400" cy="1524000"/>
        </p:xfrm>
        <a:graphic>
          <a:graphicData uri="http://schemas.openxmlformats.org/drawingml/2006/table">
            <a:tbl>
              <a:tblPr/>
              <a:tblGrid>
                <a:gridCol w="966788"/>
                <a:gridCol w="790575"/>
                <a:gridCol w="777875"/>
                <a:gridCol w="792162"/>
              </a:tblGrid>
              <a:tr h="180975"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b" horzOverflow="overflow">
                    <a:lnL cap="flat"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ja-JP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Batang" pitchFamily="18" charset="-127"/>
                          <a:cs typeface="Arial" charset="0"/>
                        </a:rPr>
                        <a:t>All Intra</a:t>
                      </a:r>
                      <a:endParaRPr kumimoji="0" lang="en-US" altLang="ja-JP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ＭＳ Ｐゴシック" charset="-128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b" horzOverflow="overflow">
                    <a:lnL cap="flat"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ja-JP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Batang" pitchFamily="18" charset="-127"/>
                          <a:cs typeface="Arial" charset="0"/>
                        </a:rPr>
                        <a:t>Y</a:t>
                      </a:r>
                      <a:endParaRPr kumimoji="0" lang="en-US" altLang="ja-JP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ＭＳ Ｐゴシック" charset="-128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ja-JP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Batang" pitchFamily="18" charset="-127"/>
                          <a:cs typeface="Arial" charset="0"/>
                        </a:rPr>
                        <a:t>U</a:t>
                      </a:r>
                      <a:endParaRPr kumimoji="0" lang="en-US" altLang="ja-JP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ＭＳ Ｐゴシック" charset="-128"/>
                        <a:cs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ja-JP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Batang" pitchFamily="18" charset="-127"/>
                          <a:cs typeface="Arial" charset="0"/>
                        </a:rPr>
                        <a:t>V</a:t>
                      </a:r>
                      <a:endParaRPr kumimoji="0" lang="en-US" altLang="ja-JP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ＭＳ Ｐゴシック" charset="-128"/>
                        <a:cs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ja-JP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Batang" pitchFamily="18" charset="-127"/>
                          <a:cs typeface="Arial" charset="0"/>
                        </a:rPr>
                        <a:t>12-bit</a:t>
                      </a:r>
                      <a:endParaRPr kumimoji="0" lang="en-US" altLang="ja-JP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ＭＳ Ｐゴシック" charset="-128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ja-JP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 pitchFamily="18" charset="-127"/>
                          <a:cs typeface="Arial" charset="0"/>
                        </a:rPr>
                        <a:t>-6.8%</a:t>
                      </a:r>
                      <a:endParaRPr kumimoji="0" lang="en-US" altLang="ja-JP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charset="-128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ja-JP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 pitchFamily="18" charset="-127"/>
                          <a:cs typeface="Arial" charset="0"/>
                        </a:rPr>
                        <a:t>-6.4%</a:t>
                      </a:r>
                      <a:endParaRPr kumimoji="0" lang="en-US" altLang="ja-JP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charset="-128"/>
                        <a:cs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ja-JP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 pitchFamily="18" charset="-127"/>
                          <a:cs typeface="Arial" charset="0"/>
                        </a:rPr>
                        <a:t>-6.4%</a:t>
                      </a:r>
                      <a:endParaRPr kumimoji="0" lang="en-US" altLang="ja-JP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charset="-128"/>
                        <a:cs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ja-JP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Batang" pitchFamily="18" charset="-127"/>
                          <a:cs typeface="Arial" charset="0"/>
                        </a:rPr>
                        <a:t>14-bit</a:t>
                      </a:r>
                      <a:endParaRPr kumimoji="0" lang="en-US" altLang="ja-JP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ＭＳ Ｐゴシック" charset="-128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ja-JP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 pitchFamily="18" charset="-127"/>
                          <a:cs typeface="Arial" charset="0"/>
                        </a:rPr>
                        <a:t>-18.4%</a:t>
                      </a:r>
                      <a:endParaRPr kumimoji="0" lang="en-US" altLang="ja-JP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charset="-128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ja-JP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 pitchFamily="18" charset="-127"/>
                          <a:cs typeface="Arial" charset="0"/>
                        </a:rPr>
                        <a:t>-18.2%</a:t>
                      </a:r>
                      <a:endParaRPr kumimoji="0" lang="en-US" altLang="ja-JP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charset="-128"/>
                        <a:cs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ja-JP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 pitchFamily="18" charset="-127"/>
                          <a:cs typeface="Arial" charset="0"/>
                        </a:rPr>
                        <a:t>-18.1%</a:t>
                      </a:r>
                      <a:endParaRPr kumimoji="0" lang="en-US" altLang="ja-JP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charset="-128"/>
                        <a:cs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ja-JP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Batang" pitchFamily="18" charset="-127"/>
                          <a:cs typeface="Arial" charset="0"/>
                        </a:rPr>
                        <a:t>16-bit</a:t>
                      </a:r>
                      <a:endParaRPr kumimoji="0" lang="en-US" altLang="ja-JP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ＭＳ Ｐゴシック" charset="-128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ja-JP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 pitchFamily="18" charset="-127"/>
                          <a:cs typeface="Arial" charset="0"/>
                        </a:rPr>
                        <a:t>-28.2%</a:t>
                      </a:r>
                      <a:endParaRPr kumimoji="0" lang="en-US" altLang="ja-JP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charset="-128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ja-JP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 pitchFamily="18" charset="-127"/>
                          <a:cs typeface="Arial" charset="0"/>
                        </a:rPr>
                        <a:t>-28.1%</a:t>
                      </a:r>
                      <a:endParaRPr kumimoji="0" lang="en-US" altLang="ja-JP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charset="-128"/>
                        <a:cs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ja-JP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 pitchFamily="18" charset="-127"/>
                          <a:cs typeface="Arial" charset="0"/>
                        </a:rPr>
                        <a:t>-28.2%</a:t>
                      </a:r>
                      <a:endParaRPr kumimoji="0" lang="en-US" altLang="ja-JP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charset="-128"/>
                        <a:cs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</a:tbl>
          </a:graphicData>
        </a:graphic>
      </p:graphicFrame>
      <p:sp>
        <p:nvSpPr>
          <p:cNvPr id="16414" name="Rectangle 77"/>
          <p:cNvSpPr>
            <a:spLocks noChangeArrowheads="1"/>
          </p:cNvSpPr>
          <p:nvPr/>
        </p:nvSpPr>
        <p:spPr bwMode="auto">
          <a:xfrm>
            <a:off x="0" y="3143250"/>
            <a:ext cx="18415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tabLst>
                <a:tab pos="228600" algn="l"/>
                <a:tab pos="457200" algn="l"/>
                <a:tab pos="685800" algn="l"/>
                <a:tab pos="914400" algn="l"/>
              </a:tabLst>
            </a:pPr>
            <a:endParaRPr lang="en-US"/>
          </a:p>
        </p:txBody>
      </p:sp>
      <p:graphicFrame>
        <p:nvGraphicFramePr>
          <p:cNvPr id="23669" name="Group 117"/>
          <p:cNvGraphicFramePr>
            <a:graphicFrameLocks noGrp="1"/>
          </p:cNvGraphicFramePr>
          <p:nvPr/>
        </p:nvGraphicFramePr>
        <p:xfrm>
          <a:off x="762000" y="819150"/>
          <a:ext cx="3327400" cy="1524000"/>
        </p:xfrm>
        <a:graphic>
          <a:graphicData uri="http://schemas.openxmlformats.org/drawingml/2006/table">
            <a:tbl>
              <a:tblPr/>
              <a:tblGrid>
                <a:gridCol w="966788"/>
                <a:gridCol w="790575"/>
                <a:gridCol w="777875"/>
                <a:gridCol w="792162"/>
              </a:tblGrid>
              <a:tr h="180975"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b" horzOverflow="overflow">
                    <a:lnL cap="flat"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ja-JP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Batang" pitchFamily="18" charset="-127"/>
                          <a:cs typeface="Arial" charset="0"/>
                        </a:rPr>
                        <a:t>All Intra</a:t>
                      </a:r>
                      <a:endParaRPr kumimoji="0" lang="en-US" altLang="ja-JP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Batang" pitchFamily="18" charset="-127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b" horzOverflow="overflow">
                    <a:lnL cap="flat"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ja-JP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Batang" pitchFamily="18" charset="-127"/>
                          <a:cs typeface="Arial" charset="0"/>
                        </a:rPr>
                        <a:t>Y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ja-JP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Batang" pitchFamily="18" charset="-127"/>
                          <a:cs typeface="Arial" charset="0"/>
                        </a:rPr>
                        <a:t>U</a:t>
                      </a: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ja-JP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Batang" pitchFamily="18" charset="-127"/>
                          <a:cs typeface="Arial" charset="0"/>
                        </a:rPr>
                        <a:t>V</a:t>
                      </a: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ja-JP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Batang" pitchFamily="18" charset="-127"/>
                          <a:cs typeface="Arial" charset="0"/>
                        </a:rPr>
                        <a:t>12-bit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ja-JP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 pitchFamily="18" charset="-127"/>
                          <a:cs typeface="Arial" charset="0"/>
                        </a:rPr>
                        <a:t>-3.6%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ja-JP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 pitchFamily="18" charset="-127"/>
                          <a:cs typeface="Arial" charset="0"/>
                        </a:rPr>
                        <a:t>-3.3%</a:t>
                      </a: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ja-JP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 pitchFamily="18" charset="-127"/>
                          <a:cs typeface="Arial" charset="0"/>
                        </a:rPr>
                        <a:t>-3.5%</a:t>
                      </a: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ja-JP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Batang" pitchFamily="18" charset="-127"/>
                          <a:cs typeface="Arial" charset="0"/>
                        </a:rPr>
                        <a:t>14-bit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ja-JP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 pitchFamily="18" charset="-127"/>
                          <a:cs typeface="Arial" charset="0"/>
                        </a:rPr>
                        <a:t>-11.3%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ja-JP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 pitchFamily="18" charset="-127"/>
                          <a:cs typeface="Arial" charset="0"/>
                        </a:rPr>
                        <a:t>-11.2%</a:t>
                      </a: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ja-JP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 pitchFamily="18" charset="-127"/>
                          <a:cs typeface="Arial" charset="0"/>
                        </a:rPr>
                        <a:t>-11.3%</a:t>
                      </a: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ja-JP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Batang" pitchFamily="18" charset="-127"/>
                          <a:cs typeface="Arial" charset="0"/>
                        </a:rPr>
                        <a:t>16-bit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ja-JP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 pitchFamily="18" charset="-127"/>
                          <a:cs typeface="Arial" charset="0"/>
                        </a:rPr>
                        <a:t>-23.7%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ja-JP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 pitchFamily="18" charset="-127"/>
                          <a:cs typeface="Arial" charset="0"/>
                        </a:rPr>
                        <a:t>-23.6%</a:t>
                      </a: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ja-JP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 pitchFamily="18" charset="-127"/>
                          <a:cs typeface="Arial" charset="0"/>
                        </a:rPr>
                        <a:t>-23.7%</a:t>
                      </a: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</a:tbl>
          </a:graphicData>
        </a:graphic>
      </p:graphicFrame>
      <p:sp>
        <p:nvSpPr>
          <p:cNvPr id="16442" name="Text Box 115"/>
          <p:cNvSpPr txBox="1">
            <a:spLocks noChangeArrowheads="1"/>
          </p:cNvSpPr>
          <p:nvPr/>
        </p:nvSpPr>
        <p:spPr bwMode="auto">
          <a:xfrm>
            <a:off x="1600200" y="2343150"/>
            <a:ext cx="2514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/>
              <a:t>A1 (JCTVC-O0206, method 2)</a:t>
            </a:r>
          </a:p>
        </p:txBody>
      </p:sp>
      <p:graphicFrame>
        <p:nvGraphicFramePr>
          <p:cNvPr id="23670" name="Group 118"/>
          <p:cNvGraphicFramePr>
            <a:graphicFrameLocks noGrp="1"/>
          </p:cNvGraphicFramePr>
          <p:nvPr/>
        </p:nvGraphicFramePr>
        <p:xfrm>
          <a:off x="762000" y="2800350"/>
          <a:ext cx="3327400" cy="1524000"/>
        </p:xfrm>
        <a:graphic>
          <a:graphicData uri="http://schemas.openxmlformats.org/drawingml/2006/table">
            <a:tbl>
              <a:tblPr/>
              <a:tblGrid>
                <a:gridCol w="966788"/>
                <a:gridCol w="790575"/>
                <a:gridCol w="777875"/>
                <a:gridCol w="792162"/>
              </a:tblGrid>
              <a:tr h="180975"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b" horzOverflow="overflow">
                    <a:lnL cap="flat"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ja-JP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Batang" pitchFamily="18" charset="-127"/>
                          <a:cs typeface="Arial" charset="0"/>
                        </a:rPr>
                        <a:t>All Intra</a:t>
                      </a:r>
                      <a:endParaRPr kumimoji="0" lang="en-US" altLang="ja-JP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Batang" pitchFamily="18" charset="-127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b" horzOverflow="overflow">
                    <a:lnL cap="flat"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ja-JP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Batang" pitchFamily="18" charset="-127"/>
                          <a:cs typeface="Arial" charset="0"/>
                        </a:rPr>
                        <a:t>Y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ja-JP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Batang" pitchFamily="18" charset="-127"/>
                          <a:cs typeface="Arial" charset="0"/>
                        </a:rPr>
                        <a:t>U</a:t>
                      </a: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ja-JP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Batang" pitchFamily="18" charset="-127"/>
                          <a:cs typeface="Arial" charset="0"/>
                        </a:rPr>
                        <a:t>V</a:t>
                      </a: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ja-JP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Batang" pitchFamily="18" charset="-127"/>
                          <a:cs typeface="Arial" charset="0"/>
                        </a:rPr>
                        <a:t>12-bit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ja-JP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 pitchFamily="18" charset="-127"/>
                          <a:cs typeface="Arial" charset="0"/>
                        </a:rPr>
                        <a:t>-7.1%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ja-JP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 pitchFamily="18" charset="-127"/>
                          <a:cs typeface="Arial" charset="0"/>
                        </a:rPr>
                        <a:t>-6.8%</a:t>
                      </a: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ja-JP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 pitchFamily="18" charset="-127"/>
                          <a:cs typeface="Arial" charset="0"/>
                        </a:rPr>
                        <a:t>-6.8%</a:t>
                      </a: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ja-JP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Batang" pitchFamily="18" charset="-127"/>
                          <a:cs typeface="Arial" charset="0"/>
                        </a:rPr>
                        <a:t>14-bit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ja-JP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 pitchFamily="18" charset="-127"/>
                          <a:cs typeface="Arial" charset="0"/>
                        </a:rPr>
                        <a:t>-18.7%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ja-JP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 pitchFamily="18" charset="-127"/>
                          <a:cs typeface="Arial" charset="0"/>
                        </a:rPr>
                        <a:t>-18.4%</a:t>
                      </a: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ja-JP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 pitchFamily="18" charset="-127"/>
                          <a:cs typeface="Arial" charset="0"/>
                        </a:rPr>
                        <a:t>-18.3%</a:t>
                      </a: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ja-JP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Batang" pitchFamily="18" charset="-127"/>
                          <a:cs typeface="Arial" charset="0"/>
                        </a:rPr>
                        <a:t>16-bit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ja-JP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 pitchFamily="18" charset="-127"/>
                          <a:cs typeface="Arial" charset="0"/>
                        </a:rPr>
                        <a:t>-28.6%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ja-JP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 pitchFamily="18" charset="-127"/>
                          <a:cs typeface="Arial" charset="0"/>
                        </a:rPr>
                        <a:t>-28.5%</a:t>
                      </a: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ja-JP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 pitchFamily="18" charset="-127"/>
                          <a:cs typeface="Arial" charset="0"/>
                        </a:rPr>
                        <a:t>-28.5%</a:t>
                      </a: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</a:tbl>
          </a:graphicData>
        </a:graphic>
      </p:graphicFrame>
      <p:sp>
        <p:nvSpPr>
          <p:cNvPr id="16470" name="Text Box 147"/>
          <p:cNvSpPr txBox="1">
            <a:spLocks noChangeArrowheads="1"/>
          </p:cNvSpPr>
          <p:nvPr/>
        </p:nvSpPr>
        <p:spPr bwMode="auto">
          <a:xfrm>
            <a:off x="2057400" y="4324350"/>
            <a:ext cx="1981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/>
              <a:t>D1 (JCTVC-O0239)</a:t>
            </a:r>
          </a:p>
        </p:txBody>
      </p:sp>
      <p:sp>
        <p:nvSpPr>
          <p:cNvPr id="16471" name="Text Box 148"/>
          <p:cNvSpPr txBox="1">
            <a:spLocks noChangeArrowheads="1"/>
          </p:cNvSpPr>
          <p:nvPr/>
        </p:nvSpPr>
        <p:spPr bwMode="auto">
          <a:xfrm>
            <a:off x="4876800" y="4324350"/>
            <a:ext cx="3581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/>
              <a:t>Proposed Method (JCTVC-O0327), Max=16</a:t>
            </a:r>
          </a:p>
        </p:txBody>
      </p:sp>
      <p:graphicFrame>
        <p:nvGraphicFramePr>
          <p:cNvPr id="23744" name="Group 192"/>
          <p:cNvGraphicFramePr>
            <a:graphicFrameLocks noGrp="1"/>
          </p:cNvGraphicFramePr>
          <p:nvPr/>
        </p:nvGraphicFramePr>
        <p:xfrm>
          <a:off x="4648200" y="1123950"/>
          <a:ext cx="4038600" cy="1096963"/>
        </p:xfrm>
        <a:graphic>
          <a:graphicData uri="http://schemas.openxmlformats.org/drawingml/2006/table">
            <a:tbl>
              <a:tblPr/>
              <a:tblGrid>
                <a:gridCol w="1720850"/>
                <a:gridCol w="822325"/>
                <a:gridCol w="747713"/>
                <a:gridCol w="747712"/>
              </a:tblGrid>
              <a:tr h="285750"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12-bit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14-bit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16-bit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</a:tr>
              <a:tr h="285750">
                <a:tc>
                  <a:txBody>
                    <a:bodyPr/>
                    <a:lstStyle/>
                    <a:p>
                      <a:pPr marL="0" marR="0" lvl="0" indent="0" algn="ctr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A1 vs. D1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3.5%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7.4%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4.9%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</a:tr>
              <a:tr h="336550">
                <a:tc>
                  <a:txBody>
                    <a:bodyPr/>
                    <a:lstStyle/>
                    <a:p>
                      <a:pPr marL="0" marR="0" lvl="0" indent="0" algn="ctr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Proposed vs. D1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0.3%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0.3%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0.4%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altLang="ko-KR">
                <a:ea typeface="굴림" pitchFamily="34" charset="-127"/>
              </a:rPr>
              <a:t>Comparison of Results (Luma)</a:t>
            </a:r>
          </a:p>
        </p:txBody>
      </p:sp>
      <p:sp>
        <p:nvSpPr>
          <p:cNvPr id="24579" name="Rectangle 5"/>
          <p:cNvSpPr>
            <a:spLocks noChangeArrowheads="1"/>
          </p:cNvSpPr>
          <p:nvPr/>
        </p:nvSpPr>
        <p:spPr bwMode="auto">
          <a:xfrm>
            <a:off x="0" y="1619250"/>
            <a:ext cx="18415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tabLst>
                <a:tab pos="228600" algn="l"/>
                <a:tab pos="457200" algn="l"/>
                <a:tab pos="685800" algn="l"/>
                <a:tab pos="914400" algn="l"/>
              </a:tabLst>
            </a:pPr>
            <a:endParaRPr lang="en-US"/>
          </a:p>
        </p:txBody>
      </p:sp>
      <p:sp>
        <p:nvSpPr>
          <p:cNvPr id="24607" name="Rectangle 77"/>
          <p:cNvSpPr>
            <a:spLocks noChangeArrowheads="1"/>
          </p:cNvSpPr>
          <p:nvPr/>
        </p:nvSpPr>
        <p:spPr bwMode="auto">
          <a:xfrm>
            <a:off x="0" y="3143250"/>
            <a:ext cx="18415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tabLst>
                <a:tab pos="228600" algn="l"/>
                <a:tab pos="457200" algn="l"/>
                <a:tab pos="685800" algn="l"/>
                <a:tab pos="914400" algn="l"/>
              </a:tabLst>
            </a:pPr>
            <a:endParaRPr lang="en-US"/>
          </a:p>
        </p:txBody>
      </p:sp>
      <p:graphicFrame>
        <p:nvGraphicFramePr>
          <p:cNvPr id="24739" name="Group 163"/>
          <p:cNvGraphicFramePr>
            <a:graphicFrameLocks noGrp="1"/>
          </p:cNvGraphicFramePr>
          <p:nvPr/>
        </p:nvGraphicFramePr>
        <p:xfrm>
          <a:off x="1524000" y="1276350"/>
          <a:ext cx="6172200" cy="2709863"/>
        </p:xfrm>
        <a:graphic>
          <a:graphicData uri="http://schemas.openxmlformats.org/drawingml/2006/table">
            <a:tbl>
              <a:tblPr/>
              <a:tblGrid>
                <a:gridCol w="2386013"/>
                <a:gridCol w="1317625"/>
                <a:gridCol w="1316037"/>
                <a:gridCol w="1152525"/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8715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ja-JP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Batang" pitchFamily="18" charset="-127"/>
                          <a:cs typeface="Arial" charset="0"/>
                        </a:rPr>
                        <a:t>All Intra</a:t>
                      </a:r>
                      <a:endParaRPr kumimoji="0" lang="en-US" altLang="ja-JP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Batang" pitchFamily="18" charset="-127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871538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ja-JP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Batang" pitchFamily="18" charset="-127"/>
                          <a:cs typeface="Arial" charset="0"/>
                        </a:rPr>
                        <a:t>12-bit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ja-JP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Batang" pitchFamily="18" charset="-127"/>
                          <a:cs typeface="Arial" charset="0"/>
                        </a:rPr>
                        <a:t>14-bit</a:t>
                      </a: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ja-JP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Batang" pitchFamily="18" charset="-127"/>
                          <a:cs typeface="Arial" charset="0"/>
                        </a:rPr>
                        <a:t>16-bit</a:t>
                      </a: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ja-JP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Batang" pitchFamily="18" charset="-127"/>
                          <a:cs typeface="Arial" charset="0"/>
                        </a:rPr>
                        <a:t>129 / Max 9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ja-JP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 pitchFamily="18" charset="-127"/>
                          <a:cs typeface="Arial" charset="0"/>
                        </a:rPr>
                        <a:t>-1.9 %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ja-JP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 pitchFamily="18" charset="-127"/>
                          <a:cs typeface="Arial" charset="0"/>
                        </a:rPr>
                        <a:t>-8.4%</a:t>
                      </a: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ja-JP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 pitchFamily="18" charset="-127"/>
                          <a:cs typeface="Arial" charset="0"/>
                        </a:rPr>
                        <a:t>-14.1 %</a:t>
                      </a: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ja-JP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Batang" pitchFamily="18" charset="-127"/>
                          <a:cs typeface="Arial" charset="0"/>
                        </a:rPr>
                        <a:t>A1 / Max 7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ja-JP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 pitchFamily="18" charset="-127"/>
                          <a:cs typeface="Arial" charset="0"/>
                        </a:rPr>
                        <a:t>-1.8 %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ja-JP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 pitchFamily="18" charset="-127"/>
                          <a:cs typeface="Arial" charset="0"/>
                        </a:rPr>
                        <a:t>-10.4 %</a:t>
                      </a: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ja-JP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 pitchFamily="18" charset="-127"/>
                          <a:cs typeface="Arial" charset="0"/>
                        </a:rPr>
                        <a:t>-23.6 %</a:t>
                      </a: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ja-JP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Batang" pitchFamily="18" charset="-127"/>
                          <a:cs typeface="Arial" charset="0"/>
                        </a:rPr>
                        <a:t>A1 / Max 9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ja-JP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 pitchFamily="18" charset="-127"/>
                          <a:cs typeface="Arial" charset="0"/>
                        </a:rPr>
                        <a:t>-3.6 %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ja-JP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 pitchFamily="18" charset="-127"/>
                          <a:cs typeface="Arial" charset="0"/>
                        </a:rPr>
                        <a:t>-11.3 %</a:t>
                      </a: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ja-JP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 pitchFamily="18" charset="-127"/>
                          <a:cs typeface="Arial" charset="0"/>
                        </a:rPr>
                        <a:t>-23.7 %</a:t>
                      </a: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ja-JP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Batang" pitchFamily="18" charset="-127"/>
                          <a:cs typeface="Arial" charset="0"/>
                        </a:rPr>
                        <a:t>327 + A1 / Max 9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ja-JP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 pitchFamily="18" charset="-127"/>
                          <a:cs typeface="Arial" charset="0"/>
                        </a:rPr>
                        <a:t>-6.6 %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ja-JP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 pitchFamily="18" charset="-127"/>
                          <a:cs typeface="Arial" charset="0"/>
                        </a:rPr>
                        <a:t>-18.4 %</a:t>
                      </a: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ja-JP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 pitchFamily="18" charset="-127"/>
                          <a:cs typeface="Arial" charset="0"/>
                        </a:rPr>
                        <a:t>- 28.2 %</a:t>
                      </a: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ja-JP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Batang" pitchFamily="18" charset="-127"/>
                          <a:cs typeface="Arial" charset="0"/>
                        </a:rPr>
                        <a:t>Coding Impact of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ja-JP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Batang" pitchFamily="18" charset="-127"/>
                          <a:cs typeface="Arial" charset="0"/>
                        </a:rPr>
                        <a:t>Initialize RP 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ja-JP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 pitchFamily="18" charset="-127"/>
                          <a:cs typeface="Arial" charset="0"/>
                        </a:rPr>
                        <a:t>- 3.0 %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ja-JP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 pitchFamily="18" charset="-127"/>
                          <a:cs typeface="Arial" charset="0"/>
                        </a:rPr>
                        <a:t>-7.1 %</a:t>
                      </a: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ja-JP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Batang" pitchFamily="18" charset="-127"/>
                          <a:cs typeface="Arial" charset="0"/>
                        </a:rPr>
                        <a:t>-4.5 %</a:t>
                      </a: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ST July Monthly Dept Meeting 073008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CST July Monthly Dept Meeting 073008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715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715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  <a:txDef>
      <a:spPr>
        <a:noFill/>
      </a:spPr>
      <a:bodyPr wrap="none" rtlCol="0">
        <a:spAutoFit/>
      </a:bodyPr>
      <a:lstStyle>
        <a:defPPr>
          <a:defRPr sz="1800" dirty="0" smtClean="0">
            <a:latin typeface="Calibri" pitchFamily="34" charset="0"/>
            <a:cs typeface="Calibri" pitchFamily="34" charset="0"/>
          </a:defRPr>
        </a:defPPr>
      </a:lstStyle>
    </a:txDef>
  </a:objectDefaults>
  <a:extraClrSchemeLst>
    <a:extraClrScheme>
      <a:clrScheme name="CST July Monthly Dept Meeting 073008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ST July Monthly Dept Meeting 073008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ST July Monthly Dept Meeting 073008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CST July Monthly Dept Meeting 073008">
  <a:themeElements>
    <a:clrScheme name="">
      <a:dk1>
        <a:srgbClr val="000000"/>
      </a:dk1>
      <a:lt1>
        <a:srgbClr val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FFFFFF"/>
      </a:accent3>
      <a:accent4>
        <a:srgbClr val="000000"/>
      </a:accent4>
      <a:accent5>
        <a:srgbClr val="EBEBEB"/>
      </a:accent5>
      <a:accent6>
        <a:srgbClr val="A1A1A1"/>
      </a:accent6>
      <a:hlink>
        <a:srgbClr val="5F5F5F"/>
      </a:hlink>
      <a:folHlink>
        <a:srgbClr val="919191"/>
      </a:folHlink>
    </a:clrScheme>
    <a:fontScheme name="1_CST July Monthly Dept Meeting 073008">
      <a:majorFont>
        <a:latin typeface="Calibri"/>
        <a:ea typeface=""/>
        <a:cs typeface="Arial"/>
      </a:majorFont>
      <a:minorFont>
        <a:latin typeface="Calibri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CST July Monthly Dept Meeting 073008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ST July Monthly Dept Meeting 073008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ST July Monthly Dept Meeting 073008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ST July Monthly Dept Meeting 073008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ST July Monthly Dept Meeting 073008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ST July Monthly Dept Meeting 073008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ST July Monthly Dept Meeting 073008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CST July Monthly Dept Meeting 073008</Template>
  <TotalTime>19325</TotalTime>
  <Words>248</Words>
  <Application>Microsoft Office PowerPoint</Application>
  <PresentationFormat>On-screen Show (16:9)</PresentationFormat>
  <Paragraphs>114</Paragraphs>
  <Slides>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Design Template</vt:lpstr>
      </vt:variant>
      <vt:variant>
        <vt:i4>4</vt:i4>
      </vt:variant>
      <vt:variant>
        <vt:lpstr>Slide Titles</vt:lpstr>
      </vt:variant>
      <vt:variant>
        <vt:i4>6</vt:i4>
      </vt:variant>
    </vt:vector>
  </HeadingPairs>
  <TitlesOfParts>
    <vt:vector size="19" baseType="lpstr">
      <vt:lpstr>Tahoma</vt:lpstr>
      <vt:lpstr>Arial</vt:lpstr>
      <vt:lpstr>Calibri</vt:lpstr>
      <vt:lpstr>Wingdings</vt:lpstr>
      <vt:lpstr>Verdana</vt:lpstr>
      <vt:lpstr>굴림</vt:lpstr>
      <vt:lpstr>ＭＳ Ｐゴシック</vt:lpstr>
      <vt:lpstr>SimSun</vt:lpstr>
      <vt:lpstr>Batang</vt:lpstr>
      <vt:lpstr>CST July Monthly Dept Meeting 073008</vt:lpstr>
      <vt:lpstr>CST July Monthly Dept Meeting 073008</vt:lpstr>
      <vt:lpstr>CST July Monthly Dept Meeting 073008</vt:lpstr>
      <vt:lpstr>1_CST July Monthly Dept Meeting 073008</vt:lpstr>
      <vt:lpstr>Non-RCE2: Rice parameter initialization for higher bit depth coding </vt:lpstr>
      <vt:lpstr>Background</vt:lpstr>
      <vt:lpstr>Proposed Method</vt:lpstr>
      <vt:lpstr>Comparison of Results</vt:lpstr>
      <vt:lpstr>Comparison of Results (Luma)</vt:lpstr>
      <vt:lpstr>Slide 6</vt:lpstr>
    </vt:vector>
  </TitlesOfParts>
  <Company>Sharp Labs of America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 Overview Nov 2011</dc:title>
  <dc:creator>Larry Meixner</dc:creator>
  <dc:description>Letter Paper size
Meets sharp Logo Reqt. 2007</dc:description>
  <cp:lastModifiedBy>kimse</cp:lastModifiedBy>
  <cp:revision>471</cp:revision>
  <cp:lastPrinted>2012-05-17T23:57:45Z</cp:lastPrinted>
  <dcterms:created xsi:type="dcterms:W3CDTF">2008-07-29T15:54:01Z</dcterms:created>
  <dcterms:modified xsi:type="dcterms:W3CDTF">2013-10-27T15:53:11Z</dcterms:modified>
</cp:coreProperties>
</file>