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2" r:id="rId6"/>
    <p:sldId id="263" r:id="rId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2013-04-18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2013-04-18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2013-04-18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2013-04-18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2013-04-18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2013-04-18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2013-04-18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2013-04-18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2013-04-18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2013-04-18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2013-04-18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pPr/>
              <a:t>2013-04-18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CA" altLang="ko-KR" b="1" dirty="0" smtClean="0"/>
              <a:t>Non-SCE5 : Replacement of TMVP candidates with BL MV candidates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err="1" smtClean="0"/>
              <a:t>Joonyoung</a:t>
            </a:r>
            <a:r>
              <a:rPr lang="en-US" altLang="ko-KR" dirty="0" smtClean="0"/>
              <a:t> Park</a:t>
            </a:r>
          </a:p>
          <a:p>
            <a:r>
              <a:rPr lang="en-US" altLang="ko-KR" dirty="0" smtClean="0"/>
              <a:t>LG </a:t>
            </a:r>
            <a:r>
              <a:rPr lang="en-US" altLang="ko-KR" dirty="0" err="1" smtClean="0"/>
              <a:t>electornics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lnSpcReduction="10000"/>
          </a:bodyPr>
          <a:lstStyle/>
          <a:p>
            <a:r>
              <a:rPr lang="en-US" altLang="ko-KR" dirty="0" smtClean="0"/>
              <a:t>Proposals in SCE 5.2, </a:t>
            </a:r>
          </a:p>
          <a:p>
            <a:pPr lvl="1"/>
            <a:r>
              <a:rPr lang="en-US" altLang="ko-KR" dirty="0" smtClean="0"/>
              <a:t>Disabling TMVP</a:t>
            </a:r>
          </a:p>
          <a:p>
            <a:pPr lvl="1"/>
            <a:r>
              <a:rPr lang="en-US" altLang="ko-KR" dirty="0" smtClean="0"/>
              <a:t>Postponing compressing BL MV</a:t>
            </a:r>
          </a:p>
          <a:p>
            <a:r>
              <a:rPr lang="en-US" altLang="ko-KR" dirty="0" smtClean="0"/>
              <a:t>Proposals in this contribution</a:t>
            </a:r>
          </a:p>
          <a:p>
            <a:pPr lvl="1"/>
            <a:r>
              <a:rPr lang="en-US" altLang="ko-KR" dirty="0" smtClean="0"/>
              <a:t>Disabling TMVP</a:t>
            </a:r>
          </a:p>
          <a:p>
            <a:pPr lvl="1"/>
            <a:r>
              <a:rPr lang="en-US" altLang="ko-KR" dirty="0" smtClean="0"/>
              <a:t>Postponing compressing BL </a:t>
            </a:r>
            <a:r>
              <a:rPr lang="en-US" altLang="ko-KR" dirty="0" smtClean="0"/>
              <a:t>MV</a:t>
            </a:r>
          </a:p>
          <a:p>
            <a:pPr lvl="1"/>
            <a:r>
              <a:rPr lang="en-US" altLang="ko-KR" dirty="0" smtClean="0"/>
              <a:t>Putting BL MV candidate at the position of TMVP instead of the first position for Merge and AMVP list</a:t>
            </a:r>
          </a:p>
          <a:p>
            <a:pPr lvl="1"/>
            <a:r>
              <a:rPr lang="en-US" altLang="ko-KR" dirty="0" smtClean="0"/>
              <a:t>No additional pruning compared with HEVC</a:t>
            </a:r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endParaRPr lang="ko-KR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en-US" altLang="ko-KR" sz="3600" dirty="0" smtClean="0"/>
              <a:t>Comparison of Merge candidate list</a:t>
            </a:r>
            <a:endParaRPr lang="ko-KR" alt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1340768"/>
            <a:ext cx="786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HEVC</a:t>
            </a:r>
            <a:endParaRPr lang="ko-KR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355976" y="1340768"/>
            <a:ext cx="1189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SCE 5.2.1</a:t>
            </a:r>
            <a:endParaRPr lang="ko-KR" alt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251934" y="1340768"/>
            <a:ext cx="1225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Proposed</a:t>
            </a:r>
            <a:endParaRPr lang="ko-KR" alt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23528" y="2204864"/>
            <a:ext cx="134203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Spatial 1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Spatial </a:t>
            </a:r>
            <a:r>
              <a:rPr lang="en-US" altLang="ko-KR" dirty="0" smtClean="0"/>
              <a:t>2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Spatial </a:t>
            </a:r>
            <a:r>
              <a:rPr lang="en-US" altLang="ko-KR" dirty="0" smtClean="0"/>
              <a:t>3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Spatial 4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Spatial </a:t>
            </a:r>
            <a:r>
              <a:rPr lang="en-US" altLang="ko-KR" dirty="0" smtClean="0"/>
              <a:t>5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TMVP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Combined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Zero</a:t>
            </a:r>
            <a:endParaRPr lang="ko-KR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051721" y="1911922"/>
            <a:ext cx="18722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b="1" dirty="0" smtClean="0">
                <a:solidFill>
                  <a:srgbClr val="FF0000"/>
                </a:solidFill>
              </a:rPr>
              <a:t>Scaled BL MV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Spatial 1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Spatial </a:t>
            </a:r>
            <a:r>
              <a:rPr lang="en-US" altLang="ko-KR" dirty="0" smtClean="0"/>
              <a:t>2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Spatial </a:t>
            </a:r>
            <a:r>
              <a:rPr lang="en-US" altLang="ko-KR" dirty="0" smtClean="0"/>
              <a:t>3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Spatial 4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Spatial </a:t>
            </a:r>
            <a:r>
              <a:rPr lang="en-US" altLang="ko-KR" dirty="0" smtClean="0"/>
              <a:t>5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TMVP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Combined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Zero</a:t>
            </a:r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r>
              <a:rPr lang="en-US" altLang="ko-KR" dirty="0" smtClean="0"/>
              <a:t>Pruning btw BL and spa</a:t>
            </a:r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051720" y="1340768"/>
            <a:ext cx="2010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SHM-1.0-intraBL</a:t>
            </a:r>
            <a:endParaRPr lang="ko-KR" alt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211960" y="1916832"/>
            <a:ext cx="18722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b="1" dirty="0" smtClean="0">
                <a:solidFill>
                  <a:srgbClr val="FF0000"/>
                </a:solidFill>
              </a:rPr>
              <a:t>Scaled BL MV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Spatial 1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Spatial </a:t>
            </a:r>
            <a:r>
              <a:rPr lang="en-US" altLang="ko-KR" dirty="0" smtClean="0"/>
              <a:t>2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Spatial </a:t>
            </a:r>
            <a:r>
              <a:rPr lang="en-US" altLang="ko-KR" dirty="0" smtClean="0"/>
              <a:t>3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Spatial 4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Spatial </a:t>
            </a:r>
            <a:r>
              <a:rPr lang="en-US" altLang="ko-KR" dirty="0" smtClean="0"/>
              <a:t>5</a:t>
            </a:r>
          </a:p>
          <a:p>
            <a:pPr>
              <a:buFont typeface="Arial" pitchFamily="34" charset="0"/>
              <a:buChar char="•"/>
            </a:pPr>
            <a:r>
              <a:rPr lang="en-US" altLang="ko-KR" b="1" strike="sngStrike" dirty="0" smtClean="0">
                <a:solidFill>
                  <a:srgbClr val="FF0000"/>
                </a:solidFill>
              </a:rPr>
              <a:t>TMVP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Combined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Zero</a:t>
            </a:r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r>
              <a:rPr lang="en-US" altLang="ko-KR" dirty="0" smtClean="0"/>
              <a:t>Pruning btw BL and spa</a:t>
            </a:r>
            <a:endParaRPr lang="ko-KR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156176" y="2165171"/>
            <a:ext cx="2512226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Spatial 1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Spatial </a:t>
            </a:r>
            <a:r>
              <a:rPr lang="en-US" altLang="ko-KR" dirty="0" smtClean="0"/>
              <a:t>2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Spatial </a:t>
            </a:r>
            <a:r>
              <a:rPr lang="en-US" altLang="ko-KR" dirty="0" smtClean="0"/>
              <a:t>3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Spatial 4</a:t>
            </a:r>
            <a:endParaRPr lang="en-US" altLang="ko-KR" dirty="0" smtClean="0"/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Spatial </a:t>
            </a:r>
            <a:r>
              <a:rPr lang="en-US" altLang="ko-KR" dirty="0" smtClean="0"/>
              <a:t>5</a:t>
            </a:r>
          </a:p>
          <a:p>
            <a:pPr>
              <a:buFont typeface="Arial" pitchFamily="34" charset="0"/>
              <a:buChar char="•"/>
            </a:pPr>
            <a:r>
              <a:rPr lang="en-US" altLang="ko-KR" b="1" strike="sngStrike" dirty="0" smtClean="0">
                <a:solidFill>
                  <a:srgbClr val="FF0000"/>
                </a:solidFill>
              </a:rPr>
              <a:t>TMVP </a:t>
            </a:r>
            <a:r>
              <a:rPr lang="en-US" altLang="ko-KR" b="1" dirty="0" smtClean="0">
                <a:solidFill>
                  <a:srgbClr val="FF0000"/>
                </a:solidFill>
              </a:rPr>
              <a:t>Scaled </a:t>
            </a:r>
            <a:r>
              <a:rPr lang="en-US" altLang="ko-KR" b="1" dirty="0" smtClean="0">
                <a:solidFill>
                  <a:srgbClr val="FF0000"/>
                </a:solidFill>
              </a:rPr>
              <a:t>BL MV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Combined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Zero</a:t>
            </a:r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No pruning btw BL </a:t>
            </a:r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and spa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55191" y="5589240"/>
            <a:ext cx="68291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 smtClean="0">
                <a:sym typeface="Wingdings" pitchFamily="2" charset="2"/>
              </a:rPr>
              <a:t> </a:t>
            </a:r>
            <a:r>
              <a:rPr lang="en-US" altLang="ko-KR" sz="2400" b="1" dirty="0" smtClean="0"/>
              <a:t>Proposed method is very similar as HEVC </a:t>
            </a:r>
          </a:p>
          <a:p>
            <a:r>
              <a:rPr lang="en-US" altLang="ko-KR" sz="2400" b="1" dirty="0" smtClean="0"/>
              <a:t>And no additional pruning!!</a:t>
            </a:r>
            <a:endParaRPr lang="ko-KR" altLang="en-US" sz="24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en-US" altLang="ko-KR" sz="3600" dirty="0" smtClean="0"/>
              <a:t>Comparison of AMVP candidate list</a:t>
            </a:r>
            <a:endParaRPr lang="ko-KR" alt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2267744" y="1628800"/>
            <a:ext cx="868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HEVC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0" y="1628800"/>
            <a:ext cx="1225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Proposed</a:t>
            </a:r>
            <a:endParaRPr lang="ko-KR" alt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123728" y="2492896"/>
            <a:ext cx="11656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Spatial 1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Spatial </a:t>
            </a:r>
            <a:r>
              <a:rPr lang="en-US" altLang="ko-KR" dirty="0" smtClean="0"/>
              <a:t>2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TMVP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Zero</a:t>
            </a:r>
            <a:endParaRPr lang="ko-KR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499992" y="2492896"/>
            <a:ext cx="264585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Spatial 1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Spatial </a:t>
            </a:r>
            <a:r>
              <a:rPr lang="en-US" altLang="ko-KR" dirty="0" smtClean="0"/>
              <a:t>2</a:t>
            </a:r>
          </a:p>
          <a:p>
            <a:pPr>
              <a:buFont typeface="Arial" pitchFamily="34" charset="0"/>
              <a:buChar char="•"/>
            </a:pPr>
            <a:r>
              <a:rPr lang="en-US" altLang="ko-KR" b="1" strike="sngStrike" dirty="0" smtClean="0">
                <a:solidFill>
                  <a:srgbClr val="FF0000"/>
                </a:solidFill>
              </a:rPr>
              <a:t>TMVP </a:t>
            </a:r>
            <a:r>
              <a:rPr lang="en-US" altLang="ko-KR" b="1" dirty="0" smtClean="0">
                <a:solidFill>
                  <a:srgbClr val="FF0000"/>
                </a:solidFill>
              </a:rPr>
              <a:t>Scaled </a:t>
            </a:r>
            <a:r>
              <a:rPr lang="en-US" altLang="ko-KR" b="1" dirty="0" smtClean="0">
                <a:solidFill>
                  <a:srgbClr val="FF0000"/>
                </a:solidFill>
              </a:rPr>
              <a:t>BL MV</a:t>
            </a:r>
          </a:p>
          <a:p>
            <a:pPr>
              <a:buFont typeface="Arial" pitchFamily="34" charset="0"/>
              <a:buChar char="•"/>
            </a:pPr>
            <a:r>
              <a:rPr lang="en-US" altLang="ko-KR" dirty="0" smtClean="0"/>
              <a:t>Zero</a:t>
            </a:r>
          </a:p>
          <a:p>
            <a:pPr>
              <a:buFont typeface="Arial" pitchFamily="34" charset="0"/>
              <a:buChar char="•"/>
            </a:pPr>
            <a:endParaRPr lang="en-US" altLang="ko-KR" dirty="0" smtClean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No additional pruning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en-US" altLang="ko-KR" sz="3600" dirty="0" smtClean="0"/>
              <a:t>Results</a:t>
            </a:r>
            <a:endParaRPr lang="ko-KR" altLang="en-US" sz="3600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439637" y="1274103"/>
          <a:ext cx="8380835" cy="4082737"/>
        </p:xfrm>
        <a:graphic>
          <a:graphicData uri="http://schemas.openxmlformats.org/drawingml/2006/table">
            <a:tbl>
              <a:tblPr/>
              <a:tblGrid>
                <a:gridCol w="1253224"/>
                <a:gridCol w="722364"/>
                <a:gridCol w="1399210"/>
                <a:gridCol w="962077"/>
                <a:gridCol w="1399210"/>
                <a:gridCol w="838252"/>
                <a:gridCol w="602166"/>
                <a:gridCol w="602166"/>
                <a:gridCol w="602166"/>
              </a:tblGrid>
              <a:tr h="645888">
                <a:tc rowSpan="2">
                  <a:txBody>
                    <a:bodyPr/>
                    <a:lstStyle/>
                    <a:p>
                      <a:pPr algn="l" fontAlgn="ctr"/>
                      <a:r>
                        <a:rPr lang="ko-KR" alt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　</a:t>
                      </a:r>
                    </a:p>
                    <a:p>
                      <a:pPr algn="l" fontAlgn="ctr"/>
                      <a:r>
                        <a:rPr lang="ko-KR" alt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　</a:t>
                      </a:r>
                    </a:p>
                  </a:txBody>
                  <a:tcPr marL="5582" marR="5582" marT="558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Disable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/>
                      </a:r>
                      <a:b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</a:b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TMVP</a:t>
                      </a:r>
                    </a:p>
                  </a:txBody>
                  <a:tcPr marL="5582" marR="5582" marT="558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Pos of BL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MV </a:t>
                      </a:r>
                      <a:b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</a:b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in MRG 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latin typeface="맑은 고딕"/>
                      </a:endParaRPr>
                    </a:p>
                    <a:p>
                      <a:pPr algn="ctr" fontAlgn="ctr"/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latin typeface="맑은 고딕"/>
                        </a:rPr>
                        <a:t>cand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list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Additional </a:t>
                      </a:r>
                      <a:b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</a:b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pruning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Pos of BL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MV </a:t>
                      </a:r>
                      <a:b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</a:b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in AMVP 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latin typeface="맑은 고딕"/>
                      </a:endParaRPr>
                    </a:p>
                    <a:p>
                      <a:pPr algn="ctr" fontAlgn="ctr"/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latin typeface="맑은 고딕"/>
                        </a:rPr>
                        <a:t>cand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list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BL MV </a:t>
                      </a:r>
                      <a:b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</a:b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comp.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Average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(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RA, LD-P - 2x, 1.5x, SNR)</a:t>
                      </a:r>
                    </a:p>
                  </a:txBody>
                  <a:tcPr marL="5582" marR="5582" marT="558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92529">
                <a:tc vMerge="1">
                  <a:txBody>
                    <a:bodyPr/>
                    <a:lstStyle/>
                    <a:p>
                      <a:pPr algn="l" fontAlgn="ctr"/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Y</a:t>
                      </a:r>
                    </a:p>
                  </a:txBody>
                  <a:tcPr marL="5582" marR="5582" marT="558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U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V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Proposed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 1</a:t>
                      </a:r>
                    </a:p>
                  </a:txBody>
                  <a:tcPr marL="5582" marR="5582" marT="558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O</a:t>
                      </a:r>
                    </a:p>
                  </a:txBody>
                  <a:tcPr marL="5582" marR="5582" marT="558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Pos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of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TMVP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X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unused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comp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0.6%</a:t>
                      </a:r>
                    </a:p>
                  </a:txBody>
                  <a:tcPr marL="5582" marR="5582" marT="558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0.7%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0.7%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2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Proposed</a:t>
                      </a:r>
                      <a:r>
                        <a:rPr lang="en-US" altLang="ko-KR" sz="16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2</a:t>
                      </a:r>
                      <a:endParaRPr lang="en-US" altLang="ko-KR" sz="1600" b="0" i="0" u="none" strike="noStrike" baseline="0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582" marR="5582" marT="558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O</a:t>
                      </a:r>
                    </a:p>
                  </a:txBody>
                  <a:tcPr marL="5582" marR="5582" marT="558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Pos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of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TMVP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X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unused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latin typeface="맑은 고딕"/>
                        </a:rPr>
                        <a:t>uncomp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0.1%</a:t>
                      </a:r>
                    </a:p>
                  </a:txBody>
                  <a:tcPr marL="5582" marR="5582" marT="558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-0.3%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-0.3%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2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Proposed</a:t>
                      </a:r>
                      <a:r>
                        <a:rPr lang="en-US" altLang="ko-KR" sz="16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3</a:t>
                      </a:r>
                      <a:endParaRPr lang="en-US" altLang="ko-KR" sz="1600" b="0" i="0" u="none" strike="noStrike" baseline="0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582" marR="5582" marT="558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O</a:t>
                      </a:r>
                    </a:p>
                  </a:txBody>
                  <a:tcPr marL="5582" marR="5582" marT="558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Pos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of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TMVP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X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Pos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of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TMVP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comp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0.4%</a:t>
                      </a:r>
                    </a:p>
                  </a:txBody>
                  <a:tcPr marL="5582" marR="5582" marT="558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0.5%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0.4%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2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Proposed</a:t>
                      </a:r>
                      <a:r>
                        <a:rPr lang="en-US" altLang="ko-KR" sz="16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4</a:t>
                      </a:r>
                      <a:endParaRPr lang="en-US" altLang="ko-KR" sz="1600" b="0" i="0" u="none" strike="noStrike" baseline="0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582" marR="5582" marT="558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O</a:t>
                      </a:r>
                    </a:p>
                  </a:txBody>
                  <a:tcPr marL="5582" marR="5582" marT="558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Pos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of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TMVP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X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Pos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of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TMVP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uncomp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-0.1%</a:t>
                      </a:r>
                    </a:p>
                  </a:txBody>
                  <a:tcPr marL="5582" marR="5582" marT="558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-0.5%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-0.6%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2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Result 1</a:t>
                      </a:r>
                    </a:p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from </a:t>
                      </a:r>
                    </a:p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SCE 5.2.1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582" marR="5582" marT="558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O</a:t>
                      </a:r>
                    </a:p>
                  </a:txBody>
                  <a:tcPr marL="5582" marR="5582" marT="558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the 1st pos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O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unused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comp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0.6%</a:t>
                      </a:r>
                    </a:p>
                  </a:txBody>
                  <a:tcPr marL="5582" marR="5582" marT="558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0.3%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0.3%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52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Result 2</a:t>
                      </a:r>
                    </a:p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from </a:t>
                      </a:r>
                    </a:p>
                    <a:p>
                      <a:pPr algn="ctr" fontAlgn="ctr"/>
                      <a:r>
                        <a:rPr lang="en-US" altLang="ko-KR" sz="16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SCE 5.2.1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582" marR="5582" marT="558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O</a:t>
                      </a:r>
                    </a:p>
                  </a:txBody>
                  <a:tcPr marL="5582" marR="5582" marT="558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the 1st pos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O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unused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uncomp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-0.2%</a:t>
                      </a:r>
                    </a:p>
                  </a:txBody>
                  <a:tcPr marL="5582" marR="5582" marT="558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-1.0%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-1.1%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Proposals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ko-KR" sz="2000" dirty="0" smtClean="0"/>
              <a:t>Disabling TMVP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ko-KR" sz="2000" dirty="0" smtClean="0"/>
              <a:t>Using uncompressed motion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ko-KR" sz="2000" dirty="0" smtClean="0"/>
              <a:t>Put BL MV candidate at the position of TMVP for MRG and AMVP </a:t>
            </a:r>
            <a:r>
              <a:rPr lang="en-US" altLang="ko-KR" sz="2000" dirty="0" err="1" smtClean="0"/>
              <a:t>cand</a:t>
            </a:r>
            <a:r>
              <a:rPr lang="en-US" altLang="ko-KR" sz="2000" dirty="0" smtClean="0"/>
              <a:t> list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ko-KR" sz="2000" dirty="0" smtClean="0"/>
              <a:t>No additional pruning compared with HEVC</a:t>
            </a:r>
          </a:p>
          <a:p>
            <a:pPr marL="514350" indent="-457200">
              <a:buFont typeface="+mj-lt"/>
              <a:buAutoNum type="arabicPeriod"/>
            </a:pPr>
            <a:endParaRPr lang="en-US" altLang="ko-KR" sz="2400" dirty="0" smtClean="0"/>
          </a:p>
          <a:p>
            <a:pPr marL="1314450" lvl="2" indent="-457200"/>
            <a:endParaRPr lang="en-US" altLang="ko-KR" sz="1600" dirty="0" smtClean="0"/>
          </a:p>
          <a:p>
            <a:pPr lvl="1"/>
            <a:endParaRPr lang="en-US" altLang="ko-KR" sz="2000" dirty="0" smtClean="0"/>
          </a:p>
          <a:p>
            <a:pPr>
              <a:buNone/>
            </a:pPr>
            <a:endParaRPr lang="en-US" altLang="ko-KR" sz="2400" dirty="0" smtClean="0"/>
          </a:p>
          <a:p>
            <a:pPr lvl="1"/>
            <a:endParaRPr lang="en-US" altLang="ko-KR" sz="20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350</Words>
  <Application>Microsoft Office PowerPoint</Application>
  <PresentationFormat>화면 슬라이드 쇼(4:3)</PresentationFormat>
  <Paragraphs>156</Paragraphs>
  <Slides>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Non-SCE5 : Replacement of TMVP candidates with BL MV candidates</vt:lpstr>
      <vt:lpstr>Introduction</vt:lpstr>
      <vt:lpstr>Comparison of Merge candidate list</vt:lpstr>
      <vt:lpstr>Comparison of AMVP candidate list</vt:lpstr>
      <vt:lpstr>Results</vt:lpstr>
      <vt:lpstr>Conclusion</vt:lpstr>
    </vt:vector>
  </TitlesOfParts>
  <Company>R&amp;D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Non-SCE5 : Replacement of TMVP candidates with BL MV candidates</dc:title>
  <dc:creator>Microsoft Corporation</dc:creator>
  <cp:lastModifiedBy>jy.park</cp:lastModifiedBy>
  <cp:revision>16</cp:revision>
  <dcterms:created xsi:type="dcterms:W3CDTF">2006-10-05T04:04:58Z</dcterms:created>
  <dcterms:modified xsi:type="dcterms:W3CDTF">2013-04-18T09:46:58Z</dcterms:modified>
</cp:coreProperties>
</file>