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16"/>
  </p:notesMasterIdLst>
  <p:sldIdLst>
    <p:sldId id="256" r:id="rId6"/>
    <p:sldId id="260" r:id="rId7"/>
    <p:sldId id="263" r:id="rId8"/>
    <p:sldId id="264" r:id="rId9"/>
    <p:sldId id="266" r:id="rId10"/>
    <p:sldId id="261" r:id="rId11"/>
    <p:sldId id="265" r:id="rId12"/>
    <p:sldId id="267" r:id="rId13"/>
    <p:sldId id="262" r:id="rId14"/>
    <p:sldId id="25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FF6600"/>
    <a:srgbClr val="006699"/>
    <a:srgbClr val="FFFFFF"/>
    <a:srgbClr val="99CCCC"/>
    <a:srgbClr val="99CCFF"/>
    <a:srgbClr val="009999"/>
    <a:srgbClr val="669900"/>
    <a:srgbClr val="CCFF99"/>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45" autoAdjust="0"/>
    <p:restoredTop sz="85353" autoAdjust="0"/>
  </p:normalViewPr>
  <p:slideViewPr>
    <p:cSldViewPr snapToGrid="0" showGuides="1">
      <p:cViewPr>
        <p:scale>
          <a:sx n="75" d="100"/>
          <a:sy n="75" d="100"/>
        </p:scale>
        <p:origin x="-1296" y="-72"/>
      </p:cViewPr>
      <p:guideLst>
        <p:guide orient="horz" pos="2181"/>
        <p:guide orient="horz" pos="1622"/>
        <p:guide orient="horz" pos="709"/>
        <p:guide orient="horz" pos="3641"/>
        <p:guide orient="horz" pos="2892"/>
        <p:guide orient="horz" pos="998"/>
        <p:guide orient="horz" pos="2441"/>
        <p:guide pos="4473"/>
        <p:guide pos="476"/>
        <p:guide pos="5556"/>
        <p:guide pos="1490"/>
        <p:guide pos="3933"/>
        <p:guide pos="1953"/>
        <p:guide pos="3436"/>
        <p:guide pos="2665"/>
      </p:guideLst>
    </p:cSldViewPr>
  </p:slideViewPr>
  <p:notesTextViewPr>
    <p:cViewPr>
      <p:scale>
        <a:sx n="100" d="100"/>
        <a:sy n="100" d="100"/>
      </p:scale>
      <p:origin x="0" y="0"/>
    </p:cViewPr>
  </p:notesTextViewPr>
  <p:sorterViewPr>
    <p:cViewPr>
      <p:scale>
        <a:sx n="100" d="100"/>
        <a:sy n="100" d="100"/>
      </p:scale>
      <p:origin x="0" y="200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74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74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B178E1B-5673-4FF9-9A6E-429BEB20086A}" type="slidenum">
              <a:rPr lang="zh-CN" altLang="en-US"/>
              <a:pPr/>
              <a:t>‹#›</a:t>
            </a:fld>
            <a:endParaRPr lang="en-US" altLang="zh-CN"/>
          </a:p>
        </p:txBody>
      </p:sp>
    </p:spTree>
    <p:extLst>
      <p:ext uri="{BB962C8B-B14F-4D97-AF65-F5344CB8AC3E}">
        <p14:creationId xmlns:p14="http://schemas.microsoft.com/office/powerpoint/2010/main" val="14819574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a:solidFill>
                  <a:srgbClr val="FFFFFF"/>
                </a:solidFill>
              </a14:hiddenFill>
            </a:ext>
          </a:extLst>
        </p:spPr>
      </p:pic>
      <p:sp>
        <p:nvSpPr>
          <p:cNvPr id="4109" name="Rectangle 13"/>
          <p:cNvSpPr>
            <a:spLocks noChangeArrowheads="1"/>
          </p:cNvSpPr>
          <p:nvPr/>
        </p:nvSpPr>
        <p:spPr bwMode="auto">
          <a:xfrm>
            <a:off x="6794500" y="247650"/>
            <a:ext cx="1465263"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8298" tIns="39148" rIns="78298" bIns="39148">
            <a:noAutofit/>
          </a:bodyPr>
          <a:lstStyle/>
          <a:p>
            <a:pPr defTabSz="784225" eaLnBrk="0" hangingPunct="0"/>
            <a:r>
              <a:rPr lang="en-US" altLang="zh-CN" sz="1400" b="1">
                <a:solidFill>
                  <a:srgbClr val="666666"/>
                </a:solidFill>
                <a:ea typeface="ＭＳ Ｐゴシック" pitchFamily="34" charset="-128"/>
              </a:rPr>
              <a:t>Security Level: </a:t>
            </a:r>
          </a:p>
        </p:txBody>
      </p:sp>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err="1">
                <a:solidFill>
                  <a:schemeClr val="bg1"/>
                </a:solidFill>
                <a:ea typeface="ＭＳ Ｐゴシック" pitchFamily="34" charset="-128"/>
              </a:rPr>
              <a:t>www.huawei.com</a:t>
            </a:r>
            <a:endParaRPr lang="en-US" altLang="zh-CN" sz="1200" dirty="0">
              <a:solidFill>
                <a:schemeClr val="bg1"/>
              </a:solidFill>
              <a:ea typeface="ＭＳ Ｐゴシック" pitchFamily="34" charset="-128"/>
            </a:endParaRPr>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Copyright©2010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zh-CN" altLang="en-US" noProof="0" smtClean="0"/>
              <a:t>单击此处编辑母版标题样式</a:t>
            </a:r>
            <a:endParaRPr lang="en-US" altLang="zh-CN" noProof="0" smtClean="0"/>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w="9525"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w="9525"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a:p>
        </p:txBody>
      </p:sp>
    </p:spTree>
    <p:extLst>
      <p:ext uri="{BB962C8B-B14F-4D97-AF65-F5344CB8AC3E}">
        <p14:creationId xmlns:p14="http://schemas.microsoft.com/office/powerpoint/2010/main"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5789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98002607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772469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99069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92690661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3285445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4872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438087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41394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494272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6704308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41414035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2938311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71707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1259410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val="5660258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42710650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val="2087583247"/>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757303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500715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423484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2027923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20511492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48768488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6866735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7537827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08868050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9416749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4902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007766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56524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046463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414846883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434206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0657613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99760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8520583"/>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7655035"/>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819985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697812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212722"/>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25631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278443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328130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9914615"/>
      </p:ext>
    </p:extLst>
  </p:cSld>
  <p:clrMapOvr>
    <a:masterClrMapping/>
  </p:clrMapOvr>
  <p:transition>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val="1225556347"/>
      </p:ext>
    </p:extLst>
  </p:cSld>
  <p:clrMapOvr>
    <a:masterClrMapping/>
  </p:clrMapOvr>
  <p:transition spd="slow"/>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82336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val="2685225737"/>
      </p:ext>
    </p:extLst>
  </p:cSld>
  <p:clrMapOvr>
    <a:masterClrMapping/>
  </p:clrMapOvr>
  <p:transition spd="slow"/>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5.jpe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6.jpe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8.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image" Target="../media/image7.png"/><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24" descr="8"/>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51174"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Copyright©2010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6228184" y="6450081"/>
            <a:ext cx="587020" cy="276999"/>
          </a:xfrm>
          <a:prstGeom prst="rect">
            <a:avLst/>
          </a:prstGeom>
        </p:spPr>
        <p:txBody>
          <a:bodyPr wrap="none">
            <a:spAutoFit/>
          </a:bodyPr>
          <a:lstStyle/>
          <a:p>
            <a:fld id="{240D5ECE-8B49-45CD-BE81-EF81920D1969}" type="slidenum">
              <a:rPr lang="en-US" sz="1200" smtClean="0">
                <a:solidFill>
                  <a:schemeClr val="tx1">
                    <a:lumMod val="75000"/>
                  </a:schemeClr>
                </a:solidFill>
              </a:rPr>
              <a:pPr/>
              <a:t>‹#›</a:t>
            </a:fld>
            <a:r>
              <a:rPr lang="en-US" sz="1200" dirty="0" smtClean="0">
                <a:solidFill>
                  <a:schemeClr val="tx1">
                    <a:lumMod val="75000"/>
                  </a:schemeClr>
                </a:solidFill>
              </a:rPr>
              <a:t> / n</a:t>
            </a:r>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933440"/>
            <a:ext cx="8052262" cy="1470025"/>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50000"/>
              </a:lnSpc>
            </a:pPr>
            <a:r>
              <a:rPr lang="en-US" altLang="zh-CN" sz="2000" spc="50" dirty="0" smtClean="0">
                <a:ln w="11430"/>
                <a:solidFill>
                  <a:schemeClr val="bg2"/>
                </a:solidFill>
                <a:effectLst>
                  <a:glow rad="101600">
                    <a:schemeClr val="bg1">
                      <a:alpha val="70000"/>
                    </a:schemeClr>
                  </a:glow>
                </a:effectLst>
              </a:rPr>
              <a:t>JCTVC-M0154</a:t>
            </a:r>
            <a:r>
              <a:rPr lang="en-US" altLang="zh-CN" sz="5400" spc="50" dirty="0" smtClean="0">
                <a:ln w="11430"/>
                <a:solidFill>
                  <a:schemeClr val="bg2"/>
                </a:solidFill>
                <a:effectLst>
                  <a:glow rad="101600">
                    <a:schemeClr val="bg1">
                      <a:alpha val="70000"/>
                    </a:schemeClr>
                  </a:glow>
                </a:effectLst>
              </a:rPr>
              <a:t/>
            </a:r>
            <a:br>
              <a:rPr lang="en-US" altLang="zh-CN" sz="5400" spc="50" dirty="0" smtClean="0">
                <a:ln w="11430"/>
                <a:solidFill>
                  <a:schemeClr val="bg2"/>
                </a:solidFill>
                <a:effectLst>
                  <a:glow rad="101600">
                    <a:schemeClr val="bg1">
                      <a:alpha val="70000"/>
                    </a:schemeClr>
                  </a:glow>
                </a:effectLst>
              </a:rPr>
            </a:br>
            <a:r>
              <a:rPr lang="en-US" altLang="zh-CN" sz="3600" spc="50" dirty="0" smtClean="0">
                <a:ln w="11430"/>
                <a:solidFill>
                  <a:schemeClr val="bg2"/>
                </a:solidFill>
                <a:effectLst>
                  <a:glow rad="101600">
                    <a:schemeClr val="bg1">
                      <a:alpha val="70000"/>
                    </a:schemeClr>
                  </a:glow>
                </a:effectLst>
              </a:rPr>
              <a:t>Combination of Merge and GRP</a:t>
            </a:r>
            <a:endParaRPr lang="zh-CN" altLang="en-US" sz="4400" spc="50" dirty="0">
              <a:ln w="11430"/>
              <a:solidFill>
                <a:schemeClr val="bg2"/>
              </a:solidFill>
              <a:effectLst>
                <a:glow rad="101600">
                  <a:schemeClr val="bg1">
                    <a:alpha val="70000"/>
                  </a:schemeClr>
                </a:glow>
              </a:effectLst>
            </a:endParaRPr>
          </a:p>
        </p:txBody>
      </p:sp>
      <p:sp>
        <p:nvSpPr>
          <p:cNvPr id="4" name="Rectangle 3"/>
          <p:cNvSpPr txBox="1">
            <a:spLocks noChangeArrowheads="1"/>
          </p:cNvSpPr>
          <p:nvPr/>
        </p:nvSpPr>
        <p:spPr>
          <a:xfrm>
            <a:off x="644624" y="4688136"/>
            <a:ext cx="5943600" cy="911225"/>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marL="0" marR="0" indent="0" algn="l" defTabSz="914400" rtl="0" eaLnBrk="1" fontAlgn="base" latinLnBrk="0" hangingPunct="1">
              <a:lnSpc>
                <a:spcPct val="100000"/>
              </a:lnSpc>
              <a:spcBef>
                <a:spcPct val="20000"/>
              </a:spcBef>
              <a:spcAft>
                <a:spcPct val="0"/>
              </a:spcAft>
              <a:buClr>
                <a:schemeClr val="tx1"/>
              </a:buClr>
              <a:buSzTx/>
              <a:buFontTx/>
              <a:buNone/>
              <a:tabLst/>
              <a:defRPr sz="1400" b="0">
                <a:solidFill>
                  <a:schemeClr val="bg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a:lstStyle>
          <a:p>
            <a:r>
              <a:rPr lang="en-US" altLang="zh-CN" sz="1800" b="1" spc="50" dirty="0" err="1" smtClean="0">
                <a:ln w="11430"/>
                <a:solidFill>
                  <a:schemeClr val="bg2"/>
                </a:solidFill>
                <a:latin typeface="微软雅黑" pitchFamily="34" charset="-122"/>
                <a:ea typeface="微软雅黑" pitchFamily="34" charset="-122"/>
              </a:rPr>
              <a:t>Wenjing</a:t>
            </a:r>
            <a:r>
              <a:rPr lang="en-US" altLang="zh-CN" sz="1800" b="1" spc="50" dirty="0" smtClean="0">
                <a:ln w="11430"/>
                <a:solidFill>
                  <a:schemeClr val="bg2"/>
                </a:solidFill>
                <a:latin typeface="微软雅黑" pitchFamily="34" charset="-122"/>
                <a:ea typeface="微软雅黑" pitchFamily="34" charset="-122"/>
              </a:rPr>
              <a:t> Zhu</a:t>
            </a:r>
          </a:p>
          <a:p>
            <a:r>
              <a:rPr lang="en-US" altLang="zh-CN" sz="1800" b="1" spc="50" dirty="0" err="1" smtClean="0">
                <a:ln w="11430"/>
                <a:solidFill>
                  <a:schemeClr val="bg2"/>
                </a:solidFill>
                <a:latin typeface="微软雅黑" pitchFamily="34" charset="-122"/>
                <a:ea typeface="微软雅黑" pitchFamily="34" charset="-122"/>
              </a:rPr>
              <a:t>Haitao</a:t>
            </a:r>
            <a:r>
              <a:rPr lang="en-US" altLang="zh-CN" sz="1800" b="1" spc="50" dirty="0">
                <a:ln w="11430"/>
                <a:solidFill>
                  <a:schemeClr val="bg2"/>
                </a:solidFill>
                <a:latin typeface="微软雅黑" pitchFamily="34" charset="-122"/>
                <a:ea typeface="微软雅黑" pitchFamily="34" charset="-122"/>
              </a:rPr>
              <a:t> </a:t>
            </a:r>
            <a:r>
              <a:rPr lang="en-US" altLang="zh-CN" sz="1800" b="1" spc="50" dirty="0" smtClean="0">
                <a:ln w="11430"/>
                <a:solidFill>
                  <a:schemeClr val="bg2"/>
                </a:solidFill>
                <a:latin typeface="微软雅黑" pitchFamily="34" charset="-122"/>
                <a:ea typeface="微软雅黑" pitchFamily="34" charset="-122"/>
              </a:rPr>
              <a:t>Yang</a:t>
            </a:r>
          </a:p>
          <a:p>
            <a:r>
              <a:rPr lang="en-US" altLang="zh-CN" sz="1800" b="1" spc="50" dirty="0" smtClean="0">
                <a:ln w="11430"/>
                <a:solidFill>
                  <a:schemeClr val="bg2"/>
                </a:solidFill>
                <a:latin typeface="微软雅黑" pitchFamily="34" charset="-122"/>
                <a:ea typeface="微软雅黑" pitchFamily="34" charset="-122"/>
              </a:rPr>
              <a:t>Huawei Technologies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360218" y="692727"/>
            <a:ext cx="2341418" cy="2036618"/>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Motivation(1)</a:t>
            </a:r>
            <a:endParaRPr lang="en-US" dirty="0"/>
          </a:p>
        </p:txBody>
      </p:sp>
      <p:sp>
        <p:nvSpPr>
          <p:cNvPr id="3" name="Content Placeholder 2"/>
          <p:cNvSpPr>
            <a:spLocks noGrp="1"/>
          </p:cNvSpPr>
          <p:nvPr>
            <p:ph idx="1"/>
          </p:nvPr>
        </p:nvSpPr>
        <p:spPr/>
        <p:txBody>
          <a:bodyPr/>
          <a:lstStyle/>
          <a:p>
            <a:r>
              <a:rPr lang="en-US" dirty="0"/>
              <a:t>For merge </a:t>
            </a:r>
            <a:r>
              <a:rPr lang="en-US" dirty="0" smtClean="0"/>
              <a:t>PU, the motion information is inherited from neighbor PUs.</a:t>
            </a:r>
          </a:p>
          <a:p>
            <a:r>
              <a:rPr lang="en-US" dirty="0" smtClean="0"/>
              <a:t>The inherited motion information may not be accurate for current PU</a:t>
            </a:r>
          </a:p>
          <a:p>
            <a:r>
              <a:rPr lang="en-US" dirty="0" smtClean="0"/>
              <a:t>Residual of merge PU tends to be larger than ordinary inter PU.</a:t>
            </a:r>
          </a:p>
        </p:txBody>
      </p:sp>
    </p:spTree>
    <p:extLst>
      <p:ext uri="{BB962C8B-B14F-4D97-AF65-F5344CB8AC3E}">
        <p14:creationId xmlns:p14="http://schemas.microsoft.com/office/powerpoint/2010/main" val="2283739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Motivation(2)</a:t>
            </a:r>
            <a:endParaRPr lang="en-US" dirty="0"/>
          </a:p>
        </p:txBody>
      </p:sp>
      <p:sp>
        <p:nvSpPr>
          <p:cNvPr id="3" name="Content Placeholder 2"/>
          <p:cNvSpPr>
            <a:spLocks noGrp="1"/>
          </p:cNvSpPr>
          <p:nvPr>
            <p:ph idx="1"/>
          </p:nvPr>
        </p:nvSpPr>
        <p:spPr/>
        <p:txBody>
          <a:bodyPr/>
          <a:lstStyle/>
          <a:p>
            <a:r>
              <a:rPr lang="en-US" dirty="0" smtClean="0"/>
              <a:t>Generalized </a:t>
            </a:r>
            <a:r>
              <a:rPr lang="en-US" dirty="0" smtClean="0"/>
              <a:t>Residual Prediction utilizes information of </a:t>
            </a:r>
            <a:r>
              <a:rPr lang="en-US" dirty="0" err="1" smtClean="0"/>
              <a:t>BL_Col</a:t>
            </a:r>
            <a:r>
              <a:rPr lang="en-US" dirty="0" smtClean="0"/>
              <a:t> and </a:t>
            </a:r>
            <a:r>
              <a:rPr lang="en-US" dirty="0" err="1" smtClean="0"/>
              <a:t>BL_Ref</a:t>
            </a:r>
            <a:r>
              <a:rPr lang="en-US" dirty="0" smtClean="0"/>
              <a:t> to generate more accurate </a:t>
            </a:r>
            <a:r>
              <a:rPr lang="en-US" dirty="0" err="1" smtClean="0"/>
              <a:t>EL_Pred</a:t>
            </a:r>
            <a:r>
              <a:rPr lang="en-US" dirty="0" smtClean="0"/>
              <a:t>.</a:t>
            </a:r>
          </a:p>
          <a:p>
            <a:r>
              <a:rPr lang="en-US" dirty="0" smtClean="0"/>
              <a:t>For PU with GRP, residual tends to be smaller than PU without GRP.</a:t>
            </a:r>
          </a:p>
          <a:p>
            <a:r>
              <a:rPr lang="en-US" dirty="0" smtClean="0"/>
              <a:t>From the feature of residual of merge PU and GRP PU, it is natural to combine merge and GRP.</a:t>
            </a:r>
          </a:p>
        </p:txBody>
      </p:sp>
    </p:spTree>
    <p:extLst>
      <p:ext uri="{BB962C8B-B14F-4D97-AF65-F5344CB8AC3E}">
        <p14:creationId xmlns:p14="http://schemas.microsoft.com/office/powerpoint/2010/main" val="61360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Motivation(3)</a:t>
            </a:r>
            <a:endParaRPr lang="en-US" dirty="0"/>
          </a:p>
        </p:txBody>
      </p:sp>
      <p:sp>
        <p:nvSpPr>
          <p:cNvPr id="3" name="Content Placeholder 2"/>
          <p:cNvSpPr>
            <a:spLocks noGrp="1"/>
          </p:cNvSpPr>
          <p:nvPr>
            <p:ph idx="1"/>
          </p:nvPr>
        </p:nvSpPr>
        <p:spPr/>
        <p:txBody>
          <a:bodyPr/>
          <a:lstStyle/>
          <a:p>
            <a:r>
              <a:rPr lang="en-US" dirty="0" smtClean="0"/>
              <a:t>Do a statistical experiment on merge and GRP, result shows that when utilizing GRP only on 2Nx2N PU,  95% of the PU with GRP is merge mode.</a:t>
            </a:r>
          </a:p>
          <a:p>
            <a:r>
              <a:rPr lang="en-US" dirty="0" smtClean="0"/>
              <a:t>Just doing GRP on merge PU can take advantage of GRP</a:t>
            </a:r>
          </a:p>
          <a:p>
            <a:r>
              <a:rPr lang="en-US" dirty="0" smtClean="0"/>
              <a:t>Because of the low percentage of GRP in ordinary inter PU, it is a waste of time to do RDO on GRP and also a waste of bitrate to signal the PU’s mode (GRP or normal temporal prediction).</a:t>
            </a:r>
          </a:p>
        </p:txBody>
      </p:sp>
      <p:graphicFrame>
        <p:nvGraphicFramePr>
          <p:cNvPr id="4" name="Table 3"/>
          <p:cNvGraphicFramePr>
            <a:graphicFrameLocks noGrp="1"/>
          </p:cNvGraphicFramePr>
          <p:nvPr>
            <p:extLst>
              <p:ext uri="{D42A27DB-BD31-4B8C-83A1-F6EECF244321}">
                <p14:modId xmlns:p14="http://schemas.microsoft.com/office/powerpoint/2010/main" val="3037012712"/>
              </p:ext>
            </p:extLst>
          </p:nvPr>
        </p:nvGraphicFramePr>
        <p:xfrm>
          <a:off x="901521" y="4348335"/>
          <a:ext cx="7534140" cy="1621790"/>
        </p:xfrm>
        <a:graphic>
          <a:graphicData uri="http://schemas.openxmlformats.org/drawingml/2006/table">
            <a:tbl>
              <a:tblPr firstRow="1" firstCol="1" bandRow="1">
                <a:tableStyleId>{5C22544A-7EE6-4342-B048-85BDC9FD1C3A}</a:tableStyleId>
              </a:tblPr>
              <a:tblGrid>
                <a:gridCol w="695459"/>
                <a:gridCol w="978795"/>
                <a:gridCol w="772732"/>
                <a:gridCol w="759854"/>
                <a:gridCol w="746974"/>
                <a:gridCol w="682580"/>
                <a:gridCol w="721217"/>
                <a:gridCol w="695460"/>
                <a:gridCol w="791675"/>
                <a:gridCol w="689394"/>
              </a:tblGrid>
              <a:tr h="353060">
                <a:tc rowSpan="2">
                  <a:txBody>
                    <a:bodyPr/>
                    <a:lstStyle/>
                    <a:p>
                      <a:pPr algn="ctr" hangingPunct="0">
                        <a:lnSpc>
                          <a:spcPts val="1200"/>
                        </a:lnSpc>
                        <a:spcBef>
                          <a:spcPts val="680"/>
                        </a:spcBef>
                        <a:spcAft>
                          <a:spcPts val="0"/>
                        </a:spcAft>
                        <a:tabLst>
                          <a:tab pos="228600" algn="l"/>
                          <a:tab pos="457200" algn="l"/>
                          <a:tab pos="685800" algn="l"/>
                          <a:tab pos="914400" algn="l"/>
                        </a:tabLst>
                      </a:pPr>
                      <a:r>
                        <a:rPr lang="en-US" sz="1050" dirty="0">
                          <a:solidFill>
                            <a:srgbClr val="0070C0"/>
                          </a:solidFill>
                          <a:effectLst/>
                        </a:rPr>
                        <a:t>Spatial Ratio</a:t>
                      </a:r>
                      <a:endParaRPr lang="zh-CN" sz="1200" dirty="0">
                        <a:solidFill>
                          <a:srgbClr val="0070C0"/>
                        </a:solidFill>
                        <a:effectLst/>
                        <a:latin typeface="Times New Roman"/>
                        <a:ea typeface="宋体"/>
                      </a:endParaRPr>
                    </a:p>
                  </a:txBody>
                  <a:tcPr marL="68580" marR="68580" marT="0" marB="0" anchor="ctr"/>
                </a:tc>
                <a:tc rowSpan="2">
                  <a:txBody>
                    <a:bodyPr/>
                    <a:lstStyle/>
                    <a:p>
                      <a:pPr algn="ctr" hangingPunct="0">
                        <a:lnSpc>
                          <a:spcPts val="1200"/>
                        </a:lnSpc>
                        <a:spcBef>
                          <a:spcPts val="680"/>
                        </a:spcBef>
                        <a:spcAft>
                          <a:spcPts val="0"/>
                        </a:spcAft>
                        <a:tabLst>
                          <a:tab pos="228600" algn="l"/>
                          <a:tab pos="457200" algn="l"/>
                          <a:tab pos="685800" algn="l"/>
                          <a:tab pos="914400" algn="l"/>
                        </a:tabLst>
                      </a:pPr>
                      <a:r>
                        <a:rPr lang="en-US" sz="1050" dirty="0">
                          <a:solidFill>
                            <a:srgbClr val="0070C0"/>
                          </a:solidFill>
                          <a:effectLst/>
                        </a:rPr>
                        <a:t>Conditional probability</a:t>
                      </a:r>
                      <a:endParaRPr lang="zh-CN" sz="1200" dirty="0">
                        <a:solidFill>
                          <a:srgbClr val="0070C0"/>
                        </a:solidFill>
                        <a:effectLst/>
                        <a:latin typeface="Times New Roman"/>
                        <a:ea typeface="宋体"/>
                      </a:endParaRPr>
                    </a:p>
                  </a:txBody>
                  <a:tcPr marL="68580" marR="68580" marT="0" marB="0" anchor="ctr"/>
                </a:tc>
                <a:tc gridSpan="8">
                  <a:txBody>
                    <a:bodyPr/>
                    <a:lstStyle/>
                    <a:p>
                      <a:pPr algn="ct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BL_QP/EL_QP</a:t>
                      </a:r>
                      <a:endParaRPr lang="zh-CN" sz="1200">
                        <a:solidFill>
                          <a:srgbClr val="0070C0"/>
                        </a:solidFill>
                        <a:effectLst/>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4630">
                <a:tc vMerge="1">
                  <a:txBody>
                    <a:bodyPr/>
                    <a:lstStyle/>
                    <a:p>
                      <a:endParaRPr lang="zh-CN" altLang="en-US"/>
                    </a:p>
                  </a:txBody>
                  <a:tcPr/>
                </a:tc>
                <a:tc vMerge="1">
                  <a:txBody>
                    <a:bodyPr/>
                    <a:lstStyle/>
                    <a:p>
                      <a:endParaRPr lang="zh-CN" altLang="en-US"/>
                    </a:p>
                  </a:txBody>
                  <a:tcPr/>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(22,22)</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(26,26)</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(30,30)</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(34,34)</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(22,24)</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(26,28)</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(30,32)</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200">
                          <a:solidFill>
                            <a:srgbClr val="0070C0"/>
                          </a:solidFill>
                          <a:effectLst/>
                        </a:rPr>
                        <a:t>(34,36)</a:t>
                      </a:r>
                      <a:endParaRPr lang="zh-CN" sz="1200">
                        <a:solidFill>
                          <a:srgbClr val="0070C0"/>
                        </a:solidFill>
                        <a:effectLst/>
                        <a:latin typeface="Times New Roman"/>
                        <a:ea typeface="宋体"/>
                      </a:endParaRPr>
                    </a:p>
                  </a:txBody>
                  <a:tcPr marL="68580" marR="68580" marT="0" marB="0"/>
                </a:tc>
              </a:tr>
              <a:tr h="263525">
                <a:tc rowSpan="2">
                  <a:txBody>
                    <a:bodyPr/>
                    <a:lstStyle/>
                    <a:p>
                      <a:pPr algn="ct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1.5</a:t>
                      </a:r>
                      <a:endParaRPr lang="zh-CN" sz="1200">
                        <a:solidFill>
                          <a:srgbClr val="0070C0"/>
                        </a:solidFill>
                        <a:effectLst/>
                        <a:latin typeface="Times New Roman"/>
                        <a:ea typeface="宋体"/>
                      </a:endParaRPr>
                    </a:p>
                  </a:txBody>
                  <a:tcPr marL="68580" marR="68580" marT="0" marB="0" anchor="ctr"/>
                </a:tc>
                <a:tc>
                  <a:txBody>
                    <a:bodyPr/>
                    <a:lstStyle/>
                    <a:p>
                      <a:pPr hangingPunct="0">
                        <a:lnSpc>
                          <a:spcPts val="1200"/>
                        </a:lnSpc>
                        <a:spcBef>
                          <a:spcPts val="680"/>
                        </a:spcBef>
                        <a:spcAft>
                          <a:spcPts val="0"/>
                        </a:spcAft>
                        <a:tabLst>
                          <a:tab pos="228600" algn="l"/>
                          <a:tab pos="457200" algn="l"/>
                          <a:tab pos="685800" algn="l"/>
                          <a:tab pos="914400" algn="l"/>
                        </a:tabLst>
                      </a:pPr>
                      <a:r>
                        <a:rPr lang="en-US" sz="1050" dirty="0" err="1">
                          <a:solidFill>
                            <a:srgbClr val="0070C0"/>
                          </a:solidFill>
                          <a:effectLst/>
                        </a:rPr>
                        <a:t>MRGInGRP</a:t>
                      </a:r>
                      <a:endParaRPr lang="zh-CN" sz="1200"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0.9291</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0.9382</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0.9468</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0.9593</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0.9256</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0.94</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0.958</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0.9737</a:t>
                      </a:r>
                      <a:endParaRPr lang="zh-CN" sz="1400" b="1">
                        <a:solidFill>
                          <a:srgbClr val="0070C0"/>
                        </a:solidFill>
                        <a:effectLst/>
                        <a:latin typeface="Times New Roman"/>
                        <a:ea typeface="宋体"/>
                      </a:endParaRPr>
                    </a:p>
                  </a:txBody>
                  <a:tcPr marL="68580" marR="68580" marT="0" marB="0"/>
                </a:tc>
              </a:tr>
              <a:tr h="263525">
                <a:tc vMerge="1">
                  <a:txBody>
                    <a:bodyPr/>
                    <a:lstStyle/>
                    <a:p>
                      <a:endParaRPr lang="zh-CN" altLang="en-US"/>
                    </a:p>
                  </a:txBody>
                  <a:tcPr/>
                </a:tc>
                <a:tc>
                  <a:txBody>
                    <a:bodyPr/>
                    <a:lstStyle/>
                    <a:p>
                      <a:pP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GRPInMerge</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 pos="165100" algn="l"/>
                          <a:tab pos="457200" algn="l"/>
                          <a:tab pos="622300" algn="l"/>
                          <a:tab pos="914400" algn="l"/>
                        </a:tabLst>
                      </a:pPr>
                      <a:r>
                        <a:rPr lang="en-US" sz="1100" b="1" dirty="0">
                          <a:solidFill>
                            <a:srgbClr val="0070C0"/>
                          </a:solidFill>
                          <a:effectLst/>
                        </a:rPr>
                        <a:t>0.7074</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0.6309</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0.5969</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0.5713</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0.7518</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0.688</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0.6616</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0.6509</a:t>
                      </a:r>
                      <a:endParaRPr lang="zh-CN" sz="1400" b="1">
                        <a:solidFill>
                          <a:srgbClr val="0070C0"/>
                        </a:solidFill>
                        <a:effectLst/>
                        <a:latin typeface="Times New Roman"/>
                        <a:ea typeface="宋体"/>
                      </a:endParaRPr>
                    </a:p>
                  </a:txBody>
                  <a:tcPr marL="68580" marR="68580" marT="0" marB="0"/>
                </a:tc>
              </a:tr>
              <a:tr h="263525">
                <a:tc rowSpan="2">
                  <a:txBody>
                    <a:bodyPr/>
                    <a:lstStyle/>
                    <a:p>
                      <a:pPr algn="ct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2.0</a:t>
                      </a:r>
                      <a:endParaRPr lang="zh-CN" sz="1200">
                        <a:solidFill>
                          <a:srgbClr val="0070C0"/>
                        </a:solidFill>
                        <a:effectLst/>
                        <a:latin typeface="Times New Roman"/>
                        <a:ea typeface="宋体"/>
                      </a:endParaRPr>
                    </a:p>
                  </a:txBody>
                  <a:tcPr marL="68580" marR="68580" marT="0" marB="0" anchor="ctr"/>
                </a:tc>
                <a:tc>
                  <a:txBody>
                    <a:bodyPr/>
                    <a:lstStyle/>
                    <a:p>
                      <a:pP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MRGInGRP</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 pos="228600" algn="l"/>
                          <a:tab pos="422275" algn="l"/>
                          <a:tab pos="914400" algn="l"/>
                        </a:tabLst>
                      </a:pPr>
                      <a:r>
                        <a:rPr lang="en-US" sz="1100" b="1">
                          <a:solidFill>
                            <a:srgbClr val="0070C0"/>
                          </a:solidFill>
                          <a:effectLst/>
                        </a:rPr>
                        <a:t>0.9063</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 pos="457200" algn="l"/>
                          <a:tab pos="685800" algn="l"/>
                          <a:tab pos="914400" algn="l"/>
                        </a:tabLst>
                      </a:pPr>
                      <a:r>
                        <a:rPr lang="en-US" sz="1100" b="1">
                          <a:solidFill>
                            <a:srgbClr val="0070C0"/>
                          </a:solidFill>
                          <a:effectLst/>
                        </a:rPr>
                        <a:t>0.9236</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0.9414</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0.9559</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0.9143</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0.9348</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0.9532</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0.9635</a:t>
                      </a:r>
                      <a:endParaRPr lang="zh-CN" sz="1400" b="1">
                        <a:solidFill>
                          <a:srgbClr val="0070C0"/>
                        </a:solidFill>
                        <a:effectLst/>
                        <a:latin typeface="Times New Roman"/>
                        <a:ea typeface="宋体"/>
                      </a:endParaRPr>
                    </a:p>
                  </a:txBody>
                  <a:tcPr marL="68580" marR="68580" marT="0" marB="0"/>
                </a:tc>
              </a:tr>
              <a:tr h="263525">
                <a:tc vMerge="1">
                  <a:txBody>
                    <a:bodyPr/>
                    <a:lstStyle/>
                    <a:p>
                      <a:endParaRPr lang="zh-CN" altLang="en-US"/>
                    </a:p>
                  </a:txBody>
                  <a:tcPr/>
                </a:tc>
                <a:tc>
                  <a:txBody>
                    <a:bodyPr/>
                    <a:lstStyle/>
                    <a:p>
                      <a:pPr hangingPunct="0">
                        <a:lnSpc>
                          <a:spcPts val="1200"/>
                        </a:lnSpc>
                        <a:spcBef>
                          <a:spcPts val="680"/>
                        </a:spcBef>
                        <a:spcAft>
                          <a:spcPts val="0"/>
                        </a:spcAft>
                        <a:tabLst>
                          <a:tab pos="228600" algn="l"/>
                          <a:tab pos="457200" algn="l"/>
                          <a:tab pos="685800" algn="l"/>
                          <a:tab pos="914400" algn="l"/>
                        </a:tabLst>
                      </a:pPr>
                      <a:r>
                        <a:rPr lang="en-US" sz="1050">
                          <a:solidFill>
                            <a:srgbClr val="0070C0"/>
                          </a:solidFill>
                          <a:effectLst/>
                        </a:rPr>
                        <a:t>GRPInMRG</a:t>
                      </a:r>
                      <a:endParaRPr lang="zh-CN" sz="120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0.5117</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0.4176</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a:solidFill>
                            <a:srgbClr val="0070C0"/>
                          </a:solidFill>
                          <a:effectLst/>
                        </a:rPr>
                        <a:t>0.3841</a:t>
                      </a:r>
                      <a:endParaRPr lang="zh-CN" sz="1400" b="1">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0.339</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0.5465</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0.4921</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0.4738</a:t>
                      </a:r>
                      <a:endParaRPr lang="zh-CN" sz="1400" b="1" dirty="0">
                        <a:solidFill>
                          <a:srgbClr val="0070C0"/>
                        </a:solidFill>
                        <a:effectLst/>
                        <a:latin typeface="Times New Roman"/>
                        <a:ea typeface="宋体"/>
                      </a:endParaRPr>
                    </a:p>
                  </a:txBody>
                  <a:tcPr marL="68580" marR="68580" marT="0" marB="0"/>
                </a:tc>
                <a:tc>
                  <a:txBody>
                    <a:bodyPr/>
                    <a:lstStyle/>
                    <a:p>
                      <a:pPr hangingPunct="0">
                        <a:lnSpc>
                          <a:spcPts val="1200"/>
                        </a:lnSpc>
                        <a:spcBef>
                          <a:spcPts val="680"/>
                        </a:spcBef>
                        <a:spcAft>
                          <a:spcPts val="0"/>
                        </a:spcAft>
                        <a:tabLst>
                          <a:tab pos="228600" algn="l"/>
                          <a:tab pos="457200" algn="l"/>
                          <a:tab pos="685800" algn="l"/>
                          <a:tab pos="914400" algn="l"/>
                        </a:tabLst>
                      </a:pPr>
                      <a:r>
                        <a:rPr lang="en-US" sz="1100" b="1" dirty="0">
                          <a:solidFill>
                            <a:srgbClr val="0070C0"/>
                          </a:solidFill>
                          <a:effectLst/>
                        </a:rPr>
                        <a:t>0.4193</a:t>
                      </a:r>
                      <a:endParaRPr lang="zh-CN" sz="1400" b="1" dirty="0">
                        <a:solidFill>
                          <a:srgbClr val="0070C0"/>
                        </a:solidFill>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024468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Motivation(4)</a:t>
            </a:r>
            <a:endParaRPr lang="en-US" dirty="0"/>
          </a:p>
        </p:txBody>
      </p:sp>
      <p:sp>
        <p:nvSpPr>
          <p:cNvPr id="3" name="Content Placeholder 2"/>
          <p:cNvSpPr>
            <a:spLocks noGrp="1"/>
          </p:cNvSpPr>
          <p:nvPr>
            <p:ph idx="1"/>
          </p:nvPr>
        </p:nvSpPr>
        <p:spPr/>
        <p:txBody>
          <a:bodyPr/>
          <a:lstStyle/>
          <a:p>
            <a:r>
              <a:rPr lang="en-US" dirty="0" smtClean="0"/>
              <a:t>Res-1,Res-0.5 and Diff-0.5 are three GRP modes proposed by many contribution and also evaluated in JCTVC-M0157</a:t>
            </a:r>
            <a:r>
              <a:rPr lang="en-US" dirty="0" smtClean="0"/>
              <a:t>.</a:t>
            </a:r>
          </a:p>
          <a:p>
            <a:r>
              <a:rPr lang="en-US" dirty="0" smtClean="0"/>
              <a:t>The three modes show much gain.</a:t>
            </a:r>
          </a:p>
          <a:p>
            <a:pPr marL="0" indent="0">
              <a:buNone/>
            </a:pPr>
            <a:endParaRPr lang="en-US" dirty="0" smtClean="0"/>
          </a:p>
          <a:p>
            <a:endParaRPr lang="en-US" dirty="0" smtClean="0"/>
          </a:p>
        </p:txBody>
      </p:sp>
    </p:spTree>
    <p:extLst>
      <p:ext uri="{BB962C8B-B14F-4D97-AF65-F5344CB8AC3E}">
        <p14:creationId xmlns:p14="http://schemas.microsoft.com/office/powerpoint/2010/main" val="3189750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Proposed Method</a:t>
            </a:r>
            <a:endParaRPr lang="zh-CN" altLang="en-US" dirty="0"/>
          </a:p>
        </p:txBody>
      </p:sp>
      <p:sp>
        <p:nvSpPr>
          <p:cNvPr id="3" name="Content Placeholder 2"/>
          <p:cNvSpPr>
            <a:spLocks noGrp="1"/>
          </p:cNvSpPr>
          <p:nvPr>
            <p:ph idx="1"/>
          </p:nvPr>
        </p:nvSpPr>
        <p:spPr/>
        <p:txBody>
          <a:bodyPr/>
          <a:lstStyle/>
          <a:p>
            <a:r>
              <a:rPr lang="en-US" altLang="zh-CN" dirty="0" smtClean="0"/>
              <a:t>Utilize 3 GRP modes(Res-1, Res-0.5 and Diff-0.5)</a:t>
            </a:r>
          </a:p>
          <a:p>
            <a:r>
              <a:rPr lang="en-US" altLang="zh-CN" dirty="0" smtClean="0"/>
              <a:t>To avoid too high memory bandwidth burden, just do GRP on 2Nx2N PU.</a:t>
            </a:r>
          </a:p>
          <a:p>
            <a:r>
              <a:rPr lang="en-US" altLang="zh-CN" dirty="0" smtClean="0"/>
              <a:t>To achieve more accurate prediction and less head information in the same time, propose doing GRP only on 2Nx2N PU with merge.</a:t>
            </a:r>
          </a:p>
          <a:p>
            <a:endParaRPr lang="zh-CN" altLang="en-US" dirty="0"/>
          </a:p>
        </p:txBody>
      </p:sp>
    </p:spTree>
    <p:extLst>
      <p:ext uri="{BB962C8B-B14F-4D97-AF65-F5344CB8AC3E}">
        <p14:creationId xmlns:p14="http://schemas.microsoft.com/office/powerpoint/2010/main" val="1432215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Simulation Results</a:t>
            </a:r>
            <a:endParaRPr lang="zh-CN"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07472006"/>
              </p:ext>
            </p:extLst>
          </p:nvPr>
        </p:nvGraphicFramePr>
        <p:xfrm>
          <a:off x="652463" y="1646238"/>
          <a:ext cx="8167690" cy="2494280"/>
        </p:xfrm>
        <a:graphic>
          <a:graphicData uri="http://schemas.openxmlformats.org/drawingml/2006/table">
            <a:tbl>
              <a:tblPr firstRow="1" bandRow="1">
                <a:tableStyleId>{5C22544A-7EE6-4342-B048-85BDC9FD1C3A}</a:tableStyleId>
              </a:tblPr>
              <a:tblGrid>
                <a:gridCol w="816769"/>
                <a:gridCol w="816769"/>
                <a:gridCol w="816769"/>
                <a:gridCol w="816769"/>
                <a:gridCol w="816769"/>
                <a:gridCol w="816769"/>
                <a:gridCol w="816769"/>
                <a:gridCol w="816769"/>
                <a:gridCol w="816769"/>
                <a:gridCol w="816769"/>
              </a:tblGrid>
              <a:tr h="370840">
                <a:tc>
                  <a:txBody>
                    <a:bodyPr/>
                    <a:lstStyle/>
                    <a:p>
                      <a:endParaRPr lang="zh-CN" altLang="en-US" dirty="0">
                        <a:solidFill>
                          <a:srgbClr val="0099CC"/>
                        </a:solidFill>
                      </a:endParaRPr>
                    </a:p>
                  </a:txBody>
                  <a:tcPr/>
                </a:tc>
                <a:tc>
                  <a:txBody>
                    <a:bodyPr/>
                    <a:lstStyle/>
                    <a:p>
                      <a:r>
                        <a:rPr lang="en-US" altLang="zh-CN" dirty="0" smtClean="0">
                          <a:solidFill>
                            <a:srgbClr val="0099CC"/>
                          </a:solidFill>
                        </a:rPr>
                        <a:t>RA- 2x</a:t>
                      </a:r>
                      <a:endParaRPr lang="zh-CN" altLang="en-US" dirty="0">
                        <a:solidFill>
                          <a:srgbClr val="0099CC"/>
                        </a:solidFill>
                      </a:endParaRPr>
                    </a:p>
                  </a:txBody>
                  <a:tcPr/>
                </a:tc>
                <a:tc>
                  <a:txBody>
                    <a:bodyPr/>
                    <a:lstStyle/>
                    <a:p>
                      <a:r>
                        <a:rPr lang="en-US" altLang="zh-CN" dirty="0" smtClean="0">
                          <a:solidFill>
                            <a:srgbClr val="0099CC"/>
                          </a:solidFill>
                        </a:rPr>
                        <a:t>RA-1.5x</a:t>
                      </a:r>
                      <a:endParaRPr lang="zh-CN" altLang="en-US" dirty="0">
                        <a:solidFill>
                          <a:srgbClr val="0099CC"/>
                        </a:solidFill>
                      </a:endParaRPr>
                    </a:p>
                  </a:txBody>
                  <a:tcPr/>
                </a:tc>
                <a:tc>
                  <a:txBody>
                    <a:bodyPr/>
                    <a:lstStyle/>
                    <a:p>
                      <a:r>
                        <a:rPr lang="en-US" altLang="zh-CN" dirty="0" smtClean="0">
                          <a:solidFill>
                            <a:srgbClr val="0099CC"/>
                          </a:solidFill>
                        </a:rPr>
                        <a:t>RA-SNR</a:t>
                      </a:r>
                      <a:endParaRPr lang="zh-CN" altLang="en-US" dirty="0">
                        <a:solidFill>
                          <a:srgbClr val="0099CC"/>
                        </a:solidFill>
                      </a:endParaRPr>
                    </a:p>
                  </a:txBody>
                  <a:tcPr/>
                </a:tc>
                <a:tc>
                  <a:txBody>
                    <a:bodyPr/>
                    <a:lstStyle/>
                    <a:p>
                      <a:r>
                        <a:rPr lang="en-US" altLang="zh-CN" dirty="0" smtClean="0">
                          <a:solidFill>
                            <a:srgbClr val="0099CC"/>
                          </a:solidFill>
                        </a:rPr>
                        <a:t>LDP-2x</a:t>
                      </a:r>
                      <a:endParaRPr lang="zh-CN" altLang="en-US" dirty="0">
                        <a:solidFill>
                          <a:srgbClr val="0099CC"/>
                        </a:solidFill>
                      </a:endParaRPr>
                    </a:p>
                  </a:txBody>
                  <a:tcPr/>
                </a:tc>
                <a:tc>
                  <a:txBody>
                    <a:bodyPr/>
                    <a:lstStyle/>
                    <a:p>
                      <a:r>
                        <a:rPr lang="en-US" altLang="zh-CN" dirty="0" smtClean="0">
                          <a:solidFill>
                            <a:srgbClr val="0099CC"/>
                          </a:solidFill>
                        </a:rPr>
                        <a:t>LDP-1.5x</a:t>
                      </a:r>
                      <a:endParaRPr lang="zh-CN" altLang="en-US" dirty="0">
                        <a:solidFill>
                          <a:srgbClr val="0099CC"/>
                        </a:solidFill>
                      </a:endParaRPr>
                    </a:p>
                  </a:txBody>
                  <a:tcPr/>
                </a:tc>
                <a:tc>
                  <a:txBody>
                    <a:bodyPr/>
                    <a:lstStyle/>
                    <a:p>
                      <a:r>
                        <a:rPr lang="en-US" altLang="zh-CN" dirty="0" smtClean="0">
                          <a:solidFill>
                            <a:srgbClr val="0099CC"/>
                          </a:solidFill>
                        </a:rPr>
                        <a:t>LDP-SNR</a:t>
                      </a:r>
                      <a:endParaRPr lang="zh-CN" altLang="en-US" dirty="0">
                        <a:solidFill>
                          <a:srgbClr val="0099CC"/>
                        </a:solidFill>
                      </a:endParaRPr>
                    </a:p>
                  </a:txBody>
                  <a:tcPr/>
                </a:tc>
                <a:tc>
                  <a:txBody>
                    <a:bodyPr/>
                    <a:lstStyle/>
                    <a:p>
                      <a:r>
                        <a:rPr lang="en-US" altLang="zh-CN" dirty="0" smtClean="0">
                          <a:solidFill>
                            <a:srgbClr val="0099CC"/>
                          </a:solidFill>
                        </a:rPr>
                        <a:t>LDB-2x</a:t>
                      </a:r>
                      <a:endParaRPr lang="zh-CN" altLang="en-US" dirty="0">
                        <a:solidFill>
                          <a:srgbClr val="0099CC"/>
                        </a:solidFill>
                      </a:endParaRPr>
                    </a:p>
                  </a:txBody>
                  <a:tcPr/>
                </a:tc>
                <a:tc>
                  <a:txBody>
                    <a:bodyPr/>
                    <a:lstStyle/>
                    <a:p>
                      <a:r>
                        <a:rPr lang="en-US" altLang="zh-CN" dirty="0" smtClean="0">
                          <a:solidFill>
                            <a:srgbClr val="0099CC"/>
                          </a:solidFill>
                        </a:rPr>
                        <a:t>LDB-1.5</a:t>
                      </a:r>
                      <a:endParaRPr lang="zh-CN" altLang="en-US" dirty="0">
                        <a:solidFill>
                          <a:srgbClr val="0099CC"/>
                        </a:solidFill>
                      </a:endParaRPr>
                    </a:p>
                  </a:txBody>
                  <a:tcPr/>
                </a:tc>
                <a:tc>
                  <a:txBody>
                    <a:bodyPr/>
                    <a:lstStyle/>
                    <a:p>
                      <a:r>
                        <a:rPr lang="en-US" altLang="zh-CN" dirty="0" smtClean="0">
                          <a:solidFill>
                            <a:srgbClr val="0099CC"/>
                          </a:solidFill>
                        </a:rPr>
                        <a:t>LDB-SNR</a:t>
                      </a:r>
                      <a:endParaRPr lang="zh-CN" altLang="en-US" dirty="0">
                        <a:solidFill>
                          <a:srgbClr val="0099CC"/>
                        </a:solidFill>
                      </a:endParaRPr>
                    </a:p>
                  </a:txBody>
                  <a:tcPr/>
                </a:tc>
              </a:tr>
              <a:tr h="370840">
                <a:tc>
                  <a:txBody>
                    <a:bodyPr/>
                    <a:lstStyle/>
                    <a:p>
                      <a:r>
                        <a:rPr lang="en-US" altLang="zh-CN" dirty="0" smtClean="0">
                          <a:solidFill>
                            <a:srgbClr val="0099CC"/>
                          </a:solidFill>
                        </a:rPr>
                        <a:t>Y</a:t>
                      </a:r>
                      <a:endParaRPr lang="zh-CN" altLang="en-US" dirty="0">
                        <a:solidFill>
                          <a:srgbClr val="0099CC"/>
                        </a:solidFill>
                      </a:endParaRPr>
                    </a:p>
                  </a:txBody>
                  <a:tcPr/>
                </a:tc>
                <a:tc>
                  <a:txBody>
                    <a:bodyPr/>
                    <a:lstStyle/>
                    <a:p>
                      <a:r>
                        <a:rPr lang="en-US" altLang="zh-CN" dirty="0" smtClean="0">
                          <a:solidFill>
                            <a:srgbClr val="0099CC"/>
                          </a:solidFill>
                        </a:rPr>
                        <a:t>-1.7%</a:t>
                      </a:r>
                      <a:endParaRPr lang="zh-CN" altLang="en-US" dirty="0">
                        <a:solidFill>
                          <a:srgbClr val="0099CC"/>
                        </a:solidFill>
                      </a:endParaRPr>
                    </a:p>
                  </a:txBody>
                  <a:tcPr/>
                </a:tc>
                <a:tc>
                  <a:txBody>
                    <a:bodyPr/>
                    <a:lstStyle/>
                    <a:p>
                      <a:r>
                        <a:rPr lang="en-US" altLang="zh-CN" dirty="0" smtClean="0">
                          <a:solidFill>
                            <a:srgbClr val="0099CC"/>
                          </a:solidFill>
                        </a:rPr>
                        <a:t>-2.6%</a:t>
                      </a:r>
                      <a:endParaRPr lang="zh-CN" altLang="en-US" dirty="0">
                        <a:solidFill>
                          <a:srgbClr val="0099CC"/>
                        </a:solidFill>
                      </a:endParaRPr>
                    </a:p>
                  </a:txBody>
                  <a:tcPr/>
                </a:tc>
                <a:tc>
                  <a:txBody>
                    <a:bodyPr/>
                    <a:lstStyle/>
                    <a:p>
                      <a:r>
                        <a:rPr lang="en-US" altLang="zh-CN" dirty="0" smtClean="0">
                          <a:solidFill>
                            <a:srgbClr val="0099CC"/>
                          </a:solidFill>
                        </a:rPr>
                        <a:t>-2.1%</a:t>
                      </a:r>
                      <a:endParaRPr lang="zh-CN" altLang="en-US" dirty="0">
                        <a:solidFill>
                          <a:srgbClr val="0099CC"/>
                        </a:solidFill>
                      </a:endParaRPr>
                    </a:p>
                  </a:txBody>
                  <a:tcPr/>
                </a:tc>
                <a:tc>
                  <a:txBody>
                    <a:bodyPr/>
                    <a:lstStyle/>
                    <a:p>
                      <a:r>
                        <a:rPr lang="en-US" altLang="zh-CN" dirty="0" smtClean="0">
                          <a:solidFill>
                            <a:srgbClr val="0099CC"/>
                          </a:solidFill>
                        </a:rPr>
                        <a:t>-3.5%</a:t>
                      </a:r>
                      <a:endParaRPr lang="zh-CN" altLang="en-US" dirty="0">
                        <a:solidFill>
                          <a:srgbClr val="0099CC"/>
                        </a:solidFill>
                      </a:endParaRPr>
                    </a:p>
                  </a:txBody>
                  <a:tcPr/>
                </a:tc>
                <a:tc>
                  <a:txBody>
                    <a:bodyPr/>
                    <a:lstStyle/>
                    <a:p>
                      <a:r>
                        <a:rPr lang="en-US" altLang="zh-CN" dirty="0" smtClean="0">
                          <a:solidFill>
                            <a:srgbClr val="0099CC"/>
                          </a:solidFill>
                        </a:rPr>
                        <a:t>-5.0%</a:t>
                      </a:r>
                      <a:endParaRPr lang="zh-CN" altLang="en-US" dirty="0">
                        <a:solidFill>
                          <a:srgbClr val="0099CC"/>
                        </a:solidFill>
                      </a:endParaRPr>
                    </a:p>
                  </a:txBody>
                  <a:tcPr/>
                </a:tc>
                <a:tc>
                  <a:txBody>
                    <a:bodyPr/>
                    <a:lstStyle/>
                    <a:p>
                      <a:r>
                        <a:rPr lang="en-US" altLang="zh-CN" dirty="0" smtClean="0">
                          <a:solidFill>
                            <a:srgbClr val="0099CC"/>
                          </a:solidFill>
                        </a:rPr>
                        <a:t>-4.4%</a:t>
                      </a:r>
                      <a:endParaRPr lang="zh-CN" altLang="en-US" dirty="0">
                        <a:solidFill>
                          <a:srgbClr val="0099CC"/>
                        </a:solidFill>
                      </a:endParaRPr>
                    </a:p>
                  </a:txBody>
                  <a:tcPr/>
                </a:tc>
                <a:tc>
                  <a:txBody>
                    <a:bodyPr/>
                    <a:lstStyle/>
                    <a:p>
                      <a:r>
                        <a:rPr lang="en-US" altLang="zh-CN" dirty="0" smtClean="0">
                          <a:solidFill>
                            <a:srgbClr val="0099CC"/>
                          </a:solidFill>
                        </a:rPr>
                        <a:t>-3.5%</a:t>
                      </a:r>
                      <a:endParaRPr lang="zh-CN" altLang="en-US" dirty="0">
                        <a:solidFill>
                          <a:srgbClr val="0099CC"/>
                        </a:solidFill>
                      </a:endParaRPr>
                    </a:p>
                  </a:txBody>
                  <a:tcPr/>
                </a:tc>
                <a:tc>
                  <a:txBody>
                    <a:bodyPr/>
                    <a:lstStyle/>
                    <a:p>
                      <a:r>
                        <a:rPr lang="en-US" altLang="zh-CN" dirty="0" smtClean="0">
                          <a:solidFill>
                            <a:srgbClr val="0099CC"/>
                          </a:solidFill>
                        </a:rPr>
                        <a:t>-5.1%</a:t>
                      </a:r>
                      <a:endParaRPr lang="zh-CN" altLang="en-US" dirty="0">
                        <a:solidFill>
                          <a:srgbClr val="0099CC"/>
                        </a:solidFill>
                      </a:endParaRPr>
                    </a:p>
                  </a:txBody>
                  <a:tcPr/>
                </a:tc>
                <a:tc>
                  <a:txBody>
                    <a:bodyPr/>
                    <a:lstStyle/>
                    <a:p>
                      <a:r>
                        <a:rPr lang="en-US" altLang="zh-CN" dirty="0" smtClean="0">
                          <a:solidFill>
                            <a:srgbClr val="0099CC"/>
                          </a:solidFill>
                        </a:rPr>
                        <a:t>-3.8%</a:t>
                      </a:r>
                      <a:endParaRPr lang="zh-CN" altLang="en-US" dirty="0">
                        <a:solidFill>
                          <a:srgbClr val="0099CC"/>
                        </a:solidFill>
                      </a:endParaRPr>
                    </a:p>
                  </a:txBody>
                  <a:tcPr/>
                </a:tc>
              </a:tr>
              <a:tr h="370840">
                <a:tc>
                  <a:txBody>
                    <a:bodyPr/>
                    <a:lstStyle/>
                    <a:p>
                      <a:r>
                        <a:rPr lang="en-US" altLang="zh-CN" dirty="0" smtClean="0">
                          <a:solidFill>
                            <a:srgbClr val="0099CC"/>
                          </a:solidFill>
                        </a:rPr>
                        <a:t>U</a:t>
                      </a:r>
                      <a:endParaRPr lang="zh-CN" altLang="en-US" dirty="0">
                        <a:solidFill>
                          <a:srgbClr val="0099CC"/>
                        </a:solidFill>
                      </a:endParaRPr>
                    </a:p>
                  </a:txBody>
                  <a:tcPr/>
                </a:tc>
                <a:tc>
                  <a:txBody>
                    <a:bodyPr/>
                    <a:lstStyle/>
                    <a:p>
                      <a:r>
                        <a:rPr lang="en-US" altLang="zh-CN" dirty="0" smtClean="0">
                          <a:solidFill>
                            <a:srgbClr val="0099CC"/>
                          </a:solidFill>
                        </a:rPr>
                        <a:t>-2.9%</a:t>
                      </a:r>
                      <a:endParaRPr lang="zh-CN" altLang="en-US" dirty="0">
                        <a:solidFill>
                          <a:srgbClr val="0099CC"/>
                        </a:solidFill>
                      </a:endParaRPr>
                    </a:p>
                  </a:txBody>
                  <a:tcPr/>
                </a:tc>
                <a:tc>
                  <a:txBody>
                    <a:bodyPr/>
                    <a:lstStyle/>
                    <a:p>
                      <a:r>
                        <a:rPr lang="en-US" altLang="zh-CN" dirty="0" smtClean="0">
                          <a:solidFill>
                            <a:srgbClr val="0099CC"/>
                          </a:solidFill>
                        </a:rPr>
                        <a:t>-4.7%</a:t>
                      </a:r>
                      <a:endParaRPr lang="zh-CN" altLang="en-US" dirty="0">
                        <a:solidFill>
                          <a:srgbClr val="0099CC"/>
                        </a:solidFill>
                      </a:endParaRPr>
                    </a:p>
                  </a:txBody>
                  <a:tcPr/>
                </a:tc>
                <a:tc>
                  <a:txBody>
                    <a:bodyPr/>
                    <a:lstStyle/>
                    <a:p>
                      <a:r>
                        <a:rPr lang="en-US" altLang="zh-CN" dirty="0" smtClean="0">
                          <a:solidFill>
                            <a:srgbClr val="0099CC"/>
                          </a:solidFill>
                        </a:rPr>
                        <a:t>-3.4%</a:t>
                      </a:r>
                      <a:endParaRPr lang="zh-CN" altLang="en-US" dirty="0">
                        <a:solidFill>
                          <a:srgbClr val="0099CC"/>
                        </a:solidFill>
                      </a:endParaRPr>
                    </a:p>
                  </a:txBody>
                  <a:tcPr/>
                </a:tc>
                <a:tc>
                  <a:txBody>
                    <a:bodyPr/>
                    <a:lstStyle/>
                    <a:p>
                      <a:r>
                        <a:rPr lang="en-US" altLang="zh-CN" dirty="0" smtClean="0">
                          <a:solidFill>
                            <a:srgbClr val="0099CC"/>
                          </a:solidFill>
                        </a:rPr>
                        <a:t>-2.5%</a:t>
                      </a:r>
                      <a:endParaRPr lang="zh-CN" altLang="en-US" dirty="0">
                        <a:solidFill>
                          <a:srgbClr val="0099CC"/>
                        </a:solidFill>
                      </a:endParaRPr>
                    </a:p>
                  </a:txBody>
                  <a:tcPr/>
                </a:tc>
                <a:tc>
                  <a:txBody>
                    <a:bodyPr/>
                    <a:lstStyle/>
                    <a:p>
                      <a:r>
                        <a:rPr lang="en-US" altLang="zh-CN" dirty="0" smtClean="0">
                          <a:solidFill>
                            <a:srgbClr val="0099CC"/>
                          </a:solidFill>
                        </a:rPr>
                        <a:t>-4.5%</a:t>
                      </a:r>
                      <a:endParaRPr lang="zh-CN" altLang="en-US" dirty="0">
                        <a:solidFill>
                          <a:srgbClr val="0099CC"/>
                        </a:solidFill>
                      </a:endParaRPr>
                    </a:p>
                  </a:txBody>
                  <a:tcPr/>
                </a:tc>
                <a:tc>
                  <a:txBody>
                    <a:bodyPr/>
                    <a:lstStyle/>
                    <a:p>
                      <a:r>
                        <a:rPr lang="en-US" altLang="zh-CN" dirty="0" smtClean="0">
                          <a:solidFill>
                            <a:srgbClr val="0099CC"/>
                          </a:solidFill>
                        </a:rPr>
                        <a:t>-4.3%</a:t>
                      </a:r>
                      <a:endParaRPr lang="zh-CN" altLang="en-US" dirty="0">
                        <a:solidFill>
                          <a:srgbClr val="0099CC"/>
                        </a:solidFill>
                      </a:endParaRPr>
                    </a:p>
                  </a:txBody>
                  <a:tcPr/>
                </a:tc>
                <a:tc>
                  <a:txBody>
                    <a:bodyPr/>
                    <a:lstStyle/>
                    <a:p>
                      <a:r>
                        <a:rPr lang="en-US" altLang="zh-CN" dirty="0" smtClean="0">
                          <a:solidFill>
                            <a:srgbClr val="0099CC"/>
                          </a:solidFill>
                        </a:rPr>
                        <a:t>-3.7%</a:t>
                      </a:r>
                      <a:endParaRPr lang="zh-CN" altLang="en-US" dirty="0">
                        <a:solidFill>
                          <a:srgbClr val="0099CC"/>
                        </a:solidFill>
                      </a:endParaRPr>
                    </a:p>
                  </a:txBody>
                  <a:tcPr/>
                </a:tc>
                <a:tc>
                  <a:txBody>
                    <a:bodyPr/>
                    <a:lstStyle/>
                    <a:p>
                      <a:r>
                        <a:rPr lang="en-US" altLang="zh-CN" dirty="0" smtClean="0">
                          <a:solidFill>
                            <a:srgbClr val="0099CC"/>
                          </a:solidFill>
                        </a:rPr>
                        <a:t>-6.7%</a:t>
                      </a:r>
                      <a:endParaRPr lang="zh-CN" altLang="en-US" dirty="0">
                        <a:solidFill>
                          <a:srgbClr val="0099CC"/>
                        </a:solidFill>
                      </a:endParaRPr>
                    </a:p>
                  </a:txBody>
                  <a:tcPr/>
                </a:tc>
                <a:tc>
                  <a:txBody>
                    <a:bodyPr/>
                    <a:lstStyle/>
                    <a:p>
                      <a:r>
                        <a:rPr lang="en-US" altLang="zh-CN" dirty="0" smtClean="0">
                          <a:solidFill>
                            <a:srgbClr val="0099CC"/>
                          </a:solidFill>
                        </a:rPr>
                        <a:t>-4.3%</a:t>
                      </a:r>
                      <a:endParaRPr lang="zh-CN" altLang="en-US" dirty="0">
                        <a:solidFill>
                          <a:srgbClr val="0099CC"/>
                        </a:solidFill>
                      </a:endParaRPr>
                    </a:p>
                  </a:txBody>
                  <a:tcPr/>
                </a:tc>
              </a:tr>
              <a:tr h="370840">
                <a:tc>
                  <a:txBody>
                    <a:bodyPr/>
                    <a:lstStyle/>
                    <a:p>
                      <a:r>
                        <a:rPr lang="en-US" altLang="zh-CN" dirty="0" smtClean="0">
                          <a:solidFill>
                            <a:srgbClr val="0099CC"/>
                          </a:solidFill>
                        </a:rPr>
                        <a:t>V</a:t>
                      </a:r>
                      <a:endParaRPr lang="zh-CN" altLang="en-US" dirty="0">
                        <a:solidFill>
                          <a:srgbClr val="0099CC"/>
                        </a:solidFill>
                      </a:endParaRPr>
                    </a:p>
                  </a:txBody>
                  <a:tcPr/>
                </a:tc>
                <a:tc>
                  <a:txBody>
                    <a:bodyPr/>
                    <a:lstStyle/>
                    <a:p>
                      <a:r>
                        <a:rPr lang="en-US" altLang="zh-CN" dirty="0" smtClean="0">
                          <a:solidFill>
                            <a:srgbClr val="0099CC"/>
                          </a:solidFill>
                        </a:rPr>
                        <a:t>-3.1%</a:t>
                      </a:r>
                      <a:endParaRPr lang="zh-CN" altLang="en-US" dirty="0">
                        <a:solidFill>
                          <a:srgbClr val="0099CC"/>
                        </a:solidFill>
                      </a:endParaRPr>
                    </a:p>
                  </a:txBody>
                  <a:tcPr/>
                </a:tc>
                <a:tc>
                  <a:txBody>
                    <a:bodyPr/>
                    <a:lstStyle/>
                    <a:p>
                      <a:r>
                        <a:rPr lang="en-US" altLang="zh-CN" dirty="0" smtClean="0">
                          <a:solidFill>
                            <a:srgbClr val="0099CC"/>
                          </a:solidFill>
                        </a:rPr>
                        <a:t>-5.1%</a:t>
                      </a:r>
                      <a:endParaRPr lang="zh-CN" altLang="en-US" dirty="0">
                        <a:solidFill>
                          <a:srgbClr val="0099CC"/>
                        </a:solidFill>
                      </a:endParaRPr>
                    </a:p>
                  </a:txBody>
                  <a:tcPr/>
                </a:tc>
                <a:tc>
                  <a:txBody>
                    <a:bodyPr/>
                    <a:lstStyle/>
                    <a:p>
                      <a:r>
                        <a:rPr lang="en-US" altLang="zh-CN" dirty="0" smtClean="0">
                          <a:solidFill>
                            <a:srgbClr val="0099CC"/>
                          </a:solidFill>
                        </a:rPr>
                        <a:t>-3.4%</a:t>
                      </a:r>
                      <a:endParaRPr lang="zh-CN" altLang="en-US" dirty="0">
                        <a:solidFill>
                          <a:srgbClr val="0099CC"/>
                        </a:solidFill>
                      </a:endParaRPr>
                    </a:p>
                  </a:txBody>
                  <a:tcPr/>
                </a:tc>
                <a:tc>
                  <a:txBody>
                    <a:bodyPr/>
                    <a:lstStyle/>
                    <a:p>
                      <a:r>
                        <a:rPr lang="en-US" altLang="zh-CN" dirty="0" smtClean="0">
                          <a:solidFill>
                            <a:srgbClr val="0099CC"/>
                          </a:solidFill>
                        </a:rPr>
                        <a:t>-1.8%</a:t>
                      </a:r>
                      <a:endParaRPr lang="zh-CN" altLang="en-US" dirty="0">
                        <a:solidFill>
                          <a:srgbClr val="0099CC"/>
                        </a:solidFill>
                      </a:endParaRPr>
                    </a:p>
                  </a:txBody>
                  <a:tcPr/>
                </a:tc>
                <a:tc>
                  <a:txBody>
                    <a:bodyPr/>
                    <a:lstStyle/>
                    <a:p>
                      <a:r>
                        <a:rPr lang="en-US" altLang="zh-CN" dirty="0" smtClean="0">
                          <a:solidFill>
                            <a:srgbClr val="0099CC"/>
                          </a:solidFill>
                        </a:rPr>
                        <a:t>-3.5%</a:t>
                      </a:r>
                      <a:endParaRPr lang="zh-CN" altLang="en-US" dirty="0">
                        <a:solidFill>
                          <a:srgbClr val="0099CC"/>
                        </a:solidFill>
                      </a:endParaRPr>
                    </a:p>
                  </a:txBody>
                  <a:tcPr/>
                </a:tc>
                <a:tc>
                  <a:txBody>
                    <a:bodyPr/>
                    <a:lstStyle/>
                    <a:p>
                      <a:r>
                        <a:rPr lang="en-US" altLang="zh-CN" dirty="0" smtClean="0">
                          <a:solidFill>
                            <a:srgbClr val="0099CC"/>
                          </a:solidFill>
                        </a:rPr>
                        <a:t>-3.9%</a:t>
                      </a:r>
                      <a:endParaRPr lang="zh-CN" altLang="en-US" dirty="0">
                        <a:solidFill>
                          <a:srgbClr val="0099CC"/>
                        </a:solidFill>
                      </a:endParaRPr>
                    </a:p>
                  </a:txBody>
                  <a:tcPr/>
                </a:tc>
                <a:tc>
                  <a:txBody>
                    <a:bodyPr/>
                    <a:lstStyle/>
                    <a:p>
                      <a:r>
                        <a:rPr lang="en-US" altLang="zh-CN" dirty="0" smtClean="0">
                          <a:solidFill>
                            <a:srgbClr val="0099CC"/>
                          </a:solidFill>
                        </a:rPr>
                        <a:t>-3.5%</a:t>
                      </a:r>
                      <a:endParaRPr lang="zh-CN" altLang="en-US" dirty="0">
                        <a:solidFill>
                          <a:srgbClr val="0099CC"/>
                        </a:solidFill>
                      </a:endParaRPr>
                    </a:p>
                  </a:txBody>
                  <a:tcPr/>
                </a:tc>
                <a:tc>
                  <a:txBody>
                    <a:bodyPr/>
                    <a:lstStyle/>
                    <a:p>
                      <a:r>
                        <a:rPr lang="en-US" altLang="zh-CN" dirty="0" smtClean="0">
                          <a:solidFill>
                            <a:srgbClr val="0099CC"/>
                          </a:solidFill>
                        </a:rPr>
                        <a:t>-6.4%</a:t>
                      </a:r>
                      <a:endParaRPr lang="zh-CN" altLang="en-US" dirty="0">
                        <a:solidFill>
                          <a:srgbClr val="0099CC"/>
                        </a:solidFill>
                      </a:endParaRPr>
                    </a:p>
                  </a:txBody>
                  <a:tcPr/>
                </a:tc>
                <a:tc>
                  <a:txBody>
                    <a:bodyPr/>
                    <a:lstStyle/>
                    <a:p>
                      <a:r>
                        <a:rPr lang="en-US" altLang="zh-CN" dirty="0" smtClean="0">
                          <a:solidFill>
                            <a:srgbClr val="0099CC"/>
                          </a:solidFill>
                        </a:rPr>
                        <a:t>-3.8%</a:t>
                      </a:r>
                      <a:endParaRPr lang="zh-CN" altLang="en-US" dirty="0">
                        <a:solidFill>
                          <a:srgbClr val="0099CC"/>
                        </a:solidFill>
                      </a:endParaRPr>
                    </a:p>
                  </a:txBody>
                  <a:tcPr/>
                </a:tc>
              </a:tr>
              <a:tr h="370840">
                <a:tc>
                  <a:txBody>
                    <a:bodyPr/>
                    <a:lstStyle/>
                    <a:p>
                      <a:r>
                        <a:rPr lang="en-US" altLang="zh-CN" dirty="0" err="1" smtClean="0">
                          <a:solidFill>
                            <a:srgbClr val="0099CC"/>
                          </a:solidFill>
                        </a:rPr>
                        <a:t>Enc</a:t>
                      </a:r>
                      <a:endParaRPr lang="zh-CN" altLang="en-US" dirty="0">
                        <a:solidFill>
                          <a:srgbClr val="0099CC"/>
                        </a:solidFill>
                      </a:endParaRPr>
                    </a:p>
                  </a:txBody>
                  <a:tcPr/>
                </a:tc>
                <a:tc>
                  <a:txBody>
                    <a:bodyPr/>
                    <a:lstStyle/>
                    <a:p>
                      <a:r>
                        <a:rPr lang="en-US" altLang="zh-CN" sz="1400" dirty="0" smtClean="0">
                          <a:solidFill>
                            <a:srgbClr val="0099CC"/>
                          </a:solidFill>
                        </a:rPr>
                        <a:t>120.6%</a:t>
                      </a:r>
                      <a:endParaRPr lang="zh-CN" altLang="en-US" sz="1400" dirty="0">
                        <a:solidFill>
                          <a:srgbClr val="0099CC"/>
                        </a:solidFill>
                      </a:endParaRPr>
                    </a:p>
                  </a:txBody>
                  <a:tcPr/>
                </a:tc>
                <a:tc>
                  <a:txBody>
                    <a:bodyPr/>
                    <a:lstStyle/>
                    <a:p>
                      <a:r>
                        <a:rPr lang="en-US" altLang="zh-CN" sz="1400" dirty="0" smtClean="0">
                          <a:solidFill>
                            <a:srgbClr val="0099CC"/>
                          </a:solidFill>
                        </a:rPr>
                        <a:t>113.3%</a:t>
                      </a:r>
                      <a:endParaRPr lang="zh-CN" altLang="en-US" sz="1400" dirty="0">
                        <a:solidFill>
                          <a:srgbClr val="0099CC"/>
                        </a:solidFill>
                      </a:endParaRPr>
                    </a:p>
                  </a:txBody>
                  <a:tcPr/>
                </a:tc>
                <a:tc>
                  <a:txBody>
                    <a:bodyPr/>
                    <a:lstStyle/>
                    <a:p>
                      <a:r>
                        <a:rPr lang="en-US" altLang="zh-CN" sz="1400" dirty="0" smtClean="0">
                          <a:solidFill>
                            <a:srgbClr val="0099CC"/>
                          </a:solidFill>
                        </a:rPr>
                        <a:t>114.9%</a:t>
                      </a:r>
                      <a:endParaRPr lang="zh-CN" altLang="en-US" sz="1400" dirty="0">
                        <a:solidFill>
                          <a:srgbClr val="0099CC"/>
                        </a:solidFill>
                      </a:endParaRPr>
                    </a:p>
                  </a:txBody>
                  <a:tcPr/>
                </a:tc>
                <a:tc>
                  <a:txBody>
                    <a:bodyPr/>
                    <a:lstStyle/>
                    <a:p>
                      <a:r>
                        <a:rPr lang="en-US" altLang="zh-CN" sz="1400" dirty="0" smtClean="0">
                          <a:solidFill>
                            <a:srgbClr val="0099CC"/>
                          </a:solidFill>
                        </a:rPr>
                        <a:t>121.4%</a:t>
                      </a:r>
                      <a:endParaRPr lang="zh-CN" altLang="en-US" sz="1400" dirty="0">
                        <a:solidFill>
                          <a:srgbClr val="0099CC"/>
                        </a:solidFill>
                      </a:endParaRPr>
                    </a:p>
                  </a:txBody>
                  <a:tcPr/>
                </a:tc>
                <a:tc>
                  <a:txBody>
                    <a:bodyPr/>
                    <a:lstStyle/>
                    <a:p>
                      <a:r>
                        <a:rPr lang="en-US" altLang="zh-CN" sz="1400" dirty="0" smtClean="0">
                          <a:solidFill>
                            <a:srgbClr val="0099CC"/>
                          </a:solidFill>
                        </a:rPr>
                        <a:t>111.9%</a:t>
                      </a:r>
                      <a:endParaRPr lang="zh-CN" altLang="en-US" sz="1400" dirty="0">
                        <a:solidFill>
                          <a:srgbClr val="0099CC"/>
                        </a:solidFill>
                      </a:endParaRPr>
                    </a:p>
                  </a:txBody>
                  <a:tcPr/>
                </a:tc>
                <a:tc>
                  <a:txBody>
                    <a:bodyPr/>
                    <a:lstStyle/>
                    <a:p>
                      <a:r>
                        <a:rPr lang="en-US" altLang="zh-CN" sz="1400" dirty="0" smtClean="0">
                          <a:solidFill>
                            <a:srgbClr val="0099CC"/>
                          </a:solidFill>
                        </a:rPr>
                        <a:t>116.5%</a:t>
                      </a:r>
                      <a:endParaRPr lang="zh-CN" altLang="en-US" sz="1400" dirty="0">
                        <a:solidFill>
                          <a:srgbClr val="0099CC"/>
                        </a:solidFill>
                      </a:endParaRPr>
                    </a:p>
                  </a:txBody>
                  <a:tcPr/>
                </a:tc>
                <a:tc>
                  <a:txBody>
                    <a:bodyPr/>
                    <a:lstStyle/>
                    <a:p>
                      <a:r>
                        <a:rPr lang="en-US" altLang="zh-CN" sz="1400" dirty="0" smtClean="0">
                          <a:solidFill>
                            <a:srgbClr val="0099CC"/>
                          </a:solidFill>
                        </a:rPr>
                        <a:t>115.7%</a:t>
                      </a:r>
                      <a:endParaRPr lang="zh-CN" altLang="en-US" sz="1400" dirty="0">
                        <a:solidFill>
                          <a:srgbClr val="0099CC"/>
                        </a:solidFill>
                      </a:endParaRPr>
                    </a:p>
                  </a:txBody>
                  <a:tcPr/>
                </a:tc>
                <a:tc>
                  <a:txBody>
                    <a:bodyPr/>
                    <a:lstStyle/>
                    <a:p>
                      <a:r>
                        <a:rPr lang="en-US" altLang="zh-CN" sz="1400" dirty="0" smtClean="0">
                          <a:solidFill>
                            <a:srgbClr val="0099CC"/>
                          </a:solidFill>
                        </a:rPr>
                        <a:t>109.1%</a:t>
                      </a:r>
                      <a:endParaRPr lang="zh-CN" altLang="en-US" sz="1400" dirty="0">
                        <a:solidFill>
                          <a:srgbClr val="0099CC"/>
                        </a:solidFill>
                      </a:endParaRPr>
                    </a:p>
                  </a:txBody>
                  <a:tcPr/>
                </a:tc>
                <a:tc>
                  <a:txBody>
                    <a:bodyPr/>
                    <a:lstStyle/>
                    <a:p>
                      <a:r>
                        <a:rPr lang="en-US" altLang="zh-CN" sz="1400" dirty="0" smtClean="0">
                          <a:solidFill>
                            <a:srgbClr val="0099CC"/>
                          </a:solidFill>
                        </a:rPr>
                        <a:t>111.9%</a:t>
                      </a:r>
                      <a:endParaRPr lang="zh-CN" altLang="en-US" sz="1400" dirty="0">
                        <a:solidFill>
                          <a:srgbClr val="0099CC"/>
                        </a:solidFill>
                      </a:endParaRPr>
                    </a:p>
                  </a:txBody>
                  <a:tcPr/>
                </a:tc>
              </a:tr>
              <a:tr h="370840">
                <a:tc>
                  <a:txBody>
                    <a:bodyPr/>
                    <a:lstStyle/>
                    <a:p>
                      <a:r>
                        <a:rPr lang="en-US" altLang="zh-CN" dirty="0" smtClean="0">
                          <a:solidFill>
                            <a:srgbClr val="0099CC"/>
                          </a:solidFill>
                        </a:rPr>
                        <a:t>Dec</a:t>
                      </a:r>
                      <a:endParaRPr lang="zh-CN" altLang="en-US" dirty="0">
                        <a:solidFill>
                          <a:srgbClr val="0099CC"/>
                        </a:solidFill>
                      </a:endParaRPr>
                    </a:p>
                  </a:txBody>
                  <a:tcPr/>
                </a:tc>
                <a:tc>
                  <a:txBody>
                    <a:bodyPr/>
                    <a:lstStyle/>
                    <a:p>
                      <a:r>
                        <a:rPr lang="en-US" altLang="zh-CN" sz="1400" dirty="0" smtClean="0">
                          <a:solidFill>
                            <a:srgbClr val="0099CC"/>
                          </a:solidFill>
                        </a:rPr>
                        <a:t>105.1%</a:t>
                      </a:r>
                      <a:endParaRPr lang="zh-CN" altLang="en-US" sz="1400" dirty="0">
                        <a:solidFill>
                          <a:srgbClr val="0099CC"/>
                        </a:solidFill>
                      </a:endParaRPr>
                    </a:p>
                  </a:txBody>
                  <a:tcPr/>
                </a:tc>
                <a:tc>
                  <a:txBody>
                    <a:bodyPr/>
                    <a:lstStyle/>
                    <a:p>
                      <a:r>
                        <a:rPr lang="en-US" altLang="zh-CN" sz="1400" dirty="0" smtClean="0">
                          <a:solidFill>
                            <a:srgbClr val="0099CC"/>
                          </a:solidFill>
                        </a:rPr>
                        <a:t>107.7%</a:t>
                      </a:r>
                      <a:endParaRPr lang="zh-CN" altLang="en-US" sz="1400" dirty="0">
                        <a:solidFill>
                          <a:srgbClr val="0099CC"/>
                        </a:solidFill>
                      </a:endParaRPr>
                    </a:p>
                  </a:txBody>
                  <a:tcPr/>
                </a:tc>
                <a:tc>
                  <a:txBody>
                    <a:bodyPr/>
                    <a:lstStyle/>
                    <a:p>
                      <a:r>
                        <a:rPr lang="en-US" altLang="zh-CN" sz="1400" dirty="0" smtClean="0">
                          <a:solidFill>
                            <a:srgbClr val="0099CC"/>
                          </a:solidFill>
                        </a:rPr>
                        <a:t>106.3%</a:t>
                      </a:r>
                      <a:endParaRPr lang="zh-CN" altLang="en-US" sz="1400" dirty="0">
                        <a:solidFill>
                          <a:srgbClr val="0099CC"/>
                        </a:solidFill>
                      </a:endParaRPr>
                    </a:p>
                  </a:txBody>
                  <a:tcPr/>
                </a:tc>
                <a:tc>
                  <a:txBody>
                    <a:bodyPr/>
                    <a:lstStyle/>
                    <a:p>
                      <a:r>
                        <a:rPr lang="en-US" altLang="zh-CN" sz="1400" dirty="0" smtClean="0">
                          <a:solidFill>
                            <a:srgbClr val="0099CC"/>
                          </a:solidFill>
                        </a:rPr>
                        <a:t>104.5%</a:t>
                      </a:r>
                      <a:endParaRPr lang="zh-CN" altLang="en-US" sz="1400" dirty="0">
                        <a:solidFill>
                          <a:srgbClr val="0099CC"/>
                        </a:solidFill>
                      </a:endParaRPr>
                    </a:p>
                  </a:txBody>
                  <a:tcPr/>
                </a:tc>
                <a:tc>
                  <a:txBody>
                    <a:bodyPr/>
                    <a:lstStyle/>
                    <a:p>
                      <a:r>
                        <a:rPr lang="en-US" altLang="zh-CN" sz="1400" dirty="0" smtClean="0">
                          <a:solidFill>
                            <a:srgbClr val="0099CC"/>
                          </a:solidFill>
                        </a:rPr>
                        <a:t>105.9%</a:t>
                      </a:r>
                      <a:endParaRPr lang="zh-CN" altLang="en-US" sz="1400" dirty="0">
                        <a:solidFill>
                          <a:srgbClr val="0099CC"/>
                        </a:solidFill>
                      </a:endParaRPr>
                    </a:p>
                  </a:txBody>
                  <a:tcPr/>
                </a:tc>
                <a:tc>
                  <a:txBody>
                    <a:bodyPr/>
                    <a:lstStyle/>
                    <a:p>
                      <a:r>
                        <a:rPr lang="en-US" altLang="zh-CN" sz="1400" dirty="0" smtClean="0">
                          <a:solidFill>
                            <a:srgbClr val="0099CC"/>
                          </a:solidFill>
                        </a:rPr>
                        <a:t>105.9%</a:t>
                      </a:r>
                      <a:endParaRPr lang="zh-CN" altLang="en-US" sz="1400" dirty="0">
                        <a:solidFill>
                          <a:srgbClr val="0099CC"/>
                        </a:solidFill>
                      </a:endParaRPr>
                    </a:p>
                  </a:txBody>
                  <a:tcPr/>
                </a:tc>
                <a:tc>
                  <a:txBody>
                    <a:bodyPr/>
                    <a:lstStyle/>
                    <a:p>
                      <a:r>
                        <a:rPr lang="en-US" altLang="zh-CN" sz="1400" dirty="0" smtClean="0">
                          <a:solidFill>
                            <a:srgbClr val="0099CC"/>
                          </a:solidFill>
                        </a:rPr>
                        <a:t>108.6%</a:t>
                      </a:r>
                      <a:endParaRPr lang="zh-CN" altLang="en-US" sz="1400" dirty="0">
                        <a:solidFill>
                          <a:srgbClr val="0099CC"/>
                        </a:solidFill>
                      </a:endParaRPr>
                    </a:p>
                  </a:txBody>
                  <a:tcPr/>
                </a:tc>
                <a:tc>
                  <a:txBody>
                    <a:bodyPr/>
                    <a:lstStyle/>
                    <a:p>
                      <a:r>
                        <a:rPr lang="en-US" altLang="zh-CN" sz="1400" dirty="0" smtClean="0">
                          <a:solidFill>
                            <a:srgbClr val="0099CC"/>
                          </a:solidFill>
                        </a:rPr>
                        <a:t>111.8%</a:t>
                      </a:r>
                      <a:endParaRPr lang="zh-CN" altLang="en-US" sz="1400" dirty="0">
                        <a:solidFill>
                          <a:srgbClr val="0099CC"/>
                        </a:solidFill>
                      </a:endParaRPr>
                    </a:p>
                  </a:txBody>
                  <a:tcPr/>
                </a:tc>
                <a:tc>
                  <a:txBody>
                    <a:bodyPr/>
                    <a:lstStyle/>
                    <a:p>
                      <a:r>
                        <a:rPr lang="en-US" altLang="zh-CN" sz="1400" dirty="0" smtClean="0">
                          <a:solidFill>
                            <a:srgbClr val="0099CC"/>
                          </a:solidFill>
                        </a:rPr>
                        <a:t>109.1%</a:t>
                      </a:r>
                      <a:endParaRPr lang="zh-CN" altLang="en-US" sz="1400" dirty="0">
                        <a:solidFill>
                          <a:srgbClr val="0099CC"/>
                        </a:solidFill>
                      </a:endParaRPr>
                    </a:p>
                  </a:txBody>
                  <a:tcPr/>
                </a:tc>
              </a:tr>
            </a:tbl>
          </a:graphicData>
        </a:graphic>
      </p:graphicFrame>
    </p:spTree>
    <p:extLst>
      <p:ext uri="{BB962C8B-B14F-4D97-AF65-F5344CB8AC3E}">
        <p14:creationId xmlns:p14="http://schemas.microsoft.com/office/powerpoint/2010/main" val="2858755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Proposed Syntax Table</a:t>
            </a:r>
            <a:endParaRPr lang="zh-CN"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64288319"/>
              </p:ext>
            </p:extLst>
          </p:nvPr>
        </p:nvGraphicFramePr>
        <p:xfrm>
          <a:off x="875763" y="1777289"/>
          <a:ext cx="7366716" cy="4211393"/>
        </p:xfrm>
        <a:graphic>
          <a:graphicData uri="http://schemas.openxmlformats.org/drawingml/2006/table">
            <a:tbl>
              <a:tblPr>
                <a:tableStyleId>{5C22544A-7EE6-4342-B048-85BDC9FD1C3A}</a:tableStyleId>
              </a:tblPr>
              <a:tblGrid>
                <a:gridCol w="6431260"/>
                <a:gridCol w="935456"/>
              </a:tblGrid>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err="1">
                          <a:solidFill>
                            <a:srgbClr val="0070C0"/>
                          </a:solidFill>
                          <a:effectLst/>
                        </a:rPr>
                        <a:t>prediction_unit</a:t>
                      </a:r>
                      <a:r>
                        <a:rPr lang="en-GB" sz="1400" dirty="0">
                          <a:solidFill>
                            <a:srgbClr val="0070C0"/>
                          </a:solidFill>
                          <a:effectLst/>
                        </a:rPr>
                        <a:t>( x0, y0, </a:t>
                      </a:r>
                      <a:r>
                        <a:rPr lang="en-GB" sz="1400" dirty="0" err="1">
                          <a:solidFill>
                            <a:srgbClr val="0070C0"/>
                          </a:solidFill>
                          <a:effectLst/>
                        </a:rPr>
                        <a:t>nPbW</a:t>
                      </a:r>
                      <a:r>
                        <a:rPr lang="en-GB" sz="1400" dirty="0">
                          <a:solidFill>
                            <a:srgbClr val="0070C0"/>
                          </a:solidFill>
                          <a:effectLst/>
                        </a:rPr>
                        <a:t>, </a:t>
                      </a:r>
                      <a:r>
                        <a:rPr lang="en-GB" sz="1400" dirty="0" err="1">
                          <a:solidFill>
                            <a:srgbClr val="0070C0"/>
                          </a:solidFill>
                          <a:effectLst/>
                        </a:rPr>
                        <a:t>nPbH</a:t>
                      </a:r>
                      <a:r>
                        <a:rPr lang="en-GB" sz="1400" dirty="0">
                          <a:solidFill>
                            <a:srgbClr val="0070C0"/>
                          </a:solidFill>
                          <a:effectLst/>
                        </a:rPr>
                        <a:t> )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Descriptor</a:t>
                      </a:r>
                      <a:endParaRPr lang="zh-CN" sz="1000" b="1">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if( </a:t>
                      </a:r>
                      <a:r>
                        <a:rPr lang="en-GB" sz="1400" dirty="0" err="1">
                          <a:solidFill>
                            <a:srgbClr val="0070C0"/>
                          </a:solidFill>
                          <a:effectLst/>
                        </a:rPr>
                        <a:t>cu_skip_flag</a:t>
                      </a:r>
                      <a:r>
                        <a:rPr lang="en-GB" sz="1400" dirty="0">
                          <a:solidFill>
                            <a:srgbClr val="0070C0"/>
                          </a:solidFill>
                          <a:effectLst/>
                        </a:rPr>
                        <a:t>[ x0 ][ y0 ] )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if( </a:t>
                      </a:r>
                      <a:r>
                        <a:rPr lang="en-GB" sz="1400" dirty="0" err="1">
                          <a:solidFill>
                            <a:srgbClr val="0070C0"/>
                          </a:solidFill>
                          <a:effectLst/>
                        </a:rPr>
                        <a:t>MaxNumMergeCand</a:t>
                      </a:r>
                      <a:r>
                        <a:rPr lang="en-GB" sz="1400" dirty="0">
                          <a:solidFill>
                            <a:srgbClr val="0070C0"/>
                          </a:solidFill>
                          <a:effectLst/>
                        </a:rPr>
                        <a:t> &gt; 1 )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a:t>
                      </a:r>
                      <a:r>
                        <a:rPr lang="en-GB" sz="1400" dirty="0" err="1">
                          <a:solidFill>
                            <a:srgbClr val="0070C0"/>
                          </a:solidFill>
                          <a:effectLst/>
                        </a:rPr>
                        <a:t>merge_idx</a:t>
                      </a:r>
                      <a:r>
                        <a:rPr lang="en-GB" sz="1400" dirty="0">
                          <a:solidFill>
                            <a:srgbClr val="0070C0"/>
                          </a:solidFill>
                          <a:effectLst/>
                        </a:rPr>
                        <a:t>[ x0 ][ y0 ]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ae(v)</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 else { /* MODE_INTER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a:t>
                      </a:r>
                      <a:r>
                        <a:rPr lang="en-GB" sz="1400" dirty="0" err="1">
                          <a:solidFill>
                            <a:srgbClr val="0070C0"/>
                          </a:solidFill>
                          <a:effectLst/>
                        </a:rPr>
                        <a:t>merge_flag</a:t>
                      </a:r>
                      <a:r>
                        <a:rPr lang="en-GB" sz="1400" dirty="0">
                          <a:solidFill>
                            <a:srgbClr val="0070C0"/>
                          </a:solidFill>
                          <a:effectLst/>
                        </a:rPr>
                        <a:t>[ x0 ][ y0 ]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ae(v)</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if( </a:t>
                      </a:r>
                      <a:r>
                        <a:rPr lang="en-GB" sz="1400" dirty="0" err="1">
                          <a:solidFill>
                            <a:srgbClr val="0070C0"/>
                          </a:solidFill>
                          <a:effectLst/>
                        </a:rPr>
                        <a:t>merge_flag</a:t>
                      </a:r>
                      <a:r>
                        <a:rPr lang="en-GB" sz="1400" dirty="0">
                          <a:solidFill>
                            <a:srgbClr val="0070C0"/>
                          </a:solidFill>
                          <a:effectLst/>
                        </a:rPr>
                        <a:t>[ x0 ][ y0 ] )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if( </a:t>
                      </a:r>
                      <a:r>
                        <a:rPr lang="en-GB" sz="1400" dirty="0" err="1">
                          <a:solidFill>
                            <a:srgbClr val="0070C0"/>
                          </a:solidFill>
                          <a:effectLst/>
                        </a:rPr>
                        <a:t>MaxNumMergeCand</a:t>
                      </a:r>
                      <a:r>
                        <a:rPr lang="en-GB" sz="1400" dirty="0">
                          <a:solidFill>
                            <a:srgbClr val="0070C0"/>
                          </a:solidFill>
                          <a:effectLst/>
                        </a:rPr>
                        <a:t> &gt; 1 )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a:t>
                      </a:r>
                      <a:r>
                        <a:rPr lang="en-GB" sz="1400" dirty="0" err="1">
                          <a:solidFill>
                            <a:srgbClr val="0070C0"/>
                          </a:solidFill>
                          <a:effectLst/>
                        </a:rPr>
                        <a:t>merge_idx</a:t>
                      </a:r>
                      <a:r>
                        <a:rPr lang="en-GB" sz="1400" dirty="0">
                          <a:solidFill>
                            <a:srgbClr val="0070C0"/>
                          </a:solidFill>
                          <a:effectLst/>
                        </a:rPr>
                        <a:t>[ x0 ][ y0 ]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ae(v)</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 else {</a:t>
                      </a:r>
                      <a:endParaRPr lang="zh-CN" sz="1400" dirty="0">
                        <a:solidFill>
                          <a:srgbClr val="0070C0"/>
                        </a:solidFill>
                        <a:effectLst/>
                        <a:latin typeface="Times"/>
                        <a:ea typeface="Malgun Gothic"/>
                        <a:cs typeface="Times New Roman"/>
                      </a:endParaRPr>
                    </a:p>
                  </a:txBody>
                  <a:tcPr marL="68580" marR="68580" marT="0" marB="0"/>
                </a:tc>
                <a:tc>
                  <a:txBody>
                    <a:bodyPr/>
                    <a:lstStyle/>
                    <a:p>
                      <a:pPr algn="just" hangingPunct="0">
                        <a:spcAft>
                          <a:spcPts val="300"/>
                        </a:spcAft>
                      </a:pPr>
                      <a:r>
                        <a:rPr lang="en-GB" sz="1000">
                          <a:effectLst/>
                        </a:rPr>
                        <a:t> </a:t>
                      </a:r>
                      <a:endParaRPr lang="zh-CN" sz="1000">
                        <a:effectLst/>
                        <a:latin typeface="Times New Roman"/>
                        <a:ea typeface="Malgun Gothic"/>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a:t>
                      </a:r>
                      <a:endParaRPr lang="zh-CN" sz="1400" dirty="0">
                        <a:solidFill>
                          <a:srgbClr val="0070C0"/>
                        </a:solidFill>
                        <a:effectLst/>
                        <a:latin typeface="Times"/>
                        <a:ea typeface="Malgun Gothic"/>
                        <a:cs typeface="Times New Roman"/>
                      </a:endParaRPr>
                    </a:p>
                  </a:txBody>
                  <a:tcPr marL="68580" marR="68580" marT="0" marB="0"/>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rPr>
                        <a:t> </a:t>
                      </a:r>
                      <a:endParaRPr lang="zh-CN" sz="1000">
                        <a:effectLst/>
                        <a:latin typeface="Times"/>
                        <a:ea typeface="Malgun Gothic"/>
                        <a:cs typeface="Times New Roman"/>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	}</a:t>
                      </a:r>
                      <a:endParaRPr lang="zh-CN" sz="1400" dirty="0">
                        <a:solidFill>
                          <a:srgbClr val="0070C0"/>
                        </a:solidFill>
                        <a:effectLst/>
                        <a:latin typeface="Times"/>
                        <a:ea typeface="Malgun Gothic"/>
                        <a:cs typeface="Times New Roman"/>
                      </a:endParaRPr>
                    </a:p>
                  </a:txBody>
                  <a:tcPr marL="68580" marR="68580" marT="0" marB="0"/>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rPr>
                        <a:t> </a:t>
                      </a:r>
                      <a:endParaRPr lang="zh-CN" sz="1000">
                        <a:effectLst/>
                        <a:latin typeface="Times"/>
                        <a:ea typeface="Malgun Gothic"/>
                        <a:cs typeface="Times New Roman"/>
                      </a:endParaRPr>
                    </a:p>
                  </a:txBody>
                  <a:tcPr marL="68580" marR="68580" marT="0" marB="0"/>
                </a:tc>
              </a:tr>
              <a:tr h="5264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highlight>
                            <a:srgbClr val="FFFF00"/>
                          </a:highlight>
                        </a:rPr>
                        <a:t>	if ( </a:t>
                      </a:r>
                      <a:r>
                        <a:rPr lang="en-GB" sz="1400" dirty="0" err="1">
                          <a:solidFill>
                            <a:srgbClr val="0070C0"/>
                          </a:solidFill>
                          <a:effectLst/>
                          <a:highlight>
                            <a:srgbClr val="FFFF00"/>
                          </a:highlight>
                        </a:rPr>
                        <a:t>layerId</a:t>
                      </a:r>
                      <a:r>
                        <a:rPr lang="en-GB" sz="1400" dirty="0">
                          <a:solidFill>
                            <a:srgbClr val="0070C0"/>
                          </a:solidFill>
                          <a:effectLst/>
                          <a:highlight>
                            <a:srgbClr val="FFFF00"/>
                          </a:highlight>
                        </a:rPr>
                        <a:t> &gt; 0 &amp;&amp; ( </a:t>
                      </a:r>
                      <a:r>
                        <a:rPr lang="en-GB" sz="1400" dirty="0" err="1">
                          <a:solidFill>
                            <a:srgbClr val="0070C0"/>
                          </a:solidFill>
                          <a:effectLst/>
                          <a:highlight>
                            <a:srgbClr val="FFFF00"/>
                          </a:highlight>
                        </a:rPr>
                        <a:t>cu_skip_flag</a:t>
                      </a:r>
                      <a:r>
                        <a:rPr lang="en-GB" sz="1400" dirty="0">
                          <a:solidFill>
                            <a:srgbClr val="0070C0"/>
                          </a:solidFill>
                          <a:effectLst/>
                          <a:highlight>
                            <a:srgbClr val="FFFF00"/>
                          </a:highlight>
                        </a:rPr>
                        <a:t>[ x0 ][ y0 ]  | |  </a:t>
                      </a:r>
                      <a:endParaRPr lang="zh-CN" sz="1400" dirty="0">
                        <a:solidFill>
                          <a:srgbClr val="0070C0"/>
                        </a:solidFill>
                        <a:effectLst/>
                      </a:endParaRPr>
                    </a:p>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highlight>
                            <a:srgbClr val="FFFF00"/>
                          </a:highlight>
                        </a:rPr>
                        <a:t>		( </a:t>
                      </a:r>
                      <a:r>
                        <a:rPr lang="en-GB" sz="1400" dirty="0" err="1">
                          <a:solidFill>
                            <a:srgbClr val="0070C0"/>
                          </a:solidFill>
                          <a:effectLst/>
                          <a:highlight>
                            <a:srgbClr val="FFFF00"/>
                          </a:highlight>
                        </a:rPr>
                        <a:t>merge_flag</a:t>
                      </a:r>
                      <a:r>
                        <a:rPr lang="en-GB" sz="1400" dirty="0">
                          <a:solidFill>
                            <a:srgbClr val="0070C0"/>
                          </a:solidFill>
                          <a:effectLst/>
                          <a:highlight>
                            <a:srgbClr val="FFFF00"/>
                          </a:highlight>
                        </a:rPr>
                        <a:t>[ x0 ][ y0 ] &amp;&amp; </a:t>
                      </a:r>
                      <a:r>
                        <a:rPr lang="en-GB" sz="1400" dirty="0" err="1">
                          <a:solidFill>
                            <a:srgbClr val="0070C0"/>
                          </a:solidFill>
                          <a:effectLst/>
                          <a:highlight>
                            <a:srgbClr val="FFFF00"/>
                          </a:highlight>
                        </a:rPr>
                        <a:t>PartMode</a:t>
                      </a:r>
                      <a:r>
                        <a:rPr lang="en-GB" sz="1400" dirty="0">
                          <a:solidFill>
                            <a:srgbClr val="0070C0"/>
                          </a:solidFill>
                          <a:effectLst/>
                          <a:highlight>
                            <a:srgbClr val="FFFF00"/>
                          </a:highlight>
                        </a:rPr>
                        <a:t> = = 2Nx2N ) )</a:t>
                      </a:r>
                      <a:endParaRPr lang="zh-CN" sz="1400" dirty="0">
                        <a:solidFill>
                          <a:srgbClr val="0070C0"/>
                        </a:solidFill>
                        <a:effectLst/>
                        <a:latin typeface="Times"/>
                        <a:ea typeface="Malgun Gothic"/>
                        <a:cs typeface="Times New Roman"/>
                      </a:endParaRPr>
                    </a:p>
                  </a:txBody>
                  <a:tcPr marL="68580" marR="68580" marT="0" marB="0"/>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highlight>
                            <a:srgbClr val="FFFF00"/>
                          </a:highlight>
                        </a:rPr>
                        <a:t> </a:t>
                      </a:r>
                      <a:endParaRPr lang="zh-CN" sz="1000">
                        <a:effectLst/>
                        <a:latin typeface="Times"/>
                        <a:ea typeface="Malgun Gothic"/>
                        <a:cs typeface="Times New Roman"/>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highlight>
                            <a:srgbClr val="FFFF00"/>
                          </a:highlight>
                        </a:rPr>
                        <a:t>		</a:t>
                      </a:r>
                      <a:r>
                        <a:rPr lang="en-GB" sz="1400" dirty="0" err="1">
                          <a:solidFill>
                            <a:srgbClr val="0070C0"/>
                          </a:solidFill>
                          <a:effectLst/>
                          <a:highlight>
                            <a:srgbClr val="FFFF00"/>
                          </a:highlight>
                        </a:rPr>
                        <a:t>inter_pred_mode</a:t>
                      </a:r>
                      <a:endParaRPr lang="zh-CN" sz="1400" dirty="0">
                        <a:solidFill>
                          <a:srgbClr val="0070C0"/>
                        </a:solidFill>
                        <a:effectLst/>
                        <a:latin typeface="Times"/>
                        <a:ea typeface="Malgun Gothic"/>
                        <a:cs typeface="Times New Roman"/>
                      </a:endParaRPr>
                    </a:p>
                  </a:txBody>
                  <a:tcPr marL="68580" marR="68580" marT="0" marB="0"/>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highlight>
                            <a:srgbClr val="FFFF00"/>
                          </a:highlight>
                        </a:rPr>
                        <a:t>ae(v)</a:t>
                      </a:r>
                      <a:endParaRPr lang="zh-CN" sz="1000">
                        <a:effectLst/>
                        <a:latin typeface="Times"/>
                        <a:ea typeface="Malgun Gothic"/>
                        <a:cs typeface="Times New Roman"/>
                      </a:endParaRPr>
                    </a:p>
                  </a:txBody>
                  <a:tcPr marL="68580" marR="68580" marT="0" marB="0"/>
                </a:tc>
              </a:tr>
              <a:tr h="263212">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400" dirty="0">
                          <a:solidFill>
                            <a:srgbClr val="0070C0"/>
                          </a:solidFill>
                          <a:effectLst/>
                        </a:rPr>
                        <a:t>}</a:t>
                      </a:r>
                      <a:endParaRPr lang="zh-CN" sz="1400" dirty="0">
                        <a:solidFill>
                          <a:srgbClr val="0070C0"/>
                        </a:solidFill>
                        <a:effectLst/>
                        <a:latin typeface="Times"/>
                        <a:ea typeface="Malgun Gothic"/>
                        <a:cs typeface="Times New Roman"/>
                      </a:endParaRPr>
                    </a:p>
                  </a:txBody>
                  <a:tcPr marL="68580" marR="68580" marT="0" marB="0"/>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effectLst/>
                        </a:rPr>
                        <a:t> </a:t>
                      </a:r>
                      <a:endParaRPr lang="zh-CN" sz="1000" dirty="0">
                        <a:effectLst/>
                        <a:latin typeface="Times"/>
                        <a:ea typeface="Malgun Gothic"/>
                        <a:cs typeface="Times New Roman"/>
                      </a:endParaRPr>
                    </a:p>
                  </a:txBody>
                  <a:tcPr marL="68580" marR="68580" marT="0" marB="0"/>
                </a:tc>
              </a:tr>
            </a:tbl>
          </a:graphicData>
        </a:graphic>
      </p:graphicFrame>
    </p:spTree>
    <p:extLst>
      <p:ext uri="{BB962C8B-B14F-4D97-AF65-F5344CB8AC3E}">
        <p14:creationId xmlns:p14="http://schemas.microsoft.com/office/powerpoint/2010/main" val="1040105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r>
              <a:rPr lang="en-US" altLang="zh-CN" dirty="0" smtClean="0"/>
              <a:t>Thank </a:t>
            </a:r>
            <a:r>
              <a:rPr lang="en-US" altLang="zh-CN" dirty="0" err="1" smtClean="0"/>
              <a:t>Interdigital</a:t>
            </a:r>
            <a:r>
              <a:rPr lang="en-US" altLang="zh-CN" dirty="0" smtClean="0"/>
              <a:t> for crosscheck</a:t>
            </a:r>
            <a:endParaRPr lang="zh-CN" altLang="en-US" dirty="0"/>
          </a:p>
        </p:txBody>
      </p:sp>
    </p:spTree>
    <p:extLst>
      <p:ext uri="{BB962C8B-B14F-4D97-AF65-F5344CB8AC3E}">
        <p14:creationId xmlns:p14="http://schemas.microsoft.com/office/powerpoint/2010/main" val="2623519103"/>
      </p:ext>
    </p:extLst>
  </p:cSld>
  <p:clrMapOvr>
    <a:masterClrMapping/>
  </p:clrMapOvr>
</p:sld>
</file>

<file path=ppt/theme/theme1.xml><?xml version="1.0" encoding="utf-8"?>
<a:theme xmlns:a="http://schemas.openxmlformats.org/drawingml/2006/main" name="blank">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11138</TotalTime>
  <Words>480</Words>
  <Application>Microsoft Office PowerPoint</Application>
  <PresentationFormat>On-screen Show (4:3)</PresentationFormat>
  <Paragraphs>165</Paragraphs>
  <Slides>10</Slides>
  <Notes>0</Notes>
  <HiddenSlides>0</HiddenSlides>
  <MMClips>0</MMClips>
  <ScaleCrop>false</ScaleCrop>
  <HeadingPairs>
    <vt:vector size="4" baseType="variant">
      <vt:variant>
        <vt:lpstr>Theme</vt:lpstr>
      </vt:variant>
      <vt:variant>
        <vt:i4>5</vt:i4>
      </vt:variant>
      <vt:variant>
        <vt:lpstr>Slide Titles</vt:lpstr>
      </vt:variant>
      <vt:variant>
        <vt:i4>10</vt:i4>
      </vt:variant>
    </vt:vector>
  </HeadingPairs>
  <TitlesOfParts>
    <vt:vector size="15" baseType="lpstr">
      <vt:lpstr>blank</vt:lpstr>
      <vt:lpstr>Custom Design</vt:lpstr>
      <vt:lpstr>1_Custom Design</vt:lpstr>
      <vt:lpstr>2_Custom Design</vt:lpstr>
      <vt:lpstr>1_SharePoint Conference 2009 4x3</vt:lpstr>
      <vt:lpstr>JCTVC-M0154 Combination of Merge and GRP</vt:lpstr>
      <vt:lpstr>Motivation(1)</vt:lpstr>
      <vt:lpstr>Motivation(2)</vt:lpstr>
      <vt:lpstr>Motivation(3)</vt:lpstr>
      <vt:lpstr>Motivation(4)</vt:lpstr>
      <vt:lpstr>Proposed Method</vt:lpstr>
      <vt:lpstr>Simulation Results</vt:lpstr>
      <vt:lpstr>Proposed Syntax Table</vt:lpstr>
      <vt:lpstr>PowerPoint Presentation</vt:lpstr>
      <vt:lpstr>PowerPoint Presentation</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模板库 4.0</dc:title>
  <dc:creator>dengxingchang 58345</dc:creator>
  <cp:lastModifiedBy>zhuwj</cp:lastModifiedBy>
  <cp:revision>106</cp:revision>
  <dcterms:created xsi:type="dcterms:W3CDTF">2010-11-19T00:07:11Z</dcterms:created>
  <dcterms:modified xsi:type="dcterms:W3CDTF">2013-04-18T08:00:02Z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1365749270</vt:lpwstr>
  </property>
</Properties>
</file>