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5"/>
  </p:notesMasterIdLst>
  <p:handoutMasterIdLst>
    <p:handoutMasterId r:id="rId16"/>
  </p:handoutMasterIdLst>
  <p:sldIdLst>
    <p:sldId id="350" r:id="rId2"/>
    <p:sldId id="340" r:id="rId3"/>
    <p:sldId id="356" r:id="rId4"/>
    <p:sldId id="362" r:id="rId5"/>
    <p:sldId id="363" r:id="rId6"/>
    <p:sldId id="354" r:id="rId7"/>
    <p:sldId id="290" r:id="rId8"/>
    <p:sldId id="359" r:id="rId9"/>
    <p:sldId id="364" r:id="rId10"/>
    <p:sldId id="365" r:id="rId11"/>
    <p:sldId id="366" r:id="rId12"/>
    <p:sldId id="368" r:id="rId13"/>
    <p:sldId id="369" r:id="rId14"/>
  </p:sldIdLst>
  <p:sldSz cx="9144000" cy="6858000" type="screen4x3"/>
  <p:notesSz cx="6997700" cy="92837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_sperki" initials="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592C3"/>
    <a:srgbClr val="A2A2A2"/>
    <a:srgbClr val="BC443A"/>
    <a:srgbClr val="C13535"/>
    <a:srgbClr val="3E3233"/>
    <a:srgbClr val="333333"/>
    <a:srgbClr val="7C7570"/>
    <a:srgbClr val="678D32"/>
    <a:srgbClr val="89B259"/>
    <a:srgbClr val="97C067"/>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08" autoAdjust="0"/>
    <p:restoredTop sz="97860" autoAdjust="0"/>
  </p:normalViewPr>
  <p:slideViewPr>
    <p:cSldViewPr snapToGrid="0">
      <p:cViewPr varScale="1">
        <p:scale>
          <a:sx n="110" d="100"/>
          <a:sy n="110" d="100"/>
        </p:scale>
        <p:origin x="-990" y="-84"/>
      </p:cViewPr>
      <p:guideLst>
        <p:guide orient="horz" pos="4031"/>
        <p:guide pos="17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79" d="100"/>
          <a:sy n="79" d="100"/>
        </p:scale>
        <p:origin x="-2010" y="-84"/>
      </p:cViewPr>
      <p:guideLst>
        <p:guide orient="horz" pos="2924"/>
        <p:guide pos="22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defTabSz="930275">
              <a:defRPr sz="1200"/>
            </a:lvl1pPr>
          </a:lstStyle>
          <a:p>
            <a:endParaRPr lang="en-US"/>
          </a:p>
        </p:txBody>
      </p:sp>
      <p:sp>
        <p:nvSpPr>
          <p:cNvPr id="8195" name="Rectangle 3"/>
          <p:cNvSpPr>
            <a:spLocks noGrp="1" noChangeArrowheads="1"/>
          </p:cNvSpPr>
          <p:nvPr>
            <p:ph type="dt" sz="quarter" idx="1"/>
          </p:nvPr>
        </p:nvSpPr>
        <p:spPr bwMode="auto">
          <a:xfrm>
            <a:off x="3965575"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algn="r" defTabSz="930275">
              <a:defRPr sz="1200"/>
            </a:lvl1pPr>
          </a:lstStyle>
          <a:p>
            <a:endParaRPr lang="en-US"/>
          </a:p>
        </p:txBody>
      </p:sp>
      <p:sp>
        <p:nvSpPr>
          <p:cNvPr id="8196" name="Rectangle 4"/>
          <p:cNvSpPr>
            <a:spLocks noGrp="1" noChangeArrowheads="1"/>
          </p:cNvSpPr>
          <p:nvPr>
            <p:ph type="ftr" sz="quarter" idx="2"/>
          </p:nvPr>
        </p:nvSpPr>
        <p:spPr bwMode="auto">
          <a:xfrm>
            <a:off x="0"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defTabSz="930275">
              <a:defRPr sz="1200"/>
            </a:lvl1pPr>
          </a:lstStyle>
          <a:p>
            <a:endParaRPr lang="en-US"/>
          </a:p>
        </p:txBody>
      </p:sp>
      <p:sp>
        <p:nvSpPr>
          <p:cNvPr id="8197" name="Rectangle 5"/>
          <p:cNvSpPr>
            <a:spLocks noGrp="1" noChangeArrowheads="1"/>
          </p:cNvSpPr>
          <p:nvPr>
            <p:ph type="sldNum" sz="quarter" idx="3"/>
          </p:nvPr>
        </p:nvSpPr>
        <p:spPr bwMode="auto">
          <a:xfrm>
            <a:off x="3965575"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algn="r" defTabSz="930275">
              <a:defRPr sz="1200"/>
            </a:lvl1pPr>
          </a:lstStyle>
          <a:p>
            <a:fld id="{89E858B9-9622-41D4-B86C-CC604D6D2293}"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defTabSz="930275">
              <a:defRPr sz="1200"/>
            </a:lvl1pPr>
          </a:lstStyle>
          <a:p>
            <a:endParaRPr lang="en-US"/>
          </a:p>
        </p:txBody>
      </p:sp>
      <p:sp>
        <p:nvSpPr>
          <p:cNvPr id="13315" name="Rectangle 3"/>
          <p:cNvSpPr>
            <a:spLocks noGrp="1" noChangeArrowheads="1"/>
          </p:cNvSpPr>
          <p:nvPr>
            <p:ph type="dt" idx="1"/>
          </p:nvPr>
        </p:nvSpPr>
        <p:spPr bwMode="auto">
          <a:xfrm>
            <a:off x="3965575"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algn="r" defTabSz="930275">
              <a:defRPr sz="1200"/>
            </a:lvl1pPr>
          </a:lstStyle>
          <a:p>
            <a:endParaRPr lang="en-US"/>
          </a:p>
        </p:txBody>
      </p:sp>
      <p:sp>
        <p:nvSpPr>
          <p:cNvPr id="13316" name="Rectangle 4"/>
          <p:cNvSpPr>
            <a:spLocks noGrp="1" noRot="1" noChangeAspect="1" noChangeArrowheads="1" noTextEdit="1"/>
          </p:cNvSpPr>
          <p:nvPr>
            <p:ph type="sldImg" idx="2"/>
          </p:nvPr>
        </p:nvSpPr>
        <p:spPr bwMode="auto">
          <a:xfrm>
            <a:off x="1177925" y="696913"/>
            <a:ext cx="4641850" cy="3481387"/>
          </a:xfrm>
          <a:prstGeom prst="rect">
            <a:avLst/>
          </a:prstGeom>
          <a:noFill/>
          <a:ln w="9525">
            <a:solidFill>
              <a:srgbClr val="000000"/>
            </a:solidFill>
            <a:miter lim="800000"/>
            <a:headEnd/>
            <a:tailEnd/>
          </a:ln>
          <a:effectLst/>
        </p:spPr>
      </p:sp>
      <p:sp>
        <p:nvSpPr>
          <p:cNvPr id="13317" name="Rectangle 5"/>
          <p:cNvSpPr>
            <a:spLocks noGrp="1" noChangeArrowheads="1"/>
          </p:cNvSpPr>
          <p:nvPr>
            <p:ph type="body" sz="quarter" idx="3"/>
          </p:nvPr>
        </p:nvSpPr>
        <p:spPr bwMode="auto">
          <a:xfrm>
            <a:off x="933450" y="4410075"/>
            <a:ext cx="5130800" cy="4176713"/>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318" name="Rectangle 6"/>
          <p:cNvSpPr>
            <a:spLocks noGrp="1" noChangeArrowheads="1"/>
          </p:cNvSpPr>
          <p:nvPr>
            <p:ph type="ftr" sz="quarter" idx="4"/>
          </p:nvPr>
        </p:nvSpPr>
        <p:spPr bwMode="auto">
          <a:xfrm>
            <a:off x="0"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defTabSz="930275">
              <a:defRPr sz="1200"/>
            </a:lvl1pPr>
          </a:lstStyle>
          <a:p>
            <a:endParaRPr lang="en-US"/>
          </a:p>
        </p:txBody>
      </p:sp>
      <p:sp>
        <p:nvSpPr>
          <p:cNvPr id="13319" name="Rectangle 7"/>
          <p:cNvSpPr>
            <a:spLocks noGrp="1" noChangeArrowheads="1"/>
          </p:cNvSpPr>
          <p:nvPr>
            <p:ph type="sldNum" sz="quarter" idx="5"/>
          </p:nvPr>
        </p:nvSpPr>
        <p:spPr bwMode="auto">
          <a:xfrm>
            <a:off x="3965575"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algn="r" defTabSz="930275">
              <a:defRPr sz="1200"/>
            </a:lvl1pPr>
          </a:lstStyle>
          <a:p>
            <a:fld id="{E391298E-09D2-4F98-B954-86421036320A}"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F262E76-295F-4020-AD0F-06FBFB2822AA}" type="slidenum">
              <a:rPr lang="en-US"/>
              <a:pPr/>
              <a:t>7</a:t>
            </a:fld>
            <a:endParaRPr lang="en-US"/>
          </a:p>
        </p:txBody>
      </p:sp>
      <p:sp>
        <p:nvSpPr>
          <p:cNvPr id="75778" name="Rectangle 2"/>
          <p:cNvSpPr>
            <a:spLocks noGrp="1" noRot="1" noChangeAspect="1" noChangeArrowheads="1"/>
          </p:cNvSpPr>
          <p:nvPr>
            <p:ph type="sldImg"/>
          </p:nvPr>
        </p:nvSpPr>
        <p:spPr bwMode="auto">
          <a:xfrm>
            <a:off x="1208088" y="677863"/>
            <a:ext cx="4632325" cy="3473450"/>
          </a:xfrm>
          <a:prstGeom prst="rect">
            <a:avLst/>
          </a:prstGeom>
          <a:solidFill>
            <a:srgbClr val="FFFFFF"/>
          </a:solidFill>
          <a:ln>
            <a:solidFill>
              <a:srgbClr val="000000"/>
            </a:solidFill>
            <a:miter lim="800000"/>
            <a:headEnd/>
            <a:tailEnd/>
          </a:ln>
        </p:spPr>
      </p:sp>
      <p:sp>
        <p:nvSpPr>
          <p:cNvPr id="75779" name="Rectangle 3"/>
          <p:cNvSpPr>
            <a:spLocks noGrp="1" noChangeArrowheads="1"/>
          </p:cNvSpPr>
          <p:nvPr>
            <p:ph type="body" idx="1"/>
          </p:nvPr>
        </p:nvSpPr>
        <p:spPr bwMode="auto">
          <a:xfrm>
            <a:off x="898525" y="4376738"/>
            <a:ext cx="5173663" cy="4229100"/>
          </a:xfrm>
          <a:prstGeom prst="rect">
            <a:avLst/>
          </a:prstGeom>
          <a:solidFill>
            <a:srgbClr val="FFFFFF"/>
          </a:solidFill>
          <a:ln>
            <a:solidFill>
              <a:srgbClr val="000000"/>
            </a:solidFill>
            <a:miter lim="800000"/>
            <a:headEnd/>
            <a:tailEnd/>
          </a:ln>
        </p:spPr>
        <p:txBody>
          <a:bodyPr lIns="90305" tIns="45152" rIns="90305" bIns="45152"/>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6" name="Picture 5" descr="QCT_PPT_collage_7b.jpg"/>
          <p:cNvPicPr>
            <a:picLocks noChangeAspect="1"/>
          </p:cNvPicPr>
          <p:nvPr userDrawn="1"/>
        </p:nvPicPr>
        <p:blipFill>
          <a:blip r:embed="rId2" cstate="print"/>
          <a:stretch>
            <a:fillRect/>
          </a:stretch>
        </p:blipFill>
        <p:spPr>
          <a:xfrm>
            <a:off x="-1" y="78291"/>
            <a:ext cx="9144001" cy="4452890"/>
          </a:xfrm>
          <a:prstGeom prst="rect">
            <a:avLst/>
          </a:prstGeom>
        </p:spPr>
      </p:pic>
      <p:pic>
        <p:nvPicPr>
          <p:cNvPr id="9" name="Picture 8" descr="Stacked_Chips_022309.png"/>
          <p:cNvPicPr>
            <a:picLocks noChangeAspect="1"/>
          </p:cNvPicPr>
          <p:nvPr userDrawn="1"/>
        </p:nvPicPr>
        <p:blipFill>
          <a:blip r:embed="rId3" cstate="print"/>
          <a:stretch>
            <a:fillRect/>
          </a:stretch>
        </p:blipFill>
        <p:spPr>
          <a:xfrm>
            <a:off x="8124057" y="2945578"/>
            <a:ext cx="798210" cy="762025"/>
          </a:xfrm>
          <a:prstGeom prst="rect">
            <a:avLst/>
          </a:prstGeom>
        </p:spPr>
      </p:pic>
      <p:pic>
        <p:nvPicPr>
          <p:cNvPr id="10" name="Picture 9" descr="qlogo.eps"/>
          <p:cNvPicPr>
            <a:picLocks noChangeAspect="1"/>
          </p:cNvPicPr>
          <p:nvPr userDrawn="1"/>
        </p:nvPicPr>
        <p:blipFill>
          <a:blip r:embed="rId4" cstate="print"/>
          <a:stretch>
            <a:fillRect/>
          </a:stretch>
        </p:blipFill>
        <p:spPr>
          <a:xfrm>
            <a:off x="280962" y="3244230"/>
            <a:ext cx="1545840" cy="349364"/>
          </a:xfrm>
          <a:prstGeom prst="rect">
            <a:avLst/>
          </a:prstGeom>
        </p:spPr>
      </p:pic>
      <p:sp>
        <p:nvSpPr>
          <p:cNvPr id="12" name="Rectangle 11"/>
          <p:cNvSpPr/>
          <p:nvPr userDrawn="1"/>
        </p:nvSpPr>
        <p:spPr bwMode="auto">
          <a:xfrm>
            <a:off x="0" y="6418812"/>
            <a:ext cx="9144000" cy="439188"/>
          </a:xfrm>
          <a:prstGeom prst="rect">
            <a:avLst/>
          </a:prstGeom>
          <a:solidFill>
            <a:srgbClr val="3333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4" name="TextBox 13"/>
          <p:cNvSpPr txBox="1"/>
          <p:nvPr userDrawn="1"/>
        </p:nvSpPr>
        <p:spPr>
          <a:xfrm>
            <a:off x="188183" y="201945"/>
            <a:ext cx="3140233" cy="215444"/>
          </a:xfrm>
          <a:prstGeom prst="rect">
            <a:avLst/>
          </a:prstGeom>
          <a:noFill/>
        </p:spPr>
        <p:txBody>
          <a:bodyPr wrap="square" anchor="b">
            <a:spAutoFit/>
          </a:bodyPr>
          <a:lstStyle/>
          <a:p>
            <a:pPr fontAlgn="auto">
              <a:spcBef>
                <a:spcPts val="0"/>
              </a:spcBef>
              <a:spcAft>
                <a:spcPts val="0"/>
              </a:spcAft>
              <a:defRPr/>
            </a:pPr>
            <a:r>
              <a:rPr lang="en-US" sz="800" b="1" u="none" kern="1200" spc="30" baseline="0" dirty="0" smtClean="0">
                <a:solidFill>
                  <a:schemeClr val="tx2"/>
                </a:solidFill>
                <a:latin typeface="Arial" charset="0"/>
                <a:ea typeface="+mn-ea"/>
                <a:cs typeface="Arial" charset="0"/>
              </a:rPr>
              <a:t>www.qualcomm.com/qct</a:t>
            </a:r>
            <a:endParaRPr lang="en-US" sz="800" b="1" u="none" spc="30" baseline="0" dirty="0">
              <a:solidFill>
                <a:schemeClr val="tx2"/>
              </a:solidFill>
              <a:latin typeface="Arial"/>
              <a:cs typeface="Arial"/>
            </a:endParaRPr>
          </a:p>
        </p:txBody>
      </p:sp>
      <p:sp>
        <p:nvSpPr>
          <p:cNvPr id="2" name="Title 1"/>
          <p:cNvSpPr>
            <a:spLocks noGrp="1"/>
          </p:cNvSpPr>
          <p:nvPr>
            <p:ph type="ctrTitle"/>
          </p:nvPr>
        </p:nvSpPr>
        <p:spPr>
          <a:xfrm>
            <a:off x="2093485" y="3601821"/>
            <a:ext cx="6927070" cy="1470025"/>
          </a:xfrm>
        </p:spPr>
        <p:txBody>
          <a:bodyPr anchor="b"/>
          <a:lstStyle>
            <a:lvl1pPr algn="l">
              <a:defRPr sz="2800" baseline="0">
                <a:solidFill>
                  <a:srgbClr val="333333"/>
                </a:solidFill>
              </a:defRPr>
            </a:lvl1pPr>
          </a:lstStyle>
          <a:p>
            <a:endParaRPr lang="en-US" dirty="0"/>
          </a:p>
        </p:txBody>
      </p:sp>
      <p:sp>
        <p:nvSpPr>
          <p:cNvPr id="3" name="Subtitle 2"/>
          <p:cNvSpPr>
            <a:spLocks noGrp="1"/>
          </p:cNvSpPr>
          <p:nvPr>
            <p:ph type="subTitle" idx="1"/>
          </p:nvPr>
        </p:nvSpPr>
        <p:spPr>
          <a:xfrm>
            <a:off x="2093485" y="5085081"/>
            <a:ext cx="5704646" cy="364390"/>
          </a:xfrm>
        </p:spPr>
        <p:txBody>
          <a:bodyPr/>
          <a:lstStyle>
            <a:lvl1pPr marL="0" indent="0" algn="l">
              <a:lnSpc>
                <a:spcPct val="100000"/>
              </a:lnSpc>
              <a:spcBef>
                <a:spcPts val="0"/>
              </a:spcBef>
              <a:buNone/>
              <a:defRPr sz="1600" baseline="0">
                <a:solidFill>
                  <a:srgbClr val="33333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pic>
        <p:nvPicPr>
          <p:cNvPr id="11" name="Picture 10" descr="RedefiningMobility_cover.png"/>
          <p:cNvPicPr>
            <a:picLocks noChangeAspect="1"/>
          </p:cNvPicPr>
          <p:nvPr userDrawn="1"/>
        </p:nvPicPr>
        <p:blipFill>
          <a:blip r:embed="rId5" cstate="print"/>
          <a:stretch>
            <a:fillRect/>
          </a:stretch>
        </p:blipFill>
        <p:spPr>
          <a:xfrm>
            <a:off x="5054768" y="3070129"/>
            <a:ext cx="3136731" cy="54937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sclaimer Slide">
    <p:spTree>
      <p:nvGrpSpPr>
        <p:cNvPr id="1" name=""/>
        <p:cNvGrpSpPr/>
        <p:nvPr/>
      </p:nvGrpSpPr>
      <p:grpSpPr>
        <a:xfrm>
          <a:off x="0" y="0"/>
          <a:ext cx="0" cy="0"/>
          <a:chOff x="0" y="0"/>
          <a:chExt cx="0" cy="0"/>
        </a:xfrm>
      </p:grpSpPr>
      <p:sp>
        <p:nvSpPr>
          <p:cNvPr id="4" name="Text Box 6"/>
          <p:cNvSpPr txBox="1">
            <a:spLocks noChangeArrowheads="1"/>
          </p:cNvSpPr>
          <p:nvPr userDrawn="1"/>
        </p:nvSpPr>
        <p:spPr bwMode="auto">
          <a:xfrm>
            <a:off x="188184" y="1389063"/>
            <a:ext cx="8782080" cy="1026563"/>
          </a:xfrm>
          <a:prstGeom prst="rect">
            <a:avLst/>
          </a:prstGeom>
          <a:noFill/>
          <a:ln w="9525">
            <a:noFill/>
            <a:miter lim="800000"/>
            <a:headEnd/>
            <a:tailEnd/>
          </a:ln>
          <a:effectLst/>
        </p:spPr>
        <p:txBody>
          <a:bodyPr wrap="square">
            <a:spAutoFit/>
          </a:bodyPr>
          <a:lstStyle/>
          <a:p>
            <a:pPr>
              <a:lnSpc>
                <a:spcPts val="2520"/>
              </a:lnSpc>
            </a:pPr>
            <a:r>
              <a:rPr lang="en-US" sz="1600" dirty="0" smtClean="0">
                <a:solidFill>
                  <a:schemeClr val="tx2"/>
                </a:solidFill>
              </a:rPr>
              <a:t>Nothing in these materials is an offer to sell any of the components or devices referenced herein. Certain components for use in the U.S. are available only through licensed suppliers.  Some components are not available for use in the U.S.</a:t>
            </a:r>
          </a:p>
        </p:txBody>
      </p:sp>
      <p:sp>
        <p:nvSpPr>
          <p:cNvPr id="5" name="Rectangle 2"/>
          <p:cNvSpPr>
            <a:spLocks noGrp="1" noChangeArrowheads="1"/>
          </p:cNvSpPr>
          <p:nvPr userDrawn="1">
            <p:ph type="title" hasCustomPrompt="1"/>
          </p:nvPr>
        </p:nvSpPr>
        <p:spPr>
          <a:xfrm>
            <a:off x="176779" y="273050"/>
            <a:ext cx="8729663" cy="561975"/>
          </a:xfrm>
        </p:spPr>
        <p:txBody>
          <a:bodyPr/>
          <a:lstStyle>
            <a:lvl1pPr>
              <a:defRPr/>
            </a:lvl1pPr>
          </a:lstStyle>
          <a:p>
            <a:r>
              <a:rPr lang="en-US" dirty="0" smtClean="0"/>
              <a:t>Disclaimer</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sp>
        <p:nvSpPr>
          <p:cNvPr id="3128" name="Rectangle 56"/>
          <p:cNvSpPr>
            <a:spLocks noChangeArrowheads="1"/>
          </p:cNvSpPr>
          <p:nvPr userDrawn="1"/>
        </p:nvSpPr>
        <p:spPr bwMode="auto">
          <a:xfrm>
            <a:off x="0" y="6284913"/>
            <a:ext cx="9144000" cy="573087"/>
          </a:xfrm>
          <a:prstGeom prst="rect">
            <a:avLst/>
          </a:prstGeom>
          <a:solidFill>
            <a:schemeClr val="bg1"/>
          </a:solidFill>
          <a:ln w="9525">
            <a:noFill/>
            <a:miter lim="800000"/>
            <a:headEnd/>
            <a:tailEnd/>
          </a:ln>
          <a:effectLst/>
        </p:spPr>
        <p:txBody>
          <a:bodyPr wrap="none" anchor="ctr"/>
          <a:lstStyle/>
          <a:p>
            <a:endParaRPr lang="en-US"/>
          </a:p>
        </p:txBody>
      </p:sp>
      <p:pic>
        <p:nvPicPr>
          <p:cNvPr id="8" name="Picture 7" descr="Final_Divider.png"/>
          <p:cNvPicPr>
            <a:picLocks noChangeAspect="1"/>
          </p:cNvPicPr>
          <p:nvPr userDrawn="1"/>
        </p:nvPicPr>
        <p:blipFill>
          <a:blip r:embed="rId2" cstate="print"/>
          <a:stretch>
            <a:fillRect/>
          </a:stretch>
        </p:blipFill>
        <p:spPr>
          <a:xfrm>
            <a:off x="377" y="1143189"/>
            <a:ext cx="9143245" cy="4571622"/>
          </a:xfrm>
          <a:prstGeom prst="rect">
            <a:avLst/>
          </a:prstGeom>
        </p:spPr>
      </p:pic>
      <p:sp>
        <p:nvSpPr>
          <p:cNvPr id="7" name="Content Placeholder 2"/>
          <p:cNvSpPr>
            <a:spLocks noGrp="1"/>
          </p:cNvSpPr>
          <p:nvPr userDrawn="1">
            <p:ph idx="1" hasCustomPrompt="1"/>
          </p:nvPr>
        </p:nvSpPr>
        <p:spPr>
          <a:xfrm>
            <a:off x="2438400" y="2057400"/>
            <a:ext cx="4800600" cy="1219200"/>
          </a:xfrm>
        </p:spPr>
        <p:txBody>
          <a:bodyPr/>
          <a:lstStyle>
            <a:lvl1pPr>
              <a:buClr>
                <a:schemeClr val="accent6"/>
              </a:buClr>
              <a:defRPr sz="2800" baseline="0"/>
            </a:lvl1pPr>
          </a:lstStyle>
          <a:p>
            <a:pPr eaLnBrk="1" hangingPunct="1">
              <a:buFont typeface="Wingdings" pitchFamily="1" charset="2"/>
              <a:buNone/>
            </a:pPr>
            <a:r>
              <a:rPr lang="en-US" dirty="0" smtClean="0">
                <a:solidFill>
                  <a:schemeClr val="bg1"/>
                </a:solidFill>
              </a:rPr>
              <a:t>Low-complexity 32x32 transform by partial frequency transform</a:t>
            </a:r>
          </a:p>
        </p:txBody>
      </p:sp>
      <p:sp>
        <p:nvSpPr>
          <p:cNvPr id="20" name="Text Box 49"/>
          <p:cNvSpPr txBox="1">
            <a:spLocks noChangeArrowheads="1"/>
          </p:cNvSpPr>
          <p:nvPr userDrawn="1"/>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tx2"/>
                </a:solidFill>
              </a:rPr>
              <a:t>PAGE</a:t>
            </a:r>
            <a:r>
              <a:rPr lang="en-US" sz="600" dirty="0" smtClean="0">
                <a:solidFill>
                  <a:schemeClr val="tx2"/>
                </a:solidFill>
              </a:rPr>
              <a:t>  </a:t>
            </a:r>
            <a:fld id="{DF573F04-0965-4020-B5B5-991C2993D9D9}" type="slidenum">
              <a:rPr lang="en-US" sz="600" smtClean="0">
                <a:solidFill>
                  <a:schemeClr val="tx2"/>
                </a:solidFill>
              </a:rPr>
              <a:pPr/>
              <a:t>‹#›</a:t>
            </a:fld>
            <a:endParaRPr lang="en-US" sz="600" dirty="0">
              <a:solidFill>
                <a:schemeClr val="tx2"/>
              </a:solidFill>
            </a:endParaRPr>
          </a:p>
        </p:txBody>
      </p:sp>
      <p:pic>
        <p:nvPicPr>
          <p:cNvPr id="22" name="Picture 21" descr="q_white.png"/>
          <p:cNvPicPr>
            <a:picLocks noChangeAspect="1"/>
          </p:cNvPicPr>
          <p:nvPr userDrawn="1"/>
        </p:nvPicPr>
        <p:blipFill>
          <a:blip r:embed="rId3" cstate="print">
            <a:lum bright="-100000"/>
          </a:blip>
          <a:srcRect/>
          <a:stretch>
            <a:fillRect/>
          </a:stretch>
        </p:blipFill>
        <p:spPr bwMode="auto">
          <a:xfrm>
            <a:off x="7790688" y="6451900"/>
            <a:ext cx="1216152" cy="338186"/>
          </a:xfrm>
          <a:prstGeom prst="rect">
            <a:avLst/>
          </a:prstGeom>
          <a:noFill/>
          <a:ln w="9525">
            <a:noFill/>
            <a:miter lim="800000"/>
            <a:headEnd/>
            <a:tailEnd/>
          </a:ln>
        </p:spPr>
      </p:pic>
      <p:pic>
        <p:nvPicPr>
          <p:cNvPr id="10" name="Picture 9" descr="RedefiningMobility_3.png"/>
          <p:cNvPicPr>
            <a:picLocks noChangeAspect="1"/>
          </p:cNvPicPr>
          <p:nvPr userDrawn="1"/>
        </p:nvPicPr>
        <p:blipFill>
          <a:blip r:embed="rId4" cstate="print"/>
          <a:stretch>
            <a:fillRect/>
          </a:stretch>
        </p:blipFill>
        <p:spPr>
          <a:xfrm>
            <a:off x="185619" y="6393484"/>
            <a:ext cx="2045517" cy="29821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Clr>
                <a:schemeClr val="accent2"/>
              </a:buClr>
              <a:defRPr>
                <a:solidFill>
                  <a:srgbClr val="333333"/>
                </a:solidFill>
              </a:defRPr>
            </a:lvl1pPr>
            <a:lvl2pPr>
              <a:buClr>
                <a:schemeClr val="accent1"/>
              </a:buClr>
              <a:defRPr>
                <a:solidFill>
                  <a:srgbClr val="333333"/>
                </a:solidFill>
              </a:defRPr>
            </a:lvl2pPr>
            <a:lvl3pPr>
              <a:buClr>
                <a:schemeClr val="tx2"/>
              </a:buClr>
              <a:defRPr>
                <a:solidFill>
                  <a:srgbClr val="333333"/>
                </a:solidFill>
              </a:defRPr>
            </a:lvl3pPr>
            <a:lvl4pPr>
              <a:buClr>
                <a:schemeClr val="accent1"/>
              </a:buClr>
              <a:buFont typeface="Lucida Grande"/>
              <a:buChar char="»"/>
              <a:defRPr>
                <a:solidFill>
                  <a:srgbClr val="333333"/>
                </a:solidFill>
              </a:defRPr>
            </a:lvl4pPr>
            <a:lvl5pPr>
              <a:buClr>
                <a:schemeClr val="tx2"/>
              </a:buClr>
              <a:defRPr>
                <a:solidFill>
                  <a:srgbClr val="333333"/>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635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5958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p:cNvSpPr>
            <a:spLocks noChangeArrowheads="1"/>
          </p:cNvSpPr>
          <p:nvPr/>
        </p:nvSpPr>
        <p:spPr bwMode="auto">
          <a:xfrm>
            <a:off x="0" y="6400800"/>
            <a:ext cx="9144000" cy="457200"/>
          </a:xfrm>
          <a:prstGeom prst="rect">
            <a:avLst/>
          </a:prstGeom>
          <a:solidFill>
            <a:srgbClr val="333333"/>
          </a:solidFill>
          <a:ln w="9525" algn="ctr">
            <a:noFill/>
            <a:miter lim="800000"/>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baseline="0">
              <a:solidFill>
                <a:schemeClr val="lt1"/>
              </a:solidFill>
              <a:latin typeface="+mn-lt"/>
            </a:endParaRPr>
          </a:p>
        </p:txBody>
      </p:sp>
      <p:sp>
        <p:nvSpPr>
          <p:cNvPr id="1071" name="Rectangle 47"/>
          <p:cNvSpPr>
            <a:spLocks noGrp="1" noChangeArrowheads="1"/>
          </p:cNvSpPr>
          <p:nvPr>
            <p:ph type="title"/>
          </p:nvPr>
        </p:nvSpPr>
        <p:spPr bwMode="auto">
          <a:xfrm>
            <a:off x="176779" y="273050"/>
            <a:ext cx="8729663"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1076" name="Rectangle 52"/>
          <p:cNvSpPr>
            <a:spLocks noGrp="1" noChangeArrowheads="1"/>
          </p:cNvSpPr>
          <p:nvPr>
            <p:ph type="body" idx="1"/>
          </p:nvPr>
        </p:nvSpPr>
        <p:spPr bwMode="auto">
          <a:xfrm>
            <a:off x="163513" y="904108"/>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Box 49"/>
          <p:cNvSpPr txBox="1">
            <a:spLocks noChangeArrowheads="1"/>
          </p:cNvSpPr>
          <p:nvPr/>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bg1"/>
                </a:solidFill>
              </a:rPr>
              <a:t>PAGE</a:t>
            </a:r>
            <a:r>
              <a:rPr lang="en-US" sz="600" dirty="0" smtClean="0">
                <a:solidFill>
                  <a:schemeClr val="bg1"/>
                </a:solidFill>
              </a:rPr>
              <a:t>  </a:t>
            </a:r>
            <a:fld id="{DF573F04-0965-4020-B5B5-991C2993D9D9}" type="slidenum">
              <a:rPr lang="en-US" sz="600" smtClean="0">
                <a:solidFill>
                  <a:schemeClr val="bg1"/>
                </a:solidFill>
              </a:rPr>
              <a:pPr/>
              <a:t>‹#›</a:t>
            </a:fld>
            <a:endParaRPr lang="en-US" sz="600" dirty="0">
              <a:solidFill>
                <a:schemeClr val="bg1"/>
              </a:solidFill>
            </a:endParaRPr>
          </a:p>
        </p:txBody>
      </p:sp>
      <p:pic>
        <p:nvPicPr>
          <p:cNvPr id="10" name="Picture 9" descr="q_white.png"/>
          <p:cNvPicPr>
            <a:picLocks noChangeAspect="1"/>
          </p:cNvPicPr>
          <p:nvPr/>
        </p:nvPicPr>
        <p:blipFill>
          <a:blip r:embed="rId9" cstate="print"/>
          <a:srcRect/>
          <a:stretch>
            <a:fillRect/>
          </a:stretch>
        </p:blipFill>
        <p:spPr bwMode="auto">
          <a:xfrm>
            <a:off x="7790688" y="6451900"/>
            <a:ext cx="1216152" cy="338186"/>
          </a:xfrm>
          <a:prstGeom prst="rect">
            <a:avLst/>
          </a:prstGeom>
          <a:noFill/>
          <a:ln w="9525">
            <a:noFill/>
            <a:miter lim="800000"/>
            <a:headEnd/>
            <a:tailEnd/>
          </a:ln>
        </p:spPr>
      </p:pic>
      <p:pic>
        <p:nvPicPr>
          <p:cNvPr id="14" name="Picture 13" descr="RedefiningMobility_black.png"/>
          <p:cNvPicPr>
            <a:picLocks noChangeAspect="1"/>
          </p:cNvPicPr>
          <p:nvPr/>
        </p:nvPicPr>
        <p:blipFill>
          <a:blip r:embed="rId10" cstate="print"/>
          <a:stretch>
            <a:fillRect/>
          </a:stretch>
        </p:blipFill>
        <p:spPr>
          <a:xfrm>
            <a:off x="186482" y="6391656"/>
            <a:ext cx="2081230" cy="303423"/>
          </a:xfrm>
          <a:prstGeom prst="rect">
            <a:avLst/>
          </a:prstGeom>
        </p:spPr>
      </p:pic>
    </p:spTree>
  </p:cSld>
  <p:clrMap bg1="lt1" tx1="dk1" bg2="lt2" tx2="dk2" accent1="accent1" accent2="accent2" accent3="accent3" accent4="accent4" accent5="accent5" accent6="accent6" hlink="hlink" folHlink="folHlink"/>
  <p:sldLayoutIdLst>
    <p:sldLayoutId id="2147483659" r:id="rId1"/>
    <p:sldLayoutId id="2147483651" r:id="rId2"/>
    <p:sldLayoutId id="2147483649" r:id="rId3"/>
    <p:sldLayoutId id="2147483650" r:id="rId4"/>
    <p:sldLayoutId id="2147483653" r:id="rId5"/>
    <p:sldLayoutId id="2147483655" r:id="rId6"/>
    <p:sldLayoutId id="2147483656" r:id="rId7"/>
  </p:sldLayoutIdLst>
  <p:txStyles>
    <p:titleStyle>
      <a:lvl1pPr algn="l" rtl="0" eaLnBrk="1" fontAlgn="base" hangingPunct="1">
        <a:lnSpc>
          <a:spcPct val="80000"/>
        </a:lnSpc>
        <a:spcBef>
          <a:spcPct val="0"/>
        </a:spcBef>
        <a:spcAft>
          <a:spcPct val="0"/>
        </a:spcAft>
        <a:defRPr sz="2800">
          <a:solidFill>
            <a:schemeClr val="tx2"/>
          </a:solidFill>
          <a:latin typeface="+mj-lt"/>
          <a:ea typeface="+mj-ea"/>
          <a:cs typeface="+mj-cs"/>
        </a:defRPr>
      </a:lvl1pPr>
      <a:lvl2pPr algn="l" rtl="0" eaLnBrk="1" fontAlgn="base" hangingPunct="1">
        <a:lnSpc>
          <a:spcPct val="80000"/>
        </a:lnSpc>
        <a:spcBef>
          <a:spcPct val="0"/>
        </a:spcBef>
        <a:spcAft>
          <a:spcPct val="0"/>
        </a:spcAft>
        <a:defRPr sz="2400">
          <a:solidFill>
            <a:schemeClr val="accent1"/>
          </a:solidFill>
          <a:latin typeface="Arial" charset="0"/>
          <a:cs typeface="Arial" charset="0"/>
        </a:defRPr>
      </a:lvl2pPr>
      <a:lvl3pPr algn="l" rtl="0" eaLnBrk="1" fontAlgn="base" hangingPunct="1">
        <a:lnSpc>
          <a:spcPct val="80000"/>
        </a:lnSpc>
        <a:spcBef>
          <a:spcPct val="0"/>
        </a:spcBef>
        <a:spcAft>
          <a:spcPct val="0"/>
        </a:spcAft>
        <a:defRPr sz="2400">
          <a:solidFill>
            <a:schemeClr val="accent1"/>
          </a:solidFill>
          <a:latin typeface="Arial" charset="0"/>
          <a:cs typeface="Arial" charset="0"/>
        </a:defRPr>
      </a:lvl3pPr>
      <a:lvl4pPr algn="l" rtl="0" eaLnBrk="1" fontAlgn="base" hangingPunct="1">
        <a:lnSpc>
          <a:spcPct val="80000"/>
        </a:lnSpc>
        <a:spcBef>
          <a:spcPct val="0"/>
        </a:spcBef>
        <a:spcAft>
          <a:spcPct val="0"/>
        </a:spcAft>
        <a:defRPr sz="2400">
          <a:solidFill>
            <a:schemeClr val="accent1"/>
          </a:solidFill>
          <a:latin typeface="Arial" charset="0"/>
          <a:cs typeface="Arial" charset="0"/>
        </a:defRPr>
      </a:lvl4pPr>
      <a:lvl5pPr algn="l" rtl="0" eaLnBrk="1" fontAlgn="base" hangingPunct="1">
        <a:lnSpc>
          <a:spcPct val="80000"/>
        </a:lnSpc>
        <a:spcBef>
          <a:spcPct val="0"/>
        </a:spcBef>
        <a:spcAft>
          <a:spcPct val="0"/>
        </a:spcAft>
        <a:defRPr sz="2400">
          <a:solidFill>
            <a:schemeClr val="accent1"/>
          </a:solidFill>
          <a:latin typeface="Arial" charset="0"/>
          <a:cs typeface="Arial" charset="0"/>
        </a:defRPr>
      </a:lvl5pPr>
      <a:lvl6pPr marL="457200" algn="l" rtl="0" eaLnBrk="1" fontAlgn="base" hangingPunct="1">
        <a:lnSpc>
          <a:spcPct val="80000"/>
        </a:lnSpc>
        <a:spcBef>
          <a:spcPct val="0"/>
        </a:spcBef>
        <a:spcAft>
          <a:spcPct val="0"/>
        </a:spcAft>
        <a:defRPr sz="2400">
          <a:solidFill>
            <a:schemeClr val="accent1"/>
          </a:solidFill>
          <a:latin typeface="Arial" charset="0"/>
          <a:cs typeface="Arial" charset="0"/>
        </a:defRPr>
      </a:lvl6pPr>
      <a:lvl7pPr marL="914400" algn="l" rtl="0" eaLnBrk="1" fontAlgn="base" hangingPunct="1">
        <a:lnSpc>
          <a:spcPct val="80000"/>
        </a:lnSpc>
        <a:spcBef>
          <a:spcPct val="0"/>
        </a:spcBef>
        <a:spcAft>
          <a:spcPct val="0"/>
        </a:spcAft>
        <a:defRPr sz="2400">
          <a:solidFill>
            <a:schemeClr val="accent1"/>
          </a:solidFill>
          <a:latin typeface="Arial" charset="0"/>
          <a:cs typeface="Arial" charset="0"/>
        </a:defRPr>
      </a:lvl7pPr>
      <a:lvl8pPr marL="1371600" algn="l" rtl="0" eaLnBrk="1" fontAlgn="base" hangingPunct="1">
        <a:lnSpc>
          <a:spcPct val="80000"/>
        </a:lnSpc>
        <a:spcBef>
          <a:spcPct val="0"/>
        </a:spcBef>
        <a:spcAft>
          <a:spcPct val="0"/>
        </a:spcAft>
        <a:defRPr sz="2400">
          <a:solidFill>
            <a:schemeClr val="accent1"/>
          </a:solidFill>
          <a:latin typeface="Arial" charset="0"/>
          <a:cs typeface="Arial" charset="0"/>
        </a:defRPr>
      </a:lvl8pPr>
      <a:lvl9pPr marL="1828800" algn="l" rtl="0" eaLnBrk="1" fontAlgn="base" hangingPunct="1">
        <a:lnSpc>
          <a:spcPct val="80000"/>
        </a:lnSpc>
        <a:spcBef>
          <a:spcPct val="0"/>
        </a:spcBef>
        <a:spcAft>
          <a:spcPct val="0"/>
        </a:spcAft>
        <a:defRPr sz="2400">
          <a:solidFill>
            <a:schemeClr val="accent1"/>
          </a:solidFill>
          <a:latin typeface="Arial" charset="0"/>
          <a:cs typeface="Arial" charset="0"/>
        </a:defRPr>
      </a:lvl9pPr>
    </p:titleStyle>
    <p:bodyStyle>
      <a:lvl1pPr marL="173038" indent="-173038" algn="l" rtl="0" eaLnBrk="1" fontAlgn="base" hangingPunct="1">
        <a:lnSpc>
          <a:spcPct val="95000"/>
        </a:lnSpc>
        <a:spcBef>
          <a:spcPct val="35000"/>
        </a:spcBef>
        <a:spcAft>
          <a:spcPct val="0"/>
        </a:spcAft>
        <a:buClr>
          <a:schemeClr val="accent2"/>
        </a:buClr>
        <a:buFont typeface="Wingdings" pitchFamily="2" charset="2"/>
        <a:buChar char="§"/>
        <a:defRPr sz="2000">
          <a:solidFill>
            <a:srgbClr val="333333"/>
          </a:solidFill>
          <a:latin typeface="+mn-lt"/>
          <a:ea typeface="+mn-ea"/>
          <a:cs typeface="+mn-cs"/>
        </a:defRPr>
      </a:lvl1pPr>
      <a:lvl2pPr marL="460375" indent="-173038" algn="l" rtl="0" eaLnBrk="1" fontAlgn="base" hangingPunct="1">
        <a:lnSpc>
          <a:spcPct val="95000"/>
        </a:lnSpc>
        <a:spcBef>
          <a:spcPct val="35000"/>
        </a:spcBef>
        <a:spcAft>
          <a:spcPct val="0"/>
        </a:spcAft>
        <a:buClr>
          <a:schemeClr val="accent1"/>
        </a:buClr>
        <a:buFont typeface="Wingdings" pitchFamily="2" charset="2"/>
        <a:buChar char="§"/>
        <a:defRPr>
          <a:solidFill>
            <a:srgbClr val="333333"/>
          </a:solidFill>
          <a:latin typeface="+mn-lt"/>
          <a:cs typeface="+mn-cs"/>
        </a:defRPr>
      </a:lvl2pPr>
      <a:lvl3pPr marL="798513" indent="-223838" algn="l" rtl="0" eaLnBrk="1" fontAlgn="base" hangingPunct="1">
        <a:lnSpc>
          <a:spcPct val="95000"/>
        </a:lnSpc>
        <a:spcBef>
          <a:spcPct val="35000"/>
        </a:spcBef>
        <a:spcAft>
          <a:spcPct val="0"/>
        </a:spcAft>
        <a:buClr>
          <a:schemeClr val="tx2"/>
        </a:buClr>
        <a:buSzPct val="125000"/>
        <a:buFont typeface="Arial" charset="0"/>
        <a:buChar char="–"/>
        <a:defRPr sz="1600">
          <a:solidFill>
            <a:srgbClr val="333333"/>
          </a:solidFill>
          <a:latin typeface="+mn-lt"/>
          <a:cs typeface="+mn-cs"/>
        </a:defRPr>
      </a:lvl3pPr>
      <a:lvl4pPr marL="1087438" indent="-174625" algn="l" rtl="0" eaLnBrk="1" fontAlgn="base" hangingPunct="1">
        <a:lnSpc>
          <a:spcPct val="95000"/>
        </a:lnSpc>
        <a:spcBef>
          <a:spcPct val="35000"/>
        </a:spcBef>
        <a:spcAft>
          <a:spcPct val="0"/>
        </a:spcAft>
        <a:buClr>
          <a:schemeClr val="accent1"/>
        </a:buClr>
        <a:buSzPct val="125000"/>
        <a:buFont typeface="Lucida Grande"/>
        <a:buChar char="»"/>
        <a:defRPr sz="1400">
          <a:solidFill>
            <a:srgbClr val="333333"/>
          </a:solidFill>
          <a:latin typeface="+mn-lt"/>
          <a:cs typeface="+mn-cs"/>
        </a:defRPr>
      </a:lvl4pPr>
      <a:lvl5pPr marL="1316038" indent="-114300" algn="l" rtl="0" eaLnBrk="1" fontAlgn="base" hangingPunct="1">
        <a:lnSpc>
          <a:spcPct val="95000"/>
        </a:lnSpc>
        <a:spcBef>
          <a:spcPct val="35000"/>
        </a:spcBef>
        <a:spcAft>
          <a:spcPct val="0"/>
        </a:spcAft>
        <a:buClr>
          <a:schemeClr val="tx2"/>
        </a:buClr>
        <a:buChar char="•"/>
        <a:defRPr sz="1200">
          <a:solidFill>
            <a:srgbClr val="333333"/>
          </a:solidFill>
          <a:latin typeface="+mn-lt"/>
          <a:cs typeface="+mn-cs"/>
        </a:defRPr>
      </a:lvl5pPr>
      <a:lvl6pPr marL="17732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1850315" y="3537273"/>
            <a:ext cx="7170240" cy="1540334"/>
          </a:xfrm>
        </p:spPr>
        <p:txBody>
          <a:bodyPr/>
          <a:lstStyle/>
          <a:p>
            <a:r>
              <a:rPr lang="en-US" b="1" dirty="0" smtClean="0"/>
              <a:t>JCTVC-G323</a:t>
            </a:r>
            <a:r>
              <a:rPr lang="en-US" dirty="0" smtClean="0"/>
              <a:t/>
            </a:r>
            <a:br>
              <a:rPr lang="en-US" dirty="0" smtClean="0"/>
            </a:br>
            <a:r>
              <a:rPr lang="en-US" dirty="0" smtClean="0"/>
              <a:t>Non-CE11: Diagonal sub-block scan for HE residual coding</a:t>
            </a:r>
            <a:endParaRPr lang="en-US" dirty="0"/>
          </a:p>
        </p:txBody>
      </p:sp>
      <p:sp>
        <p:nvSpPr>
          <p:cNvPr id="4" name="Subtitle 19"/>
          <p:cNvSpPr txBox="1">
            <a:spLocks/>
          </p:cNvSpPr>
          <p:nvPr/>
        </p:nvSpPr>
        <p:spPr bwMode="auto">
          <a:xfrm>
            <a:off x="1904096" y="5335792"/>
            <a:ext cx="6442462" cy="4274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eaLnBrk="1" hangingPunct="1">
              <a:spcBef>
                <a:spcPts val="0"/>
              </a:spcBef>
              <a:buClr>
                <a:schemeClr val="accent2"/>
              </a:buClr>
              <a:defRPr/>
            </a:pPr>
            <a:r>
              <a:rPr lang="en-US" sz="2000" u="sng" dirty="0" smtClean="0"/>
              <a:t>Joel Sole</a:t>
            </a:r>
            <a:r>
              <a:rPr lang="en-US" sz="2000" dirty="0" smtClean="0"/>
              <a:t>, Rajan Joshi, Marta Karczewicz</a:t>
            </a: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accent2"/>
              </a:buClr>
              <a:buSzTx/>
              <a:buFont typeface="Wingdings" pitchFamily="2" charset="2"/>
              <a:buNone/>
              <a:tabLst/>
              <a:defRPr/>
            </a:pPr>
            <a:endParaRPr kumimoji="0" lang="en-US" sz="2000" b="0" i="0" u="none" strike="noStrike" kern="0" cap="none" spc="0" normalizeH="0" baseline="0" noProof="0" dirty="0">
              <a:ln>
                <a:noFill/>
              </a:ln>
              <a:solidFill>
                <a:srgbClr val="333333"/>
              </a:solidFill>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type="title"/>
          </p:nvPr>
        </p:nvSpPr>
        <p:spPr/>
        <p:txBody>
          <a:bodyPr/>
          <a:lstStyle/>
          <a:p>
            <a:r>
              <a:rPr lang="en-US" dirty="0" smtClean="0"/>
              <a:t>BD-rate (with class F and low delay P) </a:t>
            </a:r>
            <a:endParaRPr lang="en-US" dirty="0"/>
          </a:p>
        </p:txBody>
      </p:sp>
      <p:sp>
        <p:nvSpPr>
          <p:cNvPr id="243714" name="Rectangle 2"/>
          <p:cNvSpPr>
            <a:spLocks noGrp="1" noChangeArrowheads="1"/>
          </p:cNvSpPr>
          <p:nvPr>
            <p:ph idx="1"/>
          </p:nvPr>
        </p:nvSpPr>
        <p:spPr>
          <a:xfrm>
            <a:off x="163513" y="1613647"/>
            <a:ext cx="8098360" cy="4465562"/>
          </a:xfrm>
        </p:spPr>
        <p:txBody>
          <a:bodyPr/>
          <a:lstStyle/>
          <a:p>
            <a:pPr lvl="1"/>
            <a:endParaRPr lang="en-US" dirty="0" smtClean="0"/>
          </a:p>
          <a:p>
            <a:pPr>
              <a:buNone/>
            </a:pPr>
            <a:endParaRPr lang="en-US" dirty="0"/>
          </a:p>
        </p:txBody>
      </p:sp>
      <p:sp>
        <p:nvSpPr>
          <p:cNvPr id="6" name="Rectangle 2"/>
          <p:cNvSpPr txBox="1">
            <a:spLocks noChangeArrowheads="1"/>
          </p:cNvSpPr>
          <p:nvPr/>
        </p:nvSpPr>
        <p:spPr bwMode="auto">
          <a:xfrm>
            <a:off x="163513" y="904108"/>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630238" lvl="1" indent="-173038" eaLnBrk="1" hangingPunct="1">
              <a:lnSpc>
                <a:spcPct val="95000"/>
              </a:lnSpc>
              <a:spcBef>
                <a:spcPct val="35000"/>
              </a:spcBef>
              <a:buClr>
                <a:schemeClr val="accent2"/>
              </a:buClr>
            </a:pPr>
            <a:endParaRPr kumimoji="0" lang="en-US" sz="28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kumimoji="0" lang="en-US" sz="28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buFont typeface="Wingdings" pitchFamily="2" charset="2"/>
              <a:buChar cha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1000" b="0" i="0" u="none" strike="noStrike" kern="0" cap="none" spc="0" normalizeH="0" baseline="0" noProof="0" dirty="0" smtClean="0">
              <a:ln>
                <a:noFill/>
              </a:ln>
              <a:solidFill>
                <a:srgbClr val="333333"/>
              </a:solidFill>
              <a:effectLst/>
              <a:uLnTx/>
              <a:uFillTx/>
              <a:latin typeface="+mn-lt"/>
              <a:ea typeface="+mn-ea"/>
              <a:cs typeface="+mn-cs"/>
            </a:endParaRPr>
          </a:p>
          <a:p>
            <a:pPr marL="173038" marR="0" lvl="0" indent="-173038" algn="l" defTabSz="914400" rtl="0" eaLnBrk="1" fontAlgn="base" latinLnBrk="0" hangingPunct="1">
              <a:lnSpc>
                <a:spcPct val="95000"/>
              </a:lnSpc>
              <a:spcBef>
                <a:spcPct val="35000"/>
              </a:spcBef>
              <a:spcAft>
                <a:spcPct val="0"/>
              </a:spcAft>
              <a:buClr>
                <a:schemeClr val="accent2"/>
              </a:buClr>
              <a:buSzTx/>
              <a:buFont typeface="Wingdings" pitchFamily="2" charset="2"/>
              <a:buChar char="§"/>
              <a:tabLst/>
              <a:defRPr/>
            </a:pPr>
            <a:endParaRPr kumimoji="0" lang="en-US" sz="2000" b="0" i="0" u="none" strike="noStrike" kern="0" cap="none" spc="0" normalizeH="0" baseline="0" noProof="0" dirty="0">
              <a:ln>
                <a:noFill/>
              </a:ln>
              <a:solidFill>
                <a:srgbClr val="333333"/>
              </a:solidFill>
              <a:effectLst/>
              <a:uLnTx/>
              <a:uFillTx/>
              <a:latin typeface="+mn-lt"/>
              <a:ea typeface="+mn-ea"/>
              <a:cs typeface="+mn-cs"/>
            </a:endParaRPr>
          </a:p>
        </p:txBody>
      </p:sp>
      <p:sp>
        <p:nvSpPr>
          <p:cNvPr id="8" name="Rectangle 2"/>
          <p:cNvSpPr txBox="1">
            <a:spLocks noChangeArrowheads="1"/>
          </p:cNvSpPr>
          <p:nvPr/>
        </p:nvSpPr>
        <p:spPr bwMode="auto">
          <a:xfrm>
            <a:off x="163513" y="1116768"/>
            <a:ext cx="8712200" cy="29236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173038" marR="0" lvl="0" indent="-173038" algn="l" defTabSz="914400" rtl="0" eaLnBrk="1" fontAlgn="base" latinLnBrk="0" hangingPunct="1">
              <a:lnSpc>
                <a:spcPct val="95000"/>
              </a:lnSpc>
              <a:spcBef>
                <a:spcPct val="35000"/>
              </a:spcBef>
              <a:spcAft>
                <a:spcPct val="0"/>
              </a:spcAft>
              <a:buClr>
                <a:schemeClr val="accent2"/>
              </a:buClr>
              <a:buSzTx/>
              <a:buFont typeface="Wingdings" pitchFamily="2" charset="2"/>
              <a:buChar char="§"/>
              <a:tabLst/>
              <a:defRPr/>
            </a:pPr>
            <a:r>
              <a:rPr kumimoji="0" lang="en-US" sz="2000" b="0" i="0" u="none" strike="noStrike" kern="0" cap="none" spc="0" normalizeH="0" baseline="0" noProof="0" dirty="0" smtClean="0">
                <a:ln>
                  <a:noFill/>
                </a:ln>
                <a:solidFill>
                  <a:srgbClr val="333333"/>
                </a:solidFill>
                <a:effectLst/>
                <a:uLnTx/>
                <a:uFillTx/>
                <a:latin typeface="+mn-lt"/>
                <a:ea typeface="+mn-ea"/>
                <a:cs typeface="+mn-cs"/>
              </a:rPr>
              <a:t>16×16 sub-block</a:t>
            </a:r>
            <a:endParaRPr kumimoji="0" lang="en-US" sz="1600" b="0" i="0" u="none" strike="noStrike" kern="0" cap="none" spc="0" normalizeH="0" baseline="0" noProof="0" dirty="0" smtClean="0">
              <a:ln>
                <a:noFill/>
              </a:ln>
              <a:solidFill>
                <a:srgbClr val="333333"/>
              </a:solidFill>
              <a:effectLst/>
              <a:uLnTx/>
              <a:uFillTx/>
              <a:latin typeface="+mn-lt"/>
              <a:cs typeface="+mn-cs"/>
            </a:endParaRPr>
          </a:p>
        </p:txBody>
      </p:sp>
      <p:graphicFrame>
        <p:nvGraphicFramePr>
          <p:cNvPr id="10" name="Table 9"/>
          <p:cNvGraphicFramePr>
            <a:graphicFrameLocks noGrp="1"/>
          </p:cNvGraphicFramePr>
          <p:nvPr/>
        </p:nvGraphicFramePr>
        <p:xfrm>
          <a:off x="507643" y="1817593"/>
          <a:ext cx="8350114" cy="3923248"/>
        </p:xfrm>
        <a:graphic>
          <a:graphicData uri="http://schemas.openxmlformats.org/drawingml/2006/table">
            <a:tbl>
              <a:tblPr/>
              <a:tblGrid>
                <a:gridCol w="893494"/>
                <a:gridCol w="621385"/>
                <a:gridCol w="621385"/>
                <a:gridCol w="621385"/>
                <a:gridCol w="621385"/>
                <a:gridCol w="621385"/>
                <a:gridCol w="621385"/>
                <a:gridCol w="621385"/>
                <a:gridCol w="621385"/>
                <a:gridCol w="621385"/>
                <a:gridCol w="621385"/>
                <a:gridCol w="621385"/>
                <a:gridCol w="621385"/>
              </a:tblGrid>
              <a:tr h="320265">
                <a:tc>
                  <a:txBody>
                    <a:bodyPr/>
                    <a:lstStyle/>
                    <a:p>
                      <a:pPr algn="ctr" fontAlgn="b"/>
                      <a:endParaRPr lang="en-US" sz="1200" b="0" i="0" u="none" strike="noStrike" dirty="0">
                        <a:solidFill>
                          <a:srgbClr val="000000"/>
                        </a:solidFill>
                        <a:latin typeface="Arial"/>
                      </a:endParaRP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b"/>
                      <a:r>
                        <a:rPr lang="en-US" sz="1200" b="1" i="0" u="none" strike="noStrike" dirty="0">
                          <a:solidFill>
                            <a:srgbClr val="000000"/>
                          </a:solidFill>
                          <a:latin typeface="Arial"/>
                        </a:rPr>
                        <a:t>All Intra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Random Access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Low delay B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Low delay P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340282">
                <a:tc>
                  <a:txBody>
                    <a:bodyPr/>
                    <a:lstStyle/>
                    <a:p>
                      <a:pPr algn="ctr" fontAlgn="b"/>
                      <a:endParaRPr lang="en-US" sz="1200" b="0" i="0" u="none" strike="noStrike">
                        <a:solidFill>
                          <a:srgbClr val="000000"/>
                        </a:solidFill>
                        <a:latin typeface="Arial"/>
                      </a:endParaRP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0" i="0" u="none" strike="noStrike">
                          <a:solidFill>
                            <a:srgbClr val="000000"/>
                          </a:solidFill>
                          <a:latin typeface="Arial"/>
                        </a:rPr>
                        <a:t>Class A</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dirty="0">
                          <a:solidFill>
                            <a:srgbClr val="000000"/>
                          </a:solidFill>
                          <a:latin typeface="Arial"/>
                        </a:rPr>
                        <a:t>0.20%</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-0.24%</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-0.10%</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0.27%</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-0.41%</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-0.88%</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20265">
                <a:tc>
                  <a:txBody>
                    <a:bodyPr/>
                    <a:lstStyle/>
                    <a:p>
                      <a:pPr algn="ctr" fontAlgn="b"/>
                      <a:r>
                        <a:rPr lang="en-US" sz="1200" b="0" i="0" u="none" strike="noStrike">
                          <a:solidFill>
                            <a:srgbClr val="000000"/>
                          </a:solidFill>
                          <a:latin typeface="Arial"/>
                        </a:rPr>
                        <a:t>Class B</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0.08%</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0.08%</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-0.17%</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C</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-0.07%</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-0.09%</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0.10%</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0.10%</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0.32%</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0.20%</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-0.08%</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0.16%</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0.14%</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-0.38%</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0.27%</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0.22%</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endParaRPr lang="en-US" sz="1200" b="0" i="0" u="none" strike="noStrike">
                        <a:solidFill>
                          <a:srgbClr val="000000"/>
                        </a:solidFill>
                        <a:latin typeface="Arial"/>
                      </a:endParaRP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0.22%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-0.14%</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0.10%</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-0.46%</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-0.08%</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40282">
                <a:tc>
                  <a:txBody>
                    <a:bodyPr/>
                    <a:lstStyle/>
                    <a:p>
                      <a:pPr algn="ctr" fontAlgn="b"/>
                      <a:r>
                        <a:rPr lang="en-US" sz="1200" b="0" i="0" u="none" strike="noStrike">
                          <a:solidFill>
                            <a:srgbClr val="000000"/>
                          </a:solidFill>
                          <a:latin typeface="Arial"/>
                        </a:rPr>
                        <a:t>Class F</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0.01%</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0.08%</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-0.05%</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-0.01%</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-0.18%</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-0.10%</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-0.33%</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0.03%</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-0.07%</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0.10%</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0.00%</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1" i="0" u="none" strike="noStrike" dirty="0">
                          <a:solidFill>
                            <a:srgbClr val="000000"/>
                          </a:solidFill>
                          <a:latin typeface="Arial"/>
                        </a:rPr>
                        <a:t>Overall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0.05%</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0.02%</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0.04%</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0.04%</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-0.04%</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-0.17%</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-0.12%</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0.03%</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-0.01%</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-0.11%</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40282">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0.05%</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0.04%</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0.07%</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-0.05%</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-0.14%</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-0.13%</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0.04%</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-0.03%</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-0.13%</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0" i="0" u="none" strike="noStrike" dirty="0">
                          <a:solidFill>
                            <a:srgbClr val="000000"/>
                          </a:solidFill>
                          <a:latin typeface="Arial"/>
                        </a:rPr>
                        <a:t>Enc </a:t>
                      </a:r>
                      <a:r>
                        <a:rPr lang="en-US" sz="1200" b="0" i="0" u="none" strike="noStrike" dirty="0" smtClean="0">
                          <a:solidFill>
                            <a:srgbClr val="000000"/>
                          </a:solidFill>
                          <a:latin typeface="Arial"/>
                        </a:rPr>
                        <a:t>T [%]</a:t>
                      </a:r>
                      <a:endParaRPr lang="en-US" sz="1200" b="0" i="0" u="none" strike="noStrike" dirty="0">
                        <a:solidFill>
                          <a:srgbClr val="000000"/>
                        </a:solidFill>
                        <a:latin typeface="Arial"/>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sz="1200" b="0" i="0" u="none" strike="noStrike">
                          <a:solidFill>
                            <a:srgbClr val="000000"/>
                          </a:solidFill>
                          <a:latin typeface="Arial"/>
                        </a:rPr>
                        <a:t>101%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99%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100%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100%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340282">
                <a:tc>
                  <a:txBody>
                    <a:bodyPr/>
                    <a:lstStyle/>
                    <a:p>
                      <a:pPr algn="ctr" fontAlgn="b"/>
                      <a:r>
                        <a:rPr lang="en-US" sz="1200" b="0" i="0" u="none" strike="noStrike" dirty="0">
                          <a:solidFill>
                            <a:srgbClr val="000000"/>
                          </a:solidFill>
                          <a:latin typeface="Arial"/>
                        </a:rPr>
                        <a:t>Dec </a:t>
                      </a:r>
                      <a:r>
                        <a:rPr lang="en-US" sz="1200" b="0" i="0" u="none" strike="noStrike" dirty="0" smtClean="0">
                          <a:solidFill>
                            <a:srgbClr val="000000"/>
                          </a:solidFill>
                          <a:latin typeface="Arial"/>
                        </a:rPr>
                        <a:t>T[%]</a:t>
                      </a:r>
                      <a:endParaRPr lang="en-US" sz="1200" b="0" i="0" u="none" strike="noStrike" dirty="0">
                        <a:solidFill>
                          <a:srgbClr val="000000"/>
                        </a:solidFill>
                        <a:latin typeface="Arial"/>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algn="ctr" fontAlgn="b"/>
                      <a:r>
                        <a:rPr lang="en-US" sz="1200" b="0" i="0" u="none" strike="noStrike">
                          <a:solidFill>
                            <a:srgbClr val="000000"/>
                          </a:solidFill>
                          <a:latin typeface="Arial"/>
                        </a:rPr>
                        <a:t>97%</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95%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95%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dirty="0">
                          <a:solidFill>
                            <a:srgbClr val="000000"/>
                          </a:solidFill>
                          <a:latin typeface="Arial"/>
                        </a:rPr>
                        <a:t>94%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bl>
          </a:graphicData>
        </a:graphic>
      </p:graphicFrame>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type="title"/>
          </p:nvPr>
        </p:nvSpPr>
        <p:spPr/>
        <p:txBody>
          <a:bodyPr/>
          <a:lstStyle/>
          <a:p>
            <a:r>
              <a:rPr lang="en-US" dirty="0" smtClean="0"/>
              <a:t>BD-rate (with class F and low delay P) </a:t>
            </a:r>
            <a:endParaRPr lang="en-US" dirty="0"/>
          </a:p>
        </p:txBody>
      </p:sp>
      <p:sp>
        <p:nvSpPr>
          <p:cNvPr id="243714" name="Rectangle 2"/>
          <p:cNvSpPr>
            <a:spLocks noGrp="1" noChangeArrowheads="1"/>
          </p:cNvSpPr>
          <p:nvPr>
            <p:ph idx="1"/>
          </p:nvPr>
        </p:nvSpPr>
        <p:spPr>
          <a:xfrm>
            <a:off x="163513" y="1613647"/>
            <a:ext cx="8098360" cy="4465562"/>
          </a:xfrm>
        </p:spPr>
        <p:txBody>
          <a:bodyPr/>
          <a:lstStyle/>
          <a:p>
            <a:pPr lvl="1"/>
            <a:endParaRPr lang="en-US" dirty="0" smtClean="0"/>
          </a:p>
          <a:p>
            <a:pPr>
              <a:buNone/>
            </a:pPr>
            <a:endParaRPr lang="en-US" dirty="0"/>
          </a:p>
        </p:txBody>
      </p:sp>
      <p:sp>
        <p:nvSpPr>
          <p:cNvPr id="6" name="Rectangle 2"/>
          <p:cNvSpPr txBox="1">
            <a:spLocks noChangeArrowheads="1"/>
          </p:cNvSpPr>
          <p:nvPr/>
        </p:nvSpPr>
        <p:spPr bwMode="auto">
          <a:xfrm>
            <a:off x="163513" y="904108"/>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630238" lvl="1" indent="-173038" eaLnBrk="1" hangingPunct="1">
              <a:lnSpc>
                <a:spcPct val="95000"/>
              </a:lnSpc>
              <a:spcBef>
                <a:spcPct val="35000"/>
              </a:spcBef>
              <a:buClr>
                <a:schemeClr val="accent2"/>
              </a:buClr>
            </a:pPr>
            <a:endParaRPr kumimoji="0" lang="en-US" sz="28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kumimoji="0" lang="en-US" sz="28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buFont typeface="Wingdings" pitchFamily="2" charset="2"/>
              <a:buChar cha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1000" b="0" i="0" u="none" strike="noStrike" kern="0" cap="none" spc="0" normalizeH="0" baseline="0" noProof="0" dirty="0" smtClean="0">
              <a:ln>
                <a:noFill/>
              </a:ln>
              <a:solidFill>
                <a:srgbClr val="333333"/>
              </a:solidFill>
              <a:effectLst/>
              <a:uLnTx/>
              <a:uFillTx/>
              <a:latin typeface="+mn-lt"/>
              <a:ea typeface="+mn-ea"/>
              <a:cs typeface="+mn-cs"/>
            </a:endParaRPr>
          </a:p>
          <a:p>
            <a:pPr marL="173038" marR="0" lvl="0" indent="-173038" algn="l" defTabSz="914400" rtl="0" eaLnBrk="1" fontAlgn="base" latinLnBrk="0" hangingPunct="1">
              <a:lnSpc>
                <a:spcPct val="95000"/>
              </a:lnSpc>
              <a:spcBef>
                <a:spcPct val="35000"/>
              </a:spcBef>
              <a:spcAft>
                <a:spcPct val="0"/>
              </a:spcAft>
              <a:buClr>
                <a:schemeClr val="accent2"/>
              </a:buClr>
              <a:buSzTx/>
              <a:buFont typeface="Wingdings" pitchFamily="2" charset="2"/>
              <a:buChar char="§"/>
              <a:tabLst/>
              <a:defRPr/>
            </a:pPr>
            <a:endParaRPr kumimoji="0" lang="en-US" sz="2000" b="0" i="0" u="none" strike="noStrike" kern="0" cap="none" spc="0" normalizeH="0" baseline="0" noProof="0" dirty="0">
              <a:ln>
                <a:noFill/>
              </a:ln>
              <a:solidFill>
                <a:srgbClr val="333333"/>
              </a:solidFill>
              <a:effectLst/>
              <a:uLnTx/>
              <a:uFillTx/>
              <a:latin typeface="+mn-lt"/>
              <a:ea typeface="+mn-ea"/>
              <a:cs typeface="+mn-cs"/>
            </a:endParaRPr>
          </a:p>
        </p:txBody>
      </p:sp>
      <p:sp>
        <p:nvSpPr>
          <p:cNvPr id="8" name="Rectangle 2"/>
          <p:cNvSpPr txBox="1">
            <a:spLocks noChangeArrowheads="1"/>
          </p:cNvSpPr>
          <p:nvPr/>
        </p:nvSpPr>
        <p:spPr bwMode="auto">
          <a:xfrm>
            <a:off x="163513" y="1116768"/>
            <a:ext cx="8712200" cy="29236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173038" marR="0" lvl="0" indent="-173038" algn="l" defTabSz="914400" rtl="0" eaLnBrk="1" fontAlgn="base" latinLnBrk="0" hangingPunct="1">
              <a:lnSpc>
                <a:spcPct val="95000"/>
              </a:lnSpc>
              <a:spcBef>
                <a:spcPct val="35000"/>
              </a:spcBef>
              <a:spcAft>
                <a:spcPct val="0"/>
              </a:spcAft>
              <a:buClr>
                <a:schemeClr val="accent2"/>
              </a:buClr>
              <a:buSzTx/>
              <a:buFont typeface="Wingdings" pitchFamily="2" charset="2"/>
              <a:buChar char="§"/>
              <a:tabLst/>
              <a:defRPr/>
            </a:pPr>
            <a:r>
              <a:rPr kumimoji="0" lang="en-US" sz="2000" b="0" i="0" u="none" strike="noStrike" kern="0" cap="none" spc="0" normalizeH="0" baseline="0" noProof="0" dirty="0" smtClean="0">
                <a:ln>
                  <a:noFill/>
                </a:ln>
                <a:solidFill>
                  <a:srgbClr val="333333"/>
                </a:solidFill>
                <a:effectLst/>
                <a:uLnTx/>
                <a:uFillTx/>
                <a:latin typeface="+mn-lt"/>
                <a:ea typeface="+mn-ea"/>
                <a:cs typeface="+mn-cs"/>
              </a:rPr>
              <a:t>4×4 sub-block, parallel contexts</a:t>
            </a:r>
            <a:endParaRPr kumimoji="0" lang="en-US" sz="1600" b="0" i="0" u="none" strike="noStrike" kern="0" cap="none" spc="0" normalizeH="0" baseline="0" noProof="0" dirty="0" smtClean="0">
              <a:ln>
                <a:noFill/>
              </a:ln>
              <a:solidFill>
                <a:srgbClr val="333333"/>
              </a:solidFill>
              <a:effectLst/>
              <a:uLnTx/>
              <a:uFillTx/>
              <a:latin typeface="+mn-lt"/>
              <a:cs typeface="+mn-cs"/>
            </a:endParaRPr>
          </a:p>
        </p:txBody>
      </p:sp>
      <p:graphicFrame>
        <p:nvGraphicFramePr>
          <p:cNvPr id="10" name="Table 9"/>
          <p:cNvGraphicFramePr>
            <a:graphicFrameLocks noGrp="1"/>
          </p:cNvGraphicFramePr>
          <p:nvPr/>
        </p:nvGraphicFramePr>
        <p:xfrm>
          <a:off x="507643" y="1817593"/>
          <a:ext cx="8350114" cy="3923248"/>
        </p:xfrm>
        <a:graphic>
          <a:graphicData uri="http://schemas.openxmlformats.org/drawingml/2006/table">
            <a:tbl>
              <a:tblPr/>
              <a:tblGrid>
                <a:gridCol w="893494"/>
                <a:gridCol w="621385"/>
                <a:gridCol w="621385"/>
                <a:gridCol w="621385"/>
                <a:gridCol w="621385"/>
                <a:gridCol w="621385"/>
                <a:gridCol w="621385"/>
                <a:gridCol w="621385"/>
                <a:gridCol w="621385"/>
                <a:gridCol w="621385"/>
                <a:gridCol w="621385"/>
                <a:gridCol w="621385"/>
                <a:gridCol w="621385"/>
              </a:tblGrid>
              <a:tr h="320265">
                <a:tc>
                  <a:txBody>
                    <a:bodyPr/>
                    <a:lstStyle/>
                    <a:p>
                      <a:pPr algn="ctr" fontAlgn="b"/>
                      <a:endParaRPr lang="en-US" sz="1200" b="0" i="0" u="none" strike="noStrike" dirty="0">
                        <a:solidFill>
                          <a:srgbClr val="000000"/>
                        </a:solidFill>
                        <a:latin typeface="Arial"/>
                      </a:endParaRP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b"/>
                      <a:r>
                        <a:rPr lang="en-US" sz="1200" b="1" i="0" u="none" strike="noStrike" dirty="0">
                          <a:solidFill>
                            <a:srgbClr val="000000"/>
                          </a:solidFill>
                          <a:latin typeface="Arial"/>
                        </a:rPr>
                        <a:t>All Intra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Random Access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Low delay B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Low delay P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340282">
                <a:tc>
                  <a:txBody>
                    <a:bodyPr/>
                    <a:lstStyle/>
                    <a:p>
                      <a:pPr algn="ctr" fontAlgn="b"/>
                      <a:endParaRPr lang="en-US" sz="1200" b="0" i="0" u="none" strike="noStrike">
                        <a:solidFill>
                          <a:srgbClr val="000000"/>
                        </a:solidFill>
                        <a:latin typeface="Arial"/>
                      </a:endParaRP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0" i="0" u="none" strike="noStrike">
                          <a:solidFill>
                            <a:srgbClr val="000000"/>
                          </a:solidFill>
                          <a:latin typeface="Arial"/>
                        </a:rPr>
                        <a:t>Class A</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-0.24%</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-0.01%</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0.13%</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0.14%</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0.05%</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20265">
                <a:tc>
                  <a:txBody>
                    <a:bodyPr/>
                    <a:lstStyle/>
                    <a:p>
                      <a:pPr algn="ctr" fontAlgn="b"/>
                      <a:r>
                        <a:rPr lang="en-US" sz="1200" b="0" i="0" u="none" strike="noStrike">
                          <a:solidFill>
                            <a:srgbClr val="000000"/>
                          </a:solidFill>
                          <a:latin typeface="Arial"/>
                        </a:rPr>
                        <a:t>Class B</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0.08%</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0.07%</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0.12%</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0.06%</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-0.32%</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0.07%</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0.20%</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-0.13%</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C</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0.06%</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-0.08%</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0.06%</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-0.14%</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-0.40%</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-0.23%</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0.17%</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-0.25%</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-0.09%</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-0.06%</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endParaRPr lang="en-US" sz="1200" b="0" i="0" u="none" strike="noStrike">
                        <a:solidFill>
                          <a:srgbClr val="000000"/>
                        </a:solidFill>
                        <a:latin typeface="Arial"/>
                      </a:endParaRP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0.13%</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0.61%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0.10%</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0.27%</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40282">
                <a:tc>
                  <a:txBody>
                    <a:bodyPr/>
                    <a:lstStyle/>
                    <a:p>
                      <a:pPr algn="ctr" fontAlgn="b"/>
                      <a:r>
                        <a:rPr lang="en-US" sz="1200" b="0" i="0" u="none" strike="noStrike">
                          <a:solidFill>
                            <a:srgbClr val="000000"/>
                          </a:solidFill>
                          <a:latin typeface="Arial"/>
                        </a:rPr>
                        <a:t>Class F</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-0.01%</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0.05%</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0.07%</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-0.14%</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-0.09%</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-0.10%</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0.05%</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-0.09%</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1" i="0" u="none" strike="noStrike" dirty="0">
                          <a:solidFill>
                            <a:srgbClr val="000000"/>
                          </a:solidFill>
                          <a:latin typeface="Arial"/>
                        </a:rPr>
                        <a:t>Overall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-0.02%</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0.03%</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0.05%</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0.03%</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-0.02%</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0.04%</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-0.06%</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-0.05%</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0.04%</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0.08%</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-0.06%</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40282">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-0.03%</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0.01%</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0.04%</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0.01%</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-0.02%</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0.04%</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-0.06%</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-0.06%</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0.05%</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0.10%</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-0.07%</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0" i="0" u="none" strike="noStrike" dirty="0">
                          <a:solidFill>
                            <a:srgbClr val="000000"/>
                          </a:solidFill>
                          <a:latin typeface="Arial"/>
                        </a:rPr>
                        <a:t>Enc </a:t>
                      </a:r>
                      <a:r>
                        <a:rPr lang="en-US" sz="1200" b="0" i="0" u="none" strike="noStrike" dirty="0" smtClean="0">
                          <a:solidFill>
                            <a:srgbClr val="000000"/>
                          </a:solidFill>
                          <a:latin typeface="Arial"/>
                        </a:rPr>
                        <a:t>T [%]</a:t>
                      </a:r>
                      <a:endParaRPr lang="en-US" sz="1200" b="0" i="0" u="none" strike="noStrike" dirty="0">
                        <a:solidFill>
                          <a:srgbClr val="000000"/>
                        </a:solidFill>
                        <a:latin typeface="Arial"/>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sz="1200" b="0" i="0" u="none" strike="noStrike">
                          <a:solidFill>
                            <a:srgbClr val="000000"/>
                          </a:solidFill>
                          <a:latin typeface="Arial"/>
                        </a:rPr>
                        <a:t>101%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101%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101%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99%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340282">
                <a:tc>
                  <a:txBody>
                    <a:bodyPr/>
                    <a:lstStyle/>
                    <a:p>
                      <a:pPr algn="ctr" fontAlgn="b"/>
                      <a:r>
                        <a:rPr lang="en-US" sz="1200" b="0" i="0" u="none" strike="noStrike" dirty="0">
                          <a:solidFill>
                            <a:srgbClr val="000000"/>
                          </a:solidFill>
                          <a:latin typeface="Arial"/>
                        </a:rPr>
                        <a:t>Dec </a:t>
                      </a:r>
                      <a:r>
                        <a:rPr lang="en-US" sz="1200" b="0" i="0" u="none" strike="noStrike" dirty="0" smtClean="0">
                          <a:solidFill>
                            <a:srgbClr val="000000"/>
                          </a:solidFill>
                          <a:latin typeface="Arial"/>
                        </a:rPr>
                        <a:t>T[%]</a:t>
                      </a:r>
                      <a:endParaRPr lang="en-US" sz="1200" b="0" i="0" u="none" strike="noStrike" dirty="0">
                        <a:solidFill>
                          <a:srgbClr val="000000"/>
                        </a:solidFill>
                        <a:latin typeface="Arial"/>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algn="ctr" fontAlgn="b"/>
                      <a:r>
                        <a:rPr lang="en-US" sz="1200" b="0" i="0" u="none" strike="noStrike">
                          <a:solidFill>
                            <a:srgbClr val="000000"/>
                          </a:solidFill>
                          <a:latin typeface="Arial"/>
                        </a:rPr>
                        <a:t>97%</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93%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94%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dirty="0">
                          <a:solidFill>
                            <a:srgbClr val="000000"/>
                          </a:solidFill>
                          <a:latin typeface="Arial"/>
                        </a:rPr>
                        <a:t>95%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bl>
          </a:graphicData>
        </a:graphic>
      </p:graphicFrame>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type="title"/>
          </p:nvPr>
        </p:nvSpPr>
        <p:spPr/>
        <p:txBody>
          <a:bodyPr/>
          <a:lstStyle/>
          <a:p>
            <a:r>
              <a:rPr lang="en-US" dirty="0" smtClean="0"/>
              <a:t>BD-rate (with class F and low delay P) </a:t>
            </a:r>
            <a:endParaRPr lang="en-US" dirty="0"/>
          </a:p>
        </p:txBody>
      </p:sp>
      <p:sp>
        <p:nvSpPr>
          <p:cNvPr id="243714" name="Rectangle 2"/>
          <p:cNvSpPr>
            <a:spLocks noGrp="1" noChangeArrowheads="1"/>
          </p:cNvSpPr>
          <p:nvPr>
            <p:ph idx="1"/>
          </p:nvPr>
        </p:nvSpPr>
        <p:spPr>
          <a:xfrm>
            <a:off x="163513" y="1613647"/>
            <a:ext cx="8098360" cy="4465562"/>
          </a:xfrm>
        </p:spPr>
        <p:txBody>
          <a:bodyPr/>
          <a:lstStyle/>
          <a:p>
            <a:pPr lvl="1"/>
            <a:endParaRPr lang="en-US" dirty="0" smtClean="0"/>
          </a:p>
          <a:p>
            <a:pPr>
              <a:buNone/>
            </a:pPr>
            <a:endParaRPr lang="en-US" dirty="0"/>
          </a:p>
        </p:txBody>
      </p:sp>
      <p:sp>
        <p:nvSpPr>
          <p:cNvPr id="6" name="Rectangle 2"/>
          <p:cNvSpPr txBox="1">
            <a:spLocks noChangeArrowheads="1"/>
          </p:cNvSpPr>
          <p:nvPr/>
        </p:nvSpPr>
        <p:spPr bwMode="auto">
          <a:xfrm>
            <a:off x="163513" y="904108"/>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630238" lvl="1" indent="-173038" eaLnBrk="1" hangingPunct="1">
              <a:lnSpc>
                <a:spcPct val="95000"/>
              </a:lnSpc>
              <a:spcBef>
                <a:spcPct val="35000"/>
              </a:spcBef>
              <a:buClr>
                <a:schemeClr val="accent2"/>
              </a:buClr>
            </a:pPr>
            <a:endParaRPr kumimoji="0" lang="en-US" sz="28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kumimoji="0" lang="en-US" sz="28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buFont typeface="Wingdings" pitchFamily="2" charset="2"/>
              <a:buChar cha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1000" b="0" i="0" u="none" strike="noStrike" kern="0" cap="none" spc="0" normalizeH="0" baseline="0" noProof="0" dirty="0" smtClean="0">
              <a:ln>
                <a:noFill/>
              </a:ln>
              <a:solidFill>
                <a:srgbClr val="333333"/>
              </a:solidFill>
              <a:effectLst/>
              <a:uLnTx/>
              <a:uFillTx/>
              <a:latin typeface="+mn-lt"/>
              <a:ea typeface="+mn-ea"/>
              <a:cs typeface="+mn-cs"/>
            </a:endParaRPr>
          </a:p>
          <a:p>
            <a:pPr marL="173038" marR="0" lvl="0" indent="-173038" algn="l" defTabSz="914400" rtl="0" eaLnBrk="1" fontAlgn="base" latinLnBrk="0" hangingPunct="1">
              <a:lnSpc>
                <a:spcPct val="95000"/>
              </a:lnSpc>
              <a:spcBef>
                <a:spcPct val="35000"/>
              </a:spcBef>
              <a:spcAft>
                <a:spcPct val="0"/>
              </a:spcAft>
              <a:buClr>
                <a:schemeClr val="accent2"/>
              </a:buClr>
              <a:buSzTx/>
              <a:buFont typeface="Wingdings" pitchFamily="2" charset="2"/>
              <a:buChar char="§"/>
              <a:tabLst/>
              <a:defRPr/>
            </a:pPr>
            <a:endParaRPr kumimoji="0" lang="en-US" sz="2000" b="0" i="0" u="none" strike="noStrike" kern="0" cap="none" spc="0" normalizeH="0" baseline="0" noProof="0" dirty="0">
              <a:ln>
                <a:noFill/>
              </a:ln>
              <a:solidFill>
                <a:srgbClr val="333333"/>
              </a:solidFill>
              <a:effectLst/>
              <a:uLnTx/>
              <a:uFillTx/>
              <a:latin typeface="+mn-lt"/>
              <a:ea typeface="+mn-ea"/>
              <a:cs typeface="+mn-cs"/>
            </a:endParaRPr>
          </a:p>
        </p:txBody>
      </p:sp>
      <p:sp>
        <p:nvSpPr>
          <p:cNvPr id="8" name="Rectangle 2"/>
          <p:cNvSpPr txBox="1">
            <a:spLocks noChangeArrowheads="1"/>
          </p:cNvSpPr>
          <p:nvPr/>
        </p:nvSpPr>
        <p:spPr bwMode="auto">
          <a:xfrm>
            <a:off x="163513" y="1116768"/>
            <a:ext cx="8712200" cy="29236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173038" lvl="0" indent="-173038" eaLnBrk="1" hangingPunct="1">
              <a:lnSpc>
                <a:spcPct val="95000"/>
              </a:lnSpc>
              <a:spcBef>
                <a:spcPct val="35000"/>
              </a:spcBef>
              <a:buClr>
                <a:schemeClr val="accent2"/>
              </a:buClr>
              <a:buFont typeface="Wingdings" pitchFamily="2" charset="2"/>
              <a:buChar char="§"/>
              <a:defRPr/>
            </a:pPr>
            <a:r>
              <a:rPr kumimoji="0" lang="en-US" sz="2000" b="0" i="0" u="none" strike="noStrike" kern="0" cap="none" spc="0" normalizeH="0" baseline="0" noProof="0" dirty="0" smtClean="0">
                <a:ln>
                  <a:noFill/>
                </a:ln>
                <a:solidFill>
                  <a:srgbClr val="333333"/>
                </a:solidFill>
                <a:effectLst/>
                <a:uLnTx/>
                <a:uFillTx/>
                <a:latin typeface="+mn-lt"/>
                <a:ea typeface="+mn-ea"/>
                <a:cs typeface="+mn-cs"/>
              </a:rPr>
              <a:t>8×8 sub-block</a:t>
            </a:r>
            <a:r>
              <a:rPr lang="en-US" sz="2000" kern="0" dirty="0" smtClean="0">
                <a:solidFill>
                  <a:srgbClr val="333333"/>
                </a:solidFill>
              </a:rPr>
              <a:t> , parallel contexts</a:t>
            </a:r>
            <a:endParaRPr kumimoji="0" lang="en-US" sz="1600" b="0" i="0" u="none" strike="noStrike" kern="0" cap="none" spc="0" normalizeH="0" baseline="0" noProof="0" dirty="0" smtClean="0">
              <a:ln>
                <a:noFill/>
              </a:ln>
              <a:solidFill>
                <a:srgbClr val="333333"/>
              </a:solidFill>
              <a:effectLst/>
              <a:uLnTx/>
              <a:uFillTx/>
              <a:latin typeface="+mn-lt"/>
              <a:cs typeface="+mn-cs"/>
            </a:endParaRPr>
          </a:p>
        </p:txBody>
      </p:sp>
      <p:graphicFrame>
        <p:nvGraphicFramePr>
          <p:cNvPr id="10" name="Table 9"/>
          <p:cNvGraphicFramePr>
            <a:graphicFrameLocks noGrp="1"/>
          </p:cNvGraphicFramePr>
          <p:nvPr/>
        </p:nvGraphicFramePr>
        <p:xfrm>
          <a:off x="507643" y="1817593"/>
          <a:ext cx="8350114" cy="3923248"/>
        </p:xfrm>
        <a:graphic>
          <a:graphicData uri="http://schemas.openxmlformats.org/drawingml/2006/table">
            <a:tbl>
              <a:tblPr/>
              <a:tblGrid>
                <a:gridCol w="893494"/>
                <a:gridCol w="621385"/>
                <a:gridCol w="621385"/>
                <a:gridCol w="621385"/>
                <a:gridCol w="621385"/>
                <a:gridCol w="621385"/>
                <a:gridCol w="621385"/>
                <a:gridCol w="621385"/>
                <a:gridCol w="621385"/>
                <a:gridCol w="621385"/>
                <a:gridCol w="621385"/>
                <a:gridCol w="621385"/>
                <a:gridCol w="621385"/>
              </a:tblGrid>
              <a:tr h="320265">
                <a:tc>
                  <a:txBody>
                    <a:bodyPr/>
                    <a:lstStyle/>
                    <a:p>
                      <a:pPr algn="ctr" fontAlgn="b"/>
                      <a:endParaRPr lang="en-US" sz="1200" b="0" i="0" u="none" strike="noStrike" dirty="0">
                        <a:solidFill>
                          <a:srgbClr val="000000"/>
                        </a:solidFill>
                        <a:latin typeface="Arial"/>
                      </a:endParaRP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b"/>
                      <a:r>
                        <a:rPr lang="en-US" sz="1200" b="1" i="0" u="none" strike="noStrike" dirty="0">
                          <a:solidFill>
                            <a:srgbClr val="000000"/>
                          </a:solidFill>
                          <a:latin typeface="Arial"/>
                        </a:rPr>
                        <a:t>All Intra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Random Access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Low delay B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Low delay P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340282">
                <a:tc>
                  <a:txBody>
                    <a:bodyPr/>
                    <a:lstStyle/>
                    <a:p>
                      <a:pPr algn="ctr" fontAlgn="b"/>
                      <a:endParaRPr lang="en-US" sz="1200" b="0" i="0" u="none" strike="noStrike">
                        <a:solidFill>
                          <a:srgbClr val="000000"/>
                        </a:solidFill>
                        <a:latin typeface="Arial"/>
                      </a:endParaRP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0" i="0" u="none" strike="noStrike">
                          <a:solidFill>
                            <a:srgbClr val="000000"/>
                          </a:solidFill>
                          <a:latin typeface="Arial"/>
                        </a:rPr>
                        <a:t>Class A</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0.30%</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0.08%</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0.27%</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0.33%</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0.66%</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0.86%</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20265">
                <a:tc>
                  <a:txBody>
                    <a:bodyPr/>
                    <a:lstStyle/>
                    <a:p>
                      <a:pPr algn="ctr" fontAlgn="b"/>
                      <a:r>
                        <a:rPr lang="en-US" sz="1200" b="0" i="0" u="none" strike="noStrike">
                          <a:solidFill>
                            <a:srgbClr val="000000"/>
                          </a:solidFill>
                          <a:latin typeface="Arial"/>
                        </a:rPr>
                        <a:t>Class B</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0.12%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0.18%</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0.23%</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0.16%</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-0.26%</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0.22%</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0.08%</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C</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0.10%</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0.07%</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-0.22%</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0.29%</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-0.16%</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0.09%</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-0.19%</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0.44%</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-0.38%</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0.22%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0.15%</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0.21%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endParaRPr lang="en-US" sz="1200" b="0" i="0" u="none" strike="noStrike">
                        <a:solidFill>
                          <a:srgbClr val="000000"/>
                        </a:solidFill>
                        <a:latin typeface="Arial"/>
                      </a:endParaRP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0.10%</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-1.43%</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-0.28%</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0.14%</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-0.41%</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-1.13%</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40282">
                <a:tc>
                  <a:txBody>
                    <a:bodyPr/>
                    <a:lstStyle/>
                    <a:p>
                      <a:pPr algn="ctr" fontAlgn="b"/>
                      <a:r>
                        <a:rPr lang="en-US" sz="1200" b="0" i="0" u="none" strike="noStrike">
                          <a:solidFill>
                            <a:srgbClr val="000000"/>
                          </a:solidFill>
                          <a:latin typeface="Arial"/>
                        </a:rPr>
                        <a:t>Class F</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-0.01%</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0.03%</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0.11%</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-0.04%</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-0.11%</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-0.12%</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0.12%</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0.06%</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-0.11%</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1" i="0" u="none" strike="noStrike" dirty="0">
                          <a:solidFill>
                            <a:srgbClr val="000000"/>
                          </a:solidFill>
                          <a:latin typeface="Arial"/>
                        </a:rPr>
                        <a:t>Overall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0.11%</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0.09%</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0.13%</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0.08%</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0.20%</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0.18%</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-0.22%</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-0.16%</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0.15%</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-0.28%</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40282">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0.10%</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0.09%</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0.11%</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0.09%</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0.19%</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0.17%</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-0.20%</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-0.13%</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0.04%</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0.14%</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-0.33%</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0" i="0" u="none" strike="noStrike" dirty="0">
                          <a:solidFill>
                            <a:srgbClr val="000000"/>
                          </a:solidFill>
                          <a:latin typeface="Arial"/>
                        </a:rPr>
                        <a:t>Enc </a:t>
                      </a:r>
                      <a:r>
                        <a:rPr lang="en-US" sz="1200" b="0" i="0" u="none" strike="noStrike" dirty="0" smtClean="0">
                          <a:solidFill>
                            <a:srgbClr val="000000"/>
                          </a:solidFill>
                          <a:latin typeface="Arial"/>
                        </a:rPr>
                        <a:t>T [%]</a:t>
                      </a:r>
                      <a:endParaRPr lang="en-US" sz="1200" b="0" i="0" u="none" strike="noStrike" dirty="0">
                        <a:solidFill>
                          <a:srgbClr val="000000"/>
                        </a:solidFill>
                        <a:latin typeface="Arial"/>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sz="1200" b="0" i="0" u="none" strike="noStrike">
                          <a:solidFill>
                            <a:srgbClr val="000000"/>
                          </a:solidFill>
                          <a:latin typeface="Arial"/>
                        </a:rPr>
                        <a:t>102%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100%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100%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101%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340282">
                <a:tc>
                  <a:txBody>
                    <a:bodyPr/>
                    <a:lstStyle/>
                    <a:p>
                      <a:pPr algn="ctr" fontAlgn="b"/>
                      <a:r>
                        <a:rPr lang="en-US" sz="1200" b="0" i="0" u="none" strike="noStrike" dirty="0">
                          <a:solidFill>
                            <a:srgbClr val="000000"/>
                          </a:solidFill>
                          <a:latin typeface="Arial"/>
                        </a:rPr>
                        <a:t>Dec </a:t>
                      </a:r>
                      <a:r>
                        <a:rPr lang="en-US" sz="1200" b="0" i="0" u="none" strike="noStrike" dirty="0" smtClean="0">
                          <a:solidFill>
                            <a:srgbClr val="000000"/>
                          </a:solidFill>
                          <a:latin typeface="Arial"/>
                        </a:rPr>
                        <a:t>T[%]</a:t>
                      </a:r>
                      <a:endParaRPr lang="en-US" sz="1200" b="0" i="0" u="none" strike="noStrike" dirty="0">
                        <a:solidFill>
                          <a:srgbClr val="000000"/>
                        </a:solidFill>
                        <a:latin typeface="Arial"/>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algn="ctr" fontAlgn="b"/>
                      <a:r>
                        <a:rPr lang="en-US" sz="1200" b="0" i="0" u="none" strike="noStrike">
                          <a:solidFill>
                            <a:srgbClr val="000000"/>
                          </a:solidFill>
                          <a:latin typeface="Arial"/>
                        </a:rPr>
                        <a:t>105%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105%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104%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dirty="0">
                          <a:solidFill>
                            <a:srgbClr val="000000"/>
                          </a:solidFill>
                          <a:latin typeface="Arial"/>
                        </a:rPr>
                        <a:t>105%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bl>
          </a:graphicData>
        </a:graphic>
      </p:graphicFrame>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type="title"/>
          </p:nvPr>
        </p:nvSpPr>
        <p:spPr/>
        <p:txBody>
          <a:bodyPr/>
          <a:lstStyle/>
          <a:p>
            <a:r>
              <a:rPr lang="en-US" dirty="0" smtClean="0"/>
              <a:t>BD-rate (with class F and low delay P) </a:t>
            </a:r>
            <a:endParaRPr lang="en-US" dirty="0"/>
          </a:p>
        </p:txBody>
      </p:sp>
      <p:sp>
        <p:nvSpPr>
          <p:cNvPr id="243714" name="Rectangle 2"/>
          <p:cNvSpPr>
            <a:spLocks noGrp="1" noChangeArrowheads="1"/>
          </p:cNvSpPr>
          <p:nvPr>
            <p:ph idx="1"/>
          </p:nvPr>
        </p:nvSpPr>
        <p:spPr>
          <a:xfrm>
            <a:off x="163513" y="1613647"/>
            <a:ext cx="8098360" cy="4465562"/>
          </a:xfrm>
        </p:spPr>
        <p:txBody>
          <a:bodyPr/>
          <a:lstStyle/>
          <a:p>
            <a:pPr lvl="1"/>
            <a:endParaRPr lang="en-US" dirty="0" smtClean="0"/>
          </a:p>
          <a:p>
            <a:pPr>
              <a:buNone/>
            </a:pPr>
            <a:endParaRPr lang="en-US" dirty="0"/>
          </a:p>
        </p:txBody>
      </p:sp>
      <p:sp>
        <p:nvSpPr>
          <p:cNvPr id="6" name="Rectangle 2"/>
          <p:cNvSpPr txBox="1">
            <a:spLocks noChangeArrowheads="1"/>
          </p:cNvSpPr>
          <p:nvPr/>
        </p:nvSpPr>
        <p:spPr bwMode="auto">
          <a:xfrm>
            <a:off x="163513" y="904108"/>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630238" lvl="1" indent="-173038" eaLnBrk="1" hangingPunct="1">
              <a:lnSpc>
                <a:spcPct val="95000"/>
              </a:lnSpc>
              <a:spcBef>
                <a:spcPct val="35000"/>
              </a:spcBef>
              <a:buClr>
                <a:schemeClr val="accent2"/>
              </a:buClr>
            </a:pPr>
            <a:endParaRPr kumimoji="0" lang="en-US" sz="28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kumimoji="0" lang="en-US" sz="28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buFont typeface="Wingdings" pitchFamily="2" charset="2"/>
              <a:buChar cha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1000" b="0" i="0" u="none" strike="noStrike" kern="0" cap="none" spc="0" normalizeH="0" baseline="0" noProof="0" dirty="0" smtClean="0">
              <a:ln>
                <a:noFill/>
              </a:ln>
              <a:solidFill>
                <a:srgbClr val="333333"/>
              </a:solidFill>
              <a:effectLst/>
              <a:uLnTx/>
              <a:uFillTx/>
              <a:latin typeface="+mn-lt"/>
              <a:ea typeface="+mn-ea"/>
              <a:cs typeface="+mn-cs"/>
            </a:endParaRPr>
          </a:p>
          <a:p>
            <a:pPr marL="173038" marR="0" lvl="0" indent="-173038" algn="l" defTabSz="914400" rtl="0" eaLnBrk="1" fontAlgn="base" latinLnBrk="0" hangingPunct="1">
              <a:lnSpc>
                <a:spcPct val="95000"/>
              </a:lnSpc>
              <a:spcBef>
                <a:spcPct val="35000"/>
              </a:spcBef>
              <a:spcAft>
                <a:spcPct val="0"/>
              </a:spcAft>
              <a:buClr>
                <a:schemeClr val="accent2"/>
              </a:buClr>
              <a:buSzTx/>
              <a:buFont typeface="Wingdings" pitchFamily="2" charset="2"/>
              <a:buChar char="§"/>
              <a:tabLst/>
              <a:defRPr/>
            </a:pPr>
            <a:endParaRPr kumimoji="0" lang="en-US" sz="2000" b="0" i="0" u="none" strike="noStrike" kern="0" cap="none" spc="0" normalizeH="0" baseline="0" noProof="0" dirty="0">
              <a:ln>
                <a:noFill/>
              </a:ln>
              <a:solidFill>
                <a:srgbClr val="333333"/>
              </a:solidFill>
              <a:effectLst/>
              <a:uLnTx/>
              <a:uFillTx/>
              <a:latin typeface="+mn-lt"/>
              <a:ea typeface="+mn-ea"/>
              <a:cs typeface="+mn-cs"/>
            </a:endParaRPr>
          </a:p>
        </p:txBody>
      </p:sp>
      <p:sp>
        <p:nvSpPr>
          <p:cNvPr id="8" name="Rectangle 2"/>
          <p:cNvSpPr txBox="1">
            <a:spLocks noChangeArrowheads="1"/>
          </p:cNvSpPr>
          <p:nvPr/>
        </p:nvSpPr>
        <p:spPr bwMode="auto">
          <a:xfrm>
            <a:off x="163513" y="1116768"/>
            <a:ext cx="8712200" cy="29236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173038" lvl="0" indent="-173038" eaLnBrk="1" hangingPunct="1">
              <a:lnSpc>
                <a:spcPct val="95000"/>
              </a:lnSpc>
              <a:spcBef>
                <a:spcPct val="35000"/>
              </a:spcBef>
              <a:buClr>
                <a:schemeClr val="accent2"/>
              </a:buClr>
              <a:buFont typeface="Wingdings" pitchFamily="2" charset="2"/>
              <a:buChar char="§"/>
              <a:defRPr/>
            </a:pPr>
            <a:r>
              <a:rPr lang="en-US" sz="2000" kern="0" dirty="0" smtClean="0">
                <a:solidFill>
                  <a:srgbClr val="333333"/>
                </a:solidFill>
                <a:latin typeface="+mn-lt"/>
                <a:cs typeface="+mn-cs"/>
              </a:rPr>
              <a:t>16</a:t>
            </a:r>
            <a:r>
              <a:rPr kumimoji="0" lang="en-US" sz="2000" b="0" i="0" u="none" strike="noStrike" kern="0" cap="none" spc="0" normalizeH="0" baseline="0" noProof="0" dirty="0" smtClean="0">
                <a:ln>
                  <a:noFill/>
                </a:ln>
                <a:solidFill>
                  <a:srgbClr val="333333"/>
                </a:solidFill>
                <a:effectLst/>
                <a:uLnTx/>
                <a:uFillTx/>
                <a:latin typeface="+mn-lt"/>
                <a:ea typeface="+mn-ea"/>
                <a:cs typeface="+mn-cs"/>
              </a:rPr>
              <a:t>×16 sub-bloc</a:t>
            </a:r>
            <a:r>
              <a:rPr lang="en-US" sz="2000" kern="0" noProof="0" dirty="0" smtClean="0">
                <a:solidFill>
                  <a:srgbClr val="333333"/>
                </a:solidFill>
              </a:rPr>
              <a:t>k</a:t>
            </a:r>
            <a:r>
              <a:rPr lang="en-US" sz="2000" kern="0" dirty="0" smtClean="0">
                <a:solidFill>
                  <a:srgbClr val="333333"/>
                </a:solidFill>
              </a:rPr>
              <a:t>, parallel contexts</a:t>
            </a:r>
            <a:endParaRPr kumimoji="0" lang="en-US" sz="1600" b="0" i="0" u="none" strike="noStrike" kern="0" cap="none" spc="0" normalizeH="0" baseline="0" noProof="0" dirty="0" smtClean="0">
              <a:ln>
                <a:noFill/>
              </a:ln>
              <a:solidFill>
                <a:srgbClr val="333333"/>
              </a:solidFill>
              <a:effectLst/>
              <a:uLnTx/>
              <a:uFillTx/>
              <a:latin typeface="+mn-lt"/>
              <a:cs typeface="+mn-cs"/>
            </a:endParaRPr>
          </a:p>
        </p:txBody>
      </p:sp>
      <p:graphicFrame>
        <p:nvGraphicFramePr>
          <p:cNvPr id="10" name="Table 9"/>
          <p:cNvGraphicFramePr>
            <a:graphicFrameLocks noGrp="1"/>
          </p:cNvGraphicFramePr>
          <p:nvPr/>
        </p:nvGraphicFramePr>
        <p:xfrm>
          <a:off x="507643" y="1817593"/>
          <a:ext cx="8350114" cy="3923248"/>
        </p:xfrm>
        <a:graphic>
          <a:graphicData uri="http://schemas.openxmlformats.org/drawingml/2006/table">
            <a:tbl>
              <a:tblPr/>
              <a:tblGrid>
                <a:gridCol w="893494"/>
                <a:gridCol w="621385"/>
                <a:gridCol w="621385"/>
                <a:gridCol w="621385"/>
                <a:gridCol w="621385"/>
                <a:gridCol w="621385"/>
                <a:gridCol w="621385"/>
                <a:gridCol w="621385"/>
                <a:gridCol w="621385"/>
                <a:gridCol w="621385"/>
                <a:gridCol w="621385"/>
                <a:gridCol w="621385"/>
                <a:gridCol w="621385"/>
              </a:tblGrid>
              <a:tr h="320265">
                <a:tc>
                  <a:txBody>
                    <a:bodyPr/>
                    <a:lstStyle/>
                    <a:p>
                      <a:pPr algn="ctr" fontAlgn="b"/>
                      <a:endParaRPr lang="en-US" sz="1200" b="0" i="0" u="none" strike="noStrike" dirty="0">
                        <a:solidFill>
                          <a:srgbClr val="000000"/>
                        </a:solidFill>
                        <a:latin typeface="Arial"/>
                      </a:endParaRP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b"/>
                      <a:r>
                        <a:rPr lang="en-US" sz="1200" b="1" i="0" u="none" strike="noStrike" dirty="0">
                          <a:solidFill>
                            <a:srgbClr val="000000"/>
                          </a:solidFill>
                          <a:latin typeface="Arial"/>
                        </a:rPr>
                        <a:t>All Intra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Random Access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Low delay B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Low delay P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340282">
                <a:tc>
                  <a:txBody>
                    <a:bodyPr/>
                    <a:lstStyle/>
                    <a:p>
                      <a:pPr algn="ctr" fontAlgn="b"/>
                      <a:endParaRPr lang="en-US" sz="1200" b="0" i="0" u="none" strike="noStrike">
                        <a:solidFill>
                          <a:srgbClr val="000000"/>
                        </a:solidFill>
                        <a:latin typeface="Arial"/>
                      </a:endParaRP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0" i="0" u="none" strike="noStrike">
                          <a:solidFill>
                            <a:srgbClr val="000000"/>
                          </a:solidFill>
                          <a:latin typeface="Arial"/>
                        </a:rPr>
                        <a:t>Class A</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0.20%</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-0.20%</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-0.13%</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0.29%</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-0.33%</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-0.54%</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20265">
                <a:tc>
                  <a:txBody>
                    <a:bodyPr/>
                    <a:lstStyle/>
                    <a:p>
                      <a:pPr algn="ctr" fontAlgn="b"/>
                      <a:r>
                        <a:rPr lang="en-US" sz="1200" b="0" i="0" u="none" strike="noStrike">
                          <a:solidFill>
                            <a:srgbClr val="000000"/>
                          </a:solidFill>
                          <a:latin typeface="Arial"/>
                        </a:rPr>
                        <a:t>Class B</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0.06%</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0.08%</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-0.10%</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0.22%</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-0.26%</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0.06%</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-0.34%</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C</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-0.09%</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-0.09%</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0.17%</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0.19%</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0.15%</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0.18%</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0.33%</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-0.61%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0.30%</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0.24%</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endParaRPr lang="en-US" sz="1200" b="0" i="0" u="none" strike="noStrike">
                        <a:solidFill>
                          <a:srgbClr val="000000"/>
                        </a:solidFill>
                        <a:latin typeface="Arial"/>
                      </a:endParaRP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-0.14%</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-0.13%</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-0.29%</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-0.74%</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40282">
                <a:tc>
                  <a:txBody>
                    <a:bodyPr/>
                    <a:lstStyle/>
                    <a:p>
                      <a:pPr algn="ctr" fontAlgn="b"/>
                      <a:r>
                        <a:rPr lang="en-US" sz="1200" b="0" i="0" u="none" strike="noStrike">
                          <a:solidFill>
                            <a:srgbClr val="000000"/>
                          </a:solidFill>
                          <a:latin typeface="Arial"/>
                        </a:rPr>
                        <a:t>Class F</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0.04%</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0.13%</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-0.05%</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-0.05%</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-0.16%</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-0.05%</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0.12%</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0.37%</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-0.11%</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0.06%</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-0.24%</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1" i="0" u="none" strike="noStrike" dirty="0">
                          <a:solidFill>
                            <a:srgbClr val="000000"/>
                          </a:solidFill>
                          <a:latin typeface="Arial"/>
                        </a:rPr>
                        <a:t>Overall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a:solidFill>
                            <a:srgbClr val="000000"/>
                          </a:solidFill>
                          <a:latin typeface="Arial"/>
                        </a:rPr>
                        <a:t>0.05%</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a:solidFill>
                            <a:srgbClr val="000000"/>
                          </a:solidFill>
                          <a:latin typeface="Arial"/>
                        </a:rPr>
                        <a:t>0.03%</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a:solidFill>
                            <a:srgbClr val="000000"/>
                          </a:solidFill>
                          <a:latin typeface="Arial"/>
                        </a:rPr>
                        <a:t>0.05%</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a:solidFill>
                            <a:srgbClr val="000000"/>
                          </a:solidFill>
                          <a:latin typeface="Arial"/>
                        </a:rPr>
                        <a:t>0.04%</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a:solidFill>
                            <a:srgbClr val="000000"/>
                          </a:solidFill>
                          <a:latin typeface="Arial"/>
                        </a:rPr>
                        <a:t>-0.03%</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a:solidFill>
                            <a:srgbClr val="000000"/>
                          </a:solidFill>
                          <a:latin typeface="Arial"/>
                        </a:rPr>
                        <a:t>-0.18%</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a:solidFill>
                            <a:srgbClr val="000000"/>
                          </a:solidFill>
                          <a:latin typeface="Arial"/>
                        </a:rPr>
                        <a:t>0.07%</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a:solidFill>
                            <a:srgbClr val="000000"/>
                          </a:solidFill>
                          <a:latin typeface="Arial"/>
                        </a:rPr>
                        <a:t>-0.04%</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a:solidFill>
                            <a:srgbClr val="000000"/>
                          </a:solidFill>
                          <a:latin typeface="Arial"/>
                        </a:rPr>
                        <a:t>0.08%</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-0.33%</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40282">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0.05%</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0.04%</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0.08%</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-0.05%</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-0.13%</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0.05%</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-0.03%</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0.11%</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808080"/>
                          </a:solidFill>
                          <a:latin typeface="Arial"/>
                        </a:rPr>
                        <a:t>-0.37%</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0" i="0" u="none" strike="noStrike" dirty="0">
                          <a:solidFill>
                            <a:srgbClr val="000000"/>
                          </a:solidFill>
                          <a:latin typeface="Arial"/>
                        </a:rPr>
                        <a:t>Enc </a:t>
                      </a:r>
                      <a:r>
                        <a:rPr lang="en-US" sz="1200" b="0" i="0" u="none" strike="noStrike" dirty="0" smtClean="0">
                          <a:solidFill>
                            <a:srgbClr val="000000"/>
                          </a:solidFill>
                          <a:latin typeface="Arial"/>
                        </a:rPr>
                        <a:t>T [%]</a:t>
                      </a:r>
                      <a:endParaRPr lang="en-US" sz="1200" b="0" i="0" u="none" strike="noStrike" dirty="0">
                        <a:solidFill>
                          <a:srgbClr val="000000"/>
                        </a:solidFill>
                        <a:latin typeface="Arial"/>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sz="1200" b="0" i="0" u="none" strike="noStrike">
                          <a:solidFill>
                            <a:srgbClr val="000000"/>
                          </a:solidFill>
                          <a:latin typeface="Arial"/>
                        </a:rPr>
                        <a:t>101%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102%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103%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99%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340282">
                <a:tc>
                  <a:txBody>
                    <a:bodyPr/>
                    <a:lstStyle/>
                    <a:p>
                      <a:pPr algn="ctr" fontAlgn="b"/>
                      <a:r>
                        <a:rPr lang="en-US" sz="1200" b="0" i="0" u="none" strike="noStrike" dirty="0">
                          <a:solidFill>
                            <a:srgbClr val="000000"/>
                          </a:solidFill>
                          <a:latin typeface="Arial"/>
                        </a:rPr>
                        <a:t>Dec </a:t>
                      </a:r>
                      <a:r>
                        <a:rPr lang="en-US" sz="1200" b="0" i="0" u="none" strike="noStrike" dirty="0" smtClean="0">
                          <a:solidFill>
                            <a:srgbClr val="000000"/>
                          </a:solidFill>
                          <a:latin typeface="Arial"/>
                        </a:rPr>
                        <a:t>T[%]</a:t>
                      </a:r>
                      <a:endParaRPr lang="en-US" sz="1200" b="0" i="0" u="none" strike="noStrike" dirty="0">
                        <a:solidFill>
                          <a:srgbClr val="000000"/>
                        </a:solidFill>
                        <a:latin typeface="Arial"/>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algn="ctr" fontAlgn="b"/>
                      <a:r>
                        <a:rPr lang="en-US" sz="1200" b="0" i="0" u="none" strike="noStrike">
                          <a:solidFill>
                            <a:srgbClr val="000000"/>
                          </a:solidFill>
                          <a:latin typeface="Arial"/>
                        </a:rPr>
                        <a:t>98%</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95%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96%</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dirty="0">
                          <a:solidFill>
                            <a:srgbClr val="000000"/>
                          </a:solidFill>
                          <a:latin typeface="Arial"/>
                        </a:rPr>
                        <a:t>94%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bl>
          </a:graphicData>
        </a:graphic>
      </p:graphicFrame>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type="title"/>
          </p:nvPr>
        </p:nvSpPr>
        <p:spPr/>
        <p:txBody>
          <a:bodyPr/>
          <a:lstStyle/>
          <a:p>
            <a:r>
              <a:rPr lang="en-US" dirty="0" smtClean="0"/>
              <a:t>Large Diagonal Scans</a:t>
            </a:r>
            <a:endParaRPr lang="en-US" dirty="0"/>
          </a:p>
        </p:txBody>
      </p:sp>
      <p:sp>
        <p:nvSpPr>
          <p:cNvPr id="243714" name="Rectangle 2"/>
          <p:cNvSpPr>
            <a:spLocks noGrp="1" noChangeArrowheads="1"/>
          </p:cNvSpPr>
          <p:nvPr>
            <p:ph idx="1"/>
          </p:nvPr>
        </p:nvSpPr>
        <p:spPr>
          <a:xfrm>
            <a:off x="163512" y="904108"/>
            <a:ext cx="8821461" cy="5314950"/>
          </a:xfrm>
        </p:spPr>
        <p:txBody>
          <a:bodyPr/>
          <a:lstStyle/>
          <a:p>
            <a:r>
              <a:rPr lang="en-US" b="1" dirty="0" smtClean="0"/>
              <a:t>HEVC</a:t>
            </a:r>
            <a:r>
              <a:rPr lang="en-US" dirty="0" smtClean="0"/>
              <a:t> has diagonal scans for HE residual data coding</a:t>
            </a:r>
          </a:p>
          <a:p>
            <a:endParaRPr lang="en-US" sz="2800"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smtClean="0"/>
              <a:t>Large diagonal scans (16×16 and 32×32) </a:t>
            </a:r>
          </a:p>
          <a:p>
            <a:pPr lvl="1"/>
            <a:r>
              <a:rPr lang="en-US" dirty="0" smtClean="0"/>
              <a:t>Hardware complexity is approximately double of 4×4 sub-block scans </a:t>
            </a:r>
          </a:p>
          <a:p>
            <a:pPr lvl="2"/>
            <a:r>
              <a:rPr lang="en-US" dirty="0" smtClean="0"/>
              <a:t>According to Sony’s JCTVC-F597</a:t>
            </a:r>
          </a:p>
          <a:p>
            <a:pPr lvl="1"/>
            <a:r>
              <a:rPr lang="en-US" dirty="0" smtClean="0"/>
              <a:t>SIMD implementation is difficult</a:t>
            </a:r>
          </a:p>
          <a:p>
            <a:pPr lvl="1"/>
            <a:endParaRPr lang="en-US" dirty="0" smtClean="0"/>
          </a:p>
        </p:txBody>
      </p:sp>
      <p:grpSp>
        <p:nvGrpSpPr>
          <p:cNvPr id="4" name="Group 3"/>
          <p:cNvGrpSpPr/>
          <p:nvPr/>
        </p:nvGrpSpPr>
        <p:grpSpPr>
          <a:xfrm>
            <a:off x="2345636" y="1463023"/>
            <a:ext cx="2556546" cy="2552382"/>
            <a:chOff x="767505" y="364836"/>
            <a:chExt cx="5905970" cy="5906949"/>
          </a:xfrm>
        </p:grpSpPr>
        <p:pic>
          <p:nvPicPr>
            <p:cNvPr id="5" name="Picture 2"/>
            <p:cNvPicPr>
              <a:picLocks noChangeAspect="1" noChangeArrowheads="1"/>
            </p:cNvPicPr>
            <p:nvPr/>
          </p:nvPicPr>
          <p:blipFill>
            <a:blip r:embed="rId2" cstate="print"/>
            <a:srcRect/>
            <a:stretch>
              <a:fillRect/>
            </a:stretch>
          </p:blipFill>
          <p:spPr bwMode="auto">
            <a:xfrm>
              <a:off x="768720" y="366055"/>
              <a:ext cx="3016471" cy="3017520"/>
            </a:xfrm>
            <a:prstGeom prst="rect">
              <a:avLst/>
            </a:prstGeom>
            <a:noFill/>
            <a:ln w="9525">
              <a:noFill/>
              <a:miter lim="800000"/>
              <a:headEnd/>
              <a:tailEnd/>
            </a:ln>
          </p:spPr>
        </p:pic>
        <p:pic>
          <p:nvPicPr>
            <p:cNvPr id="6" name="Picture 2"/>
            <p:cNvPicPr>
              <a:picLocks noChangeAspect="1" noChangeArrowheads="1"/>
            </p:cNvPicPr>
            <p:nvPr/>
          </p:nvPicPr>
          <p:blipFill>
            <a:blip r:embed="rId2" cstate="print"/>
            <a:srcRect/>
            <a:stretch>
              <a:fillRect/>
            </a:stretch>
          </p:blipFill>
          <p:spPr bwMode="auto">
            <a:xfrm>
              <a:off x="767505" y="3254265"/>
              <a:ext cx="3016471" cy="3017520"/>
            </a:xfrm>
            <a:prstGeom prst="rect">
              <a:avLst/>
            </a:prstGeom>
            <a:noFill/>
            <a:ln w="9525">
              <a:noFill/>
              <a:miter lim="800000"/>
              <a:headEnd/>
              <a:tailEnd/>
            </a:ln>
          </p:spPr>
        </p:pic>
        <p:cxnSp>
          <p:nvCxnSpPr>
            <p:cNvPr id="7" name="Straight Arrow Connector 6"/>
            <p:cNvCxnSpPr/>
            <p:nvPr/>
          </p:nvCxnSpPr>
          <p:spPr bwMode="auto">
            <a:xfrm flipV="1">
              <a:off x="955949" y="562043"/>
              <a:ext cx="364057" cy="372091"/>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8" name="Straight Arrow Connector 7"/>
            <p:cNvCxnSpPr/>
            <p:nvPr/>
          </p:nvCxnSpPr>
          <p:spPr bwMode="auto">
            <a:xfrm flipV="1">
              <a:off x="949014" y="551560"/>
              <a:ext cx="735049" cy="72671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9" name="Straight Arrow Connector 8"/>
            <p:cNvCxnSpPr/>
            <p:nvPr/>
          </p:nvCxnSpPr>
          <p:spPr bwMode="auto">
            <a:xfrm flipV="1">
              <a:off x="945548" y="535838"/>
              <a:ext cx="1112973" cy="1111037"/>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10" name="Straight Arrow Connector 9"/>
            <p:cNvCxnSpPr/>
            <p:nvPr/>
          </p:nvCxnSpPr>
          <p:spPr bwMode="auto">
            <a:xfrm flipV="1">
              <a:off x="959417" y="551560"/>
              <a:ext cx="1437157" cy="1465660"/>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11" name="Straight Arrow Connector 10"/>
            <p:cNvCxnSpPr/>
            <p:nvPr/>
          </p:nvCxnSpPr>
          <p:spPr bwMode="auto">
            <a:xfrm flipV="1">
              <a:off x="931679" y="541079"/>
              <a:ext cx="1844555" cy="1846487"/>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12" name="Straight Arrow Connector 11"/>
            <p:cNvCxnSpPr/>
            <p:nvPr/>
          </p:nvCxnSpPr>
          <p:spPr bwMode="auto">
            <a:xfrm flipV="1">
              <a:off x="950748" y="546320"/>
              <a:ext cx="2184341" cy="2190627"/>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13" name="Straight Arrow Connector 12"/>
            <p:cNvCxnSpPr/>
            <p:nvPr/>
          </p:nvCxnSpPr>
          <p:spPr bwMode="auto">
            <a:xfrm flipV="1">
              <a:off x="964616" y="551560"/>
              <a:ext cx="2524128" cy="2534770"/>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14" name="Straight Arrow Connector 13"/>
            <p:cNvCxnSpPr/>
            <p:nvPr/>
          </p:nvCxnSpPr>
          <p:spPr bwMode="auto">
            <a:xfrm flipV="1">
              <a:off x="946205" y="2312448"/>
              <a:ext cx="2594548" cy="2569653"/>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pic>
          <p:nvPicPr>
            <p:cNvPr id="15" name="Picture 2"/>
            <p:cNvPicPr>
              <a:picLocks noChangeAspect="1" noChangeArrowheads="1"/>
            </p:cNvPicPr>
            <p:nvPr/>
          </p:nvPicPr>
          <p:blipFill>
            <a:blip r:embed="rId2" cstate="print"/>
            <a:srcRect/>
            <a:stretch>
              <a:fillRect/>
            </a:stretch>
          </p:blipFill>
          <p:spPr bwMode="auto">
            <a:xfrm>
              <a:off x="3657004" y="364836"/>
              <a:ext cx="3016471" cy="3017520"/>
            </a:xfrm>
            <a:prstGeom prst="rect">
              <a:avLst/>
            </a:prstGeom>
            <a:noFill/>
            <a:ln w="9525">
              <a:noFill/>
              <a:miter lim="800000"/>
              <a:headEnd/>
              <a:tailEnd/>
            </a:ln>
          </p:spPr>
        </p:pic>
        <p:cxnSp>
          <p:nvCxnSpPr>
            <p:cNvPr id="16" name="Straight Connector 15"/>
            <p:cNvCxnSpPr/>
            <p:nvPr/>
          </p:nvCxnSpPr>
          <p:spPr bwMode="auto">
            <a:xfrm flipH="1">
              <a:off x="957697" y="552138"/>
              <a:ext cx="6964" cy="385992"/>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17" name="Picture 2"/>
            <p:cNvPicPr>
              <a:picLocks noChangeAspect="1" noChangeArrowheads="1"/>
            </p:cNvPicPr>
            <p:nvPr/>
          </p:nvPicPr>
          <p:blipFill>
            <a:blip r:embed="rId2" cstate="print"/>
            <a:srcRect/>
            <a:stretch>
              <a:fillRect/>
            </a:stretch>
          </p:blipFill>
          <p:spPr bwMode="auto">
            <a:xfrm>
              <a:off x="3655789" y="3253046"/>
              <a:ext cx="3016471" cy="3017520"/>
            </a:xfrm>
            <a:prstGeom prst="rect">
              <a:avLst/>
            </a:prstGeom>
            <a:noFill/>
            <a:ln w="9525">
              <a:noFill/>
              <a:miter lim="800000"/>
              <a:headEnd/>
              <a:tailEnd/>
            </a:ln>
          </p:spPr>
        </p:pic>
        <p:cxnSp>
          <p:nvCxnSpPr>
            <p:cNvPr id="18" name="Straight Arrow Connector 17"/>
            <p:cNvCxnSpPr/>
            <p:nvPr/>
          </p:nvCxnSpPr>
          <p:spPr bwMode="auto">
            <a:xfrm flipV="1">
              <a:off x="962108" y="524786"/>
              <a:ext cx="2894275" cy="2894276"/>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19" name="Straight Arrow Connector 18"/>
            <p:cNvCxnSpPr/>
            <p:nvPr/>
          </p:nvCxnSpPr>
          <p:spPr bwMode="auto">
            <a:xfrm flipV="1">
              <a:off x="962108" y="548640"/>
              <a:ext cx="3220278" cy="3220279"/>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20" name="Straight Arrow Connector 19"/>
            <p:cNvCxnSpPr/>
            <p:nvPr/>
          </p:nvCxnSpPr>
          <p:spPr bwMode="auto">
            <a:xfrm flipV="1">
              <a:off x="954157" y="524787"/>
              <a:ext cx="3633746" cy="3625794"/>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21" name="Straight Arrow Connector 20"/>
            <p:cNvCxnSpPr/>
            <p:nvPr/>
          </p:nvCxnSpPr>
          <p:spPr bwMode="auto">
            <a:xfrm flipV="1">
              <a:off x="954157" y="548640"/>
              <a:ext cx="4007457" cy="395179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gr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type="title"/>
          </p:nvPr>
        </p:nvSpPr>
        <p:spPr/>
        <p:txBody>
          <a:bodyPr/>
          <a:lstStyle/>
          <a:p>
            <a:r>
              <a:rPr lang="en-US" dirty="0" smtClean="0"/>
              <a:t>Diagonal Sub-block Scan</a:t>
            </a:r>
            <a:endParaRPr lang="en-US" dirty="0"/>
          </a:p>
        </p:txBody>
      </p:sp>
      <p:sp>
        <p:nvSpPr>
          <p:cNvPr id="243714" name="Rectangle 2"/>
          <p:cNvSpPr>
            <a:spLocks noGrp="1" noChangeArrowheads="1"/>
          </p:cNvSpPr>
          <p:nvPr>
            <p:ph idx="1"/>
          </p:nvPr>
        </p:nvSpPr>
        <p:spPr>
          <a:xfrm>
            <a:off x="163512" y="904108"/>
            <a:ext cx="8757204" cy="5314950"/>
          </a:xfrm>
        </p:spPr>
        <p:txBody>
          <a:bodyPr/>
          <a:lstStyle/>
          <a:p>
            <a:r>
              <a:rPr lang="en-GB" dirty="0" smtClean="0"/>
              <a:t> </a:t>
            </a:r>
            <a:r>
              <a:rPr lang="en-GB" b="1" dirty="0" smtClean="0"/>
              <a:t>Propose</a:t>
            </a:r>
            <a:r>
              <a:rPr lang="en-GB" dirty="0" smtClean="0"/>
              <a:t> to use sub-block based scans (for 16</a:t>
            </a:r>
            <a:r>
              <a:rPr lang="en-US" dirty="0" smtClean="0"/>
              <a:t>×</a:t>
            </a:r>
            <a:r>
              <a:rPr lang="en-GB" dirty="0" smtClean="0"/>
              <a:t>16 and 32</a:t>
            </a:r>
            <a:r>
              <a:rPr lang="en-US" dirty="0" smtClean="0"/>
              <a:t>×</a:t>
            </a:r>
            <a:r>
              <a:rPr lang="en-GB" dirty="0" smtClean="0"/>
              <a:t>32)</a:t>
            </a:r>
          </a:p>
          <a:p>
            <a:pPr lvl="1"/>
            <a:r>
              <a:rPr lang="en-GB" dirty="0" smtClean="0"/>
              <a:t>Diagonal scan within sub-blocks</a:t>
            </a:r>
          </a:p>
          <a:p>
            <a:pPr lvl="1"/>
            <a:r>
              <a:rPr lang="en-GB" dirty="0" smtClean="0"/>
              <a:t>Diagonal scan across sub-blocks</a:t>
            </a:r>
          </a:p>
          <a:p>
            <a:pPr lvl="1"/>
            <a:endParaRPr lang="en-GB" dirty="0" smtClean="0"/>
          </a:p>
          <a:p>
            <a:r>
              <a:rPr lang="en-GB" dirty="0" smtClean="0"/>
              <a:t>Tested 3 sub-blocks of sizes </a:t>
            </a:r>
          </a:p>
          <a:p>
            <a:pPr lvl="1"/>
            <a:r>
              <a:rPr lang="en-GB" dirty="0" smtClean="0"/>
              <a:t>4</a:t>
            </a:r>
            <a:r>
              <a:rPr lang="en-US" dirty="0" smtClean="0"/>
              <a:t>×</a:t>
            </a:r>
            <a:r>
              <a:rPr lang="en-GB" dirty="0" smtClean="0"/>
              <a:t>4, 8</a:t>
            </a:r>
            <a:r>
              <a:rPr lang="en-US" dirty="0" smtClean="0"/>
              <a:t>×</a:t>
            </a:r>
            <a:r>
              <a:rPr lang="en-GB" dirty="0" smtClean="0"/>
              <a:t>8 and 16</a:t>
            </a:r>
            <a:r>
              <a:rPr lang="en-US" dirty="0" smtClean="0"/>
              <a:t>×</a:t>
            </a:r>
            <a:r>
              <a:rPr lang="en-GB" dirty="0" smtClean="0"/>
              <a:t>16</a:t>
            </a:r>
          </a:p>
          <a:p>
            <a:pPr marL="342900" indent="-342900"/>
            <a:endParaRPr lang="en-US" dirty="0" smtClean="0"/>
          </a:p>
          <a:p>
            <a:pPr marL="342900" indent="-342900">
              <a:buNone/>
            </a:pPr>
            <a:endParaRPr lang="en-US" dirty="0" smtClean="0"/>
          </a:p>
        </p:txBody>
      </p:sp>
      <p:grpSp>
        <p:nvGrpSpPr>
          <p:cNvPr id="67" name="Group 66"/>
          <p:cNvGrpSpPr/>
          <p:nvPr/>
        </p:nvGrpSpPr>
        <p:grpSpPr>
          <a:xfrm>
            <a:off x="2464905" y="3565282"/>
            <a:ext cx="2300492" cy="2270973"/>
            <a:chOff x="4796272" y="869792"/>
            <a:chExt cx="3443844" cy="3418798"/>
          </a:xfrm>
        </p:grpSpPr>
        <p:pic>
          <p:nvPicPr>
            <p:cNvPr id="5" name="Picture 2"/>
            <p:cNvPicPr>
              <a:picLocks noChangeAspect="1" noChangeArrowheads="1"/>
            </p:cNvPicPr>
            <p:nvPr/>
          </p:nvPicPr>
          <p:blipFill>
            <a:blip r:embed="rId2" cstate="print"/>
            <a:srcRect/>
            <a:stretch>
              <a:fillRect/>
            </a:stretch>
          </p:blipFill>
          <p:spPr bwMode="auto">
            <a:xfrm>
              <a:off x="4796272" y="869792"/>
              <a:ext cx="3443844" cy="3418798"/>
            </a:xfrm>
            <a:prstGeom prst="rect">
              <a:avLst/>
            </a:prstGeom>
            <a:noFill/>
            <a:ln w="9525">
              <a:noFill/>
              <a:miter lim="800000"/>
              <a:headEnd/>
              <a:tailEnd/>
            </a:ln>
          </p:spPr>
        </p:pic>
        <p:cxnSp>
          <p:nvCxnSpPr>
            <p:cNvPr id="6" name="Straight Connector 5"/>
            <p:cNvCxnSpPr/>
            <p:nvPr/>
          </p:nvCxnSpPr>
          <p:spPr bwMode="auto">
            <a:xfrm>
              <a:off x="4812065" y="4154512"/>
              <a:ext cx="3295403" cy="5938"/>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7" name="Straight Connector 6"/>
            <p:cNvCxnSpPr/>
            <p:nvPr/>
          </p:nvCxnSpPr>
          <p:spPr bwMode="auto">
            <a:xfrm>
              <a:off x="4814337" y="2512200"/>
              <a:ext cx="3295403" cy="5938"/>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8" name="Straight Connector 7"/>
            <p:cNvCxnSpPr/>
            <p:nvPr/>
          </p:nvCxnSpPr>
          <p:spPr bwMode="auto">
            <a:xfrm>
              <a:off x="4807516" y="874500"/>
              <a:ext cx="3295403" cy="5938"/>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9" name="Straight Connector 8"/>
            <p:cNvCxnSpPr/>
            <p:nvPr/>
          </p:nvCxnSpPr>
          <p:spPr bwMode="auto">
            <a:xfrm>
              <a:off x="4798148" y="871103"/>
              <a:ext cx="10571" cy="3255898"/>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10" name="Straight Connector 9"/>
            <p:cNvCxnSpPr/>
            <p:nvPr/>
          </p:nvCxnSpPr>
          <p:spPr bwMode="auto">
            <a:xfrm>
              <a:off x="6442703" y="898398"/>
              <a:ext cx="10571" cy="3255898"/>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11" name="Straight Connector 10"/>
            <p:cNvCxnSpPr/>
            <p:nvPr/>
          </p:nvCxnSpPr>
          <p:spPr bwMode="auto">
            <a:xfrm>
              <a:off x="8094081" y="891575"/>
              <a:ext cx="10571" cy="3255898"/>
            </a:xfrm>
            <a:prstGeom prst="line">
              <a:avLst/>
            </a:prstGeom>
            <a:solidFill>
              <a:schemeClr val="accent1"/>
            </a:solidFill>
            <a:ln w="38100" cap="flat" cmpd="sng" algn="ctr">
              <a:solidFill>
                <a:schemeClr val="tx1"/>
              </a:solidFill>
              <a:prstDash val="solid"/>
              <a:round/>
              <a:headEnd type="none" w="med" len="med"/>
              <a:tailEnd type="none" w="med" len="med"/>
            </a:ln>
            <a:effectLst/>
          </p:spPr>
        </p:cxnSp>
        <p:grpSp>
          <p:nvGrpSpPr>
            <p:cNvPr id="12" name="Group 11"/>
            <p:cNvGrpSpPr/>
            <p:nvPr/>
          </p:nvGrpSpPr>
          <p:grpSpPr>
            <a:xfrm>
              <a:off x="6642884" y="2687784"/>
              <a:ext cx="1307648" cy="1326077"/>
              <a:chOff x="4998153" y="1031175"/>
              <a:chExt cx="1307648" cy="1326077"/>
            </a:xfrm>
          </p:grpSpPr>
          <p:grpSp>
            <p:nvGrpSpPr>
              <p:cNvPr id="13" name="Group 83"/>
              <p:cNvGrpSpPr/>
              <p:nvPr/>
            </p:nvGrpSpPr>
            <p:grpSpPr>
              <a:xfrm>
                <a:off x="4998153" y="1062153"/>
                <a:ext cx="1307648" cy="1295099"/>
                <a:chOff x="4998153" y="1062153"/>
                <a:chExt cx="1307648" cy="1295099"/>
              </a:xfrm>
            </p:grpSpPr>
            <p:cxnSp>
              <p:nvCxnSpPr>
                <p:cNvPr id="15" name="Straight Arrow Connector 14"/>
                <p:cNvCxnSpPr/>
                <p:nvPr/>
              </p:nvCxnSpPr>
              <p:spPr bwMode="auto">
                <a:xfrm flipV="1">
                  <a:off x="5002110" y="1079966"/>
                  <a:ext cx="839191" cy="823359"/>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16" name="Straight Arrow Connector 15"/>
                <p:cNvCxnSpPr/>
                <p:nvPr/>
              </p:nvCxnSpPr>
              <p:spPr bwMode="auto">
                <a:xfrm flipV="1">
                  <a:off x="4998153" y="1062153"/>
                  <a:ext cx="1270659" cy="1258786"/>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17" name="Straight Arrow Connector 16"/>
                <p:cNvCxnSpPr/>
                <p:nvPr/>
              </p:nvCxnSpPr>
              <p:spPr bwMode="auto">
                <a:xfrm flipV="1">
                  <a:off x="5039716" y="1097779"/>
                  <a:ext cx="368135" cy="385949"/>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18" name="Straight Arrow Connector 17"/>
                <p:cNvCxnSpPr/>
                <p:nvPr/>
              </p:nvCxnSpPr>
              <p:spPr bwMode="auto">
                <a:xfrm flipV="1">
                  <a:off x="5418161" y="1454727"/>
                  <a:ext cx="869823" cy="865393"/>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19" name="Straight Arrow Connector 18"/>
                <p:cNvCxnSpPr/>
                <p:nvPr/>
              </p:nvCxnSpPr>
              <p:spPr bwMode="auto">
                <a:xfrm flipV="1">
                  <a:off x="5807122" y="1846613"/>
                  <a:ext cx="498675" cy="487154"/>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20" name="Straight Connector 19"/>
                <p:cNvCxnSpPr/>
                <p:nvPr/>
              </p:nvCxnSpPr>
              <p:spPr bwMode="auto">
                <a:xfrm flipH="1">
                  <a:off x="4999512" y="1128156"/>
                  <a:ext cx="415637" cy="760021"/>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21" name="Straight Connector 20"/>
                <p:cNvCxnSpPr/>
                <p:nvPr/>
              </p:nvCxnSpPr>
              <p:spPr bwMode="auto">
                <a:xfrm flipH="1">
                  <a:off x="5017325" y="1104405"/>
                  <a:ext cx="801584" cy="1205346"/>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22" name="Straight Connector 21"/>
                <p:cNvCxnSpPr/>
                <p:nvPr/>
              </p:nvCxnSpPr>
              <p:spPr bwMode="auto">
                <a:xfrm flipH="1">
                  <a:off x="5411337" y="1092530"/>
                  <a:ext cx="835085" cy="1227589"/>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23" name="Straight Connector 22"/>
                <p:cNvCxnSpPr/>
                <p:nvPr/>
              </p:nvCxnSpPr>
              <p:spPr bwMode="auto">
                <a:xfrm flipH="1">
                  <a:off x="5813946" y="1478478"/>
                  <a:ext cx="450288" cy="800698"/>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24" name="Straight Arrow Connector 23"/>
                <p:cNvCxnSpPr/>
                <p:nvPr/>
              </p:nvCxnSpPr>
              <p:spPr bwMode="auto">
                <a:xfrm flipH="1">
                  <a:off x="6299860" y="1870364"/>
                  <a:ext cx="5941" cy="48688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grpSp>
          <p:cxnSp>
            <p:nvCxnSpPr>
              <p:cNvPr id="14" name="Straight Arrow Connector 13"/>
              <p:cNvCxnSpPr/>
              <p:nvPr/>
            </p:nvCxnSpPr>
            <p:spPr bwMode="auto">
              <a:xfrm flipH="1">
                <a:off x="5009408" y="1031175"/>
                <a:ext cx="5941" cy="48688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grpSp>
        <p:grpSp>
          <p:nvGrpSpPr>
            <p:cNvPr id="25" name="Group 24"/>
            <p:cNvGrpSpPr/>
            <p:nvPr/>
          </p:nvGrpSpPr>
          <p:grpSpPr>
            <a:xfrm>
              <a:off x="6634968" y="1035134"/>
              <a:ext cx="1307648" cy="1326077"/>
              <a:chOff x="4998153" y="1031175"/>
              <a:chExt cx="1307648" cy="1326077"/>
            </a:xfrm>
          </p:grpSpPr>
          <p:grpSp>
            <p:nvGrpSpPr>
              <p:cNvPr id="26" name="Group 83"/>
              <p:cNvGrpSpPr/>
              <p:nvPr/>
            </p:nvGrpSpPr>
            <p:grpSpPr>
              <a:xfrm>
                <a:off x="4998153" y="1062153"/>
                <a:ext cx="1307648" cy="1295099"/>
                <a:chOff x="4998153" y="1062153"/>
                <a:chExt cx="1307648" cy="1295099"/>
              </a:xfrm>
            </p:grpSpPr>
            <p:cxnSp>
              <p:nvCxnSpPr>
                <p:cNvPr id="28" name="Straight Arrow Connector 27"/>
                <p:cNvCxnSpPr/>
                <p:nvPr/>
              </p:nvCxnSpPr>
              <p:spPr bwMode="auto">
                <a:xfrm flipV="1">
                  <a:off x="5002110" y="1079966"/>
                  <a:ext cx="839191" cy="823359"/>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29" name="Straight Arrow Connector 28"/>
                <p:cNvCxnSpPr/>
                <p:nvPr/>
              </p:nvCxnSpPr>
              <p:spPr bwMode="auto">
                <a:xfrm flipV="1">
                  <a:off x="4998153" y="1062153"/>
                  <a:ext cx="1270659" cy="1258786"/>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30" name="Straight Arrow Connector 29"/>
                <p:cNvCxnSpPr/>
                <p:nvPr/>
              </p:nvCxnSpPr>
              <p:spPr bwMode="auto">
                <a:xfrm flipV="1">
                  <a:off x="5039716" y="1097779"/>
                  <a:ext cx="368135" cy="385949"/>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31" name="Straight Arrow Connector 30"/>
                <p:cNvCxnSpPr/>
                <p:nvPr/>
              </p:nvCxnSpPr>
              <p:spPr bwMode="auto">
                <a:xfrm flipV="1">
                  <a:off x="5418161" y="1454727"/>
                  <a:ext cx="869823" cy="865393"/>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32" name="Straight Arrow Connector 31"/>
                <p:cNvCxnSpPr/>
                <p:nvPr/>
              </p:nvCxnSpPr>
              <p:spPr bwMode="auto">
                <a:xfrm flipV="1">
                  <a:off x="5807122" y="1846613"/>
                  <a:ext cx="498675" cy="487154"/>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33" name="Straight Connector 32"/>
                <p:cNvCxnSpPr/>
                <p:nvPr/>
              </p:nvCxnSpPr>
              <p:spPr bwMode="auto">
                <a:xfrm flipH="1">
                  <a:off x="4999512" y="1128156"/>
                  <a:ext cx="415637" cy="760021"/>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34" name="Straight Connector 33"/>
                <p:cNvCxnSpPr/>
                <p:nvPr/>
              </p:nvCxnSpPr>
              <p:spPr bwMode="auto">
                <a:xfrm flipH="1">
                  <a:off x="5017325" y="1104405"/>
                  <a:ext cx="801584" cy="1205346"/>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35" name="Straight Connector 34"/>
                <p:cNvCxnSpPr/>
                <p:nvPr/>
              </p:nvCxnSpPr>
              <p:spPr bwMode="auto">
                <a:xfrm flipH="1">
                  <a:off x="5411337" y="1092530"/>
                  <a:ext cx="835085" cy="1227589"/>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36" name="Straight Connector 35"/>
                <p:cNvCxnSpPr/>
                <p:nvPr/>
              </p:nvCxnSpPr>
              <p:spPr bwMode="auto">
                <a:xfrm flipH="1">
                  <a:off x="5813946" y="1478478"/>
                  <a:ext cx="450288" cy="800698"/>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37" name="Straight Arrow Connector 36"/>
                <p:cNvCxnSpPr/>
                <p:nvPr/>
              </p:nvCxnSpPr>
              <p:spPr bwMode="auto">
                <a:xfrm flipH="1">
                  <a:off x="6299860" y="1870364"/>
                  <a:ext cx="5941" cy="48688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grpSp>
          <p:cxnSp>
            <p:nvCxnSpPr>
              <p:cNvPr id="27" name="Straight Arrow Connector 26"/>
              <p:cNvCxnSpPr/>
              <p:nvPr/>
            </p:nvCxnSpPr>
            <p:spPr bwMode="auto">
              <a:xfrm flipH="1">
                <a:off x="5009408" y="1031175"/>
                <a:ext cx="5941" cy="48688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grpSp>
        <p:grpSp>
          <p:nvGrpSpPr>
            <p:cNvPr id="38" name="Group 37"/>
            <p:cNvGrpSpPr/>
            <p:nvPr/>
          </p:nvGrpSpPr>
          <p:grpSpPr>
            <a:xfrm>
              <a:off x="4990237" y="2673927"/>
              <a:ext cx="1307648" cy="1326077"/>
              <a:chOff x="4998153" y="1031175"/>
              <a:chExt cx="1307648" cy="1326077"/>
            </a:xfrm>
          </p:grpSpPr>
          <p:grpSp>
            <p:nvGrpSpPr>
              <p:cNvPr id="39" name="Group 83"/>
              <p:cNvGrpSpPr/>
              <p:nvPr/>
            </p:nvGrpSpPr>
            <p:grpSpPr>
              <a:xfrm>
                <a:off x="4998153" y="1062153"/>
                <a:ext cx="1307648" cy="1295099"/>
                <a:chOff x="4998153" y="1062153"/>
                <a:chExt cx="1307648" cy="1295099"/>
              </a:xfrm>
            </p:grpSpPr>
            <p:cxnSp>
              <p:nvCxnSpPr>
                <p:cNvPr id="41" name="Straight Arrow Connector 40"/>
                <p:cNvCxnSpPr/>
                <p:nvPr/>
              </p:nvCxnSpPr>
              <p:spPr bwMode="auto">
                <a:xfrm flipV="1">
                  <a:off x="5002110" y="1079966"/>
                  <a:ext cx="839191" cy="823359"/>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42" name="Straight Arrow Connector 41"/>
                <p:cNvCxnSpPr/>
                <p:nvPr/>
              </p:nvCxnSpPr>
              <p:spPr bwMode="auto">
                <a:xfrm flipV="1">
                  <a:off x="4998153" y="1062153"/>
                  <a:ext cx="1270659" cy="1258786"/>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43" name="Straight Arrow Connector 42"/>
                <p:cNvCxnSpPr/>
                <p:nvPr/>
              </p:nvCxnSpPr>
              <p:spPr bwMode="auto">
                <a:xfrm flipV="1">
                  <a:off x="5039716" y="1097779"/>
                  <a:ext cx="368135" cy="385949"/>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44" name="Straight Arrow Connector 43"/>
                <p:cNvCxnSpPr/>
                <p:nvPr/>
              </p:nvCxnSpPr>
              <p:spPr bwMode="auto">
                <a:xfrm flipV="1">
                  <a:off x="5418161" y="1454727"/>
                  <a:ext cx="869823" cy="865393"/>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45" name="Straight Arrow Connector 44"/>
                <p:cNvCxnSpPr/>
                <p:nvPr/>
              </p:nvCxnSpPr>
              <p:spPr bwMode="auto">
                <a:xfrm flipV="1">
                  <a:off x="5807122" y="1846613"/>
                  <a:ext cx="498675" cy="487154"/>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46" name="Straight Connector 45"/>
                <p:cNvCxnSpPr/>
                <p:nvPr/>
              </p:nvCxnSpPr>
              <p:spPr bwMode="auto">
                <a:xfrm flipH="1">
                  <a:off x="4999512" y="1128156"/>
                  <a:ext cx="415637" cy="760021"/>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47" name="Straight Connector 46"/>
                <p:cNvCxnSpPr/>
                <p:nvPr/>
              </p:nvCxnSpPr>
              <p:spPr bwMode="auto">
                <a:xfrm flipH="1">
                  <a:off x="5017325" y="1104405"/>
                  <a:ext cx="801584" cy="1205346"/>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48" name="Straight Connector 47"/>
                <p:cNvCxnSpPr/>
                <p:nvPr/>
              </p:nvCxnSpPr>
              <p:spPr bwMode="auto">
                <a:xfrm flipH="1">
                  <a:off x="5411337" y="1092530"/>
                  <a:ext cx="835085" cy="1227589"/>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49" name="Straight Connector 48"/>
                <p:cNvCxnSpPr/>
                <p:nvPr/>
              </p:nvCxnSpPr>
              <p:spPr bwMode="auto">
                <a:xfrm flipH="1">
                  <a:off x="5813946" y="1478478"/>
                  <a:ext cx="450288" cy="800698"/>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50" name="Straight Arrow Connector 49"/>
                <p:cNvCxnSpPr/>
                <p:nvPr/>
              </p:nvCxnSpPr>
              <p:spPr bwMode="auto">
                <a:xfrm flipH="1">
                  <a:off x="6299860" y="1870364"/>
                  <a:ext cx="5941" cy="48688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grpSp>
          <p:cxnSp>
            <p:nvCxnSpPr>
              <p:cNvPr id="40" name="Straight Arrow Connector 39"/>
              <p:cNvCxnSpPr/>
              <p:nvPr/>
            </p:nvCxnSpPr>
            <p:spPr bwMode="auto">
              <a:xfrm flipH="1">
                <a:off x="5009408" y="1031175"/>
                <a:ext cx="5941" cy="48688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grpSp>
        <p:grpSp>
          <p:nvGrpSpPr>
            <p:cNvPr id="51" name="Group 50"/>
            <p:cNvGrpSpPr/>
            <p:nvPr/>
          </p:nvGrpSpPr>
          <p:grpSpPr>
            <a:xfrm>
              <a:off x="4990236" y="1058884"/>
              <a:ext cx="1307648" cy="1326077"/>
              <a:chOff x="4998153" y="1031175"/>
              <a:chExt cx="1307648" cy="1326077"/>
            </a:xfrm>
          </p:grpSpPr>
          <p:grpSp>
            <p:nvGrpSpPr>
              <p:cNvPr id="52" name="Group 83"/>
              <p:cNvGrpSpPr/>
              <p:nvPr/>
            </p:nvGrpSpPr>
            <p:grpSpPr>
              <a:xfrm>
                <a:off x="4998153" y="1062153"/>
                <a:ext cx="1307648" cy="1295099"/>
                <a:chOff x="4998153" y="1062153"/>
                <a:chExt cx="1307648" cy="1295099"/>
              </a:xfrm>
            </p:grpSpPr>
            <p:cxnSp>
              <p:nvCxnSpPr>
                <p:cNvPr id="54" name="Straight Arrow Connector 53"/>
                <p:cNvCxnSpPr/>
                <p:nvPr/>
              </p:nvCxnSpPr>
              <p:spPr bwMode="auto">
                <a:xfrm flipV="1">
                  <a:off x="5002110" y="1079966"/>
                  <a:ext cx="839191" cy="823359"/>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55" name="Straight Arrow Connector 54"/>
                <p:cNvCxnSpPr/>
                <p:nvPr/>
              </p:nvCxnSpPr>
              <p:spPr bwMode="auto">
                <a:xfrm flipV="1">
                  <a:off x="4998153" y="1062153"/>
                  <a:ext cx="1270659" cy="1258786"/>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56" name="Straight Arrow Connector 55"/>
                <p:cNvCxnSpPr/>
                <p:nvPr/>
              </p:nvCxnSpPr>
              <p:spPr bwMode="auto">
                <a:xfrm flipV="1">
                  <a:off x="5039716" y="1097779"/>
                  <a:ext cx="368135" cy="385949"/>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57" name="Straight Arrow Connector 56"/>
                <p:cNvCxnSpPr/>
                <p:nvPr/>
              </p:nvCxnSpPr>
              <p:spPr bwMode="auto">
                <a:xfrm flipV="1">
                  <a:off x="5418161" y="1454727"/>
                  <a:ext cx="869823" cy="865393"/>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58" name="Straight Arrow Connector 57"/>
                <p:cNvCxnSpPr/>
                <p:nvPr/>
              </p:nvCxnSpPr>
              <p:spPr bwMode="auto">
                <a:xfrm flipV="1">
                  <a:off x="5807122" y="1846613"/>
                  <a:ext cx="498675" cy="487154"/>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59" name="Straight Connector 58"/>
                <p:cNvCxnSpPr/>
                <p:nvPr/>
              </p:nvCxnSpPr>
              <p:spPr bwMode="auto">
                <a:xfrm flipH="1">
                  <a:off x="4999512" y="1128156"/>
                  <a:ext cx="415637" cy="760021"/>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60" name="Straight Connector 59"/>
                <p:cNvCxnSpPr/>
                <p:nvPr/>
              </p:nvCxnSpPr>
              <p:spPr bwMode="auto">
                <a:xfrm flipH="1">
                  <a:off x="5017325" y="1104405"/>
                  <a:ext cx="801584" cy="1205346"/>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61" name="Straight Connector 60"/>
                <p:cNvCxnSpPr/>
                <p:nvPr/>
              </p:nvCxnSpPr>
              <p:spPr bwMode="auto">
                <a:xfrm flipH="1">
                  <a:off x="5411337" y="1092530"/>
                  <a:ext cx="835085" cy="1227589"/>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62" name="Straight Connector 61"/>
                <p:cNvCxnSpPr/>
                <p:nvPr/>
              </p:nvCxnSpPr>
              <p:spPr bwMode="auto">
                <a:xfrm flipH="1">
                  <a:off x="5813946" y="1478478"/>
                  <a:ext cx="450288" cy="800698"/>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63" name="Straight Arrow Connector 62"/>
                <p:cNvCxnSpPr/>
                <p:nvPr/>
              </p:nvCxnSpPr>
              <p:spPr bwMode="auto">
                <a:xfrm flipH="1">
                  <a:off x="6299860" y="1870364"/>
                  <a:ext cx="5941" cy="48688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grpSp>
          <p:cxnSp>
            <p:nvCxnSpPr>
              <p:cNvPr id="53" name="Straight Arrow Connector 52"/>
              <p:cNvCxnSpPr/>
              <p:nvPr/>
            </p:nvCxnSpPr>
            <p:spPr bwMode="auto">
              <a:xfrm flipH="1">
                <a:off x="5009408" y="1031175"/>
                <a:ext cx="5941" cy="48688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grpSp>
        <p:cxnSp>
          <p:nvCxnSpPr>
            <p:cNvPr id="64" name="Straight Connector 63"/>
            <p:cNvCxnSpPr/>
            <p:nvPr/>
          </p:nvCxnSpPr>
          <p:spPr bwMode="auto">
            <a:xfrm flipH="1">
              <a:off x="5017325" y="2386940"/>
              <a:ext cx="1270659" cy="296883"/>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65" name="Straight Connector 64"/>
            <p:cNvCxnSpPr/>
            <p:nvPr/>
          </p:nvCxnSpPr>
          <p:spPr bwMode="auto">
            <a:xfrm flipH="1">
              <a:off x="6299860" y="1033153"/>
              <a:ext cx="356259" cy="2962894"/>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66" name="Straight Connector 65"/>
            <p:cNvCxnSpPr/>
            <p:nvPr/>
          </p:nvCxnSpPr>
          <p:spPr bwMode="auto">
            <a:xfrm flipH="1">
              <a:off x="6654169" y="2379023"/>
              <a:ext cx="1270659" cy="296883"/>
            </a:xfrm>
            <a:prstGeom prst="line">
              <a:avLst/>
            </a:prstGeom>
            <a:solidFill>
              <a:schemeClr val="accent1"/>
            </a:solidFill>
            <a:ln w="9525" cap="flat" cmpd="sng" algn="ctr">
              <a:solidFill>
                <a:schemeClr val="tx1"/>
              </a:solidFill>
              <a:prstDash val="dash"/>
              <a:round/>
              <a:headEnd type="none" w="med" len="med"/>
              <a:tailEnd type="none" w="med" len="med"/>
            </a:ln>
            <a:effectLst/>
          </p:spPr>
        </p:cxnSp>
      </p:gr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type="title"/>
          </p:nvPr>
        </p:nvSpPr>
        <p:spPr/>
        <p:txBody>
          <a:bodyPr/>
          <a:lstStyle/>
          <a:p>
            <a:r>
              <a:rPr lang="en-US" dirty="0" smtClean="0"/>
              <a:t>Parallel Context</a:t>
            </a:r>
            <a:endParaRPr lang="en-US" dirty="0"/>
          </a:p>
        </p:txBody>
      </p:sp>
      <p:sp>
        <p:nvSpPr>
          <p:cNvPr id="243714" name="Rectangle 2"/>
          <p:cNvSpPr>
            <a:spLocks noGrp="1" noChangeArrowheads="1"/>
          </p:cNvSpPr>
          <p:nvPr>
            <p:ph idx="1"/>
          </p:nvPr>
        </p:nvSpPr>
        <p:spPr>
          <a:xfrm>
            <a:off x="163512" y="904108"/>
            <a:ext cx="8821461" cy="5314950"/>
          </a:xfrm>
        </p:spPr>
        <p:txBody>
          <a:bodyPr/>
          <a:lstStyle/>
          <a:p>
            <a:r>
              <a:rPr lang="en-US" dirty="0" smtClean="0"/>
              <a:t>Context for parallelization</a:t>
            </a:r>
          </a:p>
          <a:p>
            <a:pPr lvl="1"/>
            <a:r>
              <a:rPr lang="en-US" dirty="0" smtClean="0"/>
              <a:t>Avoid dependency of current context with previous coefficient</a:t>
            </a:r>
          </a:p>
          <a:p>
            <a:pPr lvl="1"/>
            <a:r>
              <a:rPr lang="en-US" dirty="0" smtClean="0"/>
              <a:t>Modified context for</a:t>
            </a:r>
          </a:p>
          <a:p>
            <a:pPr lvl="2"/>
            <a:r>
              <a:rPr lang="en-US" dirty="0" smtClean="0"/>
              <a:t>Top-left corner coefficient of a sub-block</a:t>
            </a:r>
          </a:p>
          <a:p>
            <a:pPr lvl="2"/>
            <a:r>
              <a:rPr lang="en-US" dirty="0" smtClean="0"/>
              <a:t>Coefficient above bottom-right corner of sub-block</a:t>
            </a:r>
          </a:p>
          <a:p>
            <a:endParaRPr lang="en-US" dirty="0" smtClean="0"/>
          </a:p>
          <a:p>
            <a:pPr>
              <a:buNone/>
            </a:pPr>
            <a:endParaRPr lang="en-US" dirty="0" smtClean="0"/>
          </a:p>
          <a:p>
            <a:pPr lvl="1"/>
            <a:endParaRPr lang="en-US" dirty="0" smtClean="0"/>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25" name="Object 1"/>
          <p:cNvGraphicFramePr>
            <a:graphicFrameLocks noChangeAspect="1"/>
          </p:cNvGraphicFramePr>
          <p:nvPr/>
        </p:nvGraphicFramePr>
        <p:xfrm>
          <a:off x="2019630" y="3010735"/>
          <a:ext cx="2687541" cy="2714965"/>
        </p:xfrm>
        <a:graphic>
          <a:graphicData uri="http://schemas.openxmlformats.org/presentationml/2006/ole">
            <p:oleObj spid="_x0000_s1025" name="Visio" r:id="rId3" imgW="3011040" imgH="3041350" progId="Visio.Drawing.11">
              <p:embed/>
            </p:oleObj>
          </a:graphicData>
        </a:graphic>
      </p:graphicFrame>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type="title"/>
          </p:nvPr>
        </p:nvSpPr>
        <p:spPr/>
        <p:txBody>
          <a:bodyPr/>
          <a:lstStyle/>
          <a:p>
            <a:r>
              <a:rPr lang="en-US" dirty="0" smtClean="0"/>
              <a:t>Performance</a:t>
            </a:r>
            <a:endParaRPr lang="en-US" dirty="0"/>
          </a:p>
        </p:txBody>
      </p:sp>
      <p:sp>
        <p:nvSpPr>
          <p:cNvPr id="243714" name="Rectangle 2"/>
          <p:cNvSpPr>
            <a:spLocks noGrp="1" noChangeArrowheads="1"/>
          </p:cNvSpPr>
          <p:nvPr>
            <p:ph idx="1"/>
          </p:nvPr>
        </p:nvSpPr>
        <p:spPr>
          <a:xfrm>
            <a:off x="163512" y="904108"/>
            <a:ext cx="8821461" cy="5314950"/>
          </a:xfrm>
        </p:spPr>
        <p:txBody>
          <a:bodyPr/>
          <a:lstStyle/>
          <a:p>
            <a:r>
              <a:rPr lang="en-US" dirty="0" smtClean="0"/>
              <a:t>Common conditions</a:t>
            </a:r>
          </a:p>
          <a:p>
            <a:pPr lvl="1"/>
            <a:r>
              <a:rPr lang="en-US" dirty="0" smtClean="0"/>
              <a:t>Average YUV:  ( 6Y + U + V ) / 8</a:t>
            </a:r>
          </a:p>
          <a:p>
            <a:r>
              <a:rPr lang="en-US" dirty="0" smtClean="0"/>
              <a:t>For sub-blocks sizes </a:t>
            </a:r>
            <a:r>
              <a:rPr lang="en-GB" dirty="0" smtClean="0"/>
              <a:t>4</a:t>
            </a:r>
            <a:r>
              <a:rPr lang="en-US" dirty="0" smtClean="0"/>
              <a:t>×</a:t>
            </a:r>
            <a:r>
              <a:rPr lang="en-GB" dirty="0" smtClean="0"/>
              <a:t>4, 8</a:t>
            </a:r>
            <a:r>
              <a:rPr lang="en-US" dirty="0" smtClean="0"/>
              <a:t>×</a:t>
            </a:r>
            <a:r>
              <a:rPr lang="en-GB" dirty="0" smtClean="0"/>
              <a:t>8 and 16</a:t>
            </a:r>
            <a:r>
              <a:rPr lang="en-US" dirty="0" smtClean="0"/>
              <a:t>×</a:t>
            </a:r>
            <a:r>
              <a:rPr lang="en-GB" dirty="0" smtClean="0"/>
              <a:t>16</a:t>
            </a:r>
            <a:endParaRPr lang="en-US" dirty="0" smtClean="0"/>
          </a:p>
          <a:p>
            <a:pPr lvl="1"/>
            <a:r>
              <a:rPr lang="en-GB" dirty="0" smtClean="0"/>
              <a:t>Without parallel contexts</a:t>
            </a:r>
          </a:p>
          <a:p>
            <a:pPr lvl="1"/>
            <a:endParaRPr lang="en-GB" dirty="0" smtClean="0"/>
          </a:p>
          <a:p>
            <a:pPr lvl="1"/>
            <a:endParaRPr lang="en-GB" dirty="0" smtClean="0"/>
          </a:p>
          <a:p>
            <a:pPr lvl="1"/>
            <a:endParaRPr lang="en-GB" sz="2000" dirty="0" smtClean="0"/>
          </a:p>
          <a:p>
            <a:pPr lvl="1">
              <a:buNone/>
            </a:pPr>
            <a:endParaRPr lang="en-GB" dirty="0" smtClean="0"/>
          </a:p>
          <a:p>
            <a:pPr lvl="1"/>
            <a:r>
              <a:rPr lang="en-GB" dirty="0" smtClean="0"/>
              <a:t>With parallel contexts</a:t>
            </a:r>
          </a:p>
          <a:p>
            <a:pPr lvl="1"/>
            <a:endParaRPr lang="en-GB" dirty="0" smtClean="0"/>
          </a:p>
          <a:p>
            <a:pPr lvl="1"/>
            <a:endParaRPr lang="en-GB" dirty="0" smtClean="0"/>
          </a:p>
          <a:p>
            <a:pPr lvl="1"/>
            <a:endParaRPr lang="en-GB" dirty="0" smtClean="0"/>
          </a:p>
          <a:p>
            <a:pPr lvl="1"/>
            <a:endParaRPr lang="en-GB" dirty="0" smtClean="0"/>
          </a:p>
          <a:p>
            <a:pPr lvl="1"/>
            <a:endParaRPr lang="en-GB" sz="1050" dirty="0" smtClean="0"/>
          </a:p>
          <a:p>
            <a:pPr lvl="1"/>
            <a:r>
              <a:rPr lang="en-US" dirty="0" smtClean="0"/>
              <a:t>Cross-check:  Sony (JCTVC-G302)</a:t>
            </a:r>
          </a:p>
          <a:p>
            <a:pPr lvl="1"/>
            <a:endParaRPr lang="en-GB" dirty="0" smtClean="0"/>
          </a:p>
          <a:p>
            <a:pPr lvl="1"/>
            <a:endParaRPr lang="en-US" dirty="0" smtClean="0"/>
          </a:p>
          <a:p>
            <a:pPr marL="511176" lvl="2">
              <a:buClr>
                <a:schemeClr val="accent2"/>
              </a:buClr>
            </a:pPr>
            <a:endParaRPr lang="en-GB" dirty="0" smtClean="0"/>
          </a:p>
          <a:p>
            <a:pPr marL="511176" lvl="2">
              <a:buClr>
                <a:schemeClr val="accent2"/>
              </a:buClr>
            </a:pPr>
            <a:endParaRPr lang="en-US" dirty="0" smtClean="0"/>
          </a:p>
          <a:p>
            <a:pPr lvl="1"/>
            <a:endParaRPr lang="en-US" dirty="0" smtClean="0"/>
          </a:p>
          <a:p>
            <a:endParaRPr lang="en-US" dirty="0" smtClean="0"/>
          </a:p>
          <a:p>
            <a:pPr>
              <a:buNone/>
            </a:pPr>
            <a:endParaRPr lang="en-US" dirty="0" smtClean="0"/>
          </a:p>
          <a:p>
            <a:pPr lvl="1"/>
            <a:endParaRPr lang="en-US" dirty="0" smtClean="0"/>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Table 5"/>
          <p:cNvGraphicFramePr>
            <a:graphicFrameLocks noGrp="1"/>
          </p:cNvGraphicFramePr>
          <p:nvPr/>
        </p:nvGraphicFramePr>
        <p:xfrm>
          <a:off x="1922943" y="2441051"/>
          <a:ext cx="5145768" cy="1341120"/>
        </p:xfrm>
        <a:graphic>
          <a:graphicData uri="http://schemas.openxmlformats.org/drawingml/2006/table">
            <a:tbl>
              <a:tblPr firstRow="1" bandRow="1">
                <a:tableStyleId>{5C22544A-7EE6-4342-B048-85BDC9FD1C3A}</a:tableStyleId>
              </a:tblPr>
              <a:tblGrid>
                <a:gridCol w="1286442"/>
                <a:gridCol w="1286442"/>
                <a:gridCol w="1286442"/>
                <a:gridCol w="1286442"/>
              </a:tblGrid>
              <a:tr h="310101">
                <a:tc>
                  <a:txBody>
                    <a:bodyPr/>
                    <a:lstStyle/>
                    <a:p>
                      <a:pPr algn="ctr"/>
                      <a:r>
                        <a:rPr lang="en-US" sz="1600" dirty="0" smtClean="0"/>
                        <a:t>BD-rate</a:t>
                      </a:r>
                      <a:endParaRPr lang="en-US" sz="1600" dirty="0"/>
                    </a:p>
                  </a:txBody>
                  <a:tcPr/>
                </a:tc>
                <a:tc>
                  <a:txBody>
                    <a:bodyPr/>
                    <a:lstStyle/>
                    <a:p>
                      <a:pPr algn="ctr"/>
                      <a:r>
                        <a:rPr lang="en-US" sz="1600" dirty="0" smtClean="0"/>
                        <a:t>AI – HE </a:t>
                      </a:r>
                      <a:endParaRPr lang="en-US" sz="1600" dirty="0"/>
                    </a:p>
                  </a:txBody>
                  <a:tcPr/>
                </a:tc>
                <a:tc>
                  <a:txBody>
                    <a:bodyPr/>
                    <a:lstStyle/>
                    <a:p>
                      <a:pPr algn="ctr"/>
                      <a:r>
                        <a:rPr lang="en-US" sz="1600" dirty="0" smtClean="0"/>
                        <a:t>RA –</a:t>
                      </a:r>
                      <a:r>
                        <a:rPr lang="en-US" sz="1600" baseline="0" dirty="0" smtClean="0"/>
                        <a:t> HE</a:t>
                      </a:r>
                      <a:endParaRPr lang="en-US" sz="1600" dirty="0"/>
                    </a:p>
                  </a:txBody>
                  <a:tcPr/>
                </a:tc>
                <a:tc>
                  <a:txBody>
                    <a:bodyPr/>
                    <a:lstStyle/>
                    <a:p>
                      <a:pPr algn="ctr"/>
                      <a:r>
                        <a:rPr lang="en-US" sz="1600" dirty="0" smtClean="0"/>
                        <a:t>LB – HE </a:t>
                      </a:r>
                      <a:endParaRPr lang="en-US" sz="1600" dirty="0"/>
                    </a:p>
                  </a:txBody>
                  <a:tcPr/>
                </a:tc>
              </a:tr>
              <a:tr h="310101">
                <a:tc>
                  <a:txBody>
                    <a:bodyPr/>
                    <a:lstStyle/>
                    <a:p>
                      <a:pPr algn="ctr"/>
                      <a:r>
                        <a:rPr lang="en-US" sz="1600" dirty="0" smtClean="0"/>
                        <a:t>4×4</a:t>
                      </a:r>
                      <a:endParaRPr lang="en-US" sz="1600" dirty="0"/>
                    </a:p>
                  </a:txBody>
                  <a:tcPr/>
                </a:tc>
                <a:tc>
                  <a:txBody>
                    <a:bodyPr/>
                    <a:lstStyle/>
                    <a:p>
                      <a:pPr algn="ctr"/>
                      <a:r>
                        <a:rPr lang="en-US" sz="1600" dirty="0" smtClean="0"/>
                        <a:t>-0.03%</a:t>
                      </a:r>
                      <a:endParaRPr lang="en-US" sz="1600" dirty="0"/>
                    </a:p>
                  </a:txBody>
                  <a:tcPr/>
                </a:tc>
                <a:tc>
                  <a:txBody>
                    <a:bodyPr/>
                    <a:lstStyle/>
                    <a:p>
                      <a:pPr algn="ctr"/>
                      <a:r>
                        <a:rPr lang="en-US" sz="1600" dirty="0" smtClean="0"/>
                        <a:t>0.03%</a:t>
                      </a:r>
                      <a:endParaRPr lang="en-US" sz="1600" dirty="0"/>
                    </a:p>
                  </a:txBody>
                  <a:tcPr/>
                </a:tc>
                <a:tc>
                  <a:txBody>
                    <a:bodyPr/>
                    <a:lstStyle/>
                    <a:p>
                      <a:pPr algn="ctr"/>
                      <a:r>
                        <a:rPr lang="en-US" sz="1600" dirty="0" smtClean="0"/>
                        <a:t>0.02%</a:t>
                      </a:r>
                      <a:endParaRPr lang="en-US" sz="1600" dirty="0"/>
                    </a:p>
                  </a:txBody>
                  <a:tcPr/>
                </a:tc>
              </a:tr>
              <a:tr h="31010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8×8</a:t>
                      </a:r>
                    </a:p>
                  </a:txBody>
                  <a:tcPr/>
                </a:tc>
                <a:tc>
                  <a:txBody>
                    <a:bodyPr/>
                    <a:lstStyle/>
                    <a:p>
                      <a:pPr algn="ctr"/>
                      <a:r>
                        <a:rPr lang="en-US" sz="1600" dirty="0" smtClean="0"/>
                        <a:t>0.12%</a:t>
                      </a:r>
                      <a:endParaRPr lang="en-US" sz="1600" dirty="0"/>
                    </a:p>
                  </a:txBody>
                  <a:tcPr/>
                </a:tc>
                <a:tc>
                  <a:txBody>
                    <a:bodyPr/>
                    <a:lstStyle/>
                    <a:p>
                      <a:pPr algn="ctr"/>
                      <a:r>
                        <a:rPr lang="en-US" sz="1600" dirty="0" smtClean="0"/>
                        <a:t>0.09%</a:t>
                      </a:r>
                      <a:endParaRPr lang="en-US" sz="1600" dirty="0"/>
                    </a:p>
                  </a:txBody>
                  <a:tcPr/>
                </a:tc>
                <a:tc>
                  <a:txBody>
                    <a:bodyPr/>
                    <a:lstStyle/>
                    <a:p>
                      <a:pPr algn="ctr"/>
                      <a:r>
                        <a:rPr lang="en-US" sz="1600" dirty="0" smtClean="0"/>
                        <a:t>0.01%</a:t>
                      </a:r>
                      <a:endParaRPr lang="en-US" sz="1600" dirty="0"/>
                    </a:p>
                  </a:txBody>
                  <a:tcPr/>
                </a:tc>
              </a:tr>
              <a:tr h="310101">
                <a:tc>
                  <a:txBody>
                    <a:bodyPr/>
                    <a:lstStyle/>
                    <a:p>
                      <a:pPr algn="ctr"/>
                      <a:r>
                        <a:rPr lang="en-US" sz="1600" dirty="0" smtClean="0"/>
                        <a:t>16×16</a:t>
                      </a:r>
                      <a:endParaRPr lang="en-US" sz="1600" dirty="0"/>
                    </a:p>
                  </a:txBody>
                  <a:tcPr/>
                </a:tc>
                <a:tc>
                  <a:txBody>
                    <a:bodyPr/>
                    <a:lstStyle/>
                    <a:p>
                      <a:pPr algn="ctr"/>
                      <a:r>
                        <a:rPr lang="en-US" sz="1600" dirty="0" smtClean="0"/>
                        <a:t>0.05%</a:t>
                      </a:r>
                      <a:endParaRPr lang="en-US" sz="1600" dirty="0"/>
                    </a:p>
                  </a:txBody>
                  <a:tcPr/>
                </a:tc>
                <a:tc>
                  <a:txBody>
                    <a:bodyPr/>
                    <a:lstStyle/>
                    <a:p>
                      <a:pPr algn="ctr"/>
                      <a:r>
                        <a:rPr lang="en-US" sz="1600" dirty="0" smtClean="0"/>
                        <a:t>0.02%</a:t>
                      </a:r>
                      <a:endParaRPr lang="en-US" sz="1600" dirty="0"/>
                    </a:p>
                  </a:txBody>
                  <a:tcPr/>
                </a:tc>
                <a:tc>
                  <a:txBody>
                    <a:bodyPr/>
                    <a:lstStyle/>
                    <a:p>
                      <a:pPr algn="ctr"/>
                      <a:r>
                        <a:rPr lang="en-US" sz="1600" dirty="0" smtClean="0"/>
                        <a:t>0.03%</a:t>
                      </a:r>
                      <a:endParaRPr lang="en-US" sz="1600" dirty="0"/>
                    </a:p>
                  </a:txBody>
                  <a:tcPr/>
                </a:tc>
              </a:tr>
            </a:tbl>
          </a:graphicData>
        </a:graphic>
      </p:graphicFrame>
      <p:graphicFrame>
        <p:nvGraphicFramePr>
          <p:cNvPr id="7" name="Table 6"/>
          <p:cNvGraphicFramePr>
            <a:graphicFrameLocks noGrp="1"/>
          </p:cNvGraphicFramePr>
          <p:nvPr/>
        </p:nvGraphicFramePr>
        <p:xfrm>
          <a:off x="1924268" y="4302981"/>
          <a:ext cx="5145768" cy="1341120"/>
        </p:xfrm>
        <a:graphic>
          <a:graphicData uri="http://schemas.openxmlformats.org/drawingml/2006/table">
            <a:tbl>
              <a:tblPr firstRow="1" bandRow="1">
                <a:tableStyleId>{5C22544A-7EE6-4342-B048-85BDC9FD1C3A}</a:tableStyleId>
              </a:tblPr>
              <a:tblGrid>
                <a:gridCol w="1286442"/>
                <a:gridCol w="1286442"/>
                <a:gridCol w="1286442"/>
                <a:gridCol w="1286442"/>
              </a:tblGrid>
              <a:tr h="310101">
                <a:tc>
                  <a:txBody>
                    <a:bodyPr/>
                    <a:lstStyle/>
                    <a:p>
                      <a:pPr algn="ctr"/>
                      <a:r>
                        <a:rPr lang="en-US" sz="1600" dirty="0" smtClean="0"/>
                        <a:t>BD-rate</a:t>
                      </a:r>
                      <a:endParaRPr lang="en-US" sz="1600" dirty="0"/>
                    </a:p>
                  </a:txBody>
                  <a:tcPr/>
                </a:tc>
                <a:tc>
                  <a:txBody>
                    <a:bodyPr/>
                    <a:lstStyle/>
                    <a:p>
                      <a:pPr algn="ctr"/>
                      <a:r>
                        <a:rPr lang="en-US" sz="1600" dirty="0" smtClean="0"/>
                        <a:t>AI – HE </a:t>
                      </a:r>
                      <a:endParaRPr lang="en-US" sz="1600" dirty="0"/>
                    </a:p>
                  </a:txBody>
                  <a:tcPr/>
                </a:tc>
                <a:tc>
                  <a:txBody>
                    <a:bodyPr/>
                    <a:lstStyle/>
                    <a:p>
                      <a:pPr algn="ctr"/>
                      <a:r>
                        <a:rPr lang="en-US" sz="1600" dirty="0" smtClean="0"/>
                        <a:t>RA –</a:t>
                      </a:r>
                      <a:r>
                        <a:rPr lang="en-US" sz="1600" baseline="0" dirty="0" smtClean="0"/>
                        <a:t> HE</a:t>
                      </a:r>
                      <a:endParaRPr lang="en-US" sz="1600" dirty="0"/>
                    </a:p>
                  </a:txBody>
                  <a:tcPr/>
                </a:tc>
                <a:tc>
                  <a:txBody>
                    <a:bodyPr/>
                    <a:lstStyle/>
                    <a:p>
                      <a:pPr algn="ctr"/>
                      <a:r>
                        <a:rPr lang="en-US" sz="1600" dirty="0" smtClean="0"/>
                        <a:t>LB – HE </a:t>
                      </a:r>
                      <a:endParaRPr lang="en-US" sz="1600" dirty="0"/>
                    </a:p>
                  </a:txBody>
                  <a:tcPr/>
                </a:tc>
              </a:tr>
              <a:tr h="310101">
                <a:tc>
                  <a:txBody>
                    <a:bodyPr/>
                    <a:lstStyle/>
                    <a:p>
                      <a:pPr algn="ctr"/>
                      <a:r>
                        <a:rPr lang="en-US" sz="1600" dirty="0" smtClean="0"/>
                        <a:t>4×4</a:t>
                      </a:r>
                      <a:endParaRPr lang="en-US" sz="1600" dirty="0"/>
                    </a:p>
                  </a:txBody>
                  <a:tcPr/>
                </a:tc>
                <a:tc>
                  <a:txBody>
                    <a:bodyPr/>
                    <a:lstStyle/>
                    <a:p>
                      <a:pPr algn="ctr"/>
                      <a:r>
                        <a:rPr lang="en-US" sz="1600" dirty="0" smtClean="0"/>
                        <a:t>0.01%</a:t>
                      </a:r>
                      <a:endParaRPr lang="en-US" sz="1600" dirty="0"/>
                    </a:p>
                  </a:txBody>
                  <a:tcPr/>
                </a:tc>
                <a:tc>
                  <a:txBody>
                    <a:bodyPr/>
                    <a:lstStyle/>
                    <a:p>
                      <a:pPr algn="ctr"/>
                      <a:r>
                        <a:rPr lang="en-US" sz="1600" dirty="0" smtClean="0"/>
                        <a:t>0.05%</a:t>
                      </a:r>
                      <a:endParaRPr lang="en-US" sz="1600" dirty="0"/>
                    </a:p>
                  </a:txBody>
                  <a:tcPr/>
                </a:tc>
                <a:tc>
                  <a:txBody>
                    <a:bodyPr/>
                    <a:lstStyle/>
                    <a:p>
                      <a:pPr algn="ctr"/>
                      <a:r>
                        <a:rPr lang="en-US" sz="1600" dirty="0" smtClean="0"/>
                        <a:t>0.03%</a:t>
                      </a:r>
                      <a:endParaRPr lang="en-US" sz="1600" dirty="0"/>
                    </a:p>
                  </a:txBody>
                  <a:tcPr/>
                </a:tc>
              </a:tr>
              <a:tr h="31010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8×8</a:t>
                      </a:r>
                    </a:p>
                  </a:txBody>
                  <a:tcPr/>
                </a:tc>
                <a:tc>
                  <a:txBody>
                    <a:bodyPr/>
                    <a:lstStyle/>
                    <a:p>
                      <a:pPr algn="ctr"/>
                      <a:r>
                        <a:rPr lang="en-US" sz="1600" dirty="0" smtClean="0"/>
                        <a:t>0.13%</a:t>
                      </a:r>
                      <a:endParaRPr lang="en-US" sz="1600" dirty="0"/>
                    </a:p>
                  </a:txBody>
                  <a:tcPr/>
                </a:tc>
                <a:tc>
                  <a:txBody>
                    <a:bodyPr/>
                    <a:lstStyle/>
                    <a:p>
                      <a:pPr algn="ctr"/>
                      <a:r>
                        <a:rPr lang="en-US" sz="1600" dirty="0" smtClean="0"/>
                        <a:t>0.13%</a:t>
                      </a:r>
                      <a:endParaRPr lang="en-US" sz="1600" dirty="0"/>
                    </a:p>
                  </a:txBody>
                  <a:tcPr/>
                </a:tc>
                <a:tc>
                  <a:txBody>
                    <a:bodyPr/>
                    <a:lstStyle/>
                    <a:p>
                      <a:pPr algn="ctr"/>
                      <a:r>
                        <a:rPr lang="en-US" sz="1600" dirty="0" smtClean="0"/>
                        <a:t>-0.04%</a:t>
                      </a:r>
                      <a:endParaRPr lang="en-US" sz="1600" dirty="0"/>
                    </a:p>
                  </a:txBody>
                  <a:tcPr/>
                </a:tc>
              </a:tr>
              <a:tr h="310101">
                <a:tc>
                  <a:txBody>
                    <a:bodyPr/>
                    <a:lstStyle/>
                    <a:p>
                      <a:pPr algn="ctr"/>
                      <a:r>
                        <a:rPr lang="en-US" sz="1600" dirty="0" smtClean="0"/>
                        <a:t>16×16</a:t>
                      </a:r>
                      <a:endParaRPr lang="en-US" sz="1600" dirty="0"/>
                    </a:p>
                  </a:txBody>
                  <a:tcPr/>
                </a:tc>
                <a:tc>
                  <a:txBody>
                    <a:bodyPr/>
                    <a:lstStyle/>
                    <a:p>
                      <a:pPr algn="ctr"/>
                      <a:r>
                        <a:rPr lang="en-US" sz="1600" dirty="0" smtClean="0"/>
                        <a:t>0.05%</a:t>
                      </a:r>
                      <a:endParaRPr lang="en-US" sz="1600" dirty="0"/>
                    </a:p>
                  </a:txBody>
                  <a:tcPr/>
                </a:tc>
                <a:tc>
                  <a:txBody>
                    <a:bodyPr/>
                    <a:lstStyle/>
                    <a:p>
                      <a:pPr algn="ctr"/>
                      <a:r>
                        <a:rPr lang="en-US" sz="1600" dirty="0" smtClean="0"/>
                        <a:t>0.02%</a:t>
                      </a:r>
                      <a:endParaRPr lang="en-US" sz="1600" dirty="0"/>
                    </a:p>
                  </a:txBody>
                  <a:tcPr/>
                </a:tc>
                <a:tc>
                  <a:txBody>
                    <a:bodyPr/>
                    <a:lstStyle/>
                    <a:p>
                      <a:pPr algn="ctr"/>
                      <a:r>
                        <a:rPr lang="en-US" sz="1600" dirty="0" smtClean="0"/>
                        <a:t>0.01%</a:t>
                      </a:r>
                      <a:endParaRPr lang="en-US" sz="1600" dirty="0"/>
                    </a:p>
                  </a:txBody>
                  <a:tcPr/>
                </a:tc>
              </a:tr>
            </a:tbl>
          </a:graphicData>
        </a:graphic>
      </p:graphicFrame>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type="title"/>
          </p:nvPr>
        </p:nvSpPr>
        <p:spPr/>
        <p:txBody>
          <a:bodyPr/>
          <a:lstStyle/>
          <a:p>
            <a:r>
              <a:rPr lang="en-US" dirty="0" smtClean="0"/>
              <a:t>Conclusions</a:t>
            </a:r>
            <a:endParaRPr lang="en-US" dirty="0"/>
          </a:p>
        </p:txBody>
      </p:sp>
      <p:sp>
        <p:nvSpPr>
          <p:cNvPr id="243714" name="Rectangle 2"/>
          <p:cNvSpPr>
            <a:spLocks noGrp="1" noChangeArrowheads="1"/>
          </p:cNvSpPr>
          <p:nvPr>
            <p:ph idx="1"/>
          </p:nvPr>
        </p:nvSpPr>
        <p:spPr/>
        <p:txBody>
          <a:bodyPr/>
          <a:lstStyle/>
          <a:p>
            <a:pPr lvl="0" hangingPunct="0">
              <a:buNone/>
            </a:pPr>
            <a:endParaRPr lang="en-US" dirty="0" smtClean="0"/>
          </a:p>
          <a:p>
            <a:pPr lvl="0" hangingPunct="0"/>
            <a:r>
              <a:rPr lang="en-US" dirty="0" smtClean="0"/>
              <a:t>Proposed sub-block based scan for large blocks</a:t>
            </a:r>
          </a:p>
          <a:p>
            <a:pPr lvl="1" hangingPunct="0"/>
            <a:r>
              <a:rPr lang="en-US" dirty="0" smtClean="0"/>
              <a:t>Hardware and SIMD friendly</a:t>
            </a:r>
          </a:p>
          <a:p>
            <a:pPr lvl="1" hangingPunct="0"/>
            <a:r>
              <a:rPr lang="en-US" dirty="0" smtClean="0"/>
              <a:t>Same encoding/decoding times</a:t>
            </a:r>
          </a:p>
          <a:p>
            <a:pPr lvl="1" hangingPunct="0"/>
            <a:r>
              <a:rPr lang="en-US" dirty="0" smtClean="0"/>
              <a:t>Parallel contexts for significance map</a:t>
            </a:r>
          </a:p>
          <a:p>
            <a:pPr lvl="1" hangingPunct="0"/>
            <a:endParaRPr lang="en-US" dirty="0" smtClean="0"/>
          </a:p>
          <a:p>
            <a:pPr lvl="1" hangingPunct="0"/>
            <a:endParaRPr lang="en-US" dirty="0" smtClean="0"/>
          </a:p>
          <a:p>
            <a:pPr hangingPunct="0"/>
            <a:r>
              <a:rPr lang="en-US" dirty="0" smtClean="0"/>
              <a:t>Recommend to adopt one of the sub-block based scans for HE residual coding</a:t>
            </a:r>
          </a:p>
          <a:p>
            <a:pPr hangingPunct="0">
              <a:buNone/>
            </a:pPr>
            <a:endParaRPr lang="en-US" dirty="0" smtClean="0"/>
          </a:p>
          <a:p>
            <a:pPr lvl="1" hangingPunct="0"/>
            <a:endParaRPr lang="en-US" dirty="0" smtClean="0"/>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38400" y="2057400"/>
            <a:ext cx="4800600" cy="1219200"/>
          </a:xfrm>
        </p:spPr>
        <p:txBody>
          <a:bodyPr/>
          <a:lstStyle>
            <a:lvl1pPr>
              <a:buClr>
                <a:schemeClr val="accent6"/>
              </a:buClr>
              <a:defRPr/>
            </a:lvl1pPr>
          </a:lstStyle>
          <a:p>
            <a:pPr eaLnBrk="1" hangingPunct="1">
              <a:buNone/>
            </a:pPr>
            <a:r>
              <a:rPr lang="en-US" dirty="0" smtClean="0">
                <a:solidFill>
                  <a:schemeClr val="bg1"/>
                </a:solidFill>
              </a:rPr>
              <a:t>Thank you!</a:t>
            </a:r>
          </a:p>
          <a:p>
            <a:pPr eaLnBrk="1" hangingPunct="1">
              <a:buFont typeface="Wingdings" pitchFamily="1" charset="2"/>
              <a:buNone/>
            </a:pPr>
            <a:endParaRPr lang="en-US" sz="3200" dirty="0" smtClean="0">
              <a:solidFill>
                <a:schemeClr val="bg1"/>
              </a:solidFill>
            </a:endParaRP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type="title"/>
          </p:nvPr>
        </p:nvSpPr>
        <p:spPr/>
        <p:txBody>
          <a:bodyPr/>
          <a:lstStyle/>
          <a:p>
            <a:r>
              <a:rPr lang="en-US" dirty="0" smtClean="0"/>
              <a:t>BD-rate (with class F and low delay P) </a:t>
            </a:r>
            <a:endParaRPr lang="en-US" dirty="0"/>
          </a:p>
        </p:txBody>
      </p:sp>
      <p:sp>
        <p:nvSpPr>
          <p:cNvPr id="243714" name="Rectangle 2"/>
          <p:cNvSpPr>
            <a:spLocks noGrp="1" noChangeArrowheads="1"/>
          </p:cNvSpPr>
          <p:nvPr>
            <p:ph idx="1"/>
          </p:nvPr>
        </p:nvSpPr>
        <p:spPr>
          <a:xfrm>
            <a:off x="163513" y="1613647"/>
            <a:ext cx="8098360" cy="4465562"/>
          </a:xfrm>
        </p:spPr>
        <p:txBody>
          <a:bodyPr/>
          <a:lstStyle/>
          <a:p>
            <a:pPr lvl="1"/>
            <a:endParaRPr lang="en-US" dirty="0" smtClean="0"/>
          </a:p>
          <a:p>
            <a:pPr>
              <a:buNone/>
            </a:pPr>
            <a:endParaRPr lang="en-US" dirty="0"/>
          </a:p>
        </p:txBody>
      </p:sp>
      <p:sp>
        <p:nvSpPr>
          <p:cNvPr id="6" name="Rectangle 2"/>
          <p:cNvSpPr txBox="1">
            <a:spLocks noChangeArrowheads="1"/>
          </p:cNvSpPr>
          <p:nvPr/>
        </p:nvSpPr>
        <p:spPr bwMode="auto">
          <a:xfrm>
            <a:off x="163513" y="904108"/>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630238" lvl="1" indent="-173038" eaLnBrk="1" hangingPunct="1">
              <a:lnSpc>
                <a:spcPct val="95000"/>
              </a:lnSpc>
              <a:spcBef>
                <a:spcPct val="35000"/>
              </a:spcBef>
              <a:buClr>
                <a:schemeClr val="accent2"/>
              </a:buClr>
            </a:pPr>
            <a:endParaRPr kumimoji="0" lang="en-US" sz="28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kumimoji="0" lang="en-US" sz="28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buFont typeface="Wingdings" pitchFamily="2" charset="2"/>
              <a:buChar cha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1000" b="0" i="0" u="none" strike="noStrike" kern="0" cap="none" spc="0" normalizeH="0" baseline="0" noProof="0" dirty="0" smtClean="0">
              <a:ln>
                <a:noFill/>
              </a:ln>
              <a:solidFill>
                <a:srgbClr val="333333"/>
              </a:solidFill>
              <a:effectLst/>
              <a:uLnTx/>
              <a:uFillTx/>
              <a:latin typeface="+mn-lt"/>
              <a:ea typeface="+mn-ea"/>
              <a:cs typeface="+mn-cs"/>
            </a:endParaRPr>
          </a:p>
          <a:p>
            <a:pPr marL="173038" marR="0" lvl="0" indent="-173038" algn="l" defTabSz="914400" rtl="0" eaLnBrk="1" fontAlgn="base" latinLnBrk="0" hangingPunct="1">
              <a:lnSpc>
                <a:spcPct val="95000"/>
              </a:lnSpc>
              <a:spcBef>
                <a:spcPct val="35000"/>
              </a:spcBef>
              <a:spcAft>
                <a:spcPct val="0"/>
              </a:spcAft>
              <a:buClr>
                <a:schemeClr val="accent2"/>
              </a:buClr>
              <a:buSzTx/>
              <a:buFont typeface="Wingdings" pitchFamily="2" charset="2"/>
              <a:buChar char="§"/>
              <a:tabLst/>
              <a:defRPr/>
            </a:pPr>
            <a:endParaRPr kumimoji="0" lang="en-US" sz="2000" b="0" i="0" u="none" strike="noStrike" kern="0" cap="none" spc="0" normalizeH="0" baseline="0" noProof="0" dirty="0">
              <a:ln>
                <a:noFill/>
              </a:ln>
              <a:solidFill>
                <a:srgbClr val="333333"/>
              </a:solidFill>
              <a:effectLst/>
              <a:uLnTx/>
              <a:uFillTx/>
              <a:latin typeface="+mn-lt"/>
              <a:ea typeface="+mn-ea"/>
              <a:cs typeface="+mn-cs"/>
            </a:endParaRPr>
          </a:p>
        </p:txBody>
      </p:sp>
      <p:sp>
        <p:nvSpPr>
          <p:cNvPr id="8" name="Rectangle 2"/>
          <p:cNvSpPr txBox="1">
            <a:spLocks noChangeArrowheads="1"/>
          </p:cNvSpPr>
          <p:nvPr/>
        </p:nvSpPr>
        <p:spPr bwMode="auto">
          <a:xfrm>
            <a:off x="163513" y="1116768"/>
            <a:ext cx="8712200" cy="29236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173038" marR="0" lvl="0" indent="-173038" algn="l" defTabSz="914400" rtl="0" eaLnBrk="1" fontAlgn="base" latinLnBrk="0" hangingPunct="1">
              <a:lnSpc>
                <a:spcPct val="95000"/>
              </a:lnSpc>
              <a:spcBef>
                <a:spcPct val="35000"/>
              </a:spcBef>
              <a:spcAft>
                <a:spcPct val="0"/>
              </a:spcAft>
              <a:buClr>
                <a:schemeClr val="accent2"/>
              </a:buClr>
              <a:buSzTx/>
              <a:buFont typeface="Wingdings" pitchFamily="2" charset="2"/>
              <a:buChar char="§"/>
              <a:tabLst/>
              <a:defRPr/>
            </a:pPr>
            <a:r>
              <a:rPr kumimoji="0" lang="en-US" sz="2000" b="0" i="0" u="none" strike="noStrike" kern="0" cap="none" spc="0" normalizeH="0" baseline="0" noProof="0" dirty="0" smtClean="0">
                <a:ln>
                  <a:noFill/>
                </a:ln>
                <a:solidFill>
                  <a:srgbClr val="333333"/>
                </a:solidFill>
                <a:effectLst/>
                <a:uLnTx/>
                <a:uFillTx/>
                <a:latin typeface="+mn-lt"/>
                <a:ea typeface="+mn-ea"/>
                <a:cs typeface="+mn-cs"/>
              </a:rPr>
              <a:t>4×4 sub-block</a:t>
            </a:r>
            <a:endParaRPr kumimoji="0" lang="en-US" sz="1600" b="0" i="0" u="none" strike="noStrike" kern="0" cap="none" spc="0" normalizeH="0" baseline="0" noProof="0" dirty="0" smtClean="0">
              <a:ln>
                <a:noFill/>
              </a:ln>
              <a:solidFill>
                <a:srgbClr val="333333"/>
              </a:solidFill>
              <a:effectLst/>
              <a:uLnTx/>
              <a:uFillTx/>
              <a:latin typeface="+mn-lt"/>
              <a:cs typeface="+mn-cs"/>
            </a:endParaRPr>
          </a:p>
        </p:txBody>
      </p:sp>
      <p:graphicFrame>
        <p:nvGraphicFramePr>
          <p:cNvPr id="10" name="Table 9"/>
          <p:cNvGraphicFramePr>
            <a:graphicFrameLocks noGrp="1"/>
          </p:cNvGraphicFramePr>
          <p:nvPr/>
        </p:nvGraphicFramePr>
        <p:xfrm>
          <a:off x="507643" y="1817593"/>
          <a:ext cx="8350114" cy="3923248"/>
        </p:xfrm>
        <a:graphic>
          <a:graphicData uri="http://schemas.openxmlformats.org/drawingml/2006/table">
            <a:tbl>
              <a:tblPr/>
              <a:tblGrid>
                <a:gridCol w="893494"/>
                <a:gridCol w="621385"/>
                <a:gridCol w="621385"/>
                <a:gridCol w="621385"/>
                <a:gridCol w="621385"/>
                <a:gridCol w="621385"/>
                <a:gridCol w="621385"/>
                <a:gridCol w="621385"/>
                <a:gridCol w="621385"/>
                <a:gridCol w="621385"/>
                <a:gridCol w="621385"/>
                <a:gridCol w="621385"/>
                <a:gridCol w="621385"/>
              </a:tblGrid>
              <a:tr h="320265">
                <a:tc>
                  <a:txBody>
                    <a:bodyPr/>
                    <a:lstStyle/>
                    <a:p>
                      <a:pPr algn="ctr" fontAlgn="b"/>
                      <a:endParaRPr lang="en-US" sz="1200" b="0" i="0" u="none" strike="noStrike" dirty="0">
                        <a:solidFill>
                          <a:srgbClr val="000000"/>
                        </a:solidFill>
                        <a:latin typeface="Arial"/>
                      </a:endParaRP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b"/>
                      <a:r>
                        <a:rPr lang="en-US" sz="1200" b="1" i="0" u="none" strike="noStrike" dirty="0">
                          <a:solidFill>
                            <a:srgbClr val="000000"/>
                          </a:solidFill>
                          <a:latin typeface="Arial"/>
                        </a:rPr>
                        <a:t>All Intra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Random Access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Low delay B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Low delay P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340282">
                <a:tc>
                  <a:txBody>
                    <a:bodyPr/>
                    <a:lstStyle/>
                    <a:p>
                      <a:pPr algn="ctr" fontAlgn="b"/>
                      <a:endParaRPr lang="en-US" sz="1200" b="0" i="0" u="none" strike="noStrike">
                        <a:solidFill>
                          <a:srgbClr val="000000"/>
                        </a:solidFill>
                        <a:latin typeface="Arial"/>
                      </a:endParaRP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0" i="0" u="none" strike="noStrike">
                          <a:solidFill>
                            <a:srgbClr val="000000"/>
                          </a:solidFill>
                          <a:latin typeface="Arial"/>
                        </a:rPr>
                        <a:t>Class A</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dirty="0">
                          <a:solidFill>
                            <a:srgbClr val="000000"/>
                          </a:solidFill>
                          <a:latin typeface="Arial"/>
                        </a:rPr>
                        <a:t>-0.07%</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-0.31%</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-0.11%</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0.09%</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0.29%</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0.47%</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20265">
                <a:tc>
                  <a:txBody>
                    <a:bodyPr/>
                    <a:lstStyle/>
                    <a:p>
                      <a:pPr algn="ctr" fontAlgn="b"/>
                      <a:r>
                        <a:rPr lang="en-US" sz="1200" b="0" i="0" u="none" strike="noStrike">
                          <a:solidFill>
                            <a:srgbClr val="000000"/>
                          </a:solidFill>
                          <a:latin typeface="Arial"/>
                        </a:rPr>
                        <a:t>Class B</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0.07%</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0.06%</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0.06%</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C</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0.09%</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0.21%</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-0.07%</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-0.32%</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0.07%</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-0.32%</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-0.42%</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-0.61%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-0.06%</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-0.15%</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-0.17%</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endParaRPr lang="en-US" sz="1200" b="0" i="0" u="none" strike="noStrike">
                        <a:solidFill>
                          <a:srgbClr val="000000"/>
                        </a:solidFill>
                        <a:latin typeface="Arial"/>
                      </a:endParaRP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0.07%</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0.40%</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-0.19%</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-0.19%</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40282">
                <a:tc>
                  <a:txBody>
                    <a:bodyPr/>
                    <a:lstStyle/>
                    <a:p>
                      <a:pPr algn="ctr" fontAlgn="b"/>
                      <a:r>
                        <a:rPr lang="en-US" sz="1200" b="0" i="0" u="none" strike="noStrike">
                          <a:solidFill>
                            <a:srgbClr val="000000"/>
                          </a:solidFill>
                          <a:latin typeface="Arial"/>
                        </a:rPr>
                        <a:t>Class F</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-0.02%</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-0.04%</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0.07%</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-0.16%</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-0.16%</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-0.47%</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0.12%</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0.02%</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-0.30%</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1" i="0" u="none" strike="noStrike" dirty="0">
                          <a:solidFill>
                            <a:srgbClr val="000000"/>
                          </a:solidFill>
                          <a:latin typeface="Arial"/>
                        </a:rPr>
                        <a:t>Overall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-0.08%</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-0.05%</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0.04%</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0.03%</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-0.10%</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0.00%</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-0.06%</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-0.25%</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40282">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-0.09%</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-0.08%</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0.02%</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0.01%</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-0.10%</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-0.01%</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0.01%</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-0.26%</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0" i="0" u="none" strike="noStrike" dirty="0">
                          <a:solidFill>
                            <a:srgbClr val="000000"/>
                          </a:solidFill>
                          <a:latin typeface="Arial"/>
                        </a:rPr>
                        <a:t>Enc </a:t>
                      </a:r>
                      <a:r>
                        <a:rPr lang="en-US" sz="1200" b="0" i="0" u="none" strike="noStrike" dirty="0" smtClean="0">
                          <a:solidFill>
                            <a:srgbClr val="000000"/>
                          </a:solidFill>
                          <a:latin typeface="Arial"/>
                        </a:rPr>
                        <a:t>T [%]</a:t>
                      </a:r>
                      <a:endParaRPr lang="en-US" sz="1200" b="0" i="0" u="none" strike="noStrike" dirty="0">
                        <a:solidFill>
                          <a:srgbClr val="000000"/>
                        </a:solidFill>
                        <a:latin typeface="Arial"/>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sz="1200" b="0" i="0" u="none" strike="noStrike">
                          <a:solidFill>
                            <a:srgbClr val="000000"/>
                          </a:solidFill>
                          <a:latin typeface="Arial"/>
                        </a:rPr>
                        <a:t>101%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99%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102%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98%</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340282">
                <a:tc>
                  <a:txBody>
                    <a:bodyPr/>
                    <a:lstStyle/>
                    <a:p>
                      <a:pPr algn="ctr" fontAlgn="b"/>
                      <a:r>
                        <a:rPr lang="en-US" sz="1200" b="0" i="0" u="none" strike="noStrike" dirty="0">
                          <a:solidFill>
                            <a:srgbClr val="000000"/>
                          </a:solidFill>
                          <a:latin typeface="Arial"/>
                        </a:rPr>
                        <a:t>Dec </a:t>
                      </a:r>
                      <a:r>
                        <a:rPr lang="en-US" sz="1200" b="0" i="0" u="none" strike="noStrike" dirty="0" smtClean="0">
                          <a:solidFill>
                            <a:srgbClr val="000000"/>
                          </a:solidFill>
                          <a:latin typeface="Arial"/>
                        </a:rPr>
                        <a:t>T[%]</a:t>
                      </a:r>
                      <a:endParaRPr lang="en-US" sz="1200" b="0" i="0" u="none" strike="noStrike" dirty="0">
                        <a:solidFill>
                          <a:srgbClr val="000000"/>
                        </a:solidFill>
                        <a:latin typeface="Arial"/>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algn="ctr" fontAlgn="b"/>
                      <a:r>
                        <a:rPr lang="en-US" sz="1200" b="0" i="0" u="none" strike="noStrike">
                          <a:solidFill>
                            <a:srgbClr val="000000"/>
                          </a:solidFill>
                          <a:latin typeface="Arial"/>
                        </a:rPr>
                        <a:t>99%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99%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100%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dirty="0">
                          <a:solidFill>
                            <a:srgbClr val="000000"/>
                          </a:solidFill>
                          <a:latin typeface="Arial"/>
                        </a:rPr>
                        <a:t>98%</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bl>
          </a:graphicData>
        </a:graphic>
      </p:graphicFrame>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type="title"/>
          </p:nvPr>
        </p:nvSpPr>
        <p:spPr/>
        <p:txBody>
          <a:bodyPr/>
          <a:lstStyle/>
          <a:p>
            <a:r>
              <a:rPr lang="en-US" dirty="0" smtClean="0"/>
              <a:t>BD-rate (with class F and low delay P) </a:t>
            </a:r>
            <a:endParaRPr lang="en-US" dirty="0"/>
          </a:p>
        </p:txBody>
      </p:sp>
      <p:sp>
        <p:nvSpPr>
          <p:cNvPr id="243714" name="Rectangle 2"/>
          <p:cNvSpPr>
            <a:spLocks noGrp="1" noChangeArrowheads="1"/>
          </p:cNvSpPr>
          <p:nvPr>
            <p:ph idx="1"/>
          </p:nvPr>
        </p:nvSpPr>
        <p:spPr>
          <a:xfrm>
            <a:off x="163513" y="1613647"/>
            <a:ext cx="8098360" cy="4465562"/>
          </a:xfrm>
        </p:spPr>
        <p:txBody>
          <a:bodyPr/>
          <a:lstStyle/>
          <a:p>
            <a:pPr lvl="1"/>
            <a:endParaRPr lang="en-US" dirty="0" smtClean="0"/>
          </a:p>
          <a:p>
            <a:pPr>
              <a:buNone/>
            </a:pPr>
            <a:endParaRPr lang="en-US" dirty="0"/>
          </a:p>
        </p:txBody>
      </p:sp>
      <p:sp>
        <p:nvSpPr>
          <p:cNvPr id="6" name="Rectangle 2"/>
          <p:cNvSpPr txBox="1">
            <a:spLocks noChangeArrowheads="1"/>
          </p:cNvSpPr>
          <p:nvPr/>
        </p:nvSpPr>
        <p:spPr bwMode="auto">
          <a:xfrm>
            <a:off x="163513" y="904108"/>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630238" lvl="1" indent="-173038" eaLnBrk="1" hangingPunct="1">
              <a:lnSpc>
                <a:spcPct val="95000"/>
              </a:lnSpc>
              <a:spcBef>
                <a:spcPct val="35000"/>
              </a:spcBef>
              <a:buClr>
                <a:schemeClr val="accent2"/>
              </a:buClr>
            </a:pPr>
            <a:endParaRPr kumimoji="0" lang="en-US" sz="28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kumimoji="0" lang="en-US" sz="28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buFont typeface="Wingdings" pitchFamily="2" charset="2"/>
              <a:buChar cha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1000" b="0" i="0" u="none" strike="noStrike" kern="0" cap="none" spc="0" normalizeH="0" baseline="0" noProof="0" dirty="0" smtClean="0">
              <a:ln>
                <a:noFill/>
              </a:ln>
              <a:solidFill>
                <a:srgbClr val="333333"/>
              </a:solidFill>
              <a:effectLst/>
              <a:uLnTx/>
              <a:uFillTx/>
              <a:latin typeface="+mn-lt"/>
              <a:ea typeface="+mn-ea"/>
              <a:cs typeface="+mn-cs"/>
            </a:endParaRPr>
          </a:p>
          <a:p>
            <a:pPr marL="173038" marR="0" lvl="0" indent="-173038" algn="l" defTabSz="914400" rtl="0" eaLnBrk="1" fontAlgn="base" latinLnBrk="0" hangingPunct="1">
              <a:lnSpc>
                <a:spcPct val="95000"/>
              </a:lnSpc>
              <a:spcBef>
                <a:spcPct val="35000"/>
              </a:spcBef>
              <a:spcAft>
                <a:spcPct val="0"/>
              </a:spcAft>
              <a:buClr>
                <a:schemeClr val="accent2"/>
              </a:buClr>
              <a:buSzTx/>
              <a:buFont typeface="Wingdings" pitchFamily="2" charset="2"/>
              <a:buChar char="§"/>
              <a:tabLst/>
              <a:defRPr/>
            </a:pPr>
            <a:endParaRPr kumimoji="0" lang="en-US" sz="2000" b="0" i="0" u="none" strike="noStrike" kern="0" cap="none" spc="0" normalizeH="0" baseline="0" noProof="0" dirty="0">
              <a:ln>
                <a:noFill/>
              </a:ln>
              <a:solidFill>
                <a:srgbClr val="333333"/>
              </a:solidFill>
              <a:effectLst/>
              <a:uLnTx/>
              <a:uFillTx/>
              <a:latin typeface="+mn-lt"/>
              <a:ea typeface="+mn-ea"/>
              <a:cs typeface="+mn-cs"/>
            </a:endParaRPr>
          </a:p>
        </p:txBody>
      </p:sp>
      <p:sp>
        <p:nvSpPr>
          <p:cNvPr id="8" name="Rectangle 2"/>
          <p:cNvSpPr txBox="1">
            <a:spLocks noChangeArrowheads="1"/>
          </p:cNvSpPr>
          <p:nvPr/>
        </p:nvSpPr>
        <p:spPr bwMode="auto">
          <a:xfrm>
            <a:off x="163513" y="1116768"/>
            <a:ext cx="8712200" cy="29236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173038" marR="0" lvl="0" indent="-173038" algn="l" defTabSz="914400" rtl="0" eaLnBrk="1" fontAlgn="base" latinLnBrk="0" hangingPunct="1">
              <a:lnSpc>
                <a:spcPct val="95000"/>
              </a:lnSpc>
              <a:spcBef>
                <a:spcPct val="35000"/>
              </a:spcBef>
              <a:spcAft>
                <a:spcPct val="0"/>
              </a:spcAft>
              <a:buClr>
                <a:schemeClr val="accent2"/>
              </a:buClr>
              <a:buSzTx/>
              <a:buFont typeface="Wingdings" pitchFamily="2" charset="2"/>
              <a:buChar char="§"/>
              <a:tabLst/>
              <a:defRPr/>
            </a:pPr>
            <a:r>
              <a:rPr kumimoji="0" lang="en-US" sz="2000" b="0" i="0" u="none" strike="noStrike" kern="0" cap="none" spc="0" normalizeH="0" baseline="0" noProof="0" dirty="0" smtClean="0">
                <a:ln>
                  <a:noFill/>
                </a:ln>
                <a:solidFill>
                  <a:srgbClr val="333333"/>
                </a:solidFill>
                <a:effectLst/>
                <a:uLnTx/>
                <a:uFillTx/>
                <a:latin typeface="+mn-lt"/>
                <a:ea typeface="+mn-ea"/>
                <a:cs typeface="+mn-cs"/>
              </a:rPr>
              <a:t>8×8 sub-block</a:t>
            </a:r>
            <a:endParaRPr kumimoji="0" lang="en-US" sz="1600" b="0" i="0" u="none" strike="noStrike" kern="0" cap="none" spc="0" normalizeH="0" baseline="0" noProof="0" dirty="0" smtClean="0">
              <a:ln>
                <a:noFill/>
              </a:ln>
              <a:solidFill>
                <a:srgbClr val="333333"/>
              </a:solidFill>
              <a:effectLst/>
              <a:uLnTx/>
              <a:uFillTx/>
              <a:latin typeface="+mn-lt"/>
              <a:cs typeface="+mn-cs"/>
            </a:endParaRPr>
          </a:p>
        </p:txBody>
      </p:sp>
      <p:graphicFrame>
        <p:nvGraphicFramePr>
          <p:cNvPr id="10" name="Table 9"/>
          <p:cNvGraphicFramePr>
            <a:graphicFrameLocks noGrp="1"/>
          </p:cNvGraphicFramePr>
          <p:nvPr/>
        </p:nvGraphicFramePr>
        <p:xfrm>
          <a:off x="507643" y="1817593"/>
          <a:ext cx="8350114" cy="3923248"/>
        </p:xfrm>
        <a:graphic>
          <a:graphicData uri="http://schemas.openxmlformats.org/drawingml/2006/table">
            <a:tbl>
              <a:tblPr/>
              <a:tblGrid>
                <a:gridCol w="893494"/>
                <a:gridCol w="621385"/>
                <a:gridCol w="621385"/>
                <a:gridCol w="621385"/>
                <a:gridCol w="621385"/>
                <a:gridCol w="621385"/>
                <a:gridCol w="621385"/>
                <a:gridCol w="621385"/>
                <a:gridCol w="621385"/>
                <a:gridCol w="621385"/>
                <a:gridCol w="621385"/>
                <a:gridCol w="621385"/>
                <a:gridCol w="621385"/>
              </a:tblGrid>
              <a:tr h="320265">
                <a:tc>
                  <a:txBody>
                    <a:bodyPr/>
                    <a:lstStyle/>
                    <a:p>
                      <a:pPr algn="ctr" fontAlgn="b"/>
                      <a:endParaRPr lang="en-US" sz="1200" b="0" i="0" u="none" strike="noStrike" dirty="0">
                        <a:solidFill>
                          <a:srgbClr val="000000"/>
                        </a:solidFill>
                        <a:latin typeface="Arial"/>
                      </a:endParaRP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b"/>
                      <a:r>
                        <a:rPr lang="en-US" sz="1200" b="1" i="0" u="none" strike="noStrike" dirty="0">
                          <a:solidFill>
                            <a:srgbClr val="000000"/>
                          </a:solidFill>
                          <a:latin typeface="Arial"/>
                        </a:rPr>
                        <a:t>All Intra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Random Access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Low delay B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Low delay P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340282">
                <a:tc>
                  <a:txBody>
                    <a:bodyPr/>
                    <a:lstStyle/>
                    <a:p>
                      <a:pPr algn="ctr" fontAlgn="b"/>
                      <a:endParaRPr lang="en-US" sz="1200" b="0" i="0" u="none" strike="noStrike">
                        <a:solidFill>
                          <a:srgbClr val="000000"/>
                        </a:solidFill>
                        <a:latin typeface="Arial"/>
                      </a:endParaRP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0" i="0" u="none" strike="noStrike">
                          <a:solidFill>
                            <a:srgbClr val="000000"/>
                          </a:solidFill>
                          <a:latin typeface="Arial"/>
                        </a:rPr>
                        <a:t>Class A</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dirty="0">
                          <a:solidFill>
                            <a:srgbClr val="000000"/>
                          </a:solidFill>
                          <a:latin typeface="Arial"/>
                        </a:rPr>
                        <a:t>0.28%</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0.05%</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0.28%</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0.27%</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0.24%</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0.57%</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20265">
                <a:tc>
                  <a:txBody>
                    <a:bodyPr/>
                    <a:lstStyle/>
                    <a:p>
                      <a:pPr algn="ctr" fontAlgn="b"/>
                      <a:r>
                        <a:rPr lang="en-US" sz="1200" b="0" i="0" u="none" strike="noStrike">
                          <a:solidFill>
                            <a:srgbClr val="000000"/>
                          </a:solidFill>
                          <a:latin typeface="Arial"/>
                        </a:rPr>
                        <a:t>Class B</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dirty="0">
                          <a:solidFill>
                            <a:srgbClr val="000000"/>
                          </a:solidFill>
                          <a:latin typeface="Arial"/>
                        </a:rPr>
                        <a:t>0.11%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0.17%</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0.19%</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0.06%</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C</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dirty="0">
                          <a:solidFill>
                            <a:srgbClr val="000000"/>
                          </a:solidFill>
                          <a:latin typeface="Arial"/>
                        </a:rPr>
                        <a:t>0.12%</a:t>
                      </a:r>
                    </a:p>
                  </a:txBody>
                  <a:tcPr marL="0" marR="0" marT="0" marB="0" anchor="ctr">
                    <a:lnL>
                      <a:noFill/>
                    </a:lnL>
                    <a:lnR>
                      <a:noFill/>
                    </a:lnR>
                    <a:lnT>
                      <a:noFill/>
                    </a:lnT>
                    <a:lnB>
                      <a:noFill/>
                    </a:lnB>
                  </a:tcPr>
                </a:tc>
                <a:tc>
                  <a:txBody>
                    <a:bodyPr/>
                    <a:lstStyle/>
                    <a:p>
                      <a:pPr algn="ctr" fontAlgn="b"/>
                      <a:r>
                        <a:rPr lang="en-US" sz="1200" b="0" i="0" u="none" strike="noStrike" dirty="0">
                          <a:solidFill>
                            <a:srgbClr val="000000"/>
                          </a:solidFill>
                          <a:latin typeface="Arial"/>
                        </a:rPr>
                        <a:t>0.03%</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-0.07%</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-0.06%</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-0.14%</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-0.08%</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a:noFill/>
                    </a:lnL>
                    <a:lnR>
                      <a:noFill/>
                    </a:lnR>
                    <a:lnT>
                      <a:noFill/>
                    </a:lnT>
                    <a:lnB>
                      <a:noFill/>
                    </a:lnB>
                  </a:tcPr>
                </a:tc>
                <a:tc>
                  <a:txBody>
                    <a:bodyPr/>
                    <a:lstStyle/>
                    <a:p>
                      <a:pPr algn="ctr" fontAlgn="b"/>
                      <a:r>
                        <a:rPr lang="en-US" sz="1200" b="0" i="0" u="none" strike="noStrike" dirty="0">
                          <a:solidFill>
                            <a:srgbClr val="000000"/>
                          </a:solidFill>
                          <a:latin typeface="Arial"/>
                        </a:rPr>
                        <a:t>-0.04%</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-0.14%</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0.45%</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0.06%</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0.36%</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-0.57%</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0.21%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0.10%</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0.17%</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dirty="0">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endParaRPr lang="en-US" sz="1200" b="0" i="0" u="none" strike="noStrike" dirty="0">
                        <a:solidFill>
                          <a:srgbClr val="000000"/>
                        </a:solidFill>
                        <a:latin typeface="Arial"/>
                      </a:endParaRP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0.14%</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-1.14%</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-0.18%</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0.12%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-0.83%</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-0.73%</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40282">
                <a:tc>
                  <a:txBody>
                    <a:bodyPr/>
                    <a:lstStyle/>
                    <a:p>
                      <a:pPr algn="ctr" fontAlgn="b"/>
                      <a:r>
                        <a:rPr lang="en-US" sz="1200" b="0" i="0" u="none" strike="noStrike">
                          <a:solidFill>
                            <a:srgbClr val="000000"/>
                          </a:solidFill>
                          <a:latin typeface="Arial"/>
                        </a:rPr>
                        <a:t>Class F</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-0.01%</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-0.03%</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latin typeface="Arial"/>
                        </a:rPr>
                        <a:t>0.04%</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latin typeface="Arial"/>
                        </a:rPr>
                        <a:t>-0.18%</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latin typeface="Arial"/>
                        </a:rPr>
                        <a:t>-0.13%</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-0.41%</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-0.07%</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-0.05%</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-0.13%</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latin typeface="Arial"/>
                        </a:rPr>
                        <a:t>0.19%</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1" i="0" u="none" strike="noStrike" dirty="0">
                          <a:solidFill>
                            <a:srgbClr val="000000"/>
                          </a:solidFill>
                          <a:latin typeface="Arial"/>
                        </a:rPr>
                        <a:t>Overall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0.10%</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a:solidFill>
                            <a:srgbClr val="000000"/>
                          </a:solidFill>
                          <a:latin typeface="Arial"/>
                        </a:rPr>
                        <a:t>0.07%</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0.10%</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a:solidFill>
                            <a:srgbClr val="000000"/>
                          </a:solidFill>
                          <a:latin typeface="Arial"/>
                        </a:rPr>
                        <a:t>0.07%</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0.09%</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0.05%</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-0.17%</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-0.02%</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-0.08%</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-0.19%</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40282">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0.09%</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0.07%</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0.07%</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0.07%</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0.09%</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0.07%</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-0.20%</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808080"/>
                          </a:solidFill>
                          <a:latin typeface="Arial"/>
                        </a:rPr>
                        <a:t>-0.04%</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80808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-0.02%</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808080"/>
                          </a:solidFill>
                          <a:latin typeface="Arial"/>
                        </a:rPr>
                        <a:t>-0.26%</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0" i="0" u="none" strike="noStrike" dirty="0">
                          <a:solidFill>
                            <a:srgbClr val="000000"/>
                          </a:solidFill>
                          <a:latin typeface="Arial"/>
                        </a:rPr>
                        <a:t>Enc </a:t>
                      </a:r>
                      <a:r>
                        <a:rPr lang="en-US" sz="1200" b="0" i="0" u="none" strike="noStrike" dirty="0" smtClean="0">
                          <a:solidFill>
                            <a:srgbClr val="000000"/>
                          </a:solidFill>
                          <a:latin typeface="Arial"/>
                        </a:rPr>
                        <a:t>T [%]</a:t>
                      </a:r>
                      <a:endParaRPr lang="en-US" sz="1200" b="0" i="0" u="none" strike="noStrike" dirty="0">
                        <a:solidFill>
                          <a:srgbClr val="000000"/>
                        </a:solidFill>
                        <a:latin typeface="Arial"/>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sz="1200" b="0" i="0" u="none" strike="noStrike">
                          <a:solidFill>
                            <a:srgbClr val="000000"/>
                          </a:solidFill>
                          <a:latin typeface="Arial"/>
                        </a:rPr>
                        <a:t>100%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100%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100%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dirty="0">
                          <a:solidFill>
                            <a:srgbClr val="000000"/>
                          </a:solidFill>
                          <a:latin typeface="Arial"/>
                        </a:rPr>
                        <a:t>99%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340282">
                <a:tc>
                  <a:txBody>
                    <a:bodyPr/>
                    <a:lstStyle/>
                    <a:p>
                      <a:pPr algn="ctr" fontAlgn="b"/>
                      <a:r>
                        <a:rPr lang="en-US" sz="1200" b="0" i="0" u="none" strike="noStrike" dirty="0">
                          <a:solidFill>
                            <a:srgbClr val="000000"/>
                          </a:solidFill>
                          <a:latin typeface="Arial"/>
                        </a:rPr>
                        <a:t>Dec </a:t>
                      </a:r>
                      <a:r>
                        <a:rPr lang="en-US" sz="1200" b="0" i="0" u="none" strike="noStrike" dirty="0" smtClean="0">
                          <a:solidFill>
                            <a:srgbClr val="000000"/>
                          </a:solidFill>
                          <a:latin typeface="Arial"/>
                        </a:rPr>
                        <a:t>T[%]</a:t>
                      </a:r>
                      <a:endParaRPr lang="en-US" sz="1200" b="0" i="0" u="none" strike="noStrike" dirty="0">
                        <a:solidFill>
                          <a:srgbClr val="000000"/>
                        </a:solidFill>
                        <a:latin typeface="Arial"/>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algn="ctr" fontAlgn="b"/>
                      <a:r>
                        <a:rPr lang="en-US" sz="1200" b="0" i="0" u="none" strike="noStrike">
                          <a:solidFill>
                            <a:srgbClr val="000000"/>
                          </a:solidFill>
                          <a:latin typeface="Arial"/>
                        </a:rPr>
                        <a:t>96%</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96%</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96%</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dirty="0">
                          <a:solidFill>
                            <a:srgbClr val="000000"/>
                          </a:solidFill>
                          <a:latin typeface="Arial"/>
                        </a:rPr>
                        <a:t>95%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bl>
          </a:graphicData>
        </a:graphic>
      </p:graphicFrame>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JCTVC-D257">
  <a:themeElements>
    <a:clrScheme name="QCT 2009 Template">
      <a:dk1>
        <a:srgbClr val="000000"/>
      </a:dk1>
      <a:lt1>
        <a:srgbClr val="FFFFFF"/>
      </a:lt1>
      <a:dk2>
        <a:srgbClr val="636568"/>
      </a:dk2>
      <a:lt2>
        <a:srgbClr val="A8A9AC"/>
      </a:lt2>
      <a:accent1>
        <a:srgbClr val="5D6D93"/>
      </a:accent1>
      <a:accent2>
        <a:srgbClr val="911C1F"/>
      </a:accent2>
      <a:accent3>
        <a:srgbClr val="BFAC31"/>
      </a:accent3>
      <a:accent4>
        <a:srgbClr val="C45C04"/>
      </a:accent4>
      <a:accent5>
        <a:srgbClr val="5D8165"/>
      </a:accent5>
      <a:accent6>
        <a:srgbClr val="A8A9AC"/>
      </a:accent6>
      <a:hlink>
        <a:srgbClr val="636568"/>
      </a:hlink>
      <a:folHlink>
        <a:srgbClr val="4C5978"/>
      </a:folHlink>
    </a:clrScheme>
    <a:fontScheme name="QCT_PPT_Master2006_ConfProprietaryRev5.06">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QCT_PPT_Master2006_ConfProprietaryRev5.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QCT_PPT_Master2006_ConfProprietaryRev5.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QCT_PPT_Master2006_ConfProprietaryRev5.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QCT_PPT_Master2006_ConfProprietaryRev5.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QCT_PPT_Master2006_ConfProprietaryRev5.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QCT_PPT_Master2006_ConfProprietaryRev5.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QCT_PPT_Master2006_ConfProprietaryRev5.06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QCT_PPT_Master2006_ConfProprietaryRev5.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QCT_PPT_Master2006_ConfProprietaryRev5.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QCT_PPT_Master2006_ConfProprietaryRev5.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QCT_PPT_Master2006_ConfProprietaryRev5.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QCT_PPT_Master2006_ConfProprietaryRev5.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QCT_PPT_Master2006_ConfProprietaryRev5.06 13">
        <a:dk1>
          <a:srgbClr val="000000"/>
        </a:dk1>
        <a:lt1>
          <a:srgbClr val="FFFFFF"/>
        </a:lt1>
        <a:dk2>
          <a:srgbClr val="333333"/>
        </a:dk2>
        <a:lt2>
          <a:srgbClr val="4E677E"/>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
      <a:clrScheme name="QCT_PPT_Master2006_ConfProprietaryRev5.06 14">
        <a:dk1>
          <a:srgbClr val="000000"/>
        </a:dk1>
        <a:lt1>
          <a:srgbClr val="FFFFFF"/>
        </a:lt1>
        <a:dk2>
          <a:srgbClr val="333333"/>
        </a:dk2>
        <a:lt2>
          <a:srgbClr val="B2B2B2"/>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JCTVC-D257</Template>
  <TotalTime>2703</TotalTime>
  <Words>1962</Words>
  <Application>Microsoft Office PowerPoint</Application>
  <PresentationFormat>On-screen Show (4:3)</PresentationFormat>
  <Paragraphs>946</Paragraphs>
  <Slides>13</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15" baseType="lpstr">
      <vt:lpstr>JCTVC-D257</vt:lpstr>
      <vt:lpstr>Visio</vt:lpstr>
      <vt:lpstr>JCTVC-G323 Non-CE11: Diagonal sub-block scan for HE residual coding</vt:lpstr>
      <vt:lpstr>Large Diagonal Scans</vt:lpstr>
      <vt:lpstr>Diagonal Sub-block Scan</vt:lpstr>
      <vt:lpstr>Parallel Context</vt:lpstr>
      <vt:lpstr>Performance</vt:lpstr>
      <vt:lpstr>Conclusions</vt:lpstr>
      <vt:lpstr>Slide 7</vt:lpstr>
      <vt:lpstr>BD-rate (with class F and low delay P) </vt:lpstr>
      <vt:lpstr>BD-rate (with class F and low delay P) </vt:lpstr>
      <vt:lpstr>BD-rate (with class F and low delay P) </vt:lpstr>
      <vt:lpstr>BD-rate (with class F and low delay P) </vt:lpstr>
      <vt:lpstr>BD-rate (with class F and low delay P) </vt:lpstr>
      <vt:lpstr>BD-rate (with class F and low delay P)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JCTVC-G323 Non-CE11: Diagonal sub-block scan for HE residual coding</dc:title>
  <dc:creator>Qualcomm User</dc:creator>
  <cp:lastModifiedBy>Qualcomm User</cp:lastModifiedBy>
  <cp:revision>30</cp:revision>
  <cp:lastPrinted>2005-08-27T17:58:21Z</cp:lastPrinted>
  <dcterms:created xsi:type="dcterms:W3CDTF">2011-01-18T01:05:45Z</dcterms:created>
  <dcterms:modified xsi:type="dcterms:W3CDTF">2011-11-17T18:03:28Z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-2088861234</vt:i4>
  </property>
  <property fmtid="{D5CDD505-2E9C-101B-9397-08002B2CF9AE}" pid="3" name="_NewReviewCycle">
    <vt:lpwstr/>
  </property>
  <property fmtid="{D5CDD505-2E9C-101B-9397-08002B2CF9AE}" pid="4" name="_EmailSubject">
    <vt:lpwstr>QCT_Powerpoint CoverREV2_022009 :: Final Release </vt:lpwstr>
  </property>
  <property fmtid="{D5CDD505-2E9C-101B-9397-08002B2CF9AE}" pid="5" name="_AuthorEmail">
    <vt:lpwstr>wbekmani@qualcomm.com</vt:lpwstr>
  </property>
  <property fmtid="{D5CDD505-2E9C-101B-9397-08002B2CF9AE}" pid="6" name="_AuthorEmailDisplayName">
    <vt:lpwstr>Bekmanis, Winnie</vt:lpwstr>
  </property>
  <property fmtid="{D5CDD505-2E9C-101B-9397-08002B2CF9AE}" pid="7" name="_PreviousAdHocReviewCycleID">
    <vt:i4>-2051821436</vt:i4>
  </property>
</Properties>
</file>