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6.xml" ContentType="application/vnd.openxmlformats-officedocument.drawingml.chart+xml"/>
  <Override PartName="/ppt/notesSlides/notesSlide6.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charts/chart8.xml" ContentType="application/vnd.openxmlformats-officedocument.drawingml.chart+xml"/>
  <Override PartName="/ppt/notesSlides/notesSlide8.xml" ContentType="application/vnd.openxmlformats-officedocument.presentationml.notesSlide+xml"/>
  <Override PartName="/ppt/charts/chart9.xml" ContentType="application/vnd.openxmlformats-officedocument.drawingml.chart+xml"/>
  <Override PartName="/ppt/notesSlides/notesSlide9.xml" ContentType="application/vnd.openxmlformats-officedocument.presentationml.notesSlide+xml"/>
  <Override PartName="/ppt/charts/chart10.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notesSlides/notesSlide12.xml" ContentType="application/vnd.openxmlformats-officedocument.presentationml.notesSlide+xml"/>
  <Override PartName="/ppt/charts/chart14.xml" ContentType="application/vnd.openxmlformats-officedocument.drawingml.chart+xml"/>
  <Override PartName="/ppt/notesSlides/notesSlide13.xml" ContentType="application/vnd.openxmlformats-officedocument.presentationml.notesSlide+xml"/>
  <Override PartName="/ppt/charts/chart15.xml" ContentType="application/vnd.openxmlformats-officedocument.drawingml.chart+xml"/>
  <Override PartName="/ppt/notesSlides/notesSlide14.xml" ContentType="application/vnd.openxmlformats-officedocument.presentationml.notesSlide+xml"/>
  <Override PartName="/ppt/charts/chart16.xml" ContentType="application/vnd.openxmlformats-officedocument.drawingml.chart+xml"/>
  <Override PartName="/ppt/notesSlides/notesSlide15.xml" ContentType="application/vnd.openxmlformats-officedocument.presentationml.notesSlide+xml"/>
  <Override PartName="/ppt/charts/chart17.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308" r:id="rId2"/>
    <p:sldId id="354" r:id="rId3"/>
    <p:sldId id="312" r:id="rId4"/>
    <p:sldId id="257" r:id="rId5"/>
    <p:sldId id="273" r:id="rId6"/>
    <p:sldId id="327" r:id="rId7"/>
    <p:sldId id="260" r:id="rId8"/>
    <p:sldId id="335" r:id="rId9"/>
    <p:sldId id="336" r:id="rId10"/>
    <p:sldId id="338" r:id="rId11"/>
    <p:sldId id="339" r:id="rId12"/>
    <p:sldId id="340" r:id="rId13"/>
    <p:sldId id="274" r:id="rId14"/>
    <p:sldId id="343" r:id="rId15"/>
    <p:sldId id="282" r:id="rId16"/>
    <p:sldId id="345" r:id="rId17"/>
    <p:sldId id="322" r:id="rId18"/>
    <p:sldId id="329" r:id="rId19"/>
    <p:sldId id="349" r:id="rId20"/>
    <p:sldId id="306"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8" autoAdjust="0"/>
    <p:restoredTop sz="90775" autoAdjust="0"/>
  </p:normalViewPr>
  <p:slideViewPr>
    <p:cSldViewPr snapToGrid="0" snapToObjects="1">
      <p:cViewPr>
        <p:scale>
          <a:sx n="100" d="100"/>
          <a:sy n="100" d="100"/>
        </p:scale>
        <p:origin x="-5072" y="-18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56" d="100"/>
          <a:sy n="56" d="100"/>
        </p:scale>
        <p:origin x="-2826"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christian.vogler:Dropbox:RERC-TA:IP-Captel:IPCTS%20Projection%20errors.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Macintosh%20HD:Users:spytek:Desktop:CTS%20Survey%20Working%20Files:CTS%20spreadsheets:20130311-SurveyExport-All%20Responses-lksV3.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Macintosh%20HD:Users:spytek:Desktop:CTS%20Survey%20Working%20Files:CTS%20spreadsheets:20130311-SurveyExport-All%20Responses-lksV3.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Macintosh%20HD:Users:spytek:Desktop:CTS%20Survey%20Working%20Files:CTS%20spreadsheets:20130311-SurveyExport-All%20Responses-lksV3.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NO%20NAME:CTS%20Survey%20Working%20Files:CTS%20spreadsheets:20130311-SurveyExport-All%20Responses-lksV4.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NO%20NAME:CTS%20Survey%20Working%20Files:CTS%20spreadsheets:20130311-SurveyExport-All%20Responses-lksV4.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20(version%201).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Macintosh%20HD:Users:spytek:Desktop:20130311-173420-SurveyExport-All%20Responses-lksV1.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IP CTS growth in</a:t>
            </a:r>
            <a:r>
              <a:rPr lang="en-US" baseline="0" dirty="0"/>
              <a:t> minutes/</a:t>
            </a:r>
            <a:r>
              <a:rPr lang="en-US" baseline="0" dirty="0" smtClean="0"/>
              <a:t>month</a:t>
            </a:r>
            <a:endParaRPr lang="en-US" dirty="0"/>
          </a:p>
        </c:rich>
      </c:tx>
      <c:layout/>
      <c:overlay val="0"/>
    </c:title>
    <c:autoTitleDeleted val="0"/>
    <c:plotArea>
      <c:layout/>
      <c:scatterChart>
        <c:scatterStyle val="lineMarker"/>
        <c:varyColors val="0"/>
        <c:ser>
          <c:idx val="0"/>
          <c:order val="0"/>
          <c:tx>
            <c:strRef>
              <c:f>Sheet2!$B$1</c:f>
              <c:strCache>
                <c:ptCount val="1"/>
                <c:pt idx="0">
                  <c:v>Actual Minutes</c:v>
                </c:pt>
              </c:strCache>
            </c:strRef>
          </c:tx>
          <c:spPr>
            <a:ln w="47625">
              <a:noFill/>
            </a:ln>
          </c:spPr>
          <c:xVal>
            <c:numRef>
              <c:f>Sheet2!$A$2:$A$43</c:f>
              <c:numCache>
                <c:formatCode>mmm\-yy</c:formatCode>
                <c:ptCount val="42"/>
                <c:pt idx="0">
                  <c:v>39995.0</c:v>
                </c:pt>
                <c:pt idx="1">
                  <c:v>40026.0</c:v>
                </c:pt>
                <c:pt idx="2">
                  <c:v>40057.0</c:v>
                </c:pt>
                <c:pt idx="3">
                  <c:v>40087.0</c:v>
                </c:pt>
                <c:pt idx="4">
                  <c:v>40118.0</c:v>
                </c:pt>
                <c:pt idx="5">
                  <c:v>40148.0</c:v>
                </c:pt>
                <c:pt idx="6">
                  <c:v>40179.0</c:v>
                </c:pt>
                <c:pt idx="7">
                  <c:v>40210.0</c:v>
                </c:pt>
                <c:pt idx="8">
                  <c:v>40238.0</c:v>
                </c:pt>
                <c:pt idx="9">
                  <c:v>40269.0</c:v>
                </c:pt>
                <c:pt idx="10">
                  <c:v>40299.0</c:v>
                </c:pt>
                <c:pt idx="11">
                  <c:v>40330.0</c:v>
                </c:pt>
                <c:pt idx="12">
                  <c:v>40360.0</c:v>
                </c:pt>
                <c:pt idx="13">
                  <c:v>40391.0</c:v>
                </c:pt>
                <c:pt idx="14">
                  <c:v>40422.0</c:v>
                </c:pt>
                <c:pt idx="15">
                  <c:v>40452.0</c:v>
                </c:pt>
                <c:pt idx="16">
                  <c:v>40483.0</c:v>
                </c:pt>
                <c:pt idx="17">
                  <c:v>40513.0</c:v>
                </c:pt>
                <c:pt idx="18">
                  <c:v>40544.0</c:v>
                </c:pt>
                <c:pt idx="19">
                  <c:v>40575.0</c:v>
                </c:pt>
                <c:pt idx="20">
                  <c:v>40603.0</c:v>
                </c:pt>
                <c:pt idx="21">
                  <c:v>40634.0</c:v>
                </c:pt>
                <c:pt idx="22">
                  <c:v>40664.0</c:v>
                </c:pt>
                <c:pt idx="23">
                  <c:v>40695.0</c:v>
                </c:pt>
                <c:pt idx="24">
                  <c:v>40725.0</c:v>
                </c:pt>
                <c:pt idx="25">
                  <c:v>40756.0</c:v>
                </c:pt>
                <c:pt idx="26">
                  <c:v>40787.0</c:v>
                </c:pt>
                <c:pt idx="27">
                  <c:v>40817.0</c:v>
                </c:pt>
                <c:pt idx="28">
                  <c:v>40848.0</c:v>
                </c:pt>
                <c:pt idx="29">
                  <c:v>40878.0</c:v>
                </c:pt>
                <c:pt idx="30">
                  <c:v>40909.0</c:v>
                </c:pt>
                <c:pt idx="31">
                  <c:v>40940.0</c:v>
                </c:pt>
                <c:pt idx="32">
                  <c:v>40969.0</c:v>
                </c:pt>
                <c:pt idx="33">
                  <c:v>41000.0</c:v>
                </c:pt>
                <c:pt idx="34">
                  <c:v>41030.0</c:v>
                </c:pt>
                <c:pt idx="35">
                  <c:v>41061.0</c:v>
                </c:pt>
                <c:pt idx="36">
                  <c:v>41091.0</c:v>
                </c:pt>
                <c:pt idx="37">
                  <c:v>41122.0</c:v>
                </c:pt>
                <c:pt idx="38">
                  <c:v>41153.0</c:v>
                </c:pt>
                <c:pt idx="39">
                  <c:v>41183.0</c:v>
                </c:pt>
                <c:pt idx="40">
                  <c:v>41214.0</c:v>
                </c:pt>
                <c:pt idx="41">
                  <c:v>41244.0</c:v>
                </c:pt>
              </c:numCache>
            </c:numRef>
          </c:xVal>
          <c:yVal>
            <c:numRef>
              <c:f>Sheet2!$B$2:$B$43</c:f>
              <c:numCache>
                <c:formatCode>General</c:formatCode>
                <c:ptCount val="42"/>
                <c:pt idx="0">
                  <c:v>174788.0</c:v>
                </c:pt>
                <c:pt idx="1">
                  <c:v>187839.0</c:v>
                </c:pt>
                <c:pt idx="2">
                  <c:v>210209.0</c:v>
                </c:pt>
                <c:pt idx="3">
                  <c:v>261098.0</c:v>
                </c:pt>
                <c:pt idx="4">
                  <c:v>355377.0</c:v>
                </c:pt>
                <c:pt idx="5">
                  <c:v>419781.0</c:v>
                </c:pt>
                <c:pt idx="6">
                  <c:v>515898.0</c:v>
                </c:pt>
                <c:pt idx="7">
                  <c:v>556923.0</c:v>
                </c:pt>
                <c:pt idx="8">
                  <c:v>651314.0</c:v>
                </c:pt>
                <c:pt idx="9">
                  <c:v>645231.0</c:v>
                </c:pt>
                <c:pt idx="10">
                  <c:v>691889.0</c:v>
                </c:pt>
                <c:pt idx="11">
                  <c:v>774024.0</c:v>
                </c:pt>
                <c:pt idx="12">
                  <c:v>821980.0</c:v>
                </c:pt>
                <c:pt idx="13">
                  <c:v>951675.0</c:v>
                </c:pt>
                <c:pt idx="14">
                  <c:v>994387.0</c:v>
                </c:pt>
                <c:pt idx="15">
                  <c:v>1.085274E6</c:v>
                </c:pt>
                <c:pt idx="16">
                  <c:v>1.195291E6</c:v>
                </c:pt>
                <c:pt idx="17">
                  <c:v>1.353736E6</c:v>
                </c:pt>
                <c:pt idx="18">
                  <c:v>1.575894E6</c:v>
                </c:pt>
                <c:pt idx="19">
                  <c:v>1.616805E6</c:v>
                </c:pt>
                <c:pt idx="20">
                  <c:v>2.046959E6</c:v>
                </c:pt>
                <c:pt idx="22">
                  <c:v>2.141224E6</c:v>
                </c:pt>
                <c:pt idx="23">
                  <c:v>2.242747E6</c:v>
                </c:pt>
                <c:pt idx="24">
                  <c:v>2.334783E6</c:v>
                </c:pt>
                <c:pt idx="25">
                  <c:v>2.637385E6</c:v>
                </c:pt>
                <c:pt idx="26">
                  <c:v>2.67637E6</c:v>
                </c:pt>
                <c:pt idx="27">
                  <c:v>2.944334E6</c:v>
                </c:pt>
                <c:pt idx="28">
                  <c:v>3.201686E6</c:v>
                </c:pt>
                <c:pt idx="29">
                  <c:v>3.204512E6</c:v>
                </c:pt>
                <c:pt idx="30">
                  <c:v>3.984821E6</c:v>
                </c:pt>
                <c:pt idx="31">
                  <c:v>4.048521E6</c:v>
                </c:pt>
                <c:pt idx="32">
                  <c:v>4.504033E6</c:v>
                </c:pt>
                <c:pt idx="33">
                  <c:v>4.557838E6</c:v>
                </c:pt>
                <c:pt idx="34">
                  <c:v>5.000711E6</c:v>
                </c:pt>
                <c:pt idx="35">
                  <c:v>5.19273E6</c:v>
                </c:pt>
                <c:pt idx="36">
                  <c:v>5.993805E6</c:v>
                </c:pt>
                <c:pt idx="37">
                  <c:v>6.705368E6</c:v>
                </c:pt>
                <c:pt idx="38">
                  <c:v>6.807541E6</c:v>
                </c:pt>
                <c:pt idx="39">
                  <c:v>7.871999E6</c:v>
                </c:pt>
                <c:pt idx="40">
                  <c:v>8.091493E6</c:v>
                </c:pt>
                <c:pt idx="41">
                  <c:v>8.828846E6</c:v>
                </c:pt>
              </c:numCache>
            </c:numRef>
          </c:yVal>
          <c:smooth val="0"/>
        </c:ser>
        <c:dLbls>
          <c:showLegendKey val="0"/>
          <c:showVal val="0"/>
          <c:showCatName val="0"/>
          <c:showSerName val="0"/>
          <c:showPercent val="0"/>
          <c:showBubbleSize val="0"/>
        </c:dLbls>
        <c:axId val="256150744"/>
        <c:axId val="256153800"/>
      </c:scatterChart>
      <c:valAx>
        <c:axId val="256150744"/>
        <c:scaling>
          <c:orientation val="minMax"/>
        </c:scaling>
        <c:delete val="0"/>
        <c:axPos val="b"/>
        <c:numFmt formatCode="mmm\-yy" sourceLinked="1"/>
        <c:majorTickMark val="out"/>
        <c:minorTickMark val="none"/>
        <c:tickLblPos val="nextTo"/>
        <c:crossAx val="256153800"/>
        <c:crosses val="autoZero"/>
        <c:crossBetween val="midCat"/>
      </c:valAx>
      <c:valAx>
        <c:axId val="256153800"/>
        <c:scaling>
          <c:orientation val="minMax"/>
        </c:scaling>
        <c:delete val="0"/>
        <c:axPos val="l"/>
        <c:majorGridlines/>
        <c:numFmt formatCode="General" sourceLinked="1"/>
        <c:majorTickMark val="out"/>
        <c:minorTickMark val="none"/>
        <c:tickLblPos val="nextTo"/>
        <c:crossAx val="256150744"/>
        <c:crosses val="autoZero"/>
        <c:crossBetween val="midCat"/>
      </c:valAx>
    </c:plotArea>
    <c:legend>
      <c:legendPos val="r"/>
      <c:layout/>
      <c:overlay val="0"/>
    </c:legend>
    <c:plotVisOnly val="1"/>
    <c:dispBlanksAs val="gap"/>
    <c:showDLblsOverMax val="0"/>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22781472942009"/>
          <c:y val="0.113789658582792"/>
          <c:w val="0.49096460720643"/>
          <c:h val="0.664453291921077"/>
        </c:manualLayout>
      </c:layout>
      <c:pieChart>
        <c:varyColors val="1"/>
        <c:ser>
          <c:idx val="0"/>
          <c:order val="0"/>
          <c:dLbls>
            <c:dLbl>
              <c:idx val="0"/>
              <c:layout>
                <c:manualLayout>
                  <c:x val="-0.152406517821789"/>
                  <c:y val="0.191493614185601"/>
                </c:manualLayout>
              </c:layout>
              <c:showLegendKey val="0"/>
              <c:showVal val="0"/>
              <c:showCatName val="1"/>
              <c:showSerName val="0"/>
              <c:showPercent val="1"/>
              <c:showBubbleSize val="0"/>
            </c:dLbl>
            <c:dLbl>
              <c:idx val="1"/>
              <c:layout>
                <c:manualLayout>
                  <c:x val="0.0538287304131245"/>
                  <c:y val="0.0189870160833833"/>
                </c:manualLayout>
              </c:layout>
              <c:showLegendKey val="0"/>
              <c:showVal val="0"/>
              <c:showCatName val="1"/>
              <c:showSerName val="0"/>
              <c:showPercent val="1"/>
              <c:showBubbleSize val="0"/>
            </c:dLbl>
            <c:dLbl>
              <c:idx val="2"/>
              <c:layout>
                <c:manualLayout>
                  <c:x val="0.108979979436626"/>
                  <c:y val="-0.00362437896537434"/>
                </c:manualLayout>
              </c:layout>
              <c:showLegendKey val="0"/>
              <c:showVal val="0"/>
              <c:showCatName val="1"/>
              <c:showSerName val="0"/>
              <c:showPercent val="1"/>
              <c:showBubbleSize val="0"/>
            </c:dLbl>
            <c:dLbl>
              <c:idx val="3"/>
              <c:layout>
                <c:manualLayout>
                  <c:x val="0.105729972344575"/>
                  <c:y val="0.103085255013969"/>
                </c:manualLayout>
              </c:layout>
              <c:showLegendKey val="0"/>
              <c:showVal val="0"/>
              <c:showCatName val="1"/>
              <c:showSerName val="0"/>
              <c:showPercent val="1"/>
              <c:showBubbleSize val="0"/>
            </c:dLbl>
            <c:dLbl>
              <c:idx val="4"/>
              <c:layout>
                <c:manualLayout>
                  <c:x val="-0.0576496774487304"/>
                  <c:y val="0.0868413653462074"/>
                </c:manualLayout>
              </c:layout>
              <c:showLegendKey val="0"/>
              <c:showVal val="0"/>
              <c:showCatName val="1"/>
              <c:showSerName val="0"/>
              <c:showPercent val="1"/>
              <c:showBubbleSize val="0"/>
            </c:dLbl>
            <c:dLbl>
              <c:idx val="5"/>
              <c:layout>
                <c:manualLayout>
                  <c:x val="-0.0414445185832012"/>
                  <c:y val="-0.0304473320534765"/>
                </c:manualLayout>
              </c:layout>
              <c:showLegendKey val="0"/>
              <c:showVal val="0"/>
              <c:showCatName val="1"/>
              <c:showSerName val="0"/>
              <c:showPercent val="1"/>
              <c:showBubbleSize val="0"/>
            </c:dLbl>
            <c:dLbl>
              <c:idx val="6"/>
              <c:layout>
                <c:manualLayout>
                  <c:x val="0.197407551235006"/>
                  <c:y val="0.14291212752239"/>
                </c:manualLayout>
              </c:layout>
              <c:showLegendKey val="0"/>
              <c:showVal val="0"/>
              <c:showCatName val="1"/>
              <c:showSerName val="0"/>
              <c:showPercent val="1"/>
              <c:showBubbleSize val="0"/>
            </c:dLbl>
            <c:txPr>
              <a:bodyPr/>
              <a:lstStyle/>
              <a:p>
                <a:pPr>
                  <a:defRPr sz="1400"/>
                </a:pPr>
                <a:endParaRPr lang="en-US"/>
              </a:p>
            </c:txPr>
            <c:showLegendKey val="0"/>
            <c:showVal val="0"/>
            <c:showCatName val="1"/>
            <c:showSerName val="0"/>
            <c:showPercent val="1"/>
            <c:showBubbleSize val="0"/>
            <c:showLeaderLines val="1"/>
          </c:dLbls>
          <c:cat>
            <c:strRef>
              <c:f>(Demographics!$U$34:$U$39,Demographics!$U$41)</c:f>
              <c:strCache>
                <c:ptCount val="7"/>
                <c:pt idx="0">
                  <c:v>less than $24,999 per year</c:v>
                </c:pt>
                <c:pt idx="1">
                  <c:v>$25,000 - $39,999 per year</c:v>
                </c:pt>
                <c:pt idx="2">
                  <c:v>$40,000 - $59,999 per year</c:v>
                </c:pt>
                <c:pt idx="3">
                  <c:v>$60,000 - $74,999 per year</c:v>
                </c:pt>
                <c:pt idx="4">
                  <c:v>$75,000 - $99,999 per year</c:v>
                </c:pt>
                <c:pt idx="5">
                  <c:v>more than $100,000 per year</c:v>
                </c:pt>
                <c:pt idx="6">
                  <c:v>I prefer not to provide this information.</c:v>
                </c:pt>
              </c:strCache>
            </c:strRef>
          </c:cat>
          <c:val>
            <c:numRef>
              <c:f>(Demographics!$V$34:$V$39,Demographics!$V$41)</c:f>
              <c:numCache>
                <c:formatCode>0%</c:formatCode>
                <c:ptCount val="7"/>
                <c:pt idx="0">
                  <c:v>0.211</c:v>
                </c:pt>
                <c:pt idx="1">
                  <c:v>0.153</c:v>
                </c:pt>
                <c:pt idx="2">
                  <c:v>0.134</c:v>
                </c:pt>
                <c:pt idx="3">
                  <c:v>0.0813333333333333</c:v>
                </c:pt>
                <c:pt idx="4">
                  <c:v>0.074</c:v>
                </c:pt>
                <c:pt idx="5">
                  <c:v>0.0626666666666666</c:v>
                </c:pt>
                <c:pt idx="6">
                  <c:v>0.284</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lgn="ctr">
              <a:defRPr/>
            </a:pPr>
            <a:r>
              <a:rPr lang="en-US" sz="1800" dirty="0"/>
              <a:t>Which</a:t>
            </a:r>
            <a:r>
              <a:rPr lang="en-US" sz="1800" baseline="0" dirty="0"/>
              <a:t> captioned telephone service do you use with this </a:t>
            </a:r>
            <a:r>
              <a:rPr lang="en-US" sz="1800" baseline="0" dirty="0" smtClean="0"/>
              <a:t>equipment?   </a:t>
            </a:r>
            <a:r>
              <a:rPr lang="en-US" sz="1400" b="0" baseline="0" dirty="0" smtClean="0"/>
              <a:t>(</a:t>
            </a:r>
            <a:r>
              <a:rPr lang="en-US" sz="1400" b="0" baseline="0" dirty="0"/>
              <a:t>n=2014)</a:t>
            </a:r>
            <a:endParaRPr lang="en-US" sz="1400" b="0" dirty="0"/>
          </a:p>
        </c:rich>
      </c:tx>
      <c:layout>
        <c:manualLayout>
          <c:xMode val="edge"/>
          <c:yMode val="edge"/>
          <c:x val="0.118534814400167"/>
          <c:y val="0.122302158273381"/>
        </c:manualLayout>
      </c:layout>
      <c:overlay val="0"/>
    </c:title>
    <c:autoTitleDeleted val="0"/>
    <c:plotArea>
      <c:layout>
        <c:manualLayout>
          <c:layoutTarget val="inner"/>
          <c:xMode val="edge"/>
          <c:yMode val="edge"/>
          <c:x val="0.27495445338169"/>
          <c:y val="0.292355407012972"/>
          <c:w val="0.424937705946445"/>
          <c:h val="0.582480598198606"/>
        </c:manualLayout>
      </c:layout>
      <c:pieChart>
        <c:varyColors val="1"/>
        <c:ser>
          <c:idx val="0"/>
          <c:order val="0"/>
          <c:dLbls>
            <c:dLbl>
              <c:idx val="1"/>
              <c:layout>
                <c:manualLayout>
                  <c:x val="0.0217318460192476"/>
                  <c:y val="-0.210370734908136"/>
                </c:manualLayout>
              </c:layout>
              <c:tx>
                <c:rich>
                  <a:bodyPr/>
                  <a:lstStyle/>
                  <a:p>
                    <a:r>
                      <a:rPr lang="en-US" dirty="0"/>
                      <a:t>Purple </a:t>
                    </a:r>
                    <a:r>
                      <a:rPr lang="en-US" dirty="0" err="1" smtClean="0"/>
                      <a:t>Communi-cations</a:t>
                    </a:r>
                    <a:r>
                      <a:rPr lang="en-US" dirty="0"/>
                      <a:t>
1%</a:t>
                    </a:r>
                  </a:p>
                </c:rich>
              </c:tx>
              <c:showLegendKey val="0"/>
              <c:showVal val="0"/>
              <c:showCatName val="1"/>
              <c:showSerName val="0"/>
              <c:showPercent val="1"/>
              <c:showBubbleSize val="0"/>
            </c:dLbl>
            <c:dLbl>
              <c:idx val="2"/>
              <c:layout>
                <c:manualLayout>
                  <c:x val="0.0475301837270341"/>
                  <c:y val="0.00679461942257218"/>
                </c:manualLayout>
              </c:layout>
              <c:showLegendKey val="0"/>
              <c:showVal val="0"/>
              <c:showCatName val="1"/>
              <c:showSerName val="0"/>
              <c:showPercent val="1"/>
              <c:showBubbleSize val="0"/>
            </c:dLbl>
            <c:dLbl>
              <c:idx val="3"/>
              <c:layout>
                <c:manualLayout>
                  <c:x val="0.0478729221347332"/>
                  <c:y val="0.061603237095363"/>
                </c:manualLayout>
              </c:layout>
              <c:showLegendKey val="0"/>
              <c:showVal val="0"/>
              <c:showCatName val="1"/>
              <c:showSerName val="0"/>
              <c:showPercent val="1"/>
              <c:showBubbleSize val="0"/>
            </c:dLbl>
            <c:dLbl>
              <c:idx val="4"/>
              <c:layout>
                <c:manualLayout>
                  <c:x val="0.0191990376202975"/>
                  <c:y val="0.0631076844561096"/>
                </c:manualLayout>
              </c:layout>
              <c:showLegendKey val="0"/>
              <c:showVal val="0"/>
              <c:showCatName val="1"/>
              <c:showSerName val="0"/>
              <c:showPercent val="1"/>
              <c:showBubbleSize val="0"/>
            </c:dLbl>
            <c:dLbl>
              <c:idx val="6"/>
              <c:layout>
                <c:manualLayout>
                  <c:x val="-0.0241358267716535"/>
                  <c:y val="0.0107093904928551"/>
                </c:manualLayout>
              </c:layout>
              <c:showLegendKey val="0"/>
              <c:showVal val="0"/>
              <c:showCatName val="1"/>
              <c:showSerName val="0"/>
              <c:showPercent val="1"/>
              <c:showBubbleSize val="0"/>
            </c:dLbl>
            <c:dLbl>
              <c:idx val="7"/>
              <c:layout>
                <c:manualLayout>
                  <c:x val="0.135080236806983"/>
                  <c:y val="0.16247125134538"/>
                </c:manualLayout>
              </c:layout>
              <c:showLegendKey val="0"/>
              <c:showVal val="0"/>
              <c:showCatName val="1"/>
              <c:showSerName val="0"/>
              <c:showPercent val="1"/>
              <c:showBubbleSize val="0"/>
            </c:dLbl>
            <c:txPr>
              <a:bodyPr/>
              <a:lstStyle/>
              <a:p>
                <a:pPr>
                  <a:defRPr sz="1200"/>
                </a:pPr>
                <a:endParaRPr lang="en-US"/>
              </a:p>
            </c:txPr>
            <c:showLegendKey val="0"/>
            <c:showVal val="0"/>
            <c:showCatName val="1"/>
            <c:showSerName val="0"/>
            <c:showPercent val="1"/>
            <c:showBubbleSize val="0"/>
            <c:showLeaderLines val="1"/>
          </c:dLbls>
          <c:cat>
            <c:strRef>
              <c:f>'20130311-Complete-CTSstandalone'!$AM$2025:$AM$2032</c:f>
              <c:strCache>
                <c:ptCount val="8"/>
                <c:pt idx="0">
                  <c:v>CaptionCall</c:v>
                </c:pt>
                <c:pt idx="1">
                  <c:v>Purple Communication</c:v>
                </c:pt>
                <c:pt idx="2">
                  <c:v>Federal Relay</c:v>
                </c:pt>
                <c:pt idx="3">
                  <c:v>AT&amp;T Relay</c:v>
                </c:pt>
                <c:pt idx="4">
                  <c:v>Hamilton Relay</c:v>
                </c:pt>
                <c:pt idx="5">
                  <c:v>Sprint Relay</c:v>
                </c:pt>
                <c:pt idx="6">
                  <c:v>Other (please specify):</c:v>
                </c:pt>
                <c:pt idx="7">
                  <c:v>I don't know.</c:v>
                </c:pt>
              </c:strCache>
            </c:strRef>
          </c:cat>
          <c:val>
            <c:numRef>
              <c:f>'20130311-Complete-CTSstandalone'!$AN$2016:$AN$2023</c:f>
              <c:numCache>
                <c:formatCode>0%</c:formatCode>
                <c:ptCount val="8"/>
                <c:pt idx="0">
                  <c:v>0.257199602780536</c:v>
                </c:pt>
                <c:pt idx="1">
                  <c:v>0.00794438927507448</c:v>
                </c:pt>
                <c:pt idx="2">
                  <c:v>0.0119165839126117</c:v>
                </c:pt>
                <c:pt idx="3">
                  <c:v>0.0804369414101291</c:v>
                </c:pt>
                <c:pt idx="4">
                  <c:v>0.0799404170804369</c:v>
                </c:pt>
                <c:pt idx="5">
                  <c:v>0.148460774577954</c:v>
                </c:pt>
                <c:pt idx="6">
                  <c:v>0.115690168818272</c:v>
                </c:pt>
                <c:pt idx="7">
                  <c:v>0.298411122144985</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Captioned</a:t>
            </a:r>
            <a:r>
              <a:rPr lang="en-US" baseline="0" dirty="0"/>
              <a:t> Telephone Equipment</a:t>
            </a:r>
          </a:p>
          <a:p>
            <a:pPr>
              <a:defRPr/>
            </a:pPr>
            <a:r>
              <a:rPr lang="en-US" sz="1400" b="0" baseline="0" dirty="0"/>
              <a:t>(n=2014)</a:t>
            </a:r>
            <a:endParaRPr lang="en-US" sz="1400" b="0" dirty="0"/>
          </a:p>
        </c:rich>
      </c:tx>
      <c:layout>
        <c:manualLayout>
          <c:xMode val="edge"/>
          <c:yMode val="edge"/>
          <c:x val="0.0142224409448819"/>
          <c:y val="0.822027569495813"/>
        </c:manualLayout>
      </c:layout>
      <c:overlay val="0"/>
    </c:title>
    <c:autoTitleDeleted val="0"/>
    <c:plotArea>
      <c:layout>
        <c:manualLayout>
          <c:layoutTarget val="inner"/>
          <c:xMode val="edge"/>
          <c:yMode val="edge"/>
          <c:x val="0.291979002624672"/>
          <c:y val="0.204874359706649"/>
          <c:w val="0.449375328083989"/>
          <c:h val="0.641964754405699"/>
        </c:manualLayout>
      </c:layout>
      <c:pieChart>
        <c:varyColors val="1"/>
        <c:ser>
          <c:idx val="0"/>
          <c:order val="0"/>
          <c:dLbls>
            <c:dLbl>
              <c:idx val="1"/>
              <c:layout>
                <c:manualLayout>
                  <c:x val="-0.0405955818022747"/>
                  <c:y val="0.118133566637504"/>
                </c:manualLayout>
              </c:layout>
              <c:showLegendKey val="0"/>
              <c:showVal val="0"/>
              <c:showCatName val="1"/>
              <c:showSerName val="0"/>
              <c:showPercent val="1"/>
              <c:showBubbleSize val="0"/>
            </c:dLbl>
            <c:dLbl>
              <c:idx val="2"/>
              <c:layout>
                <c:manualLayout>
                  <c:x val="-0.0766437007874016"/>
                  <c:y val="0.0469130941965588"/>
                </c:manualLayout>
              </c:layout>
              <c:showLegendKey val="0"/>
              <c:showVal val="0"/>
              <c:showCatName val="1"/>
              <c:showSerName val="0"/>
              <c:showPercent val="1"/>
              <c:showBubbleSize val="0"/>
            </c:dLbl>
            <c:dLbl>
              <c:idx val="3"/>
              <c:layout>
                <c:manualLayout>
                  <c:x val="-0.0604402887139107"/>
                  <c:y val="-0.0542982648002333"/>
                </c:manualLayout>
              </c:layout>
              <c:showLegendKey val="0"/>
              <c:showVal val="0"/>
              <c:showCatName val="1"/>
              <c:showSerName val="0"/>
              <c:showPercent val="1"/>
              <c:showBubbleSize val="0"/>
            </c:dLbl>
            <c:txPr>
              <a:bodyPr/>
              <a:lstStyle/>
              <a:p>
                <a:pPr>
                  <a:defRPr sz="1200"/>
                </a:pPr>
                <a:endParaRPr lang="en-US"/>
              </a:p>
            </c:txPr>
            <c:showLegendKey val="0"/>
            <c:showVal val="0"/>
            <c:showCatName val="1"/>
            <c:showSerName val="0"/>
            <c:showPercent val="1"/>
            <c:showBubbleSize val="0"/>
            <c:showLeaderLines val="1"/>
          </c:dLbls>
          <c:cat>
            <c:strRef>
              <c:f>'20130311-Complete-CTSstandalone'!$AJ$2033:$AJ$2036</c:f>
              <c:strCache>
                <c:ptCount val="4"/>
                <c:pt idx="0">
                  <c:v>IP-CTS equipment</c:v>
                </c:pt>
                <c:pt idx="1">
                  <c:v>analog-CTS equipment</c:v>
                </c:pt>
                <c:pt idx="2">
                  <c:v>I don't know</c:v>
                </c:pt>
                <c:pt idx="3">
                  <c:v>Other</c:v>
                </c:pt>
              </c:strCache>
            </c:strRef>
          </c:cat>
          <c:val>
            <c:numRef>
              <c:f>'20130311-Complete-CTSstandalone'!$AI$2033:$AI$2036</c:f>
              <c:numCache>
                <c:formatCode>General</c:formatCode>
                <c:ptCount val="4"/>
                <c:pt idx="0">
                  <c:v>1581.0</c:v>
                </c:pt>
                <c:pt idx="1">
                  <c:v>252.0</c:v>
                </c:pt>
                <c:pt idx="2">
                  <c:v>138.0</c:v>
                </c:pt>
                <c:pt idx="3">
                  <c:v>43.0</c:v>
                </c:pt>
              </c:numCache>
            </c:numRef>
          </c:val>
        </c:ser>
        <c:dLbls>
          <c:showLegendKey val="0"/>
          <c:showVal val="0"/>
          <c:showCatName val="1"/>
          <c:showSerName val="0"/>
          <c:showPercent val="1"/>
          <c:showBubbleSize val="0"/>
          <c:showLeaderLines val="1"/>
        </c:dLbls>
        <c:firstSliceAng val="320"/>
      </c:pieChart>
    </c:plotArea>
    <c:plotVisOnly val="1"/>
    <c:dispBlanksAs val="zero"/>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1800" dirty="0"/>
              <a:t>IP-CTS Equipment</a:t>
            </a:r>
          </a:p>
          <a:p>
            <a:pPr>
              <a:defRPr/>
            </a:pPr>
            <a:r>
              <a:rPr lang="en-US" sz="1400" b="0" dirty="0"/>
              <a:t>(n=1581)</a:t>
            </a:r>
          </a:p>
        </c:rich>
      </c:tx>
      <c:layout>
        <c:manualLayout>
          <c:xMode val="edge"/>
          <c:yMode val="edge"/>
          <c:x val="0.612932633420822"/>
          <c:y val="0.217581626442939"/>
        </c:manualLayout>
      </c:layout>
      <c:overlay val="0"/>
    </c:title>
    <c:autoTitleDeleted val="0"/>
    <c:plotArea>
      <c:layout>
        <c:manualLayout>
          <c:layoutTarget val="inner"/>
          <c:xMode val="edge"/>
          <c:yMode val="edge"/>
          <c:x val="0.286701224846894"/>
          <c:y val="0.243303337082865"/>
          <c:w val="0.448819772528434"/>
          <c:h val="0.641171103612048"/>
        </c:manualLayout>
      </c:layout>
      <c:pieChart>
        <c:varyColors val="1"/>
        <c:ser>
          <c:idx val="0"/>
          <c:order val="0"/>
          <c:tx>
            <c:strRef>
              <c:f>'20130311-Complete-CTSstandalone'!$AH$2066</c:f>
              <c:strCache>
                <c:ptCount val="1"/>
                <c:pt idx="0">
                  <c:v>IP-CTS Equipment</c:v>
                </c:pt>
              </c:strCache>
            </c:strRef>
          </c:tx>
          <c:dLbls>
            <c:numFmt formatCode="0.0%" sourceLinked="0"/>
            <c:txPr>
              <a:bodyPr/>
              <a:lstStyle/>
              <a:p>
                <a:pPr>
                  <a:defRPr sz="1200"/>
                </a:pPr>
                <a:endParaRPr lang="en-US"/>
              </a:p>
            </c:txPr>
            <c:showLegendKey val="0"/>
            <c:showVal val="0"/>
            <c:showCatName val="1"/>
            <c:showSerName val="0"/>
            <c:showPercent val="1"/>
            <c:showBubbleSize val="0"/>
            <c:showLeaderLines val="1"/>
          </c:dLbls>
          <c:cat>
            <c:strRef>
              <c:f>'20130311-Complete-CTSstandalone'!$AH$2067:$AH$2069</c:f>
              <c:strCache>
                <c:ptCount val="3"/>
                <c:pt idx="0">
                  <c:v>CaptionCall</c:v>
                </c:pt>
                <c:pt idx="1">
                  <c:v>Clarity Ensemble</c:v>
                </c:pt>
                <c:pt idx="2">
                  <c:v>CapTel</c:v>
                </c:pt>
              </c:strCache>
            </c:strRef>
          </c:cat>
          <c:val>
            <c:numRef>
              <c:f>'20130311-Complete-CTSstandalone'!$AG$2067:$AG$2069</c:f>
              <c:numCache>
                <c:formatCode>General</c:formatCode>
                <c:ptCount val="3"/>
                <c:pt idx="0">
                  <c:v>719.0</c:v>
                </c:pt>
                <c:pt idx="1">
                  <c:v>6.0</c:v>
                </c:pt>
                <c:pt idx="2">
                  <c:v>856.0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76089220263289"/>
          <c:y val="0.260682708115059"/>
          <c:w val="0.484293105277402"/>
          <c:h val="0.691847256289715"/>
        </c:manualLayout>
      </c:layout>
      <c:pieChart>
        <c:varyColors val="1"/>
        <c:ser>
          <c:idx val="0"/>
          <c:order val="0"/>
          <c:dLbls>
            <c:dLbl>
              <c:idx val="0"/>
              <c:layout>
                <c:manualLayout>
                  <c:x val="0.218082909505792"/>
                  <c:y val="0.198084835493855"/>
                </c:manualLayout>
              </c:layout>
              <c:showLegendKey val="0"/>
              <c:showVal val="0"/>
              <c:showCatName val="1"/>
              <c:showSerName val="0"/>
              <c:showPercent val="1"/>
              <c:showBubbleSize val="0"/>
            </c:dLbl>
            <c:dLbl>
              <c:idx val="1"/>
              <c:layout>
                <c:manualLayout>
                  <c:x val="0.00629691601049869"/>
                  <c:y val="-0.0981667395742199"/>
                </c:manualLayout>
              </c:layout>
              <c:showLegendKey val="0"/>
              <c:showVal val="0"/>
              <c:showCatName val="1"/>
              <c:showSerName val="0"/>
              <c:showPercent val="1"/>
              <c:showBubbleSize val="0"/>
            </c:dLbl>
            <c:dLbl>
              <c:idx val="2"/>
              <c:layout>
                <c:manualLayout>
                  <c:x val="0.0232562335958005"/>
                  <c:y val="-0.0189953339165938"/>
                </c:manualLayout>
              </c:layout>
              <c:showLegendKey val="0"/>
              <c:showVal val="0"/>
              <c:showCatName val="1"/>
              <c:showSerName val="0"/>
              <c:showPercent val="1"/>
              <c:showBubbleSize val="0"/>
            </c:dLbl>
            <c:txPr>
              <a:bodyPr/>
              <a:lstStyle/>
              <a:p>
                <a:pPr>
                  <a:defRPr sz="1600"/>
                </a:pPr>
                <a:endParaRPr lang="en-US"/>
              </a:p>
            </c:txPr>
            <c:showLegendKey val="0"/>
            <c:showVal val="0"/>
            <c:showCatName val="1"/>
            <c:showSerName val="0"/>
            <c:showPercent val="1"/>
            <c:showBubbleSize val="0"/>
            <c:showLeaderLines val="1"/>
          </c:dLbls>
          <c:cat>
            <c:strRef>
              <c:f>'20130311-Complete-CTSstandalone'!$AG$2024:$AG$2026</c:f>
              <c:strCache>
                <c:ptCount val="3"/>
                <c:pt idx="0">
                  <c:v>for personal use only</c:v>
                </c:pt>
                <c:pt idx="1">
                  <c:v>for work only</c:v>
                </c:pt>
                <c:pt idx="2">
                  <c:v>for both, personal use and work</c:v>
                </c:pt>
              </c:strCache>
            </c:strRef>
          </c:cat>
          <c:val>
            <c:numRef>
              <c:f>'20130311-Complete-CTSstandalone'!$AG$2027:$AG$2029</c:f>
              <c:numCache>
                <c:formatCode>General</c:formatCode>
                <c:ptCount val="3"/>
                <c:pt idx="0">
                  <c:v>1570.0</c:v>
                </c:pt>
                <c:pt idx="1">
                  <c:v>51.0</c:v>
                </c:pt>
                <c:pt idx="2">
                  <c:v>393.0</c:v>
                </c:pt>
              </c:numCache>
            </c:numRef>
          </c:val>
        </c:ser>
        <c:dLbls>
          <c:showLegendKey val="0"/>
          <c:showVal val="0"/>
          <c:showCatName val="1"/>
          <c:showSerName val="0"/>
          <c:showPercent val="1"/>
          <c:showBubbleSize val="0"/>
          <c:showLeaderLines val="1"/>
        </c:dLbls>
        <c:firstSliceAng val="160"/>
      </c:pieChart>
    </c:plotArea>
    <c:plotVisOnly val="1"/>
    <c:dispBlanksAs val="zero"/>
    <c:showDLblsOverMax val="0"/>
  </c:chart>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507248532787094"/>
          <c:y val="0.236262908645942"/>
          <c:w val="0.921285152197759"/>
          <c:h val="0.642613510569911"/>
        </c:manualLayout>
      </c:layout>
      <c:barChart>
        <c:barDir val="col"/>
        <c:grouping val="clustered"/>
        <c:varyColors val="0"/>
        <c:ser>
          <c:idx val="0"/>
          <c:order val="0"/>
          <c:tx>
            <c:v>regardless of what telephone you use</c:v>
          </c:tx>
          <c:invertIfNegative val="0"/>
          <c:cat>
            <c:strRef>
              <c:f>'20130311-Complete-CTSstandalone'!$J$2016:$J$2021</c:f>
              <c:strCache>
                <c:ptCount val="6"/>
                <c:pt idx="0">
                  <c:v>less than once a week</c:v>
                </c:pt>
                <c:pt idx="1">
                  <c:v>once or twice a week</c:v>
                </c:pt>
                <c:pt idx="2">
                  <c:v>several (3-5) times a week</c:v>
                </c:pt>
                <c:pt idx="3">
                  <c:v>once or twice a day</c:v>
                </c:pt>
                <c:pt idx="4">
                  <c:v>several (3-5) times a day</c:v>
                </c:pt>
                <c:pt idx="5">
                  <c:v>six or more times a day</c:v>
                </c:pt>
              </c:strCache>
            </c:strRef>
          </c:cat>
          <c:val>
            <c:numRef>
              <c:f>'20130311-Complete-CTSstandalone'!$L$2016:$L$2021</c:f>
              <c:numCache>
                <c:formatCode>0%</c:formatCode>
                <c:ptCount val="6"/>
                <c:pt idx="0">
                  <c:v>0.0392254220456802</c:v>
                </c:pt>
                <c:pt idx="1">
                  <c:v>0.076961271102284</c:v>
                </c:pt>
                <c:pt idx="2">
                  <c:v>0.137537239324727</c:v>
                </c:pt>
                <c:pt idx="3">
                  <c:v>0.202581926514399</c:v>
                </c:pt>
                <c:pt idx="4">
                  <c:v>0.338133068520357</c:v>
                </c:pt>
                <c:pt idx="5">
                  <c:v>0.205561072492552</c:v>
                </c:pt>
              </c:numCache>
            </c:numRef>
          </c:val>
        </c:ser>
        <c:ser>
          <c:idx val="1"/>
          <c:order val="1"/>
          <c:tx>
            <c:v>using your special captioned telephone, regardless of whether or not you use captions</c:v>
          </c:tx>
          <c:invertIfNegative val="0"/>
          <c:val>
            <c:numRef>
              <c:f>'20130311-Complete-CTSstandalone'!$AO$2016:$AO$2021</c:f>
              <c:numCache>
                <c:formatCode>0%</c:formatCode>
                <c:ptCount val="6"/>
                <c:pt idx="0">
                  <c:v>0.0744786494538232</c:v>
                </c:pt>
                <c:pt idx="1">
                  <c:v>0.111221449851043</c:v>
                </c:pt>
                <c:pt idx="2">
                  <c:v>0.15441906653426</c:v>
                </c:pt>
                <c:pt idx="3">
                  <c:v>0.213505461767627</c:v>
                </c:pt>
                <c:pt idx="4">
                  <c:v>0.310327706057597</c:v>
                </c:pt>
                <c:pt idx="5">
                  <c:v>0.13604766633565</c:v>
                </c:pt>
              </c:numCache>
            </c:numRef>
          </c:val>
        </c:ser>
        <c:dLbls>
          <c:showLegendKey val="0"/>
          <c:showVal val="0"/>
          <c:showCatName val="0"/>
          <c:showSerName val="0"/>
          <c:showPercent val="0"/>
          <c:showBubbleSize val="0"/>
        </c:dLbls>
        <c:gapWidth val="150"/>
        <c:axId val="650386184"/>
        <c:axId val="650389192"/>
      </c:barChart>
      <c:catAx>
        <c:axId val="650386184"/>
        <c:scaling>
          <c:orientation val="minMax"/>
        </c:scaling>
        <c:delete val="0"/>
        <c:axPos val="b"/>
        <c:majorTickMark val="out"/>
        <c:minorTickMark val="none"/>
        <c:tickLblPos val="nextTo"/>
        <c:txPr>
          <a:bodyPr rot="0" vert="horz" anchor="ctr" anchorCtr="1"/>
          <a:lstStyle/>
          <a:p>
            <a:pPr>
              <a:defRPr sz="1400" kern="1200"/>
            </a:pPr>
            <a:endParaRPr lang="en-US"/>
          </a:p>
        </c:txPr>
        <c:crossAx val="650389192"/>
        <c:crosses val="autoZero"/>
        <c:auto val="1"/>
        <c:lblAlgn val="ctr"/>
        <c:lblOffset val="100"/>
        <c:noMultiLvlLbl val="0"/>
      </c:catAx>
      <c:valAx>
        <c:axId val="650389192"/>
        <c:scaling>
          <c:orientation val="minMax"/>
        </c:scaling>
        <c:delete val="0"/>
        <c:axPos val="l"/>
        <c:majorGridlines/>
        <c:numFmt formatCode="0%" sourceLinked="1"/>
        <c:majorTickMark val="out"/>
        <c:minorTickMark val="none"/>
        <c:tickLblPos val="nextTo"/>
        <c:txPr>
          <a:bodyPr/>
          <a:lstStyle/>
          <a:p>
            <a:pPr>
              <a:defRPr sz="1200"/>
            </a:pPr>
            <a:endParaRPr lang="en-US"/>
          </a:p>
        </c:txPr>
        <c:crossAx val="650386184"/>
        <c:crosses val="autoZero"/>
        <c:crossBetween val="between"/>
      </c:valAx>
    </c:plotArea>
    <c:legend>
      <c:legendPos val="b"/>
      <c:layout>
        <c:manualLayout>
          <c:xMode val="edge"/>
          <c:yMode val="edge"/>
          <c:x val="0.214641948593038"/>
          <c:y val="0.145715538543712"/>
          <c:w val="0.782626595969361"/>
          <c:h val="0.0914210034462373"/>
        </c:manualLayout>
      </c:layout>
      <c:overlay val="0"/>
      <c:txPr>
        <a:bodyPr/>
        <a:lstStyle/>
        <a:p>
          <a:pPr>
            <a:defRPr sz="1400"/>
          </a:pPr>
          <a:endParaRPr lang="en-US"/>
        </a:p>
      </c:txPr>
    </c:legend>
    <c:plotVisOnly val="1"/>
    <c:dispBlanksAs val="gap"/>
    <c:showDLblsOverMax val="0"/>
  </c:chart>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col"/>
        <c:grouping val="clustered"/>
        <c:varyColors val="0"/>
        <c:ser>
          <c:idx val="0"/>
          <c:order val="0"/>
          <c:tx>
            <c:v>Overall, how satisfied or dissatisfied are you communicating with the other person on the call when using captions?</c:v>
          </c:tx>
          <c:invertIfNegative val="0"/>
          <c:cat>
            <c:strRef>
              <c:f>'20130311-Complete-CTSstandalone'!$BA$2016:$BA$2022</c:f>
              <c:strCache>
                <c:ptCount val="7"/>
                <c:pt idx="0">
                  <c:v>Very Satisfied</c:v>
                </c:pt>
                <c:pt idx="1">
                  <c:v>Satisfied</c:v>
                </c:pt>
                <c:pt idx="2">
                  <c:v>Somewhat Satisfied</c:v>
                </c:pt>
                <c:pt idx="3">
                  <c:v>Neutral</c:v>
                </c:pt>
                <c:pt idx="4">
                  <c:v>Somewhat Dissatisfied</c:v>
                </c:pt>
                <c:pt idx="5">
                  <c:v>Dissatisfied</c:v>
                </c:pt>
                <c:pt idx="6">
                  <c:v>Very Dissatisfied</c:v>
                </c:pt>
              </c:strCache>
            </c:strRef>
          </c:cat>
          <c:val>
            <c:numRef>
              <c:f>'20130311-Complete-CTSstandalone'!$AZ$2016:$AZ$2022</c:f>
              <c:numCache>
                <c:formatCode>General</c:formatCode>
                <c:ptCount val="7"/>
                <c:pt idx="0">
                  <c:v>542.0</c:v>
                </c:pt>
                <c:pt idx="1">
                  <c:v>648.0</c:v>
                </c:pt>
                <c:pt idx="2">
                  <c:v>484.0</c:v>
                </c:pt>
                <c:pt idx="3">
                  <c:v>86.0</c:v>
                </c:pt>
                <c:pt idx="4">
                  <c:v>152.0</c:v>
                </c:pt>
                <c:pt idx="5">
                  <c:v>66.0</c:v>
                </c:pt>
                <c:pt idx="6">
                  <c:v>36.0</c:v>
                </c:pt>
              </c:numCache>
            </c:numRef>
          </c:val>
        </c:ser>
        <c:ser>
          <c:idx val="1"/>
          <c:order val="1"/>
          <c:invertIfNegative val="0"/>
          <c:cat>
            <c:strRef>
              <c:f>'20130311-Complete-CTSstandalone'!$BA$2016:$BA$2022</c:f>
              <c:strCache>
                <c:ptCount val="7"/>
                <c:pt idx="0">
                  <c:v>Very Satisfied</c:v>
                </c:pt>
                <c:pt idx="1">
                  <c:v>Satisfied</c:v>
                </c:pt>
                <c:pt idx="2">
                  <c:v>Somewhat Satisfied</c:v>
                </c:pt>
                <c:pt idx="3">
                  <c:v>Neutral</c:v>
                </c:pt>
                <c:pt idx="4">
                  <c:v>Somewhat Dissatisfied</c:v>
                </c:pt>
                <c:pt idx="5">
                  <c:v>Dissatisfied</c:v>
                </c:pt>
                <c:pt idx="6">
                  <c:v>Very Dissatisfied</c:v>
                </c:pt>
              </c:strCache>
            </c:strRef>
          </c:cat>
          <c:val>
            <c:numRef>
              <c:f>'20130311-Complete-CTSstandalone'!$BB$2016:$BB$2022</c:f>
              <c:numCache>
                <c:formatCode>General</c:formatCode>
                <c:ptCount val="7"/>
                <c:pt idx="0">
                  <c:v>25.0</c:v>
                </c:pt>
                <c:pt idx="1">
                  <c:v>41.0</c:v>
                </c:pt>
                <c:pt idx="2">
                  <c:v>95.0</c:v>
                </c:pt>
                <c:pt idx="3">
                  <c:v>99.0</c:v>
                </c:pt>
                <c:pt idx="4">
                  <c:v>269.0</c:v>
                </c:pt>
                <c:pt idx="5">
                  <c:v>402.0</c:v>
                </c:pt>
                <c:pt idx="6">
                  <c:v>1083.0</c:v>
                </c:pt>
              </c:numCache>
            </c:numRef>
          </c:val>
        </c:ser>
        <c:dLbls>
          <c:showLegendKey val="0"/>
          <c:showVal val="0"/>
          <c:showCatName val="0"/>
          <c:showSerName val="0"/>
          <c:showPercent val="0"/>
          <c:showBubbleSize val="0"/>
        </c:dLbls>
        <c:gapWidth val="150"/>
        <c:axId val="650697512"/>
        <c:axId val="650700520"/>
      </c:barChart>
      <c:catAx>
        <c:axId val="650697512"/>
        <c:scaling>
          <c:orientation val="minMax"/>
        </c:scaling>
        <c:delete val="0"/>
        <c:axPos val="b"/>
        <c:majorTickMark val="out"/>
        <c:minorTickMark val="none"/>
        <c:tickLblPos val="nextTo"/>
        <c:txPr>
          <a:bodyPr/>
          <a:lstStyle/>
          <a:p>
            <a:pPr>
              <a:defRPr sz="1400"/>
            </a:pPr>
            <a:endParaRPr lang="en-US"/>
          </a:p>
        </c:txPr>
        <c:crossAx val="650700520"/>
        <c:crosses val="autoZero"/>
        <c:auto val="1"/>
        <c:lblAlgn val="ctr"/>
        <c:lblOffset val="100"/>
        <c:noMultiLvlLbl val="0"/>
      </c:catAx>
      <c:valAx>
        <c:axId val="650700520"/>
        <c:scaling>
          <c:orientation val="minMax"/>
        </c:scaling>
        <c:delete val="0"/>
        <c:axPos val="l"/>
        <c:majorGridlines/>
        <c:numFmt formatCode="General" sourceLinked="1"/>
        <c:majorTickMark val="out"/>
        <c:minorTickMark val="none"/>
        <c:tickLblPos val="nextTo"/>
        <c:txPr>
          <a:bodyPr/>
          <a:lstStyle/>
          <a:p>
            <a:pPr>
              <a:defRPr sz="1200"/>
            </a:pPr>
            <a:endParaRPr lang="en-US"/>
          </a:p>
        </c:txPr>
        <c:crossAx val="650697512"/>
        <c:crosses val="autoZero"/>
        <c:crossBetween val="between"/>
      </c:valAx>
    </c:plotArea>
    <c:plotVisOnly val="1"/>
    <c:dispBlanksAs val="gap"/>
    <c:showDLblsOverMax val="0"/>
  </c:chart>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597038424307225"/>
          <c:y val="0.177276639964017"/>
          <c:w val="0.918161202198809"/>
          <c:h val="0.725360106638266"/>
        </c:manualLayout>
      </c:layout>
      <c:barChart>
        <c:barDir val="col"/>
        <c:grouping val="clustered"/>
        <c:varyColors val="0"/>
        <c:ser>
          <c:idx val="0"/>
          <c:order val="0"/>
          <c:invertIfNegative val="0"/>
          <c:dLbls>
            <c:dLbl>
              <c:idx val="0"/>
              <c:layout/>
              <c:tx>
                <c:rich>
                  <a:bodyPr/>
                  <a:lstStyle/>
                  <a:p>
                    <a:r>
                      <a:rPr lang="en-US" sz="1200" smtClean="0"/>
                      <a:t>55%</a:t>
                    </a:r>
                    <a:endParaRPr lang="en-US"/>
                  </a:p>
                </c:rich>
              </c:tx>
              <c:showLegendKey val="0"/>
              <c:showVal val="1"/>
              <c:showCatName val="0"/>
              <c:showSerName val="0"/>
              <c:showPercent val="0"/>
              <c:showBubbleSize val="0"/>
            </c:dLbl>
            <c:dLbl>
              <c:idx val="1"/>
              <c:layout/>
              <c:tx>
                <c:rich>
                  <a:bodyPr/>
                  <a:lstStyle/>
                  <a:p>
                    <a:r>
                      <a:rPr lang="en-US" sz="1200" smtClean="0"/>
                      <a:t>35%</a:t>
                    </a:r>
                    <a:endParaRPr lang="en-US"/>
                  </a:p>
                </c:rich>
              </c:tx>
              <c:showLegendKey val="0"/>
              <c:showVal val="1"/>
              <c:showCatName val="0"/>
              <c:showSerName val="0"/>
              <c:showPercent val="0"/>
              <c:showBubbleSize val="0"/>
            </c:dLbl>
            <c:dLbl>
              <c:idx val="2"/>
              <c:layout/>
              <c:tx>
                <c:rich>
                  <a:bodyPr/>
                  <a:lstStyle/>
                  <a:p>
                    <a:r>
                      <a:rPr lang="en-US" sz="1200" smtClean="0"/>
                      <a:t>7%</a:t>
                    </a:r>
                    <a:endParaRPr lang="en-US"/>
                  </a:p>
                </c:rich>
              </c:tx>
              <c:showLegendKey val="0"/>
              <c:showVal val="1"/>
              <c:showCatName val="0"/>
              <c:showSerName val="0"/>
              <c:showPercent val="0"/>
              <c:showBubbleSize val="0"/>
            </c:dLbl>
            <c:dLbl>
              <c:idx val="3"/>
              <c:layout/>
              <c:tx>
                <c:rich>
                  <a:bodyPr/>
                  <a:lstStyle/>
                  <a:p>
                    <a:r>
                      <a:rPr lang="en-US" sz="1200" smtClean="0"/>
                      <a:t>2%</a:t>
                    </a:r>
                    <a:endParaRPr lang="en-US"/>
                  </a:p>
                </c:rich>
              </c:tx>
              <c:showLegendKey val="0"/>
              <c:showVal val="1"/>
              <c:showCatName val="0"/>
              <c:showSerName val="0"/>
              <c:showPercent val="0"/>
              <c:showBubbleSize val="0"/>
            </c:dLbl>
            <c:dLbl>
              <c:idx val="4"/>
              <c:layout/>
              <c:tx>
                <c:rich>
                  <a:bodyPr/>
                  <a:lstStyle/>
                  <a:p>
                    <a:r>
                      <a:rPr lang="en-US" sz="1200" smtClean="0"/>
                      <a:t>1%</a:t>
                    </a:r>
                    <a:endParaRPr lang="en-US"/>
                  </a:p>
                </c:rich>
              </c:tx>
              <c:showLegendKey val="0"/>
              <c:showVal val="1"/>
              <c:showCatName val="0"/>
              <c:showSerName val="0"/>
              <c:showPercent val="0"/>
              <c:showBubbleSize val="0"/>
            </c:dLbl>
            <c:txPr>
              <a:bodyPr/>
              <a:lstStyle/>
              <a:p>
                <a:pPr>
                  <a:defRPr sz="1200"/>
                </a:pPr>
                <a:endParaRPr lang="en-US"/>
              </a:p>
            </c:txPr>
            <c:showLegendKey val="0"/>
            <c:showVal val="1"/>
            <c:showCatName val="0"/>
            <c:showSerName val="0"/>
            <c:showPercent val="0"/>
            <c:showBubbleSize val="0"/>
            <c:showLeaderLines val="0"/>
          </c:dLbls>
          <c:cat>
            <c:strRef>
              <c:f>'20130311-Complete-CTSstandalone'!$BC$2016:$BC$2020</c:f>
              <c:strCache>
                <c:ptCount val="5"/>
                <c:pt idx="0">
                  <c:v>Very Important</c:v>
                </c:pt>
                <c:pt idx="1">
                  <c:v>Important</c:v>
                </c:pt>
                <c:pt idx="2">
                  <c:v>Moderately Important</c:v>
                </c:pt>
                <c:pt idx="3">
                  <c:v>Slightly Important</c:v>
                </c:pt>
                <c:pt idx="4">
                  <c:v>Not at all Important</c:v>
                </c:pt>
              </c:strCache>
            </c:strRef>
          </c:cat>
          <c:val>
            <c:numRef>
              <c:f>'20130311-Complete-CTSstandalone'!$BD$2016:$BD$2020</c:f>
              <c:numCache>
                <c:formatCode>General</c:formatCode>
                <c:ptCount val="5"/>
                <c:pt idx="0">
                  <c:v>1105.0</c:v>
                </c:pt>
                <c:pt idx="1">
                  <c:v>709.0</c:v>
                </c:pt>
                <c:pt idx="2">
                  <c:v>140.0</c:v>
                </c:pt>
                <c:pt idx="3">
                  <c:v>48.0</c:v>
                </c:pt>
                <c:pt idx="4">
                  <c:v>12.0</c:v>
                </c:pt>
              </c:numCache>
            </c:numRef>
          </c:val>
        </c:ser>
        <c:dLbls>
          <c:showLegendKey val="0"/>
          <c:showVal val="0"/>
          <c:showCatName val="0"/>
          <c:showSerName val="0"/>
          <c:showPercent val="0"/>
          <c:showBubbleSize val="0"/>
        </c:dLbls>
        <c:gapWidth val="150"/>
        <c:axId val="646009752"/>
        <c:axId val="646012696"/>
      </c:barChart>
      <c:catAx>
        <c:axId val="646009752"/>
        <c:scaling>
          <c:orientation val="minMax"/>
        </c:scaling>
        <c:delete val="0"/>
        <c:axPos val="b"/>
        <c:majorTickMark val="none"/>
        <c:minorTickMark val="none"/>
        <c:tickLblPos val="nextTo"/>
        <c:txPr>
          <a:bodyPr/>
          <a:lstStyle/>
          <a:p>
            <a:pPr>
              <a:defRPr sz="1400"/>
            </a:pPr>
            <a:endParaRPr lang="en-US"/>
          </a:p>
        </c:txPr>
        <c:crossAx val="646012696"/>
        <c:crosses val="autoZero"/>
        <c:auto val="1"/>
        <c:lblAlgn val="ctr"/>
        <c:lblOffset val="100"/>
        <c:noMultiLvlLbl val="0"/>
      </c:catAx>
      <c:valAx>
        <c:axId val="646012696"/>
        <c:scaling>
          <c:orientation val="minMax"/>
        </c:scaling>
        <c:delete val="0"/>
        <c:axPos val="l"/>
        <c:majorGridlines/>
        <c:numFmt formatCode="General" sourceLinked="1"/>
        <c:majorTickMark val="none"/>
        <c:minorTickMark val="none"/>
        <c:tickLblPos val="nextTo"/>
        <c:txPr>
          <a:bodyPr/>
          <a:lstStyle/>
          <a:p>
            <a:pPr>
              <a:defRPr sz="1200"/>
            </a:pPr>
            <a:endParaRPr lang="en-US"/>
          </a:p>
        </c:txPr>
        <c:crossAx val="646009752"/>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29166666666667"/>
          <c:y val="0.0"/>
          <c:w val="0.597222222222222"/>
          <c:h val="0.99537037037037"/>
        </c:manualLayout>
      </c:layout>
      <c:pieChart>
        <c:varyColors val="1"/>
        <c:ser>
          <c:idx val="0"/>
          <c:order val="0"/>
          <c:dLbls>
            <c:dLbl>
              <c:idx val="0"/>
              <c:layout>
                <c:manualLayout>
                  <c:x val="0.187006405401211"/>
                  <c:y val="0.0135020125839305"/>
                </c:manualLayout>
              </c:layout>
              <c:showLegendKey val="0"/>
              <c:showVal val="0"/>
              <c:showCatName val="1"/>
              <c:showSerName val="0"/>
              <c:showPercent val="1"/>
              <c:showBubbleSize val="0"/>
            </c:dLbl>
            <c:dLbl>
              <c:idx val="1"/>
              <c:layout>
                <c:manualLayout>
                  <c:x val="-0.232678270209438"/>
                  <c:y val="-0.00207566383219872"/>
                </c:manualLayout>
              </c:layout>
              <c:showLegendKey val="0"/>
              <c:showVal val="0"/>
              <c:showCatName val="1"/>
              <c:showSerName val="0"/>
              <c:showPercent val="1"/>
              <c:showBubbleSize val="0"/>
            </c:dLbl>
            <c:txPr>
              <a:bodyPr/>
              <a:lstStyle/>
              <a:p>
                <a:pPr>
                  <a:defRPr sz="1600"/>
                </a:pPr>
                <a:endParaRPr lang="en-US"/>
              </a:p>
            </c:txPr>
            <c:showLegendKey val="0"/>
            <c:showVal val="0"/>
            <c:showCatName val="1"/>
            <c:showSerName val="0"/>
            <c:showPercent val="1"/>
            <c:showBubbleSize val="0"/>
            <c:showLeaderLines val="1"/>
          </c:dLbls>
          <c:cat>
            <c:strRef>
              <c:f>'20130311-Complete-CTSstandalone'!$A$2032:$A$2033</c:f>
              <c:strCache>
                <c:ptCount val="2"/>
                <c:pt idx="0">
                  <c:v>CTS Non-Users</c:v>
                </c:pt>
                <c:pt idx="1">
                  <c:v>CTS Users</c:v>
                </c:pt>
              </c:strCache>
            </c:strRef>
          </c:cat>
          <c:val>
            <c:numRef>
              <c:f>'20130311-Complete-CTSstandalone'!$B$2032:$B$2033</c:f>
              <c:numCache>
                <c:formatCode>General</c:formatCode>
                <c:ptCount val="2"/>
                <c:pt idx="0">
                  <c:v>843.0</c:v>
                </c:pt>
                <c:pt idx="1">
                  <c:v>2157.0</c:v>
                </c:pt>
              </c:numCache>
            </c:numRef>
          </c:val>
        </c:ser>
        <c:dLbls>
          <c:showLegendKey val="0"/>
          <c:showVal val="0"/>
          <c:showCatName val="1"/>
          <c:showSerName val="0"/>
          <c:showPercent val="1"/>
          <c:showBubbleSize val="0"/>
          <c:showLeaderLines val="1"/>
        </c:dLbls>
        <c:firstSliceAng val="220"/>
      </c:pieChart>
    </c:plotArea>
    <c:plotVisOnly val="1"/>
    <c:dispBlanksAs val="zero"/>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pieChart>
        <c:varyColors val="1"/>
        <c:ser>
          <c:idx val="0"/>
          <c:order val="0"/>
          <c:dPt>
            <c:idx val="0"/>
            <c:bubble3D val="0"/>
            <c:spPr>
              <a:solidFill>
                <a:schemeClr val="accent3"/>
              </a:solidFill>
            </c:spPr>
          </c:dPt>
          <c:dPt>
            <c:idx val="1"/>
            <c:bubble3D val="0"/>
            <c:spPr>
              <a:solidFill>
                <a:schemeClr val="accent4"/>
              </a:solidFill>
            </c:spPr>
          </c:dPt>
          <c:dLbls>
            <c:dLbl>
              <c:idx val="0"/>
              <c:layout>
                <c:manualLayout>
                  <c:x val="0.220100612423447"/>
                  <c:y val="-0.0210145086030912"/>
                </c:manualLayout>
              </c:layout>
              <c:showLegendKey val="0"/>
              <c:showVal val="0"/>
              <c:showCatName val="1"/>
              <c:showSerName val="0"/>
              <c:showPercent val="1"/>
              <c:showBubbleSize val="0"/>
            </c:dLbl>
            <c:dLbl>
              <c:idx val="1"/>
              <c:layout>
                <c:manualLayout>
                  <c:x val="0.0437863079615048"/>
                  <c:y val="0.00342191601049869"/>
                </c:manualLayout>
              </c:layout>
              <c:showLegendKey val="0"/>
              <c:showVal val="0"/>
              <c:showCatName val="1"/>
              <c:showSerName val="0"/>
              <c:showPercent val="1"/>
              <c:showBubbleSize val="0"/>
            </c:dLbl>
            <c:txPr>
              <a:bodyPr/>
              <a:lstStyle/>
              <a:p>
                <a:pPr>
                  <a:defRPr sz="1400"/>
                </a:pPr>
                <a:endParaRPr lang="en-US"/>
              </a:p>
            </c:txPr>
            <c:showLegendKey val="0"/>
            <c:showVal val="0"/>
            <c:showCatName val="1"/>
            <c:showSerName val="0"/>
            <c:showPercent val="1"/>
            <c:showBubbleSize val="0"/>
            <c:showLeaderLines val="1"/>
          </c:dLbls>
          <c:cat>
            <c:strRef>
              <c:f>'20130311-Complete-CTSstandalone'!$A$2034:$A$2035</c:f>
              <c:strCache>
                <c:ptCount val="2"/>
                <c:pt idx="0">
                  <c:v>Special Telephone</c:v>
                </c:pt>
                <c:pt idx="1">
                  <c:v>No Special Telephone</c:v>
                </c:pt>
              </c:strCache>
            </c:strRef>
          </c:cat>
          <c:val>
            <c:numRef>
              <c:f>'20130311-Complete-CTSstandalone'!$B$2034:$B$2035</c:f>
              <c:numCache>
                <c:formatCode>General</c:formatCode>
                <c:ptCount val="2"/>
                <c:pt idx="0">
                  <c:v>2014.0</c:v>
                </c:pt>
                <c:pt idx="1">
                  <c:v>143.0</c:v>
                </c:pt>
              </c:numCache>
            </c:numRef>
          </c:val>
        </c:ser>
        <c:dLbls>
          <c:showLegendKey val="0"/>
          <c:showVal val="0"/>
          <c:showCatName val="1"/>
          <c:showSerName val="0"/>
          <c:showPercent val="1"/>
          <c:showBubbleSize val="0"/>
          <c:showLeaderLines val="1"/>
        </c:dLbls>
        <c:firstSliceAng val="100"/>
      </c:pieChart>
    </c:plotArea>
    <c:plotVisOnly val="1"/>
    <c:dispBlanksAs val="zero"/>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442807895084511"/>
          <c:y val="0.26129418833925"/>
          <c:w val="0.495235903787289"/>
          <c:h val="0.634844260659484"/>
        </c:manualLayout>
      </c:layout>
      <c:barChart>
        <c:barDir val="bar"/>
        <c:grouping val="clustered"/>
        <c:varyColors val="0"/>
        <c:ser>
          <c:idx val="0"/>
          <c:order val="0"/>
          <c:invertIfNegative val="0"/>
          <c:dLbls>
            <c:txPr>
              <a:bodyPr/>
              <a:lstStyle/>
              <a:p>
                <a:pPr>
                  <a:defRPr sz="1200"/>
                </a:pPr>
                <a:endParaRPr lang="en-US"/>
              </a:p>
            </c:txPr>
            <c:showLegendKey val="0"/>
            <c:showVal val="1"/>
            <c:showCatName val="0"/>
            <c:showSerName val="0"/>
            <c:showPercent val="0"/>
            <c:showBubbleSize val="0"/>
            <c:showLeaderLines val="0"/>
          </c:dLbls>
          <c:cat>
            <c:strRef>
              <c:f>'20130311-Complete-CTSstandalone'!$N$2024:$N$2028</c:f>
              <c:strCache>
                <c:ptCount val="5"/>
                <c:pt idx="0">
                  <c:v>more than 2 years</c:v>
                </c:pt>
                <c:pt idx="1">
                  <c:v>more than 18 months to 2 years</c:v>
                </c:pt>
                <c:pt idx="2">
                  <c:v>more than 1 year to 18 months</c:v>
                </c:pt>
                <c:pt idx="3">
                  <c:v>more than 6 months to 1 year</c:v>
                </c:pt>
                <c:pt idx="4">
                  <c:v>6 months or less</c:v>
                </c:pt>
              </c:strCache>
            </c:strRef>
          </c:cat>
          <c:val>
            <c:numRef>
              <c:f>'20130311-Complete-CTSstandalone'!$O$2024:$O$2028</c:f>
              <c:numCache>
                <c:formatCode>General</c:formatCode>
                <c:ptCount val="5"/>
                <c:pt idx="0">
                  <c:v>882.0</c:v>
                </c:pt>
                <c:pt idx="1">
                  <c:v>181.0</c:v>
                </c:pt>
                <c:pt idx="2">
                  <c:v>316.0</c:v>
                </c:pt>
                <c:pt idx="3">
                  <c:v>378.0</c:v>
                </c:pt>
                <c:pt idx="4">
                  <c:v>257.0</c:v>
                </c:pt>
              </c:numCache>
            </c:numRef>
          </c:val>
        </c:ser>
        <c:dLbls>
          <c:showLegendKey val="0"/>
          <c:showVal val="1"/>
          <c:showCatName val="0"/>
          <c:showSerName val="0"/>
          <c:showPercent val="0"/>
          <c:showBubbleSize val="0"/>
        </c:dLbls>
        <c:gapWidth val="75"/>
        <c:axId val="629691576"/>
        <c:axId val="629699512"/>
      </c:barChart>
      <c:catAx>
        <c:axId val="629691576"/>
        <c:scaling>
          <c:orientation val="minMax"/>
        </c:scaling>
        <c:delete val="0"/>
        <c:axPos val="l"/>
        <c:majorTickMark val="none"/>
        <c:minorTickMark val="none"/>
        <c:tickLblPos val="nextTo"/>
        <c:txPr>
          <a:bodyPr/>
          <a:lstStyle/>
          <a:p>
            <a:pPr>
              <a:defRPr sz="1200"/>
            </a:pPr>
            <a:endParaRPr lang="en-US"/>
          </a:p>
        </c:txPr>
        <c:crossAx val="629699512"/>
        <c:crosses val="autoZero"/>
        <c:auto val="1"/>
        <c:lblAlgn val="ctr"/>
        <c:lblOffset val="100"/>
        <c:noMultiLvlLbl val="0"/>
      </c:catAx>
      <c:valAx>
        <c:axId val="629699512"/>
        <c:scaling>
          <c:orientation val="minMax"/>
        </c:scaling>
        <c:delete val="0"/>
        <c:axPos val="b"/>
        <c:numFmt formatCode="General" sourceLinked="1"/>
        <c:majorTickMark val="none"/>
        <c:minorTickMark val="none"/>
        <c:tickLblPos val="nextTo"/>
        <c:txPr>
          <a:bodyPr/>
          <a:lstStyle/>
          <a:p>
            <a:pPr>
              <a:defRPr sz="1200"/>
            </a:pPr>
            <a:endParaRPr lang="en-US"/>
          </a:p>
        </c:txPr>
        <c:crossAx val="629691576"/>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45921182074768"/>
          <c:y val="0.2"/>
          <c:w val="0.484652472099722"/>
          <c:h val="0.69253076698746"/>
        </c:manualLayout>
      </c:layout>
      <c:barChart>
        <c:barDir val="bar"/>
        <c:grouping val="clustered"/>
        <c:varyColors val="0"/>
        <c:ser>
          <c:idx val="0"/>
          <c:order val="0"/>
          <c:spPr>
            <a:solidFill>
              <a:schemeClr val="accent2"/>
            </a:solidFill>
          </c:spPr>
          <c:invertIfNegative val="0"/>
          <c:dLbls>
            <c:txPr>
              <a:bodyPr/>
              <a:lstStyle/>
              <a:p>
                <a:pPr>
                  <a:defRPr sz="1200"/>
                </a:pPr>
                <a:endParaRPr lang="en-US"/>
              </a:p>
            </c:txPr>
            <c:showLegendKey val="0"/>
            <c:showVal val="1"/>
            <c:showCatName val="0"/>
            <c:showSerName val="0"/>
            <c:showPercent val="0"/>
            <c:showBubbleSize val="0"/>
            <c:showLeaderLines val="0"/>
          </c:dLbls>
          <c:cat>
            <c:strRef>
              <c:f>'20130311-Complete-CTSstandalone'!$N$2024:$N$2028</c:f>
              <c:strCache>
                <c:ptCount val="5"/>
                <c:pt idx="0">
                  <c:v>more than 2 years</c:v>
                </c:pt>
                <c:pt idx="1">
                  <c:v>more than 18 months to 2 years</c:v>
                </c:pt>
                <c:pt idx="2">
                  <c:v>more than 1 year to 18 months</c:v>
                </c:pt>
                <c:pt idx="3">
                  <c:v>more than 6 months to 1 year</c:v>
                </c:pt>
                <c:pt idx="4">
                  <c:v>6 months or less</c:v>
                </c:pt>
              </c:strCache>
            </c:strRef>
          </c:cat>
          <c:val>
            <c:numRef>
              <c:f>'20130311-Complete-CTSstandalone'!$O$2030:$O$2034</c:f>
              <c:numCache>
                <c:formatCode>General</c:formatCode>
                <c:ptCount val="5"/>
                <c:pt idx="0">
                  <c:v>23.0</c:v>
                </c:pt>
                <c:pt idx="1">
                  <c:v>18.0</c:v>
                </c:pt>
                <c:pt idx="2">
                  <c:v>15.0</c:v>
                </c:pt>
                <c:pt idx="3">
                  <c:v>11.0</c:v>
                </c:pt>
                <c:pt idx="4">
                  <c:v>76.0</c:v>
                </c:pt>
              </c:numCache>
            </c:numRef>
          </c:val>
        </c:ser>
        <c:dLbls>
          <c:showLegendKey val="0"/>
          <c:showVal val="1"/>
          <c:showCatName val="0"/>
          <c:showSerName val="0"/>
          <c:showPercent val="0"/>
          <c:showBubbleSize val="0"/>
        </c:dLbls>
        <c:gapWidth val="75"/>
        <c:axId val="629721976"/>
        <c:axId val="629730008"/>
      </c:barChart>
      <c:catAx>
        <c:axId val="629721976"/>
        <c:scaling>
          <c:orientation val="minMax"/>
        </c:scaling>
        <c:delete val="0"/>
        <c:axPos val="l"/>
        <c:majorTickMark val="none"/>
        <c:minorTickMark val="none"/>
        <c:tickLblPos val="nextTo"/>
        <c:txPr>
          <a:bodyPr/>
          <a:lstStyle/>
          <a:p>
            <a:pPr>
              <a:defRPr sz="1200"/>
            </a:pPr>
            <a:endParaRPr lang="en-US"/>
          </a:p>
        </c:txPr>
        <c:crossAx val="629730008"/>
        <c:crosses val="autoZero"/>
        <c:auto val="1"/>
        <c:lblAlgn val="ctr"/>
        <c:lblOffset val="100"/>
        <c:noMultiLvlLbl val="0"/>
      </c:catAx>
      <c:valAx>
        <c:axId val="629730008"/>
        <c:scaling>
          <c:orientation val="minMax"/>
          <c:max val="100.0"/>
        </c:scaling>
        <c:delete val="0"/>
        <c:axPos val="b"/>
        <c:numFmt formatCode="General" sourceLinked="1"/>
        <c:majorTickMark val="none"/>
        <c:minorTickMark val="none"/>
        <c:tickLblPos val="nextTo"/>
        <c:txPr>
          <a:bodyPr/>
          <a:lstStyle/>
          <a:p>
            <a:pPr>
              <a:defRPr sz="1200"/>
            </a:pPr>
            <a:endParaRPr lang="en-US"/>
          </a:p>
        </c:txPr>
        <c:crossAx val="629721976"/>
        <c:crosses val="autoZero"/>
        <c:crossBetween val="between"/>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7159106003142"/>
          <c:y val="0.213768361244088"/>
          <c:w val="0.538339946270351"/>
          <c:h val="0.717035831225222"/>
        </c:manualLayout>
      </c:layout>
      <c:pieChart>
        <c:varyColors val="1"/>
        <c:ser>
          <c:idx val="0"/>
          <c:order val="0"/>
          <c:tx>
            <c:v>CTS users (no special telephone) - Gender (n=143)</c:v>
          </c:tx>
          <c:dLbls>
            <c:dLbl>
              <c:idx val="0"/>
              <c:layout>
                <c:manualLayout>
                  <c:x val="0.0609190485986647"/>
                  <c:y val="-0.120674393519013"/>
                </c:manualLayout>
              </c:layout>
              <c:showLegendKey val="0"/>
              <c:showVal val="0"/>
              <c:showCatName val="1"/>
              <c:showSerName val="0"/>
              <c:showPercent val="1"/>
              <c:showBubbleSize val="0"/>
            </c:dLbl>
            <c:dLbl>
              <c:idx val="1"/>
              <c:layout>
                <c:manualLayout>
                  <c:x val="-0.0957962162394161"/>
                  <c:y val="0.0512243945246546"/>
                </c:manualLayout>
              </c:layout>
              <c:showLegendKey val="0"/>
              <c:showVal val="0"/>
              <c:showCatName val="1"/>
              <c:showSerName val="0"/>
              <c:showPercent val="1"/>
              <c:showBubbleSize val="0"/>
            </c:dLbl>
            <c:txPr>
              <a:bodyPr/>
              <a:lstStyle/>
              <a:p>
                <a:pPr>
                  <a:defRPr sz="1600"/>
                </a:pPr>
                <a:endParaRPr lang="en-US"/>
              </a:p>
            </c:txPr>
            <c:showLegendKey val="0"/>
            <c:showVal val="0"/>
            <c:showCatName val="1"/>
            <c:showSerName val="0"/>
            <c:showPercent val="1"/>
            <c:showBubbleSize val="0"/>
            <c:showLeaderLines val="1"/>
          </c:dLbls>
          <c:cat>
            <c:strRef>
              <c:f>'2013311-Complete-CTnostandalone'!$AA$146:$AA$147</c:f>
              <c:strCache>
                <c:ptCount val="2"/>
                <c:pt idx="0">
                  <c:v>Male</c:v>
                </c:pt>
                <c:pt idx="1">
                  <c:v>Female</c:v>
                </c:pt>
              </c:strCache>
            </c:strRef>
          </c:cat>
          <c:val>
            <c:numRef>
              <c:f>'2013311-Complete-CTnostandalone'!$AB$146:$AB$147</c:f>
              <c:numCache>
                <c:formatCode>General</c:formatCode>
                <c:ptCount val="2"/>
                <c:pt idx="0">
                  <c:v>53.0</c:v>
                </c:pt>
                <c:pt idx="1">
                  <c:v>90.0</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15337505146805"/>
          <c:y val="0.10846394984326"/>
          <c:w val="0.856135846972763"/>
          <c:h val="0.767672598918865"/>
        </c:manualLayout>
      </c:layout>
      <c:barChart>
        <c:barDir val="col"/>
        <c:grouping val="clustered"/>
        <c:varyColors val="0"/>
        <c:ser>
          <c:idx val="0"/>
          <c:order val="0"/>
          <c:tx>
            <c:v>CTS Non-Users - (n=840)</c:v>
          </c:tx>
          <c:invertIfNegative val="0"/>
          <c:cat>
            <c:strRef>
              <c:f>Demographics!$A$2:$A$9</c:f>
              <c:strCache>
                <c:ptCount val="8"/>
                <c:pt idx="0">
                  <c:v>18-29</c:v>
                </c:pt>
                <c:pt idx="1">
                  <c:v>30-39</c:v>
                </c:pt>
                <c:pt idx="2">
                  <c:v>40-49</c:v>
                </c:pt>
                <c:pt idx="3">
                  <c:v>50-59</c:v>
                </c:pt>
                <c:pt idx="4">
                  <c:v>60-69</c:v>
                </c:pt>
                <c:pt idx="5">
                  <c:v>70-79</c:v>
                </c:pt>
                <c:pt idx="6">
                  <c:v>80-89</c:v>
                </c:pt>
                <c:pt idx="7">
                  <c:v>90+</c:v>
                </c:pt>
              </c:strCache>
            </c:strRef>
          </c:cat>
          <c:val>
            <c:numRef>
              <c:f>Demographics!$B$2:$B$9</c:f>
              <c:numCache>
                <c:formatCode>0%</c:formatCode>
                <c:ptCount val="8"/>
                <c:pt idx="0">
                  <c:v>0.0428571428571428</c:v>
                </c:pt>
                <c:pt idx="1">
                  <c:v>0.0726190476190476</c:v>
                </c:pt>
                <c:pt idx="2">
                  <c:v>0.114285714285714</c:v>
                </c:pt>
                <c:pt idx="3">
                  <c:v>0.21547619047619</c:v>
                </c:pt>
                <c:pt idx="4">
                  <c:v>0.272619047619048</c:v>
                </c:pt>
                <c:pt idx="5">
                  <c:v>0.177380952380952</c:v>
                </c:pt>
                <c:pt idx="6">
                  <c:v>0.0869047619047619</c:v>
                </c:pt>
                <c:pt idx="7">
                  <c:v>0.0178571428571429</c:v>
                </c:pt>
              </c:numCache>
            </c:numRef>
          </c:val>
        </c:ser>
        <c:ser>
          <c:idx val="1"/>
          <c:order val="1"/>
          <c:tx>
            <c:v>CTS Users (no special telephone) - (n=143)</c:v>
          </c:tx>
          <c:invertIfNegative val="0"/>
          <c:cat>
            <c:strRef>
              <c:f>Demographics!$A$2:$A$9</c:f>
              <c:strCache>
                <c:ptCount val="8"/>
                <c:pt idx="0">
                  <c:v>18-29</c:v>
                </c:pt>
                <c:pt idx="1">
                  <c:v>30-39</c:v>
                </c:pt>
                <c:pt idx="2">
                  <c:v>40-49</c:v>
                </c:pt>
                <c:pt idx="3">
                  <c:v>50-59</c:v>
                </c:pt>
                <c:pt idx="4">
                  <c:v>60-69</c:v>
                </c:pt>
                <c:pt idx="5">
                  <c:v>70-79</c:v>
                </c:pt>
                <c:pt idx="6">
                  <c:v>80-89</c:v>
                </c:pt>
                <c:pt idx="7">
                  <c:v>90+</c:v>
                </c:pt>
              </c:strCache>
            </c:strRef>
          </c:cat>
          <c:val>
            <c:numRef>
              <c:f>Demographics!$D$2:$D$9</c:f>
              <c:numCache>
                <c:formatCode>0%</c:formatCode>
                <c:ptCount val="8"/>
                <c:pt idx="0">
                  <c:v>0.0629370629370629</c:v>
                </c:pt>
                <c:pt idx="1">
                  <c:v>0.0979020979020979</c:v>
                </c:pt>
                <c:pt idx="2">
                  <c:v>0.132867132867133</c:v>
                </c:pt>
                <c:pt idx="3">
                  <c:v>0.244755244755245</c:v>
                </c:pt>
                <c:pt idx="4">
                  <c:v>0.20979020979021</c:v>
                </c:pt>
                <c:pt idx="5">
                  <c:v>0.153846153846154</c:v>
                </c:pt>
                <c:pt idx="6">
                  <c:v>0.0769230769230769</c:v>
                </c:pt>
                <c:pt idx="7">
                  <c:v>0.020979020979021</c:v>
                </c:pt>
              </c:numCache>
            </c:numRef>
          </c:val>
        </c:ser>
        <c:ser>
          <c:idx val="2"/>
          <c:order val="2"/>
          <c:tx>
            <c:v>CTS Users (special telephone) - (n=2010)</c:v>
          </c:tx>
          <c:invertIfNegative val="0"/>
          <c:cat>
            <c:strRef>
              <c:f>Demographics!$A$2:$A$9</c:f>
              <c:strCache>
                <c:ptCount val="8"/>
                <c:pt idx="0">
                  <c:v>18-29</c:v>
                </c:pt>
                <c:pt idx="1">
                  <c:v>30-39</c:v>
                </c:pt>
                <c:pt idx="2">
                  <c:v>40-49</c:v>
                </c:pt>
                <c:pt idx="3">
                  <c:v>50-59</c:v>
                </c:pt>
                <c:pt idx="4">
                  <c:v>60-69</c:v>
                </c:pt>
                <c:pt idx="5">
                  <c:v>70-79</c:v>
                </c:pt>
                <c:pt idx="6">
                  <c:v>80-89</c:v>
                </c:pt>
                <c:pt idx="7">
                  <c:v>90+</c:v>
                </c:pt>
              </c:strCache>
            </c:strRef>
          </c:cat>
          <c:val>
            <c:numRef>
              <c:f>Demographics!$F$2:$F$9</c:f>
              <c:numCache>
                <c:formatCode>0%</c:formatCode>
                <c:ptCount val="8"/>
                <c:pt idx="0">
                  <c:v>0.00746268656716418</c:v>
                </c:pt>
                <c:pt idx="1">
                  <c:v>0.0278606965174129</c:v>
                </c:pt>
                <c:pt idx="2">
                  <c:v>0.0646766169154229</c:v>
                </c:pt>
                <c:pt idx="3">
                  <c:v>0.151243781094527</c:v>
                </c:pt>
                <c:pt idx="4">
                  <c:v>0.260696517412935</c:v>
                </c:pt>
                <c:pt idx="5">
                  <c:v>0.239303482587065</c:v>
                </c:pt>
                <c:pt idx="6">
                  <c:v>0.202985074626866</c:v>
                </c:pt>
                <c:pt idx="7">
                  <c:v>0.045771144278607</c:v>
                </c:pt>
              </c:numCache>
            </c:numRef>
          </c:val>
        </c:ser>
        <c:dLbls>
          <c:showLegendKey val="0"/>
          <c:showVal val="0"/>
          <c:showCatName val="0"/>
          <c:showSerName val="0"/>
          <c:showPercent val="0"/>
          <c:showBubbleSize val="0"/>
        </c:dLbls>
        <c:gapWidth val="150"/>
        <c:axId val="629902280"/>
        <c:axId val="629907944"/>
      </c:barChart>
      <c:catAx>
        <c:axId val="629902280"/>
        <c:scaling>
          <c:orientation val="minMax"/>
        </c:scaling>
        <c:delete val="0"/>
        <c:axPos val="b"/>
        <c:title>
          <c:tx>
            <c:rich>
              <a:bodyPr/>
              <a:lstStyle/>
              <a:p>
                <a:pPr>
                  <a:defRPr sz="1400"/>
                </a:pPr>
                <a:r>
                  <a:rPr lang="en-US" sz="1400" dirty="0" smtClean="0"/>
                  <a:t>Age in Years</a:t>
                </a:r>
                <a:endParaRPr lang="en-US" sz="1400" dirty="0"/>
              </a:p>
            </c:rich>
          </c:tx>
          <c:layout/>
          <c:overlay val="0"/>
        </c:title>
        <c:majorTickMark val="out"/>
        <c:minorTickMark val="none"/>
        <c:tickLblPos val="nextTo"/>
        <c:txPr>
          <a:bodyPr/>
          <a:lstStyle/>
          <a:p>
            <a:pPr>
              <a:defRPr sz="1400"/>
            </a:pPr>
            <a:endParaRPr lang="en-US"/>
          </a:p>
        </c:txPr>
        <c:crossAx val="629907944"/>
        <c:crosses val="autoZero"/>
        <c:auto val="1"/>
        <c:lblAlgn val="ctr"/>
        <c:lblOffset val="100"/>
        <c:noMultiLvlLbl val="0"/>
      </c:catAx>
      <c:valAx>
        <c:axId val="629907944"/>
        <c:scaling>
          <c:orientation val="minMax"/>
        </c:scaling>
        <c:delete val="0"/>
        <c:axPos val="l"/>
        <c:majorGridlines/>
        <c:numFmt formatCode="0%" sourceLinked="1"/>
        <c:majorTickMark val="out"/>
        <c:minorTickMark val="none"/>
        <c:tickLblPos val="nextTo"/>
        <c:txPr>
          <a:bodyPr/>
          <a:lstStyle/>
          <a:p>
            <a:pPr>
              <a:defRPr sz="1200"/>
            </a:pPr>
            <a:endParaRPr lang="en-US"/>
          </a:p>
        </c:txPr>
        <c:crossAx val="629902280"/>
        <c:crosses val="autoZero"/>
        <c:crossBetween val="between"/>
      </c:valAx>
    </c:plotArea>
    <c:legend>
      <c:legendPos val="b"/>
      <c:layout>
        <c:manualLayout>
          <c:xMode val="edge"/>
          <c:yMode val="edge"/>
          <c:x val="0.0517004148275272"/>
          <c:y val="0.107526686398348"/>
          <c:w val="0.480834533174625"/>
          <c:h val="0.119642090193271"/>
        </c:manualLayout>
      </c:layout>
      <c:overlay val="0"/>
      <c:txPr>
        <a:bodyPr/>
        <a:lstStyle/>
        <a:p>
          <a:pPr>
            <a:defRPr sz="1200"/>
          </a:pPr>
          <a:endParaRPr lang="en-US"/>
        </a:p>
      </c:txPr>
    </c:legend>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139263414434566"/>
          <c:y val="0.121649366830978"/>
          <c:w val="0.553975706880201"/>
          <c:h val="0.556782015451541"/>
        </c:manualLayout>
      </c:layout>
      <c:barChart>
        <c:barDir val="col"/>
        <c:grouping val="clustered"/>
        <c:varyColors val="0"/>
        <c:ser>
          <c:idx val="0"/>
          <c:order val="0"/>
          <c:tx>
            <c:strRef>
              <c:f>Demographics!$P$63</c:f>
              <c:strCache>
                <c:ptCount val="1"/>
                <c:pt idx="0">
                  <c:v>CTS non-users</c:v>
                </c:pt>
              </c:strCache>
            </c:strRef>
          </c:tx>
          <c:invertIfNegative val="0"/>
          <c:dLbls>
            <c:dLbl>
              <c:idx val="0"/>
              <c:layout/>
              <c:showLegendKey val="0"/>
              <c:showVal val="1"/>
              <c:showCatName val="0"/>
              <c:showSerName val="0"/>
              <c:showPercent val="0"/>
              <c:showBubbleSize val="0"/>
            </c:dLbl>
            <c:dLbl>
              <c:idx val="4"/>
              <c:layout/>
              <c:showLegendKey val="0"/>
              <c:showVal val="1"/>
              <c:showCatName val="0"/>
              <c:showSerName val="0"/>
              <c:showPercent val="0"/>
              <c:showBubbleSize val="0"/>
            </c:dLbl>
            <c:showLegendKey val="0"/>
            <c:showVal val="0"/>
            <c:showCatName val="0"/>
            <c:showSerName val="0"/>
            <c:showPercent val="0"/>
            <c:showBubbleSize val="0"/>
          </c:dLbls>
          <c:cat>
            <c:strRef>
              <c:f>Demographics!$P$11:$P$16</c:f>
              <c:strCache>
                <c:ptCount val="6"/>
                <c:pt idx="0">
                  <c:v>Full- or Part-Time Employee</c:v>
                </c:pt>
                <c:pt idx="1">
                  <c:v>Self-Employed Full- or Part-Time</c:v>
                </c:pt>
                <c:pt idx="2">
                  <c:v>Homemaker</c:v>
                </c:pt>
                <c:pt idx="3">
                  <c:v>Unemployed</c:v>
                </c:pt>
                <c:pt idx="4">
                  <c:v>Retired</c:v>
                </c:pt>
                <c:pt idx="5">
                  <c:v>Student (not working)</c:v>
                </c:pt>
              </c:strCache>
            </c:strRef>
          </c:cat>
          <c:val>
            <c:numRef>
              <c:f>Demographics!$Q$11:$Q$16</c:f>
              <c:numCache>
                <c:formatCode>0%</c:formatCode>
                <c:ptCount val="6"/>
                <c:pt idx="0">
                  <c:v>0.386714116251483</c:v>
                </c:pt>
                <c:pt idx="1">
                  <c:v>0.0735468564650059</c:v>
                </c:pt>
                <c:pt idx="2">
                  <c:v>0.029655990510083</c:v>
                </c:pt>
                <c:pt idx="3">
                  <c:v>0.0711743772241993</c:v>
                </c:pt>
                <c:pt idx="4">
                  <c:v>0.415183867141162</c:v>
                </c:pt>
                <c:pt idx="5">
                  <c:v>0.0237247924080664</c:v>
                </c:pt>
              </c:numCache>
            </c:numRef>
          </c:val>
        </c:ser>
        <c:ser>
          <c:idx val="1"/>
          <c:order val="1"/>
          <c:tx>
            <c:strRef>
              <c:f>Demographics!$P$64</c:f>
              <c:strCache>
                <c:ptCount val="1"/>
                <c:pt idx="0">
                  <c:v>CTS users (no special telephone)</c:v>
                </c:pt>
              </c:strCache>
            </c:strRef>
          </c:tx>
          <c:invertIfNegative val="0"/>
          <c:val>
            <c:numRef>
              <c:f>Demographics!$R$11:$R$16</c:f>
              <c:numCache>
                <c:formatCode>0%</c:formatCode>
                <c:ptCount val="6"/>
                <c:pt idx="0">
                  <c:v>0.391608391608392</c:v>
                </c:pt>
                <c:pt idx="1">
                  <c:v>0.0769230769230769</c:v>
                </c:pt>
                <c:pt idx="2">
                  <c:v>0.0489510489510489</c:v>
                </c:pt>
                <c:pt idx="3">
                  <c:v>0.0629370629370629</c:v>
                </c:pt>
                <c:pt idx="4">
                  <c:v>0.398601398601399</c:v>
                </c:pt>
                <c:pt idx="5">
                  <c:v>0.020979020979021</c:v>
                </c:pt>
              </c:numCache>
            </c:numRef>
          </c:val>
        </c:ser>
        <c:ser>
          <c:idx val="2"/>
          <c:order val="2"/>
          <c:tx>
            <c:strRef>
              <c:f>Demographics!$P$65</c:f>
              <c:strCache>
                <c:ptCount val="1"/>
                <c:pt idx="0">
                  <c:v>CTS users (special telephone)</c:v>
                </c:pt>
              </c:strCache>
            </c:strRef>
          </c:tx>
          <c:invertIfNegative val="0"/>
          <c:dLbls>
            <c:dLbl>
              <c:idx val="0"/>
              <c:layout/>
              <c:showLegendKey val="0"/>
              <c:showVal val="1"/>
              <c:showCatName val="0"/>
              <c:showSerName val="0"/>
              <c:showPercent val="0"/>
              <c:showBubbleSize val="0"/>
            </c:dLbl>
            <c:dLbl>
              <c:idx val="4"/>
              <c:layout/>
              <c:showLegendKey val="0"/>
              <c:showVal val="1"/>
              <c:showCatName val="0"/>
              <c:showSerName val="0"/>
              <c:showPercent val="0"/>
              <c:showBubbleSize val="0"/>
            </c:dLbl>
            <c:showLegendKey val="0"/>
            <c:showVal val="0"/>
            <c:showCatName val="0"/>
            <c:showSerName val="0"/>
            <c:showPercent val="0"/>
            <c:showBubbleSize val="0"/>
          </c:dLbls>
          <c:val>
            <c:numRef>
              <c:f>Demographics!$S$11:$S$16</c:f>
              <c:numCache>
                <c:formatCode>0%</c:formatCode>
                <c:ptCount val="6"/>
                <c:pt idx="0">
                  <c:v>0.26266137040715</c:v>
                </c:pt>
                <c:pt idx="1">
                  <c:v>0.0744786494538232</c:v>
                </c:pt>
                <c:pt idx="2">
                  <c:v>0.0407149950347567</c:v>
                </c:pt>
                <c:pt idx="3">
                  <c:v>0.0422045680238332</c:v>
                </c:pt>
                <c:pt idx="4">
                  <c:v>0.571002979145978</c:v>
                </c:pt>
                <c:pt idx="5">
                  <c:v>0.00893743793445879</c:v>
                </c:pt>
              </c:numCache>
            </c:numRef>
          </c:val>
        </c:ser>
        <c:dLbls>
          <c:showLegendKey val="0"/>
          <c:showVal val="0"/>
          <c:showCatName val="0"/>
          <c:showSerName val="0"/>
          <c:showPercent val="0"/>
          <c:showBubbleSize val="0"/>
        </c:dLbls>
        <c:gapWidth val="150"/>
        <c:axId val="630038712"/>
        <c:axId val="630041800"/>
      </c:barChart>
      <c:catAx>
        <c:axId val="630038712"/>
        <c:scaling>
          <c:orientation val="minMax"/>
        </c:scaling>
        <c:delete val="0"/>
        <c:axPos val="b"/>
        <c:majorTickMark val="out"/>
        <c:minorTickMark val="none"/>
        <c:tickLblPos val="nextTo"/>
        <c:txPr>
          <a:bodyPr/>
          <a:lstStyle/>
          <a:p>
            <a:pPr>
              <a:defRPr sz="1400"/>
            </a:pPr>
            <a:endParaRPr lang="en-US"/>
          </a:p>
        </c:txPr>
        <c:crossAx val="630041800"/>
        <c:crosses val="autoZero"/>
        <c:auto val="1"/>
        <c:lblAlgn val="ctr"/>
        <c:lblOffset val="100"/>
        <c:noMultiLvlLbl val="0"/>
      </c:catAx>
      <c:valAx>
        <c:axId val="630041800"/>
        <c:scaling>
          <c:orientation val="minMax"/>
        </c:scaling>
        <c:delete val="0"/>
        <c:axPos val="l"/>
        <c:majorGridlines/>
        <c:numFmt formatCode="0%" sourceLinked="1"/>
        <c:majorTickMark val="out"/>
        <c:minorTickMark val="none"/>
        <c:tickLblPos val="nextTo"/>
        <c:txPr>
          <a:bodyPr/>
          <a:lstStyle/>
          <a:p>
            <a:pPr>
              <a:defRPr sz="1200"/>
            </a:pPr>
            <a:endParaRPr lang="en-US"/>
          </a:p>
        </c:txPr>
        <c:crossAx val="630038712"/>
        <c:crosses val="autoZero"/>
        <c:crossBetween val="between"/>
      </c:valAx>
    </c:plotArea>
    <c:legend>
      <c:legendPos val="r"/>
      <c:layout/>
      <c:overlay val="0"/>
      <c:txPr>
        <a:bodyPr/>
        <a:lstStyle/>
        <a:p>
          <a:pPr>
            <a:defRPr sz="1200"/>
          </a:pPr>
          <a:endParaRPr lang="en-US"/>
        </a:p>
      </c:txPr>
    </c:legend>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272800542879232"/>
          <c:y val="0.194100034158475"/>
          <c:w val="0.524930883639545"/>
          <c:h val="0.749901262342207"/>
        </c:manualLayout>
      </c:layout>
      <c:pieChart>
        <c:varyColors val="1"/>
        <c:ser>
          <c:idx val="0"/>
          <c:order val="0"/>
          <c:dLbls>
            <c:dLbl>
              <c:idx val="0"/>
              <c:layout>
                <c:manualLayout>
                  <c:x val="-0.0135767317265378"/>
                  <c:y val="-0.0677896236588331"/>
                </c:manualLayout>
              </c:layout>
              <c:showLegendKey val="0"/>
              <c:showVal val="0"/>
              <c:showCatName val="1"/>
              <c:showSerName val="0"/>
              <c:showPercent val="1"/>
              <c:showBubbleSize val="0"/>
            </c:dLbl>
            <c:dLbl>
              <c:idx val="1"/>
              <c:layout>
                <c:manualLayout>
                  <c:x val="0.0671957381767167"/>
                  <c:y val="-0.0615443616867001"/>
                </c:manualLayout>
              </c:layout>
              <c:showLegendKey val="0"/>
              <c:showVal val="0"/>
              <c:showCatName val="1"/>
              <c:showSerName val="0"/>
              <c:showPercent val="1"/>
              <c:showBubbleSize val="0"/>
            </c:dLbl>
            <c:dLbl>
              <c:idx val="2"/>
              <c:layout>
                <c:manualLayout>
                  <c:x val="-0.00077620328046467"/>
                  <c:y val="-0.0933875172424695"/>
                </c:manualLayout>
              </c:layout>
              <c:showLegendKey val="0"/>
              <c:showVal val="0"/>
              <c:showCatName val="1"/>
              <c:showSerName val="0"/>
              <c:showPercent val="1"/>
              <c:showBubbleSize val="0"/>
            </c:dLbl>
            <c:dLbl>
              <c:idx val="3"/>
              <c:layout>
                <c:manualLayout>
                  <c:x val="0.0863586438026178"/>
                  <c:y val="0.0427537641333266"/>
                </c:manualLayout>
              </c:layout>
              <c:showLegendKey val="0"/>
              <c:showVal val="0"/>
              <c:showCatName val="1"/>
              <c:showSerName val="0"/>
              <c:showPercent val="1"/>
              <c:showBubbleSize val="0"/>
            </c:dLbl>
            <c:dLbl>
              <c:idx val="4"/>
              <c:layout>
                <c:manualLayout>
                  <c:x val="-0.152311326133111"/>
                  <c:y val="-0.00100894649628209"/>
                </c:manualLayout>
              </c:layout>
              <c:showLegendKey val="0"/>
              <c:showVal val="0"/>
              <c:showCatName val="1"/>
              <c:showSerName val="0"/>
              <c:showPercent val="1"/>
              <c:showBubbleSize val="0"/>
            </c:dLbl>
            <c:dLbl>
              <c:idx val="5"/>
              <c:layout>
                <c:manualLayout>
                  <c:x val="-0.042481057681159"/>
                  <c:y val="-0.00587206173542921"/>
                </c:manualLayout>
              </c:layout>
              <c:showLegendKey val="0"/>
              <c:showVal val="0"/>
              <c:showCatName val="1"/>
              <c:showSerName val="0"/>
              <c:showPercent val="1"/>
              <c:showBubbleSize val="0"/>
            </c:dLbl>
            <c:txPr>
              <a:bodyPr/>
              <a:lstStyle/>
              <a:p>
                <a:pPr>
                  <a:defRPr sz="1400"/>
                </a:pPr>
                <a:endParaRPr lang="en-US"/>
              </a:p>
            </c:txPr>
            <c:showLegendKey val="0"/>
            <c:showVal val="0"/>
            <c:showCatName val="1"/>
            <c:showSerName val="0"/>
            <c:showPercent val="1"/>
            <c:showBubbleSize val="0"/>
            <c:showLeaderLines val="1"/>
          </c:dLbls>
          <c:cat>
            <c:strRef>
              <c:f>Demographics!$K$11:$K$16</c:f>
              <c:strCache>
                <c:ptCount val="6"/>
                <c:pt idx="0">
                  <c:v>less than a high school diploma</c:v>
                </c:pt>
                <c:pt idx="1">
                  <c:v>high school diploma</c:v>
                </c:pt>
                <c:pt idx="2">
                  <c:v>some college; no degree</c:v>
                </c:pt>
                <c:pt idx="3">
                  <c:v>Associate's degree</c:v>
                </c:pt>
                <c:pt idx="4">
                  <c:v>Bachelor's degree</c:v>
                </c:pt>
                <c:pt idx="5">
                  <c:v>Graduate or Professional degree</c:v>
                </c:pt>
              </c:strCache>
            </c:strRef>
          </c:cat>
          <c:val>
            <c:numRef>
              <c:f>Demographics!$L$28:$L$33</c:f>
              <c:numCache>
                <c:formatCode>0%</c:formatCode>
                <c:ptCount val="6"/>
                <c:pt idx="0">
                  <c:v>0.0146666666666667</c:v>
                </c:pt>
                <c:pt idx="1">
                  <c:v>0.110333333333333</c:v>
                </c:pt>
                <c:pt idx="2">
                  <c:v>0.199</c:v>
                </c:pt>
                <c:pt idx="3">
                  <c:v>0.0826666666666666</c:v>
                </c:pt>
                <c:pt idx="4">
                  <c:v>0.253666666666667</c:v>
                </c:pt>
                <c:pt idx="5">
                  <c:v>0.339666666666667</c:v>
                </c:pt>
              </c:numCache>
            </c:numRef>
          </c:val>
        </c:ser>
        <c:dLbls>
          <c:showLegendKey val="0"/>
          <c:showVal val="0"/>
          <c:showCatName val="1"/>
          <c:showSerName val="0"/>
          <c:showPercent val="1"/>
          <c:showBubbleSize val="0"/>
          <c:showLeaderLines val="1"/>
        </c:dLbls>
        <c:firstSliceAng val="0"/>
      </c:pieChart>
    </c:plotArea>
    <c:plotVisOnly val="1"/>
    <c:dispBlanksAs val="zero"/>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D8F645-8ED1-1947-94D9-C048B125D903}" type="datetimeFigureOut">
              <a:rPr lang="en-US" smtClean="0"/>
              <a:pPr/>
              <a:t>5/28/13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E535C6-F2C4-0542-AD89-F3F3ECFE82B8}" type="slidenum">
              <a:rPr lang="en-US" smtClean="0"/>
              <a:pPr/>
              <a:t>‹#›</a:t>
            </a:fld>
            <a:endParaRPr lang="en-US"/>
          </a:p>
        </p:txBody>
      </p:sp>
    </p:spTree>
    <p:extLst>
      <p:ext uri="{BB962C8B-B14F-4D97-AF65-F5344CB8AC3E}">
        <p14:creationId xmlns:p14="http://schemas.microsoft.com/office/powerpoint/2010/main" val="346261464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Participants self-identified</a:t>
            </a:r>
            <a:r>
              <a:rPr lang="en-US" baseline="0" dirty="0" smtClean="0"/>
              <a:t> as deaf, </a:t>
            </a:r>
            <a:r>
              <a:rPr lang="en-US" baseline="0" dirty="0" err="1" smtClean="0"/>
              <a:t>hoh</a:t>
            </a:r>
            <a:r>
              <a:rPr lang="en-US" baseline="0" dirty="0" smtClean="0"/>
              <a:t>, or with a hearing loss.  We don’t really know what the third choice means.  It could be deaf or </a:t>
            </a:r>
            <a:r>
              <a:rPr lang="en-US" baseline="0" dirty="0" err="1" smtClean="0"/>
              <a:t>hoh</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13</a:t>
            </a:fld>
            <a:endParaRPr lang="en-US"/>
          </a:p>
        </p:txBody>
      </p:sp>
    </p:spTree>
    <p:extLst>
      <p:ext uri="{BB962C8B-B14F-4D97-AF65-F5344CB8AC3E}">
        <p14:creationId xmlns:p14="http://schemas.microsoft.com/office/powerpoint/2010/main" val="2935488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14</a:t>
            </a:fld>
            <a:endParaRPr lang="en-US"/>
          </a:p>
        </p:txBody>
      </p:sp>
    </p:spTree>
    <p:extLst>
      <p:ext uri="{BB962C8B-B14F-4D97-AF65-F5344CB8AC3E}">
        <p14:creationId xmlns:p14="http://schemas.microsoft.com/office/powerpoint/2010/main" val="2072744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15</a:t>
            </a:fld>
            <a:endParaRPr lang="en-US"/>
          </a:p>
        </p:txBody>
      </p:sp>
    </p:spTree>
    <p:extLst>
      <p:ext uri="{BB962C8B-B14F-4D97-AF65-F5344CB8AC3E}">
        <p14:creationId xmlns:p14="http://schemas.microsoft.com/office/powerpoint/2010/main" val="2579567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E535C6-F2C4-0542-AD89-F3F3ECFE82B8}" type="slidenum">
              <a:rPr lang="en-US" smtClean="0"/>
              <a:pPr/>
              <a:t>16</a:t>
            </a:fld>
            <a:endParaRPr lang="en-US"/>
          </a:p>
        </p:txBody>
      </p:sp>
    </p:spTree>
    <p:extLst>
      <p:ext uri="{BB962C8B-B14F-4D97-AF65-F5344CB8AC3E}">
        <p14:creationId xmlns:p14="http://schemas.microsoft.com/office/powerpoint/2010/main" val="1215714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17</a:t>
            </a:fld>
            <a:endParaRPr lang="en-US"/>
          </a:p>
        </p:txBody>
      </p:sp>
    </p:spTree>
    <p:extLst>
      <p:ext uri="{BB962C8B-B14F-4D97-AF65-F5344CB8AC3E}">
        <p14:creationId xmlns:p14="http://schemas.microsoft.com/office/powerpoint/2010/main" val="2580326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18</a:t>
            </a:fld>
            <a:endParaRPr lang="en-US"/>
          </a:p>
        </p:txBody>
      </p:sp>
    </p:spTree>
    <p:extLst>
      <p:ext uri="{BB962C8B-B14F-4D97-AF65-F5344CB8AC3E}">
        <p14:creationId xmlns:p14="http://schemas.microsoft.com/office/powerpoint/2010/main" val="117635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19</a:t>
            </a:fld>
            <a:endParaRPr lang="en-US"/>
          </a:p>
        </p:txBody>
      </p:sp>
    </p:spTree>
    <p:extLst>
      <p:ext uri="{BB962C8B-B14F-4D97-AF65-F5344CB8AC3E}">
        <p14:creationId xmlns:p14="http://schemas.microsoft.com/office/powerpoint/2010/main" val="39392914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20</a:t>
            </a:fld>
            <a:endParaRPr lang="en-US"/>
          </a:p>
        </p:txBody>
      </p:sp>
    </p:spTree>
    <p:extLst>
      <p:ext uri="{BB962C8B-B14F-4D97-AF65-F5344CB8AC3E}">
        <p14:creationId xmlns:p14="http://schemas.microsoft.com/office/powerpoint/2010/main" val="646530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a:t>
            </a:r>
            <a:r>
              <a:rPr lang="en-US" baseline="0" dirty="0" smtClean="0"/>
              <a:t> Respondents - 3000</a:t>
            </a:r>
          </a:p>
          <a:p>
            <a:r>
              <a:rPr lang="en-US" baseline="0" dirty="0" smtClean="0"/>
              <a:t>CTS Users – 2157</a:t>
            </a:r>
          </a:p>
          <a:p>
            <a:r>
              <a:rPr lang="en-US" baseline="0" dirty="0" smtClean="0"/>
              <a:t>CTS Non-Users – 843</a:t>
            </a:r>
          </a:p>
          <a:p>
            <a:endParaRPr lang="en-US" baseline="0" dirty="0" smtClean="0"/>
          </a:p>
          <a:p>
            <a:r>
              <a:rPr lang="en-US" baseline="0" dirty="0" smtClean="0"/>
              <a:t>CTS Users</a:t>
            </a:r>
          </a:p>
          <a:p>
            <a:r>
              <a:rPr lang="en-US" baseline="0" dirty="0" smtClean="0"/>
              <a:t>Special Telephone – 2014</a:t>
            </a:r>
          </a:p>
          <a:p>
            <a:r>
              <a:rPr lang="en-US" baseline="0" dirty="0" smtClean="0"/>
              <a:t>No Special Telephone – 143</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5</a:t>
            </a:fld>
            <a:endParaRPr lang="en-US"/>
          </a:p>
        </p:txBody>
      </p:sp>
    </p:spTree>
    <p:extLst>
      <p:ext uri="{BB962C8B-B14F-4D97-AF65-F5344CB8AC3E}">
        <p14:creationId xmlns:p14="http://schemas.microsoft.com/office/powerpoint/2010/main" val="2785321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6</a:t>
            </a:fld>
            <a:endParaRPr lang="en-US"/>
          </a:p>
        </p:txBody>
      </p:sp>
    </p:spTree>
    <p:extLst>
      <p:ext uri="{BB962C8B-B14F-4D97-AF65-F5344CB8AC3E}">
        <p14:creationId xmlns:p14="http://schemas.microsoft.com/office/powerpoint/2010/main" val="32219704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7E535C6-F2C4-0542-AD89-F3F3ECFE82B8}" type="slidenum">
              <a:rPr lang="en-US" smtClean="0"/>
              <a:pPr/>
              <a:t>7</a:t>
            </a:fld>
            <a:endParaRPr lang="en-US"/>
          </a:p>
        </p:txBody>
      </p:sp>
    </p:spTree>
    <p:extLst>
      <p:ext uri="{BB962C8B-B14F-4D97-AF65-F5344CB8AC3E}">
        <p14:creationId xmlns:p14="http://schemas.microsoft.com/office/powerpoint/2010/main" val="3454856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Gender</a:t>
            </a:r>
          </a:p>
          <a:p>
            <a:r>
              <a:rPr lang="en-US" dirty="0" smtClean="0"/>
              <a:t>Male – 1106</a:t>
            </a:r>
          </a:p>
          <a:p>
            <a:r>
              <a:rPr lang="en-US" dirty="0" smtClean="0"/>
              <a:t>Female – 1894</a:t>
            </a:r>
          </a:p>
        </p:txBody>
      </p:sp>
      <p:sp>
        <p:nvSpPr>
          <p:cNvPr id="4" name="Slide Number Placeholder 3"/>
          <p:cNvSpPr>
            <a:spLocks noGrp="1"/>
          </p:cNvSpPr>
          <p:nvPr>
            <p:ph type="sldNum" sz="quarter" idx="10"/>
          </p:nvPr>
        </p:nvSpPr>
        <p:spPr/>
        <p:txBody>
          <a:bodyPr/>
          <a:lstStyle/>
          <a:p>
            <a:fld id="{37E535C6-F2C4-0542-AD89-F3F3ECFE82B8}" type="slidenum">
              <a:rPr lang="en-US" smtClean="0"/>
              <a:pPr/>
              <a:t>8</a:t>
            </a:fld>
            <a:endParaRPr lang="en-US"/>
          </a:p>
        </p:txBody>
      </p:sp>
    </p:spTree>
    <p:extLst>
      <p:ext uri="{BB962C8B-B14F-4D97-AF65-F5344CB8AC3E}">
        <p14:creationId xmlns:p14="http://schemas.microsoft.com/office/powerpoint/2010/main" val="2437927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Non-Users of CTS – 29% are 70+ years old</a:t>
            </a:r>
          </a:p>
          <a:p>
            <a:r>
              <a:rPr lang="en-US" dirty="0" smtClean="0"/>
              <a:t>CTS Users (no special telephone) – 25% are 70+ years old</a:t>
            </a:r>
          </a:p>
          <a:p>
            <a:r>
              <a:rPr lang="en-US" dirty="0" smtClean="0"/>
              <a:t>CTS Users (special telephone) – 49% are 70+ years old</a:t>
            </a:r>
          </a:p>
        </p:txBody>
      </p:sp>
      <p:sp>
        <p:nvSpPr>
          <p:cNvPr id="4" name="Slide Number Placeholder 3"/>
          <p:cNvSpPr>
            <a:spLocks noGrp="1"/>
          </p:cNvSpPr>
          <p:nvPr>
            <p:ph type="sldNum" sz="quarter" idx="10"/>
          </p:nvPr>
        </p:nvSpPr>
        <p:spPr/>
        <p:txBody>
          <a:bodyPr/>
          <a:lstStyle/>
          <a:p>
            <a:fld id="{37E535C6-F2C4-0542-AD89-F3F3ECFE82B8}" type="slidenum">
              <a:rPr lang="en-US" smtClean="0"/>
              <a:pPr/>
              <a:t>9</a:t>
            </a:fld>
            <a:endParaRPr lang="en-US"/>
          </a:p>
        </p:txBody>
      </p:sp>
    </p:spTree>
    <p:extLst>
      <p:ext uri="{BB962C8B-B14F-4D97-AF65-F5344CB8AC3E}">
        <p14:creationId xmlns:p14="http://schemas.microsoft.com/office/powerpoint/2010/main" val="1791356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Source: http://research.gallaudet.edu/Demographics/</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http://</a:t>
            </a:r>
            <a:r>
              <a:rPr lang="en-US" sz="1200" dirty="0" err="1" smtClean="0"/>
              <a:t>www.bls.gov</a:t>
            </a:r>
            <a:r>
              <a:rPr lang="en-US" sz="1200" dirty="0" smtClean="0"/>
              <a:t>/</a:t>
            </a:r>
            <a:r>
              <a:rPr lang="en-US" sz="1200" dirty="0" err="1" smtClean="0"/>
              <a:t>news.release</a:t>
            </a:r>
            <a:r>
              <a:rPr lang="en-US" sz="1200" dirty="0" smtClean="0"/>
              <a:t>/empsit.t06.htm</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r>
              <a:rPr lang="en-US" sz="1200" b="1" kern="1200" dirty="0" smtClean="0">
                <a:solidFill>
                  <a:schemeClr val="tx1"/>
                </a:solidFill>
                <a:latin typeface="+mn-lt"/>
                <a:ea typeface="+mn-ea"/>
                <a:cs typeface="+mn-cs"/>
              </a:rPr>
              <a:t>Educational attainment in the United States, Age 25 and Over (2009) – from US census</a:t>
            </a:r>
          </a:p>
          <a:p>
            <a:r>
              <a:rPr lang="en-US" sz="1200" b="1" kern="1200" dirty="0" smtClean="0">
                <a:solidFill>
                  <a:schemeClr val="tx1"/>
                </a:solidFill>
                <a:latin typeface="+mn-lt"/>
                <a:ea typeface="+mn-ea"/>
                <a:cs typeface="+mn-cs"/>
              </a:rPr>
              <a:t>Education	Percentage	</a:t>
            </a:r>
          </a:p>
          <a:p>
            <a:r>
              <a:rPr lang="en-US" sz="1200" b="0" kern="1200" dirty="0" smtClean="0">
                <a:solidFill>
                  <a:schemeClr val="tx1"/>
                </a:solidFill>
                <a:latin typeface="+mn-lt"/>
                <a:ea typeface="+mn-ea"/>
                <a:cs typeface="+mn-cs"/>
              </a:rPr>
              <a:t>High school graduate	86.68%	</a:t>
            </a:r>
          </a:p>
          <a:p>
            <a:r>
              <a:rPr lang="en-US" sz="1200" b="0" kern="1200" dirty="0" smtClean="0">
                <a:solidFill>
                  <a:schemeClr val="tx1"/>
                </a:solidFill>
                <a:latin typeface="+mn-lt"/>
                <a:ea typeface="+mn-ea"/>
                <a:cs typeface="+mn-cs"/>
              </a:rPr>
              <a:t>Some college	55.60%	</a:t>
            </a:r>
          </a:p>
          <a:p>
            <a:r>
              <a:rPr lang="en-US" sz="1200" b="0" kern="1200" dirty="0" smtClean="0">
                <a:solidFill>
                  <a:schemeClr val="tx1"/>
                </a:solidFill>
                <a:latin typeface="+mn-lt"/>
                <a:ea typeface="+mn-ea"/>
                <a:cs typeface="+mn-cs"/>
              </a:rPr>
              <a:t>Associates and/or Bachelor's degree	38.54%	</a:t>
            </a:r>
          </a:p>
          <a:p>
            <a:r>
              <a:rPr lang="en-US" sz="1200" b="0" kern="1200" dirty="0" smtClean="0">
                <a:solidFill>
                  <a:schemeClr val="tx1"/>
                </a:solidFill>
                <a:latin typeface="+mn-lt"/>
                <a:ea typeface="+mn-ea"/>
                <a:cs typeface="+mn-cs"/>
              </a:rPr>
              <a:t>Bachelor's degree	29.0%	</a:t>
            </a:r>
          </a:p>
          <a:p>
            <a:r>
              <a:rPr lang="en-US" sz="1200" b="0" kern="1200" dirty="0" smtClean="0">
                <a:solidFill>
                  <a:schemeClr val="tx1"/>
                </a:solidFill>
                <a:latin typeface="+mn-lt"/>
                <a:ea typeface="+mn-ea"/>
                <a:cs typeface="+mn-cs"/>
              </a:rPr>
              <a:t>Master's degree	7.62%	</a:t>
            </a:r>
          </a:p>
          <a:p>
            <a:r>
              <a:rPr lang="en-US" sz="1200" b="0" kern="1200" dirty="0" smtClean="0">
                <a:solidFill>
                  <a:schemeClr val="tx1"/>
                </a:solidFill>
                <a:latin typeface="+mn-lt"/>
                <a:ea typeface="+mn-ea"/>
                <a:cs typeface="+mn-cs"/>
              </a:rPr>
              <a:t>Doctorate or professional degree	2.94%	</a:t>
            </a:r>
          </a:p>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37E535C6-F2C4-0542-AD89-F3F3ECFE82B8}"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7016DAE-B667-6A40-9B4D-270D8FFEAA98}" type="datetimeFigureOut">
              <a:rPr lang="en-US" smtClean="0"/>
              <a:pPr/>
              <a:t>5/28/13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2863097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016DAE-B667-6A40-9B4D-270D8FFEAA98}" type="datetimeFigureOut">
              <a:rPr lang="en-US" smtClean="0"/>
              <a:pPr/>
              <a:t>5/28/13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38678209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016DAE-B667-6A40-9B4D-270D8FFEAA98}" type="datetimeFigureOut">
              <a:rPr lang="en-US" smtClean="0"/>
              <a:pPr/>
              <a:t>5/28/13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3479364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016DAE-B667-6A40-9B4D-270D8FFEAA98}" type="datetimeFigureOut">
              <a:rPr lang="en-US" smtClean="0"/>
              <a:pPr/>
              <a:t>5/28/13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1934012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7016DAE-B667-6A40-9B4D-270D8FFEAA98}" type="datetimeFigureOut">
              <a:rPr lang="en-US" smtClean="0"/>
              <a:pPr/>
              <a:t>5/28/13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13633420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7016DAE-B667-6A40-9B4D-270D8FFEAA98}" type="datetimeFigureOut">
              <a:rPr lang="en-US" smtClean="0"/>
              <a:pPr/>
              <a:t>5/28/13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2182155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7016DAE-B667-6A40-9B4D-270D8FFEAA98}" type="datetimeFigureOut">
              <a:rPr lang="en-US" smtClean="0"/>
              <a:pPr/>
              <a:t>5/28/13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3922265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016DAE-B667-6A40-9B4D-270D8FFEAA98}" type="datetimeFigureOut">
              <a:rPr lang="en-US" smtClean="0"/>
              <a:pPr/>
              <a:t>5/28/13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1048059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016DAE-B667-6A40-9B4D-270D8FFEAA98}" type="datetimeFigureOut">
              <a:rPr lang="en-US" smtClean="0"/>
              <a:pPr/>
              <a:t>5/28/13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8870441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016DAE-B667-6A40-9B4D-270D8FFEAA98}" type="datetimeFigureOut">
              <a:rPr lang="en-US" smtClean="0"/>
              <a:pPr/>
              <a:t>5/28/13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2434523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016DAE-B667-6A40-9B4D-270D8FFEAA98}" type="datetimeFigureOut">
              <a:rPr lang="en-US" smtClean="0"/>
              <a:pPr/>
              <a:t>5/28/13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B19FA1-244E-D942-9149-C4A6ACDB3B1A}" type="slidenum">
              <a:rPr lang="en-US" smtClean="0"/>
              <a:pPr/>
              <a:t>‹#›</a:t>
            </a:fld>
            <a:endParaRPr lang="en-US"/>
          </a:p>
        </p:txBody>
      </p:sp>
    </p:spTree>
    <p:extLst>
      <p:ext uri="{BB962C8B-B14F-4D97-AF65-F5344CB8AC3E}">
        <p14:creationId xmlns:p14="http://schemas.microsoft.com/office/powerpoint/2010/main" val="240194397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016DAE-B667-6A40-9B4D-270D8FFEAA98}" type="datetimeFigureOut">
              <a:rPr lang="en-US" smtClean="0"/>
              <a:pPr/>
              <a:t>5/28/13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B19FA1-244E-D942-9149-C4A6ACDB3B1A}" type="slidenum">
              <a:rPr lang="en-US" smtClean="0"/>
              <a:pPr/>
              <a:t>‹#›</a:t>
            </a:fld>
            <a:endParaRPr lang="en-US"/>
          </a:p>
        </p:txBody>
      </p:sp>
    </p:spTree>
    <p:extLst>
      <p:ext uri="{BB962C8B-B14F-4D97-AF65-F5344CB8AC3E}">
        <p14:creationId xmlns:p14="http://schemas.microsoft.com/office/powerpoint/2010/main" val="5937811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chart" Target="../charts/char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chart" Target="../charts/char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chart" Target="../charts/char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4" Type="http://schemas.openxmlformats.org/officeDocument/2006/relationships/chart" Target="../charts/chart12.xml"/><Relationship Id="rId5" Type="http://schemas.openxmlformats.org/officeDocument/2006/relationships/chart" Target="../charts/chart13.xml"/><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chart" Target="../charts/char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chart" Target="../charts/char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chart" Target="../charts/char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chart" Target="../charts/char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chart" Target="../charts/char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5424"/>
            <a:ext cx="7772400" cy="1470025"/>
          </a:xfrm>
        </p:spPr>
        <p:txBody>
          <a:bodyPr/>
          <a:lstStyle/>
          <a:p>
            <a:r>
              <a:rPr lang="en-US" dirty="0" smtClean="0"/>
              <a:t>Captioned Telephone </a:t>
            </a:r>
            <a:r>
              <a:rPr lang="en-US" dirty="0" smtClean="0"/>
              <a:t>Service Usage</a:t>
            </a:r>
            <a:endParaRPr lang="en-US" dirty="0"/>
          </a:p>
        </p:txBody>
      </p:sp>
      <p:sp>
        <p:nvSpPr>
          <p:cNvPr id="3" name="Subtitle 2"/>
          <p:cNvSpPr>
            <a:spLocks noGrp="1"/>
          </p:cNvSpPr>
          <p:nvPr>
            <p:ph type="subTitle" idx="1"/>
          </p:nvPr>
        </p:nvSpPr>
        <p:spPr>
          <a:xfrm>
            <a:off x="1371600" y="1695449"/>
            <a:ext cx="6400800" cy="4571999"/>
          </a:xfrm>
        </p:spPr>
        <p:txBody>
          <a:bodyPr>
            <a:normAutofit/>
          </a:bodyPr>
          <a:lstStyle/>
          <a:p>
            <a:endParaRPr lang="en-US" dirty="0" smtClean="0">
              <a:solidFill>
                <a:schemeClr val="tx1">
                  <a:lumMod val="75000"/>
                  <a:lumOff val="25000"/>
                </a:schemeClr>
              </a:solidFill>
            </a:endParaRPr>
          </a:p>
          <a:p>
            <a:r>
              <a:rPr lang="en-US" dirty="0" smtClean="0">
                <a:solidFill>
                  <a:schemeClr val="tx1">
                    <a:lumMod val="75000"/>
                    <a:lumOff val="25000"/>
                  </a:schemeClr>
                </a:solidFill>
              </a:rPr>
              <a:t>Linda </a:t>
            </a:r>
            <a:r>
              <a:rPr lang="en-US" dirty="0" smtClean="0">
                <a:solidFill>
                  <a:schemeClr val="tx1">
                    <a:lumMod val="75000"/>
                    <a:lumOff val="25000"/>
                  </a:schemeClr>
                </a:solidFill>
              </a:rPr>
              <a:t>Kozma-Spytek</a:t>
            </a:r>
          </a:p>
          <a:p>
            <a:r>
              <a:rPr lang="en-US" dirty="0" smtClean="0">
                <a:solidFill>
                  <a:schemeClr val="tx1">
                    <a:lumMod val="75000"/>
                    <a:lumOff val="25000"/>
                  </a:schemeClr>
                </a:solidFill>
              </a:rPr>
              <a:t>Paula Tucker</a:t>
            </a:r>
          </a:p>
          <a:p>
            <a:r>
              <a:rPr lang="en-US" dirty="0" smtClean="0">
                <a:solidFill>
                  <a:schemeClr val="tx1">
                    <a:lumMod val="75000"/>
                    <a:lumOff val="25000"/>
                  </a:schemeClr>
                </a:solidFill>
              </a:rPr>
              <a:t>Christian </a:t>
            </a:r>
            <a:r>
              <a:rPr lang="en-US" dirty="0" err="1" smtClean="0">
                <a:solidFill>
                  <a:schemeClr val="tx1">
                    <a:lumMod val="75000"/>
                    <a:lumOff val="25000"/>
                  </a:schemeClr>
                </a:solidFill>
              </a:rPr>
              <a:t>Vogler</a:t>
            </a:r>
            <a:endParaRPr lang="en-US" dirty="0" smtClean="0">
              <a:solidFill>
                <a:schemeClr val="tx1">
                  <a:lumMod val="75000"/>
                  <a:lumOff val="25000"/>
                </a:schemeClr>
              </a:solidFill>
            </a:endParaRPr>
          </a:p>
          <a:p>
            <a:r>
              <a:rPr lang="en-US" dirty="0" smtClean="0">
                <a:solidFill>
                  <a:schemeClr val="tx1">
                    <a:lumMod val="75000"/>
                    <a:lumOff val="25000"/>
                  </a:schemeClr>
                </a:solidFill>
              </a:rPr>
              <a:t>Gallaudet University</a:t>
            </a:r>
          </a:p>
          <a:p>
            <a:r>
              <a:rPr lang="en-US" dirty="0" smtClean="0">
                <a:solidFill>
                  <a:schemeClr val="tx1">
                    <a:lumMod val="75000"/>
                    <a:lumOff val="25000"/>
                  </a:schemeClr>
                </a:solidFill>
              </a:rPr>
              <a:t>Technology Access Program</a:t>
            </a:r>
          </a:p>
          <a:p>
            <a:r>
              <a:rPr lang="en-US" dirty="0" smtClean="0">
                <a:solidFill>
                  <a:schemeClr val="tx1">
                    <a:lumMod val="75000"/>
                    <a:lumOff val="25000"/>
                  </a:schemeClr>
                </a:solidFill>
              </a:rPr>
              <a:t>RERC on Telecom </a:t>
            </a:r>
            <a:r>
              <a:rPr lang="en-US" dirty="0" smtClean="0">
                <a:solidFill>
                  <a:schemeClr val="tx1">
                    <a:lumMod val="75000"/>
                    <a:lumOff val="25000"/>
                  </a:schemeClr>
                </a:solidFill>
              </a:rPr>
              <a:t>Access</a:t>
            </a:r>
            <a:endParaRPr lang="en-US" dirty="0" smtClean="0">
              <a:solidFill>
                <a:schemeClr val="tx1">
                  <a:lumMod val="75000"/>
                  <a:lumOff val="25000"/>
                </a:schemeClr>
              </a:solidFill>
            </a:endParaRPr>
          </a:p>
        </p:txBody>
      </p:sp>
    </p:spTree>
    <p:extLst>
      <p:ext uri="{BB962C8B-B14F-4D97-AF65-F5344CB8AC3E}">
        <p14:creationId xmlns:p14="http://schemas.microsoft.com/office/powerpoint/2010/main" val="194041433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Full- or Part-Time Employee: CTS non-users-326 (39%); CTS users (no special phone)-56 (39%); CTS users (special phone)- 529 (26%).&#10;Self-Employed Full- or Part-Time: CTS non-users-62 (7%); CTS users (no special phone)-11 (7%); CTS users (special phone)-150 (7%).&#10;Homemaker: CTS non-users-25 (3%); CTS users (no special phone)-7(5%); CTS users (special phone)-82 (4%).&#10;Unemployed: CTS non-users-60 (7%); CTS users (no special phone)-9 (6%); CTS users (special phone)-85 (4%).&#10;Retired: CTS non-users-350 (42%); CTS users (no special phone)-57 (40%); CTS users (special phone)-1150 (57%).&#10;Student (not working): CTS non-users-20 (2%); CTS users (no special phone)-3 (2%); CTS users (special phone)-18 (.01%)." title="Employment"/>
          <p:cNvGraphicFramePr>
            <a:graphicFrameLocks noChangeAspect="1"/>
          </p:cNvGraphicFramePr>
          <p:nvPr>
            <p:extLst>
              <p:ext uri="{D42A27DB-BD31-4B8C-83A1-F6EECF244321}">
                <p14:modId xmlns:p14="http://schemas.microsoft.com/office/powerpoint/2010/main" val="2261632793"/>
              </p:ext>
            </p:extLst>
          </p:nvPr>
        </p:nvGraphicFramePr>
        <p:xfrm>
          <a:off x="489572" y="383119"/>
          <a:ext cx="8187915" cy="6043410"/>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idx="4294967295"/>
          </p:nvPr>
        </p:nvSpPr>
        <p:spPr>
          <a:xfrm>
            <a:off x="489572" y="105571"/>
            <a:ext cx="8229600" cy="555095"/>
          </a:xfrm>
        </p:spPr>
        <p:txBody>
          <a:bodyPr>
            <a:noAutofit/>
          </a:bodyPr>
          <a:lstStyle/>
          <a:p>
            <a:r>
              <a:rPr lang="en-US" sz="3200" dirty="0" smtClean="0"/>
              <a:t>Employment</a:t>
            </a:r>
            <a:endParaRPr lang="en-US" sz="3200" dirty="0"/>
          </a:p>
        </p:txBody>
      </p:sp>
    </p:spTree>
    <p:extLst>
      <p:ext uri="{BB962C8B-B14F-4D97-AF65-F5344CB8AC3E}">
        <p14:creationId xmlns:p14="http://schemas.microsoft.com/office/powerpoint/2010/main" val="198191158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Less than a high school diploma: 44 (2%); high school diploma: 331 (11%); some college; no degree: 597 (20%); Associate’s degree: 248 (8%); Bachelor’s degree: 761 (25%), Graduate or professional degree: 1019 (34%)." title="Educational Level (n=3000)"/>
          <p:cNvGraphicFramePr>
            <a:graphicFrameLocks noChangeAspect="1"/>
          </p:cNvGraphicFramePr>
          <p:nvPr>
            <p:extLst>
              <p:ext uri="{D42A27DB-BD31-4B8C-83A1-F6EECF244321}">
                <p14:modId xmlns:p14="http://schemas.microsoft.com/office/powerpoint/2010/main" val="4208315595"/>
              </p:ext>
            </p:extLst>
          </p:nvPr>
        </p:nvGraphicFramePr>
        <p:xfrm>
          <a:off x="448203" y="591634"/>
          <a:ext cx="8314188" cy="5819932"/>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idx="4294967295"/>
          </p:nvPr>
        </p:nvSpPr>
        <p:spPr>
          <a:xfrm>
            <a:off x="220134" y="245535"/>
            <a:ext cx="3132666" cy="447700"/>
          </a:xfrm>
        </p:spPr>
        <p:txBody>
          <a:bodyPr>
            <a:noAutofit/>
          </a:bodyPr>
          <a:lstStyle/>
          <a:p>
            <a:r>
              <a:rPr lang="en-US" sz="3200" dirty="0" smtClean="0"/>
              <a:t>Education </a:t>
            </a:r>
            <a:r>
              <a:rPr lang="en-US" sz="2400" dirty="0" smtClean="0"/>
              <a:t>(n=3000)</a:t>
            </a:r>
            <a:endParaRPr lang="en-US" sz="2400" dirty="0"/>
          </a:p>
        </p:txBody>
      </p:sp>
    </p:spTree>
    <p:extLst>
      <p:ext uri="{BB962C8B-B14F-4D97-AF65-F5344CB8AC3E}">
        <p14:creationId xmlns:p14="http://schemas.microsoft.com/office/powerpoint/2010/main" val="348362639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Less than $24,999 per year: 633 (21%); $25000-$39,999 per year: 459 (15%); $40,000-$59,999 per year: 402 (14%); 60,000-74,999 per year: 244 (8%); $75,000-99,999 per year: 222 (7%); more than $100,000 per year: 188 (6%); I prefer not to provide this information: 852 (29%).&#10;" title="Earned Income (n=3000)"/>
          <p:cNvGraphicFramePr>
            <a:graphicFrameLocks noChangeAspect="1"/>
          </p:cNvGraphicFramePr>
          <p:nvPr>
            <p:extLst>
              <p:ext uri="{D42A27DB-BD31-4B8C-83A1-F6EECF244321}">
                <p14:modId xmlns:p14="http://schemas.microsoft.com/office/powerpoint/2010/main" val="992945714"/>
              </p:ext>
            </p:extLst>
          </p:nvPr>
        </p:nvGraphicFramePr>
        <p:xfrm>
          <a:off x="402189" y="340550"/>
          <a:ext cx="8389674" cy="6199131"/>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idx="4294967295"/>
          </p:nvPr>
        </p:nvSpPr>
        <p:spPr>
          <a:xfrm>
            <a:off x="457200" y="274638"/>
            <a:ext cx="8229600" cy="563562"/>
          </a:xfrm>
        </p:spPr>
        <p:txBody>
          <a:bodyPr>
            <a:noAutofit/>
          </a:bodyPr>
          <a:lstStyle/>
          <a:p>
            <a:r>
              <a:rPr lang="en-US" sz="3200" dirty="0" smtClean="0"/>
              <a:t>Income </a:t>
            </a:r>
            <a:r>
              <a:rPr lang="en-US" sz="2800" dirty="0" smtClean="0"/>
              <a:t>(n=3000)</a:t>
            </a:r>
            <a:endParaRPr lang="en-US" sz="2800" dirty="0"/>
          </a:p>
        </p:txBody>
      </p:sp>
    </p:spTree>
    <p:extLst>
      <p:ext uri="{BB962C8B-B14F-4D97-AF65-F5344CB8AC3E}">
        <p14:creationId xmlns:p14="http://schemas.microsoft.com/office/powerpoint/2010/main" val="218632815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1424722"/>
            <a:ext cx="7772400" cy="2014653"/>
          </a:xfrm>
        </p:spPr>
        <p:txBody>
          <a:bodyPr>
            <a:normAutofit/>
          </a:bodyPr>
          <a:lstStyle/>
          <a:p>
            <a:pPr algn="ctr"/>
            <a:r>
              <a:rPr lang="en-US" dirty="0" smtClean="0"/>
              <a:t>CTS users </a:t>
            </a:r>
            <a:br>
              <a:rPr lang="en-US" dirty="0" smtClean="0"/>
            </a:br>
            <a:r>
              <a:rPr lang="en-US" dirty="0" smtClean="0"/>
              <a:t>of </a:t>
            </a:r>
            <a:br>
              <a:rPr lang="en-US" dirty="0" smtClean="0"/>
            </a:br>
            <a:r>
              <a:rPr lang="en-US" dirty="0" smtClean="0"/>
              <a:t>special telephones</a:t>
            </a:r>
            <a:endParaRPr lang="en-US" dirty="0"/>
          </a:p>
        </p:txBody>
      </p:sp>
      <p:sp>
        <p:nvSpPr>
          <p:cNvPr id="4" name="Text Placeholder 3"/>
          <p:cNvSpPr txBox="1">
            <a:spLocks noGrp="1"/>
          </p:cNvSpPr>
          <p:nvPr>
            <p:ph type="body" idx="1"/>
          </p:nvPr>
        </p:nvSpPr>
        <p:spPr>
          <a:xfrm>
            <a:off x="3854579" y="3305650"/>
            <a:ext cx="1507870" cy="523220"/>
          </a:xfrm>
          <a:prstGeom prst="rect">
            <a:avLst/>
          </a:prstGeom>
          <a:noFill/>
        </p:spPr>
        <p:txBody>
          <a:bodyPr wrap="none" rtlCol="0">
            <a:spAutoFit/>
          </a:bodyPr>
          <a:lstStyle/>
          <a:p>
            <a:pPr algn="ctr"/>
            <a:r>
              <a:rPr lang="en-US" sz="2800" dirty="0" smtClean="0"/>
              <a:t>(n=2014)</a:t>
            </a:r>
            <a:endParaRPr lang="en-US" sz="2800" dirty="0"/>
          </a:p>
        </p:txBody>
      </p:sp>
    </p:spTree>
    <p:extLst>
      <p:ext uri="{BB962C8B-B14F-4D97-AF65-F5344CB8AC3E}">
        <p14:creationId xmlns:p14="http://schemas.microsoft.com/office/powerpoint/2010/main" val="70620703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I don’t know: 30%; CaptionCall: 26%; Sprint Relay: 15%; Other (please specify): 11%; Hamilton Relay: 8%; AT&amp;T Relay: 8%; Federal Relay: 1%; Purple Communication: 1%." title="Which captioned telephone service do you use with this equipment? (n=2014)"/>
          <p:cNvGraphicFramePr>
            <a:graphicFrameLocks/>
          </p:cNvGraphicFramePr>
          <p:nvPr>
            <p:extLst>
              <p:ext uri="{D42A27DB-BD31-4B8C-83A1-F6EECF244321}">
                <p14:modId xmlns:p14="http://schemas.microsoft.com/office/powerpoint/2010/main" val="3830577167"/>
              </p:ext>
            </p:extLst>
          </p:nvPr>
        </p:nvGraphicFramePr>
        <p:xfrm>
          <a:off x="1371600" y="3276600"/>
          <a:ext cx="6206067" cy="3530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descr="IP-CTS equipment: 78%; Analog-CTS equipment: 13%; I don't know: 7%; other: 2%" title="Captioned Telephone Equipment (n=2014)"/>
          <p:cNvGraphicFramePr>
            <a:graphicFrameLocks/>
          </p:cNvGraphicFramePr>
          <p:nvPr>
            <p:extLst>
              <p:ext uri="{D42A27DB-BD31-4B8C-83A1-F6EECF244321}">
                <p14:modId xmlns:p14="http://schemas.microsoft.com/office/powerpoint/2010/main" val="3427793515"/>
              </p:ext>
            </p:extLst>
          </p:nvPr>
        </p:nvGraphicFramePr>
        <p:xfrm>
          <a:off x="0" y="71966"/>
          <a:ext cx="4572000" cy="338243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 name="Chart 3" descr="CapTel: 54.1%; CaptionCall: 45.5%; Clarity Ensemble 0.4%" title="IP-CTS Equipment (n=1581)"/>
          <p:cNvGraphicFramePr>
            <a:graphicFrameLocks/>
          </p:cNvGraphicFramePr>
          <p:nvPr>
            <p:extLst>
              <p:ext uri="{D42A27DB-BD31-4B8C-83A1-F6EECF244321}">
                <p14:modId xmlns:p14="http://schemas.microsoft.com/office/powerpoint/2010/main" val="1078150095"/>
              </p:ext>
            </p:extLst>
          </p:nvPr>
        </p:nvGraphicFramePr>
        <p:xfrm>
          <a:off x="4572000" y="-173568"/>
          <a:ext cx="4572000" cy="3547533"/>
        </p:xfrm>
        <a:graphic>
          <a:graphicData uri="http://schemas.openxmlformats.org/drawingml/2006/chart">
            <c:chart xmlns:c="http://schemas.openxmlformats.org/drawingml/2006/chart" xmlns:r="http://schemas.openxmlformats.org/officeDocument/2006/relationships" r:id="rId5"/>
          </a:graphicData>
        </a:graphic>
      </p:graphicFrame>
      <p:sp>
        <p:nvSpPr>
          <p:cNvPr id="5" name="Oval 4"/>
          <p:cNvSpPr/>
          <p:nvPr/>
        </p:nvSpPr>
        <p:spPr>
          <a:xfrm>
            <a:off x="2480733" y="1600199"/>
            <a:ext cx="897467" cy="685801"/>
          </a:xfrm>
          <a:prstGeom prst="ellipse">
            <a:avLst/>
          </a:prstGeom>
          <a:noFill/>
          <a:ln w="127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3378200" y="1926166"/>
            <a:ext cx="2379133" cy="0"/>
          </a:xfrm>
          <a:prstGeom prst="straightConnector1">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 name="Title 5"/>
          <p:cNvSpPr>
            <a:spLocks noGrp="1"/>
          </p:cNvSpPr>
          <p:nvPr>
            <p:ph type="title" idx="4294967295"/>
          </p:nvPr>
        </p:nvSpPr>
        <p:spPr>
          <a:xfrm>
            <a:off x="457200" y="7937"/>
            <a:ext cx="8229600" cy="580495"/>
          </a:xfrm>
        </p:spPr>
        <p:txBody>
          <a:bodyPr>
            <a:normAutofit/>
          </a:bodyPr>
          <a:lstStyle/>
          <a:p>
            <a:r>
              <a:rPr lang="en-US" sz="3200" dirty="0" smtClean="0"/>
              <a:t>Equipment</a:t>
            </a:r>
            <a:endParaRPr lang="en-US" sz="3200" dirty="0"/>
          </a:p>
        </p:txBody>
      </p:sp>
    </p:spTree>
    <p:extLst>
      <p:ext uri="{BB962C8B-B14F-4D97-AF65-F5344CB8AC3E}">
        <p14:creationId xmlns:p14="http://schemas.microsoft.com/office/powerpoint/2010/main" val="36309435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4" grpId="0">
        <p:bldAsOne/>
      </p:bldGraphic>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Personal use only - 78%; for both, personal use and work - 19%; for work only - 3%." title="Do you use a captioned phone for personal use, work, or both?"/>
          <p:cNvGraphicFramePr>
            <a:graphicFrameLocks noChangeAspect="1"/>
          </p:cNvGraphicFramePr>
          <p:nvPr>
            <p:extLst>
              <p:ext uri="{D42A27DB-BD31-4B8C-83A1-F6EECF244321}">
                <p14:modId xmlns:p14="http://schemas.microsoft.com/office/powerpoint/2010/main" val="1385156732"/>
              </p:ext>
            </p:extLst>
          </p:nvPr>
        </p:nvGraphicFramePr>
        <p:xfrm>
          <a:off x="568013" y="752019"/>
          <a:ext cx="8021541" cy="5615079"/>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4"/>
          <p:cNvSpPr>
            <a:spLocks noGrp="1"/>
          </p:cNvSpPr>
          <p:nvPr>
            <p:ph type="title" idx="4294967295"/>
          </p:nvPr>
        </p:nvSpPr>
        <p:spPr>
          <a:xfrm>
            <a:off x="457200" y="465667"/>
            <a:ext cx="8229600" cy="1109132"/>
          </a:xfrm>
        </p:spPr>
        <p:txBody>
          <a:bodyPr>
            <a:normAutofit fontScale="90000"/>
          </a:bodyPr>
          <a:lstStyle/>
          <a:p>
            <a:r>
              <a:rPr lang="en-US" sz="3600" dirty="0" smtClean="0"/>
              <a:t>Do you use a special captioned telephone and service for personal use, work, or both? </a:t>
            </a:r>
            <a:r>
              <a:rPr lang="en-US" sz="3100" dirty="0" smtClean="0"/>
              <a:t>(n=2014)</a:t>
            </a:r>
            <a:endParaRPr lang="en-US" sz="3100" dirty="0"/>
          </a:p>
        </p:txBody>
      </p:sp>
    </p:spTree>
    <p:extLst>
      <p:ext uri="{BB962C8B-B14F-4D97-AF65-F5344CB8AC3E}">
        <p14:creationId xmlns:p14="http://schemas.microsoft.com/office/powerpoint/2010/main" val="238112807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Regardless of what telephone you use:  Less than once a week: 4%, Once or twice a week: 8%, Several (3-5) times a week: 14%, once or twice a day: 20%, several (3-5) times a day: 34%, six or more times a day: 21%).&#10;Using your special captioned telephone, regardless of whether or not you use captions: Less than once a week: 7%, Once or twice a week: 11%, Several (3-5) times a week: 15%, once or twice a day: 21%, several (3-5) times a day: 31%, six or more times a day: 14%).&#10;" title="On average, how often do you make and receive telephone calls? (n=2014)"/>
          <p:cNvGraphicFramePr>
            <a:graphicFrameLocks noChangeAspect="1"/>
          </p:cNvGraphicFramePr>
          <p:nvPr>
            <p:extLst>
              <p:ext uri="{D42A27DB-BD31-4B8C-83A1-F6EECF244321}">
                <p14:modId xmlns:p14="http://schemas.microsoft.com/office/powerpoint/2010/main" val="3510094825"/>
              </p:ext>
            </p:extLst>
          </p:nvPr>
        </p:nvGraphicFramePr>
        <p:xfrm>
          <a:off x="200540" y="287867"/>
          <a:ext cx="8697927" cy="6273799"/>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idx="4294967295"/>
          </p:nvPr>
        </p:nvSpPr>
        <p:spPr>
          <a:xfrm>
            <a:off x="457200" y="127000"/>
            <a:ext cx="8229600" cy="651933"/>
          </a:xfrm>
        </p:spPr>
        <p:txBody>
          <a:bodyPr>
            <a:normAutofit fontScale="90000"/>
          </a:bodyPr>
          <a:lstStyle/>
          <a:p>
            <a:r>
              <a:rPr lang="en-US" sz="3600" dirty="0" smtClean="0"/>
              <a:t>On average, how often do you make and </a:t>
            </a:r>
            <a:br>
              <a:rPr lang="en-US" sz="3600" dirty="0" smtClean="0"/>
            </a:br>
            <a:r>
              <a:rPr lang="en-US" sz="3600" dirty="0" smtClean="0"/>
              <a:t>receive telephone calls? </a:t>
            </a:r>
            <a:r>
              <a:rPr lang="en-US" sz="3100" dirty="0" smtClean="0"/>
              <a:t>(n=2014)</a:t>
            </a:r>
            <a:endParaRPr lang="en-US" sz="3100" dirty="0"/>
          </a:p>
        </p:txBody>
      </p:sp>
    </p:spTree>
    <p:extLst>
      <p:ext uri="{BB962C8B-B14F-4D97-AF65-F5344CB8AC3E}">
        <p14:creationId xmlns:p14="http://schemas.microsoft.com/office/powerpoint/2010/main" val="237002005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Overall, how satisfied or dissatisfied are you communicating with the other person on the call when using captions? (n=2014)&#10;Very satisfied: 542; Satisfied: 648; Somewhat satisfied: 484; Neutral: 86; Somewhat dissatisfied: 152; Dissatisfied: 66; Very dissatisfied: 36.&#10;&#10;In the same situation, how satisfied or dissatisfied do you think you would be communicating with the other person on the call if you were unable to use captions? (n=2014)  Very satisfied: 25; Satisfied: 41; Somewhat satisfied: 95; Neutral: 99; Somewhat dissatisfied: 269; Dissatisfied: 402; Very dissatisfied: 1083.&#10;" title="Overall, how satisfied or dissatisfied are you communicating with the other person on the call when using captions? (n=2014) and In the same situation, how satisfied or dissatisfied do you thnk you would be communicating with the other person ont he call if you were unable to use captions?"/>
          <p:cNvGraphicFramePr>
            <a:graphicFrameLocks noChangeAspect="1"/>
          </p:cNvGraphicFramePr>
          <p:nvPr>
            <p:extLst>
              <p:ext uri="{D42A27DB-BD31-4B8C-83A1-F6EECF244321}">
                <p14:modId xmlns:p14="http://schemas.microsoft.com/office/powerpoint/2010/main" val="368100468"/>
              </p:ext>
            </p:extLst>
          </p:nvPr>
        </p:nvGraphicFramePr>
        <p:xfrm>
          <a:off x="347133" y="1797547"/>
          <a:ext cx="8429213" cy="5018120"/>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Group 8"/>
          <p:cNvGrpSpPr/>
          <p:nvPr/>
        </p:nvGrpSpPr>
        <p:grpSpPr>
          <a:xfrm>
            <a:off x="479063" y="833627"/>
            <a:ext cx="3678070" cy="1046440"/>
            <a:chOff x="479063" y="732027"/>
            <a:chExt cx="3678070" cy="1046440"/>
          </a:xfrm>
        </p:grpSpPr>
        <p:sp>
          <p:nvSpPr>
            <p:cNvPr id="3" name="Rectangle 2"/>
            <p:cNvSpPr/>
            <p:nvPr/>
          </p:nvSpPr>
          <p:spPr>
            <a:xfrm>
              <a:off x="479063" y="732027"/>
              <a:ext cx="3678070" cy="1046440"/>
            </a:xfrm>
            <a:prstGeom prst="rect">
              <a:avLst/>
            </a:prstGeom>
          </p:spPr>
          <p:txBody>
            <a:bodyPr wrap="square">
              <a:spAutoFit/>
            </a:bodyPr>
            <a:lstStyle/>
            <a:p>
              <a:r>
                <a:rPr lang="en-US" sz="1600" b="1" dirty="0"/>
                <a:t>Overall, how satisfied or dissatisfied </a:t>
              </a:r>
              <a:endParaRPr lang="en-US" sz="1600" b="1" dirty="0" smtClean="0"/>
            </a:p>
            <a:p>
              <a:r>
                <a:rPr lang="en-US" sz="1600" b="1" dirty="0" smtClean="0"/>
                <a:t>are you communicating </a:t>
              </a:r>
              <a:r>
                <a:rPr lang="en-US" sz="1600" b="1" dirty="0"/>
                <a:t>with the other </a:t>
              </a:r>
              <a:endParaRPr lang="en-US" sz="1600" b="1" dirty="0" smtClean="0"/>
            </a:p>
            <a:p>
              <a:r>
                <a:rPr lang="en-US" sz="1600" b="1" dirty="0" smtClean="0"/>
                <a:t>person </a:t>
              </a:r>
              <a:r>
                <a:rPr lang="en-US" sz="1600" b="1" dirty="0"/>
                <a:t>on the </a:t>
              </a:r>
              <a:r>
                <a:rPr lang="en-US" sz="1600" b="1" dirty="0" smtClean="0"/>
                <a:t>call when using </a:t>
              </a:r>
              <a:r>
                <a:rPr lang="en-US" sz="1600" b="1" dirty="0"/>
                <a:t>captions</a:t>
              </a:r>
              <a:r>
                <a:rPr lang="en-US" sz="1600" b="1" dirty="0" smtClean="0"/>
                <a:t>?</a:t>
              </a:r>
              <a:r>
                <a:rPr lang="en-US" sz="1600" dirty="0" smtClean="0"/>
                <a:t>  </a:t>
              </a:r>
            </a:p>
            <a:p>
              <a:pPr algn="ctr"/>
              <a:r>
                <a:rPr lang="en-US" sz="1400" dirty="0" smtClean="0"/>
                <a:t>(n=2014)</a:t>
              </a:r>
              <a:endParaRPr lang="en-US" sz="1400" dirty="0"/>
            </a:p>
          </p:txBody>
        </p:sp>
        <p:sp>
          <p:nvSpPr>
            <p:cNvPr id="4" name="Rectangle 3"/>
            <p:cNvSpPr/>
            <p:nvPr/>
          </p:nvSpPr>
          <p:spPr>
            <a:xfrm>
              <a:off x="2810905" y="1562826"/>
              <a:ext cx="211679" cy="21564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4407546" y="624563"/>
            <a:ext cx="4143787" cy="1323439"/>
            <a:chOff x="4407546" y="535663"/>
            <a:chExt cx="4143787" cy="1323439"/>
          </a:xfrm>
        </p:grpSpPr>
        <p:sp>
          <p:nvSpPr>
            <p:cNvPr id="5" name="TextBox 4"/>
            <p:cNvSpPr txBox="1"/>
            <p:nvPr/>
          </p:nvSpPr>
          <p:spPr>
            <a:xfrm>
              <a:off x="4407546" y="535663"/>
              <a:ext cx="4143787" cy="1323439"/>
            </a:xfrm>
            <a:prstGeom prst="rect">
              <a:avLst/>
            </a:prstGeom>
            <a:noFill/>
          </p:spPr>
          <p:txBody>
            <a:bodyPr wrap="square" rtlCol="0">
              <a:spAutoFit/>
            </a:bodyPr>
            <a:lstStyle/>
            <a:p>
              <a:r>
                <a:rPr lang="en-US" sz="1600" b="1" dirty="0"/>
                <a:t>In the same situation, how satisfied or dissatisfied do you think you would be communicating with the other person on the call if you were unable to use captions</a:t>
              </a:r>
              <a:r>
                <a:rPr lang="en-US" sz="1600" b="1" dirty="0" smtClean="0"/>
                <a:t>?</a:t>
              </a:r>
              <a:r>
                <a:rPr lang="en-US" sz="1600" dirty="0" smtClean="0"/>
                <a:t> </a:t>
              </a:r>
            </a:p>
            <a:p>
              <a:pPr algn="ctr"/>
              <a:r>
                <a:rPr lang="en-US" sz="1400" dirty="0" smtClean="0"/>
                <a:t>(n=2014)</a:t>
              </a:r>
              <a:endParaRPr lang="en-US" sz="1400" b="1" dirty="0"/>
            </a:p>
          </p:txBody>
        </p:sp>
        <p:sp>
          <p:nvSpPr>
            <p:cNvPr id="6" name="Rectangle 5"/>
            <p:cNvSpPr/>
            <p:nvPr/>
          </p:nvSpPr>
          <p:spPr>
            <a:xfrm>
              <a:off x="6951194" y="1581906"/>
              <a:ext cx="211679" cy="215641"/>
            </a:xfrm>
            <a:prstGeom prst="rect">
              <a:avLst/>
            </a:prstGeom>
            <a:gradFill flip="none" rotWithShape="1">
              <a:gsLst>
                <a:gs pos="0">
                  <a:schemeClr val="accent2"/>
                </a:gs>
                <a:gs pos="100000">
                  <a:srgbClr val="FFFFFF"/>
                </a:gs>
              </a:gsLst>
              <a:lin ang="16200000" scaled="0"/>
              <a:tileRect/>
            </a:gra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 name="Title 10"/>
          <p:cNvSpPr>
            <a:spLocks noGrp="1"/>
          </p:cNvSpPr>
          <p:nvPr>
            <p:ph type="title"/>
          </p:nvPr>
        </p:nvSpPr>
        <p:spPr>
          <a:xfrm>
            <a:off x="457200" y="22712"/>
            <a:ext cx="8229600" cy="558989"/>
          </a:xfrm>
        </p:spPr>
        <p:txBody>
          <a:bodyPr>
            <a:normAutofit fontScale="90000"/>
          </a:bodyPr>
          <a:lstStyle/>
          <a:p>
            <a:r>
              <a:rPr lang="en-US" sz="3200" dirty="0" smtClean="0"/>
              <a:t>Communication Satisfaction</a:t>
            </a:r>
            <a:endParaRPr lang="en-US" sz="3200" dirty="0"/>
          </a:p>
        </p:txBody>
      </p:sp>
    </p:spTree>
    <p:extLst>
      <p:ext uri="{BB962C8B-B14F-4D97-AF65-F5344CB8AC3E}">
        <p14:creationId xmlns:p14="http://schemas.microsoft.com/office/powerpoint/2010/main" val="243620904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Very important (I could not use the telephone at all without captions) – 1105; Important – 709; Moderately Important – 140; Slightly Important – 48; Not at all Important (I do not need captions at all to have a successful telephone conversation) – 12.&#10;" title="Overall, how important are the captions on your telephone to having a successful conversation? (n=2014)"/>
          <p:cNvGraphicFramePr>
            <a:graphicFrameLocks noChangeAspect="1"/>
          </p:cNvGraphicFramePr>
          <p:nvPr>
            <p:extLst>
              <p:ext uri="{D42A27DB-BD31-4B8C-83A1-F6EECF244321}">
                <p14:modId xmlns:p14="http://schemas.microsoft.com/office/powerpoint/2010/main" val="2968192398"/>
              </p:ext>
            </p:extLst>
          </p:nvPr>
        </p:nvGraphicFramePr>
        <p:xfrm>
          <a:off x="241369" y="233938"/>
          <a:ext cx="8606297" cy="580279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922956" y="5777771"/>
            <a:ext cx="1210588" cy="861774"/>
          </a:xfrm>
          <a:prstGeom prst="rect">
            <a:avLst/>
          </a:prstGeom>
          <a:noFill/>
        </p:spPr>
        <p:txBody>
          <a:bodyPr wrap="none" rtlCol="0">
            <a:spAutoFit/>
          </a:bodyPr>
          <a:lstStyle/>
          <a:p>
            <a:r>
              <a:rPr lang="en-US" sz="1200" dirty="0" smtClean="0"/>
              <a:t>(I could not use</a:t>
            </a:r>
          </a:p>
          <a:p>
            <a:r>
              <a:rPr lang="en-US" sz="1200" dirty="0" smtClean="0"/>
              <a:t> the </a:t>
            </a:r>
            <a:r>
              <a:rPr lang="en-US" sz="1400" dirty="0" smtClean="0"/>
              <a:t>telephone</a:t>
            </a:r>
            <a:r>
              <a:rPr lang="en-US" sz="1200" dirty="0" smtClean="0"/>
              <a:t> </a:t>
            </a:r>
          </a:p>
          <a:p>
            <a:r>
              <a:rPr lang="en-US" sz="1200" dirty="0" smtClean="0"/>
              <a:t> at all without </a:t>
            </a:r>
          </a:p>
          <a:p>
            <a:r>
              <a:rPr lang="en-US" sz="1200" dirty="0" smtClean="0"/>
              <a:t> captions.)</a:t>
            </a:r>
            <a:endParaRPr lang="en-US" sz="1200" dirty="0"/>
          </a:p>
        </p:txBody>
      </p:sp>
      <p:sp>
        <p:nvSpPr>
          <p:cNvPr id="4" name="TextBox 3"/>
          <p:cNvSpPr txBox="1"/>
          <p:nvPr/>
        </p:nvSpPr>
        <p:spPr>
          <a:xfrm>
            <a:off x="7046347" y="5777771"/>
            <a:ext cx="1801319" cy="646331"/>
          </a:xfrm>
          <a:prstGeom prst="rect">
            <a:avLst/>
          </a:prstGeom>
          <a:noFill/>
        </p:spPr>
        <p:txBody>
          <a:bodyPr wrap="none" rtlCol="0">
            <a:spAutoFit/>
          </a:bodyPr>
          <a:lstStyle/>
          <a:p>
            <a:r>
              <a:rPr lang="en-US" sz="1200" dirty="0" smtClean="0"/>
              <a:t>(I do not need captions</a:t>
            </a:r>
          </a:p>
          <a:p>
            <a:r>
              <a:rPr lang="en-US" sz="1200" dirty="0" smtClean="0"/>
              <a:t> at all to have a successful</a:t>
            </a:r>
          </a:p>
          <a:p>
            <a:r>
              <a:rPr lang="en-US" sz="1200" dirty="0" smtClean="0"/>
              <a:t> telephone conversation.)</a:t>
            </a:r>
            <a:endParaRPr lang="en-US" sz="1200" dirty="0"/>
          </a:p>
        </p:txBody>
      </p:sp>
      <p:grpSp>
        <p:nvGrpSpPr>
          <p:cNvPr id="24" name="Group 23"/>
          <p:cNvGrpSpPr/>
          <p:nvPr/>
        </p:nvGrpSpPr>
        <p:grpSpPr>
          <a:xfrm>
            <a:off x="1346202" y="1159935"/>
            <a:ext cx="7247464" cy="584776"/>
            <a:chOff x="1363136" y="1032934"/>
            <a:chExt cx="7247464" cy="584776"/>
          </a:xfrm>
        </p:grpSpPr>
        <p:sp>
          <p:nvSpPr>
            <p:cNvPr id="6" name="Oval 5"/>
            <p:cNvSpPr/>
            <p:nvPr/>
          </p:nvSpPr>
          <p:spPr>
            <a:xfrm>
              <a:off x="1363136" y="1109133"/>
              <a:ext cx="389466" cy="372533"/>
            </a:xfrm>
            <a:prstGeom prst="ellipse">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TextBox 15"/>
            <p:cNvSpPr txBox="1"/>
            <p:nvPr/>
          </p:nvSpPr>
          <p:spPr>
            <a:xfrm>
              <a:off x="2514600" y="1032934"/>
              <a:ext cx="6096000" cy="584776"/>
            </a:xfrm>
            <a:prstGeom prst="rect">
              <a:avLst/>
            </a:prstGeom>
            <a:noFill/>
          </p:spPr>
          <p:txBody>
            <a:bodyPr wrap="square" rtlCol="0">
              <a:spAutoFit/>
            </a:bodyPr>
            <a:lstStyle/>
            <a:p>
              <a:r>
                <a:rPr lang="en-US" sz="1600" dirty="0">
                  <a:solidFill>
                    <a:schemeClr val="tx1">
                      <a:lumMod val="75000"/>
                      <a:lumOff val="25000"/>
                    </a:schemeClr>
                  </a:solidFill>
                </a:rPr>
                <a:t>More than half of the special captioned telephone users (55%) stated that they would be unable to use the telephone at all without captions</a:t>
              </a:r>
            </a:p>
          </p:txBody>
        </p:sp>
        <p:cxnSp>
          <p:nvCxnSpPr>
            <p:cNvPr id="18" name="Straight Arrow Connector 17"/>
            <p:cNvCxnSpPr>
              <a:stCxn id="6" idx="6"/>
            </p:cNvCxnSpPr>
            <p:nvPr/>
          </p:nvCxnSpPr>
          <p:spPr>
            <a:xfrm flipV="1">
              <a:off x="1752602" y="1257300"/>
              <a:ext cx="804333" cy="3810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grpSp>
        <p:nvGrpSpPr>
          <p:cNvPr id="27" name="Group 26"/>
          <p:cNvGrpSpPr/>
          <p:nvPr/>
        </p:nvGrpSpPr>
        <p:grpSpPr>
          <a:xfrm>
            <a:off x="1735668" y="1422401"/>
            <a:ext cx="7111998" cy="1600198"/>
            <a:chOff x="1735668" y="1303869"/>
            <a:chExt cx="7111998" cy="1600198"/>
          </a:xfrm>
        </p:grpSpPr>
        <p:sp>
          <p:nvSpPr>
            <p:cNvPr id="5" name="TextBox 4"/>
            <p:cNvSpPr txBox="1"/>
            <p:nvPr/>
          </p:nvSpPr>
          <p:spPr>
            <a:xfrm>
              <a:off x="3632201" y="1752600"/>
              <a:ext cx="5215465" cy="830997"/>
            </a:xfrm>
            <a:prstGeom prst="rect">
              <a:avLst/>
            </a:prstGeom>
            <a:noFill/>
          </p:spPr>
          <p:txBody>
            <a:bodyPr wrap="square" rtlCol="0">
              <a:spAutoFit/>
            </a:bodyPr>
            <a:lstStyle/>
            <a:p>
              <a:r>
                <a:rPr lang="en-US" sz="1600" dirty="0">
                  <a:solidFill>
                    <a:schemeClr val="tx1">
                      <a:lumMod val="75000"/>
                      <a:lumOff val="25000"/>
                    </a:schemeClr>
                  </a:solidFill>
                </a:rPr>
                <a:t>Almost all special captioned telephone users (90%) reported that the captions on their telephone are either very important or important to having a successful conversation</a:t>
              </a:r>
            </a:p>
          </p:txBody>
        </p:sp>
        <p:cxnSp>
          <p:nvCxnSpPr>
            <p:cNvPr id="8" name="Straight Arrow Connector 7"/>
            <p:cNvCxnSpPr>
              <a:stCxn id="6" idx="6"/>
              <a:endCxn id="5" idx="1"/>
            </p:cNvCxnSpPr>
            <p:nvPr/>
          </p:nvCxnSpPr>
          <p:spPr>
            <a:xfrm>
              <a:off x="1735668" y="1303869"/>
              <a:ext cx="1896533" cy="864230"/>
            </a:xfrm>
            <a:prstGeom prst="straightConnector1">
              <a:avLst/>
            </a:prstGeom>
            <a:ln w="1270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V="1">
              <a:off x="3318933" y="2143125"/>
              <a:ext cx="262467" cy="540808"/>
            </a:xfrm>
            <a:prstGeom prst="straightConnector1">
              <a:avLst/>
            </a:prstGeom>
            <a:ln w="12700" cmpd="sng">
              <a:solidFill>
                <a:schemeClr val="tx1"/>
              </a:solidFill>
              <a:headEnd type="none"/>
              <a:tailEnd type="none"/>
            </a:ln>
          </p:spPr>
          <p:style>
            <a:lnRef idx="2">
              <a:schemeClr val="accent1"/>
            </a:lnRef>
            <a:fillRef idx="0">
              <a:schemeClr val="accent1"/>
            </a:fillRef>
            <a:effectRef idx="1">
              <a:schemeClr val="accent1"/>
            </a:effectRef>
            <a:fontRef idx="minor">
              <a:schemeClr val="tx1"/>
            </a:fontRef>
          </p:style>
        </p:cxnSp>
        <p:sp>
          <p:nvSpPr>
            <p:cNvPr id="26" name="Oval 25"/>
            <p:cNvSpPr/>
            <p:nvPr/>
          </p:nvSpPr>
          <p:spPr>
            <a:xfrm>
              <a:off x="2954867" y="2531534"/>
              <a:ext cx="364066" cy="372533"/>
            </a:xfrm>
            <a:prstGeom prst="ellipse">
              <a:avLst/>
            </a:prstGeom>
            <a:noFill/>
            <a:ln w="127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7" name="Title 6"/>
          <p:cNvSpPr>
            <a:spLocks noGrp="1"/>
          </p:cNvSpPr>
          <p:nvPr>
            <p:ph type="title" idx="4294967295"/>
          </p:nvPr>
        </p:nvSpPr>
        <p:spPr>
          <a:xfrm>
            <a:off x="304800" y="0"/>
            <a:ext cx="8229600" cy="846667"/>
          </a:xfrm>
        </p:spPr>
        <p:txBody>
          <a:bodyPr>
            <a:noAutofit/>
          </a:bodyPr>
          <a:lstStyle/>
          <a:p>
            <a:r>
              <a:rPr lang="en-US" sz="2400" dirty="0" smtClean="0"/>
              <a:t>Overall, how important are the captions on your telephone to having a successful conversation? </a:t>
            </a:r>
            <a:r>
              <a:rPr lang="en-US" sz="2000" dirty="0" smtClean="0"/>
              <a:t>(n=2014)</a:t>
            </a:r>
            <a:endParaRPr lang="en-US" sz="2000" dirty="0"/>
          </a:p>
        </p:txBody>
      </p:sp>
    </p:spTree>
    <p:extLst>
      <p:ext uri="{BB962C8B-B14F-4D97-AF65-F5344CB8AC3E}">
        <p14:creationId xmlns:p14="http://schemas.microsoft.com/office/powerpoint/2010/main" val="28707155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34866758"/>
              </p:ext>
            </p:extLst>
          </p:nvPr>
        </p:nvGraphicFramePr>
        <p:xfrm>
          <a:off x="465082" y="220130"/>
          <a:ext cx="8282032" cy="6207855"/>
        </p:xfrm>
        <a:graphic>
          <a:graphicData uri="http://schemas.openxmlformats.org/drawingml/2006/table">
            <a:tbl>
              <a:tblPr firstRow="1">
                <a:tableStyleId>{3C2FFA5D-87B4-456A-9821-1D502468CF0F}</a:tableStyleId>
              </a:tblPr>
              <a:tblGrid>
                <a:gridCol w="1109203"/>
                <a:gridCol w="7172829"/>
              </a:tblGrid>
              <a:tr h="875523">
                <a:tc gridSpan="2">
                  <a:txBody>
                    <a:bodyPr/>
                    <a:lstStyle/>
                    <a:p>
                      <a:pPr algn="ctr" fontAlgn="b"/>
                      <a:r>
                        <a:rPr lang="en-US" sz="1400" u="none" strike="noStrike" baseline="0" dirty="0" smtClean="0">
                          <a:effectLst/>
                        </a:rPr>
                        <a:t>(n=2014) – respondents could check all that apply</a:t>
                      </a:r>
                      <a:endParaRPr lang="en-US" sz="1400" b="0" i="0" u="none" strike="noStrike" dirty="0">
                        <a:solidFill>
                          <a:srgbClr val="000000"/>
                        </a:solidFill>
                        <a:effectLst/>
                        <a:latin typeface="Calibri"/>
                      </a:endParaRPr>
                    </a:p>
                  </a:txBody>
                  <a:tcPr marT="5710" marB="9144" anchor="b"/>
                </a:tc>
                <a:tc hMerge="1">
                  <a:txBody>
                    <a:bodyPr/>
                    <a:lstStyle/>
                    <a:p>
                      <a:pPr algn="l" fontAlgn="b"/>
                      <a:endParaRPr lang="en-US" sz="1800" b="0" i="0" u="none" strike="noStrike" dirty="0">
                        <a:solidFill>
                          <a:srgbClr val="000000"/>
                        </a:solidFill>
                        <a:effectLst/>
                        <a:latin typeface="Calibri"/>
                      </a:endParaRPr>
                    </a:p>
                  </a:txBody>
                  <a:tcPr marL="5710" marR="5710" marT="5710" marB="0" anchor="b"/>
                </a:tc>
              </a:tr>
              <a:tr h="652195">
                <a:tc>
                  <a:txBody>
                    <a:bodyPr/>
                    <a:lstStyle/>
                    <a:p>
                      <a:pPr algn="ctr" fontAlgn="b"/>
                      <a:r>
                        <a:rPr lang="en-US" sz="1800" u="none" strike="noStrike" dirty="0">
                          <a:effectLst/>
                        </a:rPr>
                        <a:t>60%</a:t>
                      </a:r>
                      <a:endParaRPr lang="en-US" sz="1800" b="0" i="0" u="none" strike="noStrike" dirty="0">
                        <a:solidFill>
                          <a:srgbClr val="000000"/>
                        </a:solidFill>
                        <a:effectLst/>
                        <a:latin typeface="Calibri"/>
                      </a:endParaRPr>
                    </a:p>
                  </a:txBody>
                  <a:tcPr marT="5710" marB="9144" anchor="b">
                    <a:solidFill>
                      <a:schemeClr val="tx2">
                        <a:lumMod val="40000"/>
                        <a:lumOff val="60000"/>
                      </a:schemeClr>
                    </a:solidFill>
                  </a:tcPr>
                </a:tc>
                <a:tc>
                  <a:txBody>
                    <a:bodyPr/>
                    <a:lstStyle/>
                    <a:p>
                      <a:pPr algn="l" fontAlgn="b"/>
                      <a:r>
                        <a:rPr lang="en-US" sz="1800" u="none" strike="noStrike" dirty="0">
                          <a:effectLst/>
                        </a:rPr>
                        <a:t>there is too much of a delay between when the other person on the call talks and when the captions appear</a:t>
                      </a:r>
                      <a:endParaRPr lang="en-US" sz="1800" b="0" i="0" u="none" strike="noStrike" dirty="0">
                        <a:solidFill>
                          <a:srgbClr val="000000"/>
                        </a:solidFill>
                        <a:effectLst/>
                        <a:latin typeface="Calibri"/>
                      </a:endParaRPr>
                    </a:p>
                  </a:txBody>
                  <a:tcPr marT="5710" marB="9144" anchor="b">
                    <a:solidFill>
                      <a:schemeClr val="tx2">
                        <a:lumMod val="40000"/>
                        <a:lumOff val="60000"/>
                      </a:schemeClr>
                    </a:solidFill>
                  </a:tcPr>
                </a:tc>
              </a:tr>
              <a:tr h="373776">
                <a:tc>
                  <a:txBody>
                    <a:bodyPr/>
                    <a:lstStyle/>
                    <a:p>
                      <a:pPr algn="ctr" fontAlgn="b"/>
                      <a:r>
                        <a:rPr lang="en-US" sz="1800" u="none" strike="noStrike">
                          <a:effectLst/>
                        </a:rPr>
                        <a:t>41%</a:t>
                      </a:r>
                      <a:endParaRPr lang="en-US" sz="1800" b="0" i="0" u="none" strike="noStrike">
                        <a:solidFill>
                          <a:srgbClr val="000000"/>
                        </a:solidFill>
                        <a:effectLst/>
                        <a:latin typeface="Calibri"/>
                      </a:endParaRPr>
                    </a:p>
                  </a:txBody>
                  <a:tcPr marT="5710" marB="9144" anchor="b">
                    <a:solidFill>
                      <a:schemeClr val="tx2">
                        <a:lumMod val="40000"/>
                        <a:lumOff val="60000"/>
                      </a:schemeClr>
                    </a:solidFill>
                  </a:tcPr>
                </a:tc>
                <a:tc>
                  <a:txBody>
                    <a:bodyPr/>
                    <a:lstStyle/>
                    <a:p>
                      <a:pPr algn="l" fontAlgn="b"/>
                      <a:r>
                        <a:rPr lang="en-US" sz="1800" u="none" strike="noStrike" dirty="0">
                          <a:effectLst/>
                        </a:rPr>
                        <a:t>captioning quality varies from call to call</a:t>
                      </a:r>
                      <a:endParaRPr lang="en-US" sz="1800" b="0" i="0" u="none" strike="noStrike" dirty="0">
                        <a:solidFill>
                          <a:srgbClr val="000000"/>
                        </a:solidFill>
                        <a:effectLst/>
                        <a:latin typeface="Calibri"/>
                      </a:endParaRPr>
                    </a:p>
                  </a:txBody>
                  <a:tcPr marT="5710" marB="9144" anchor="b">
                    <a:solidFill>
                      <a:schemeClr val="tx2">
                        <a:lumMod val="40000"/>
                        <a:lumOff val="60000"/>
                      </a:schemeClr>
                    </a:solidFill>
                  </a:tcPr>
                </a:tc>
              </a:tr>
              <a:tr h="324439">
                <a:tc>
                  <a:txBody>
                    <a:bodyPr/>
                    <a:lstStyle/>
                    <a:p>
                      <a:pPr algn="ctr" fontAlgn="b"/>
                      <a:r>
                        <a:rPr lang="en-US" sz="1800" u="none" strike="noStrike" dirty="0">
                          <a:effectLst/>
                        </a:rPr>
                        <a:t>36%</a:t>
                      </a:r>
                      <a:endParaRPr lang="en-US" sz="1800" b="0" i="0" u="none" strike="noStrike" dirty="0">
                        <a:solidFill>
                          <a:srgbClr val="000000"/>
                        </a:solidFill>
                        <a:effectLst/>
                        <a:latin typeface="Calibri"/>
                      </a:endParaRPr>
                    </a:p>
                  </a:txBody>
                  <a:tcPr marT="5710" marB="9144" anchor="b">
                    <a:solidFill>
                      <a:schemeClr val="tx2">
                        <a:lumMod val="40000"/>
                        <a:lumOff val="60000"/>
                      </a:schemeClr>
                    </a:solidFill>
                  </a:tcPr>
                </a:tc>
                <a:tc>
                  <a:txBody>
                    <a:bodyPr/>
                    <a:lstStyle/>
                    <a:p>
                      <a:pPr algn="l" fontAlgn="b"/>
                      <a:r>
                        <a:rPr lang="en-US" sz="1800" u="none" strike="noStrike" dirty="0">
                          <a:effectLst/>
                        </a:rPr>
                        <a:t>there are too many errors in the captions</a:t>
                      </a:r>
                      <a:endParaRPr lang="en-US" sz="1800" b="0" i="0" u="none" strike="noStrike" dirty="0">
                        <a:solidFill>
                          <a:srgbClr val="000000"/>
                        </a:solidFill>
                        <a:effectLst/>
                        <a:latin typeface="Calibri"/>
                      </a:endParaRPr>
                    </a:p>
                  </a:txBody>
                  <a:tcPr marT="5710" marB="9144" anchor="b">
                    <a:solidFill>
                      <a:schemeClr val="tx2">
                        <a:lumMod val="40000"/>
                        <a:lumOff val="60000"/>
                      </a:schemeClr>
                    </a:solidFill>
                  </a:tcPr>
                </a:tc>
              </a:tr>
              <a:tr h="375429">
                <a:tc>
                  <a:txBody>
                    <a:bodyPr/>
                    <a:lstStyle/>
                    <a:p>
                      <a:pPr algn="ctr" fontAlgn="b"/>
                      <a:r>
                        <a:rPr lang="en-US" sz="1800" u="none" strike="noStrike">
                          <a:effectLst/>
                        </a:rPr>
                        <a:t>25%</a:t>
                      </a:r>
                      <a:endParaRPr lang="en-US" sz="1800" b="0" i="0" u="none" strike="noStrike">
                        <a:solidFill>
                          <a:srgbClr val="000000"/>
                        </a:solidFill>
                        <a:effectLst/>
                        <a:latin typeface="Calibri"/>
                      </a:endParaRPr>
                    </a:p>
                  </a:txBody>
                  <a:tcPr marT="5710" marB="9144" anchor="b">
                    <a:solidFill>
                      <a:schemeClr val="tx2">
                        <a:lumMod val="40000"/>
                        <a:lumOff val="60000"/>
                      </a:schemeClr>
                    </a:solidFill>
                  </a:tcPr>
                </a:tc>
                <a:tc>
                  <a:txBody>
                    <a:bodyPr/>
                    <a:lstStyle/>
                    <a:p>
                      <a:pPr algn="l" fontAlgn="b"/>
                      <a:r>
                        <a:rPr lang="en-US" sz="1800" u="none" strike="noStrike" dirty="0">
                          <a:effectLst/>
                        </a:rPr>
                        <a:t>it takes too long for the captions to begin once I place a call</a:t>
                      </a:r>
                      <a:endParaRPr lang="en-US" sz="1800" b="0" i="0" u="none" strike="noStrike" dirty="0">
                        <a:solidFill>
                          <a:srgbClr val="000000"/>
                        </a:solidFill>
                        <a:effectLst/>
                        <a:latin typeface="Calibri"/>
                      </a:endParaRPr>
                    </a:p>
                  </a:txBody>
                  <a:tcPr marT="5710" marB="9144" anchor="b">
                    <a:solidFill>
                      <a:schemeClr val="tx2">
                        <a:lumMod val="40000"/>
                        <a:lumOff val="60000"/>
                      </a:schemeClr>
                    </a:solidFill>
                  </a:tcPr>
                </a:tc>
              </a:tr>
              <a:tr h="324439">
                <a:tc>
                  <a:txBody>
                    <a:bodyPr/>
                    <a:lstStyle/>
                    <a:p>
                      <a:pPr algn="ctr" fontAlgn="b"/>
                      <a:r>
                        <a:rPr lang="en-US" sz="1800" u="none" strike="noStrike" dirty="0">
                          <a:effectLst/>
                        </a:rPr>
                        <a:t>4%</a:t>
                      </a:r>
                      <a:endParaRPr lang="en-US" sz="1800" b="0" i="0" u="none" strike="noStrike" dirty="0">
                        <a:solidFill>
                          <a:srgbClr val="000000"/>
                        </a:solidFill>
                        <a:effectLst/>
                        <a:latin typeface="Calibri"/>
                      </a:endParaRPr>
                    </a:p>
                  </a:txBody>
                  <a:tcPr marT="5710" marB="9144" anchor="b"/>
                </a:tc>
                <a:tc>
                  <a:txBody>
                    <a:bodyPr/>
                    <a:lstStyle/>
                    <a:p>
                      <a:pPr algn="l" fontAlgn="b"/>
                      <a:r>
                        <a:rPr lang="en-US" sz="1800" u="none" strike="noStrike" dirty="0">
                          <a:effectLst/>
                        </a:rPr>
                        <a:t>disruption in captioning during a </a:t>
                      </a:r>
                      <a:r>
                        <a:rPr lang="en-US" sz="1800" u="none" strike="noStrike" dirty="0" smtClean="0">
                          <a:effectLst/>
                        </a:rPr>
                        <a:t>call</a:t>
                      </a:r>
                      <a:endParaRPr lang="en-US" sz="1800" b="0" i="0" u="none" strike="noStrike" dirty="0">
                        <a:solidFill>
                          <a:srgbClr val="000000"/>
                        </a:solidFill>
                        <a:effectLst/>
                        <a:latin typeface="Calibri"/>
                      </a:endParaRPr>
                    </a:p>
                  </a:txBody>
                  <a:tcPr marT="5710" marB="9144" anchor="b"/>
                </a:tc>
              </a:tr>
              <a:tr h="324439">
                <a:tc>
                  <a:txBody>
                    <a:bodyPr/>
                    <a:lstStyle/>
                    <a:p>
                      <a:pPr algn="ctr" fontAlgn="b"/>
                      <a:r>
                        <a:rPr lang="en-US" sz="1800" u="none" strike="noStrike">
                          <a:effectLst/>
                        </a:rPr>
                        <a:t>4%</a:t>
                      </a:r>
                      <a:endParaRPr lang="en-US" sz="1800" b="0" i="0" u="none" strike="noStrike">
                        <a:solidFill>
                          <a:srgbClr val="000000"/>
                        </a:solidFill>
                        <a:effectLst/>
                        <a:latin typeface="Calibri"/>
                      </a:endParaRPr>
                    </a:p>
                  </a:txBody>
                  <a:tcPr marT="5710" marB="9144" anchor="b"/>
                </a:tc>
                <a:tc>
                  <a:txBody>
                    <a:bodyPr/>
                    <a:lstStyle/>
                    <a:p>
                      <a:pPr algn="l" fontAlgn="b"/>
                      <a:r>
                        <a:rPr lang="en-US" sz="1800" u="none" strike="noStrike" dirty="0">
                          <a:effectLst/>
                        </a:rPr>
                        <a:t>receiving captioned calls is too complicated</a:t>
                      </a:r>
                      <a:endParaRPr lang="en-US" sz="1800" b="0" i="0" u="none" strike="noStrike" dirty="0">
                        <a:solidFill>
                          <a:srgbClr val="000000"/>
                        </a:solidFill>
                        <a:effectLst/>
                        <a:latin typeface="Calibri"/>
                      </a:endParaRPr>
                    </a:p>
                  </a:txBody>
                  <a:tcPr marT="5710" marB="9144" anchor="b"/>
                </a:tc>
              </a:tr>
              <a:tr h="375429">
                <a:tc>
                  <a:txBody>
                    <a:bodyPr/>
                    <a:lstStyle/>
                    <a:p>
                      <a:pPr algn="ctr" fontAlgn="b"/>
                      <a:r>
                        <a:rPr lang="en-US" sz="1800" u="none" strike="noStrike" dirty="0">
                          <a:effectLst/>
                        </a:rPr>
                        <a:t>4%</a:t>
                      </a:r>
                      <a:endParaRPr lang="en-US" sz="1800" b="0" i="0" u="none" strike="noStrike" dirty="0">
                        <a:solidFill>
                          <a:srgbClr val="000000"/>
                        </a:solidFill>
                        <a:effectLst/>
                        <a:latin typeface="Calibri"/>
                      </a:endParaRPr>
                    </a:p>
                  </a:txBody>
                  <a:tcPr marT="5710" marB="9144" anchor="b"/>
                </a:tc>
                <a:tc>
                  <a:txBody>
                    <a:bodyPr/>
                    <a:lstStyle/>
                    <a:p>
                      <a:pPr algn="l" fontAlgn="b"/>
                      <a:r>
                        <a:rPr lang="en-US" sz="1800" u="none" strike="noStrike" dirty="0">
                          <a:effectLst/>
                        </a:rPr>
                        <a:t>turning the captions on and off takes too long</a:t>
                      </a:r>
                      <a:endParaRPr lang="en-US" sz="1800" b="0" i="0" u="none" strike="noStrike" dirty="0">
                        <a:solidFill>
                          <a:srgbClr val="000000"/>
                        </a:solidFill>
                        <a:effectLst/>
                        <a:latin typeface="Calibri"/>
                      </a:endParaRPr>
                    </a:p>
                  </a:txBody>
                  <a:tcPr marT="5710" marB="9144" anchor="b"/>
                </a:tc>
              </a:tr>
              <a:tr h="375429">
                <a:tc>
                  <a:txBody>
                    <a:bodyPr/>
                    <a:lstStyle/>
                    <a:p>
                      <a:pPr algn="ctr" fontAlgn="b"/>
                      <a:r>
                        <a:rPr lang="en-US" sz="1800" u="none" strike="noStrike">
                          <a:effectLst/>
                        </a:rPr>
                        <a:t>3%</a:t>
                      </a:r>
                      <a:endParaRPr lang="en-US" sz="1800" b="0" i="0" u="none" strike="noStrike">
                        <a:solidFill>
                          <a:srgbClr val="000000"/>
                        </a:solidFill>
                        <a:effectLst/>
                        <a:latin typeface="Calibri"/>
                      </a:endParaRPr>
                    </a:p>
                  </a:txBody>
                  <a:tcPr marT="5710" marB="9144" anchor="b"/>
                </a:tc>
                <a:tc>
                  <a:txBody>
                    <a:bodyPr/>
                    <a:lstStyle/>
                    <a:p>
                      <a:pPr algn="l" fontAlgn="b"/>
                      <a:r>
                        <a:rPr lang="en-US" sz="1800" u="none" strike="noStrike" dirty="0">
                          <a:effectLst/>
                        </a:rPr>
                        <a:t>turning the captions on and off is too complicated</a:t>
                      </a:r>
                      <a:endParaRPr lang="en-US" sz="1800" b="0" i="0" u="none" strike="noStrike" dirty="0">
                        <a:solidFill>
                          <a:srgbClr val="000000"/>
                        </a:solidFill>
                        <a:effectLst/>
                        <a:latin typeface="Calibri"/>
                      </a:endParaRPr>
                    </a:p>
                  </a:txBody>
                  <a:tcPr marT="5710" marB="9144" anchor="b"/>
                </a:tc>
              </a:tr>
              <a:tr h="399264">
                <a:tc>
                  <a:txBody>
                    <a:bodyPr/>
                    <a:lstStyle/>
                    <a:p>
                      <a:pPr algn="ctr" fontAlgn="b"/>
                      <a:r>
                        <a:rPr lang="en-US" sz="1800" u="none" strike="noStrike">
                          <a:effectLst/>
                        </a:rPr>
                        <a:t>1%</a:t>
                      </a:r>
                      <a:endParaRPr lang="en-US" sz="1800" b="0" i="0" u="none" strike="noStrike">
                        <a:solidFill>
                          <a:srgbClr val="000000"/>
                        </a:solidFill>
                        <a:effectLst/>
                        <a:latin typeface="Calibri"/>
                      </a:endParaRPr>
                    </a:p>
                  </a:txBody>
                  <a:tcPr marT="5710" marB="9144" anchor="b"/>
                </a:tc>
                <a:tc>
                  <a:txBody>
                    <a:bodyPr/>
                    <a:lstStyle/>
                    <a:p>
                      <a:pPr algn="l" fontAlgn="b"/>
                      <a:r>
                        <a:rPr lang="en-US" sz="1800" u="none" strike="noStrike" dirty="0">
                          <a:effectLst/>
                        </a:rPr>
                        <a:t>placing captioned calls is too complicated</a:t>
                      </a:r>
                      <a:endParaRPr lang="en-US" sz="1800" b="0" i="0" u="none" strike="noStrike" dirty="0">
                        <a:solidFill>
                          <a:srgbClr val="000000"/>
                        </a:solidFill>
                        <a:effectLst/>
                        <a:latin typeface="Calibri"/>
                      </a:endParaRPr>
                    </a:p>
                  </a:txBody>
                  <a:tcPr marT="5710" marB="9144" anchor="b"/>
                </a:tc>
              </a:tr>
              <a:tr h="385099">
                <a:tc>
                  <a:txBody>
                    <a:bodyPr/>
                    <a:lstStyle/>
                    <a:p>
                      <a:pPr algn="ctr" fontAlgn="b"/>
                      <a:r>
                        <a:rPr lang="en-US" sz="1800" u="none" strike="noStrike">
                          <a:effectLst/>
                        </a:rPr>
                        <a:t>1%</a:t>
                      </a:r>
                      <a:endParaRPr lang="en-US" sz="1800" b="0" i="0" u="none" strike="noStrike">
                        <a:solidFill>
                          <a:srgbClr val="000000"/>
                        </a:solidFill>
                        <a:effectLst/>
                        <a:latin typeface="Calibri"/>
                      </a:endParaRPr>
                    </a:p>
                  </a:txBody>
                  <a:tcPr marT="5710" marB="9144" anchor="b"/>
                </a:tc>
                <a:tc>
                  <a:txBody>
                    <a:bodyPr/>
                    <a:lstStyle/>
                    <a:p>
                      <a:pPr algn="l" fontAlgn="b"/>
                      <a:r>
                        <a:rPr lang="en-US" sz="1800" u="none" strike="noStrike" dirty="0">
                          <a:effectLst/>
                        </a:rPr>
                        <a:t>the captions are difficult for me to read because I have another disability</a:t>
                      </a:r>
                      <a:endParaRPr lang="en-US" sz="1800" b="0" i="0" u="none" strike="noStrike" dirty="0">
                        <a:solidFill>
                          <a:srgbClr val="000000"/>
                        </a:solidFill>
                        <a:effectLst/>
                        <a:latin typeface="Calibri"/>
                      </a:endParaRPr>
                    </a:p>
                  </a:txBody>
                  <a:tcPr marT="5710" marB="9144" anchor="b"/>
                </a:tc>
              </a:tr>
              <a:tr h="376542">
                <a:tc>
                  <a:txBody>
                    <a:bodyPr/>
                    <a:lstStyle/>
                    <a:p>
                      <a:pPr algn="ctr" fontAlgn="b"/>
                      <a:r>
                        <a:rPr lang="en-US" sz="1800" u="none" strike="noStrike">
                          <a:effectLst/>
                        </a:rPr>
                        <a:t>1%</a:t>
                      </a:r>
                      <a:endParaRPr lang="en-US" sz="1800" b="0" i="0" u="none" strike="noStrike">
                        <a:solidFill>
                          <a:srgbClr val="000000"/>
                        </a:solidFill>
                        <a:effectLst/>
                        <a:latin typeface="Calibri"/>
                      </a:endParaRPr>
                    </a:p>
                  </a:txBody>
                  <a:tcPr marT="5710" marB="9144" anchor="b"/>
                </a:tc>
                <a:tc>
                  <a:txBody>
                    <a:bodyPr/>
                    <a:lstStyle/>
                    <a:p>
                      <a:pPr algn="l" fontAlgn="b"/>
                      <a:r>
                        <a:rPr lang="en-US" sz="1800" u="none" strike="noStrike" dirty="0">
                          <a:effectLst/>
                        </a:rPr>
                        <a:t>the equipment is difficult for me to use because I have another disability</a:t>
                      </a:r>
                      <a:endParaRPr lang="en-US" sz="1800" b="0" i="0" u="none" strike="noStrike" dirty="0">
                        <a:solidFill>
                          <a:srgbClr val="000000"/>
                        </a:solidFill>
                        <a:effectLst/>
                        <a:latin typeface="Calibri"/>
                      </a:endParaRPr>
                    </a:p>
                  </a:txBody>
                  <a:tcPr marT="5710" marB="9144" anchor="b"/>
                </a:tc>
              </a:tr>
              <a:tr h="393657">
                <a:tc>
                  <a:txBody>
                    <a:bodyPr/>
                    <a:lstStyle/>
                    <a:p>
                      <a:pPr algn="ctr" fontAlgn="b"/>
                      <a:r>
                        <a:rPr lang="en-US" sz="1800" u="none" strike="noStrike" dirty="0">
                          <a:effectLst/>
                        </a:rPr>
                        <a:t>18%</a:t>
                      </a:r>
                      <a:endParaRPr lang="en-US" sz="1800" b="0" i="0" u="none" strike="noStrike" dirty="0">
                        <a:solidFill>
                          <a:srgbClr val="000000"/>
                        </a:solidFill>
                        <a:effectLst/>
                        <a:latin typeface="Calibri"/>
                      </a:endParaRPr>
                    </a:p>
                  </a:txBody>
                  <a:tcPr marT="5710" marB="9144" anchor="b"/>
                </a:tc>
                <a:tc>
                  <a:txBody>
                    <a:bodyPr/>
                    <a:lstStyle/>
                    <a:p>
                      <a:pPr algn="l" fontAlgn="b"/>
                      <a:r>
                        <a:rPr lang="en-US" sz="1800" u="none" strike="noStrike" dirty="0">
                          <a:effectLst/>
                        </a:rPr>
                        <a:t>"</a:t>
                      </a:r>
                      <a:r>
                        <a:rPr lang="en-US" sz="1800" u="none" strike="noStrike" dirty="0" smtClean="0">
                          <a:effectLst/>
                        </a:rPr>
                        <a:t>other”</a:t>
                      </a:r>
                      <a:endParaRPr lang="en-US" sz="1800" b="0" i="0" u="none" strike="noStrike" dirty="0">
                        <a:solidFill>
                          <a:srgbClr val="000000"/>
                        </a:solidFill>
                        <a:effectLst/>
                        <a:latin typeface="Calibri"/>
                      </a:endParaRPr>
                    </a:p>
                  </a:txBody>
                  <a:tcPr marT="5710" marB="9144" anchor="b"/>
                </a:tc>
              </a:tr>
              <a:tr h="652195">
                <a:tc>
                  <a:txBody>
                    <a:bodyPr/>
                    <a:lstStyle/>
                    <a:p>
                      <a:pPr algn="ctr" fontAlgn="b"/>
                      <a:r>
                        <a:rPr lang="en-US" sz="1800" u="none" strike="noStrike" dirty="0">
                          <a:effectLst/>
                        </a:rPr>
                        <a:t>14%</a:t>
                      </a:r>
                      <a:endParaRPr lang="en-US" sz="1800" b="0" i="0" u="none" strike="noStrike" dirty="0">
                        <a:solidFill>
                          <a:srgbClr val="000000"/>
                        </a:solidFill>
                        <a:effectLst/>
                        <a:latin typeface="Calibri"/>
                      </a:endParaRPr>
                    </a:p>
                  </a:txBody>
                  <a:tcPr marT="5710" marB="9144" anchor="b">
                    <a:solidFill>
                      <a:srgbClr val="C6D9F1"/>
                    </a:solidFill>
                  </a:tcPr>
                </a:tc>
                <a:tc>
                  <a:txBody>
                    <a:bodyPr/>
                    <a:lstStyle/>
                    <a:p>
                      <a:pPr algn="l" fontAlgn="b"/>
                      <a:r>
                        <a:rPr lang="en-US" sz="1800" u="none" strike="noStrike" dirty="0">
                          <a:effectLst/>
                        </a:rPr>
                        <a:t>I am not experiencing any of these problems with my captioned telephone and service</a:t>
                      </a:r>
                      <a:endParaRPr lang="en-US" sz="1800" b="0" i="0" u="none" strike="noStrike" dirty="0">
                        <a:solidFill>
                          <a:srgbClr val="000000"/>
                        </a:solidFill>
                        <a:effectLst/>
                        <a:latin typeface="Calibri"/>
                      </a:endParaRPr>
                    </a:p>
                  </a:txBody>
                  <a:tcPr marT="5710" marB="9144" anchor="b">
                    <a:solidFill>
                      <a:srgbClr val="C6D9F1"/>
                    </a:solidFill>
                  </a:tcPr>
                </a:tc>
              </a:tr>
            </a:tbl>
          </a:graphicData>
        </a:graphic>
      </p:graphicFrame>
      <p:sp>
        <p:nvSpPr>
          <p:cNvPr id="3" name="Title 2"/>
          <p:cNvSpPr>
            <a:spLocks noGrp="1"/>
          </p:cNvSpPr>
          <p:nvPr>
            <p:ph type="title" idx="4294967295"/>
          </p:nvPr>
        </p:nvSpPr>
        <p:spPr>
          <a:xfrm>
            <a:off x="517514" y="298386"/>
            <a:ext cx="8229600" cy="505947"/>
          </a:xfrm>
        </p:spPr>
        <p:txBody>
          <a:bodyPr>
            <a:noAutofit/>
          </a:bodyPr>
          <a:lstStyle/>
          <a:p>
            <a:r>
              <a:rPr lang="en-US" sz="2400" dirty="0" smtClean="0"/>
              <a:t>What problems, if any, are you currently experiencing </a:t>
            </a:r>
            <a:br>
              <a:rPr lang="en-US" sz="2400" dirty="0" smtClean="0"/>
            </a:br>
            <a:r>
              <a:rPr lang="en-US" sz="2400" dirty="0" smtClean="0"/>
              <a:t>with your captioned telephone service?</a:t>
            </a:r>
            <a:endParaRPr lang="en-US" sz="2400" dirty="0"/>
          </a:p>
        </p:txBody>
      </p:sp>
    </p:spTree>
    <p:extLst>
      <p:ext uri="{BB962C8B-B14F-4D97-AF65-F5344CB8AC3E}">
        <p14:creationId xmlns:p14="http://schemas.microsoft.com/office/powerpoint/2010/main" val="376984396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CTS = Captioned telephone service</a:t>
            </a:r>
          </a:p>
          <a:p>
            <a:pPr lvl="1"/>
            <a:r>
              <a:rPr lang="en-US" dirty="0" smtClean="0"/>
              <a:t>User makes a voice call, receives captions back on the phone that show what remote party is saying</a:t>
            </a:r>
          </a:p>
          <a:p>
            <a:pPr lvl="1"/>
            <a:r>
              <a:rPr lang="en-US" dirty="0" smtClean="0"/>
              <a:t>Analog or via Internet</a:t>
            </a:r>
          </a:p>
          <a:p>
            <a:r>
              <a:rPr lang="en-US" dirty="0" smtClean="0"/>
              <a:t>IP-CTS = IP-Captioned telephone service</a:t>
            </a:r>
          </a:p>
          <a:p>
            <a:pPr lvl="1"/>
            <a:r>
              <a:rPr lang="en-US" dirty="0" smtClean="0"/>
              <a:t>The voice portion of the call is via PSTN or wireless</a:t>
            </a:r>
          </a:p>
          <a:p>
            <a:pPr lvl="1"/>
            <a:r>
              <a:rPr lang="en-US" dirty="0" smtClean="0"/>
              <a:t>The captions are provided via Internet</a:t>
            </a:r>
            <a:endParaRPr lang="en-US" dirty="0"/>
          </a:p>
          <a:p>
            <a:r>
              <a:rPr lang="en-US" dirty="0" smtClean="0"/>
              <a:t>Poised to overtake video relay services as the most popular choice in the U.S., with rapid growth</a:t>
            </a:r>
          </a:p>
          <a:p>
            <a:r>
              <a:rPr lang="en-US" dirty="0" smtClean="0"/>
              <a:t>Gallaudet/TAP conducted a survey on CTS usage</a:t>
            </a:r>
          </a:p>
          <a:p>
            <a:pPr lvl="1"/>
            <a:endParaRPr lang="en-US" dirty="0"/>
          </a:p>
          <a:p>
            <a:pPr lvl="1"/>
            <a:endParaRPr lang="en-US" dirty="0"/>
          </a:p>
        </p:txBody>
      </p:sp>
    </p:spTree>
    <p:extLst>
      <p:ext uri="{BB962C8B-B14F-4D97-AF65-F5344CB8AC3E}">
        <p14:creationId xmlns:p14="http://schemas.microsoft.com/office/powerpoint/2010/main" val="3175479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5932" y="2565106"/>
            <a:ext cx="7332133" cy="1754327"/>
          </a:xfrm>
          <a:prstGeom prst="rect">
            <a:avLst/>
          </a:prstGeom>
        </p:spPr>
        <p:txBody>
          <a:bodyPr wrap="square">
            <a:spAutoFit/>
          </a:bodyPr>
          <a:lstStyle/>
          <a:p>
            <a:r>
              <a:rPr lang="en-US" b="1" dirty="0"/>
              <a:t>The contents of this </a:t>
            </a:r>
            <a:r>
              <a:rPr lang="en-US" b="1" dirty="0" smtClean="0"/>
              <a:t>presentation</a:t>
            </a:r>
            <a:r>
              <a:rPr lang="en-US" b="1" dirty="0"/>
              <a:t> </a:t>
            </a:r>
            <a:r>
              <a:rPr lang="en-US" b="1" dirty="0" smtClean="0"/>
              <a:t>were developed </a:t>
            </a:r>
            <a:r>
              <a:rPr lang="en-US" b="1" dirty="0"/>
              <a:t>with funding from the National Institute on Disability and Rehabilitation Research, U.S. Department of Education, grant number H133E090001 (RERC on Telecommunications Access). However, those contents do not necessarily represent the policy of the Department of Education, and you should not assume endorsement by the Federal Government.</a:t>
            </a:r>
            <a:endParaRPr lang="en-US" dirty="0"/>
          </a:p>
        </p:txBody>
      </p:sp>
      <p:sp>
        <p:nvSpPr>
          <p:cNvPr id="3" name="Title 2"/>
          <p:cNvSpPr>
            <a:spLocks noGrp="1"/>
          </p:cNvSpPr>
          <p:nvPr>
            <p:ph type="title" idx="4294967295"/>
          </p:nvPr>
        </p:nvSpPr>
        <p:spPr/>
        <p:txBody>
          <a:bodyPr/>
          <a:lstStyle/>
          <a:p>
            <a:r>
              <a:rPr lang="en-US" dirty="0" smtClean="0"/>
              <a:t>NIDRR Disclaimer</a:t>
            </a:r>
            <a:endParaRPr lang="en-US" dirty="0"/>
          </a:p>
        </p:txBody>
      </p:sp>
    </p:spTree>
    <p:extLst>
      <p:ext uri="{BB962C8B-B14F-4D97-AF65-F5344CB8AC3E}">
        <p14:creationId xmlns:p14="http://schemas.microsoft.com/office/powerpoint/2010/main" val="233662718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IP-CTS </a:t>
            </a:r>
            <a:r>
              <a:rPr lang="en-US" dirty="0"/>
              <a:t>G</a:t>
            </a:r>
            <a:r>
              <a:rPr lang="en-US" dirty="0" smtClean="0"/>
              <a:t>rowth 2009-2012</a:t>
            </a:r>
            <a:endParaRPr lang="en-US" dirty="0"/>
          </a:p>
        </p:txBody>
      </p:sp>
      <p:graphicFrame>
        <p:nvGraphicFramePr>
          <p:cNvPr id="4" name="Chart 3" descr="The graph shows the per-month minutes incurred by IP-CTS from 2009 to 2013. An exponential curve is fitted to it with a R-squared coefficient of 0.97965, indicating that the service has been growing exponentially since its inception. The projected minutes, which are based on a linear model, are also plotted against the actual minutes for comparison. For 2009 and 2010, the slope of the linear fit of the projection matches the slope of the exponential curve at that time. However, for 2011 the projection’s slope is flat, and for 2012, the projection’s slope is lower than the actual curve’s slope at that time.&#10;" title="Graph showing IP-CTS growth and projections from 2009 to 2012.  "/>
          <p:cNvGraphicFramePr>
            <a:graphicFrameLocks/>
          </p:cNvGraphicFramePr>
          <p:nvPr>
            <p:extLst>
              <p:ext uri="{D42A27DB-BD31-4B8C-83A1-F6EECF244321}">
                <p14:modId xmlns:p14="http://schemas.microsoft.com/office/powerpoint/2010/main" val="2345482693"/>
              </p:ext>
            </p:extLst>
          </p:nvPr>
        </p:nvGraphicFramePr>
        <p:xfrm>
          <a:off x="1227667" y="1162049"/>
          <a:ext cx="6908800" cy="51435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2742237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Captioned Telephone Service Survey</a:t>
            </a:r>
            <a:endParaRPr lang="en-US" dirty="0"/>
          </a:p>
        </p:txBody>
      </p:sp>
      <p:sp>
        <p:nvSpPr>
          <p:cNvPr id="5" name="Content Placeholder 4"/>
          <p:cNvSpPr>
            <a:spLocks noGrp="1"/>
          </p:cNvSpPr>
          <p:nvPr>
            <p:ph idx="1"/>
          </p:nvPr>
        </p:nvSpPr>
        <p:spPr>
          <a:xfrm>
            <a:off x="457200" y="1600200"/>
            <a:ext cx="8229600" cy="5257800"/>
          </a:xfrm>
        </p:spPr>
        <p:txBody>
          <a:bodyPr>
            <a:normAutofit fontScale="92500" lnSpcReduction="20000"/>
          </a:bodyPr>
          <a:lstStyle/>
          <a:p>
            <a:r>
              <a:rPr lang="en-US" dirty="0" smtClean="0"/>
              <a:t>Participation Criteria</a:t>
            </a:r>
          </a:p>
          <a:p>
            <a:pPr lvl="1"/>
            <a:r>
              <a:rPr lang="en-US" dirty="0" smtClean="0"/>
              <a:t>An adult (18 years of age or older)</a:t>
            </a:r>
          </a:p>
          <a:p>
            <a:pPr lvl="1"/>
            <a:r>
              <a:rPr lang="en-US" dirty="0" smtClean="0"/>
              <a:t>Anyone who is deaf, hard of hearing or a person with hearing loss</a:t>
            </a:r>
          </a:p>
          <a:p>
            <a:endParaRPr lang="en-US" dirty="0" smtClean="0"/>
          </a:p>
          <a:p>
            <a:r>
              <a:rPr lang="en-US" dirty="0" smtClean="0"/>
              <a:t>Recruitment through consumer organizations</a:t>
            </a:r>
          </a:p>
          <a:p>
            <a:pPr lvl="1"/>
            <a:r>
              <a:rPr lang="en-US" dirty="0" smtClean="0"/>
              <a:t>HLAA, NAD, TDI, ALDA, </a:t>
            </a:r>
            <a:r>
              <a:rPr lang="en-US" dirty="0" err="1" smtClean="0"/>
              <a:t>AGBell</a:t>
            </a:r>
            <a:r>
              <a:rPr lang="en-US" dirty="0" smtClean="0"/>
              <a:t>, AFB, etc.</a:t>
            </a:r>
          </a:p>
          <a:p>
            <a:pPr lvl="1"/>
            <a:r>
              <a:rPr lang="en-US" dirty="0" smtClean="0"/>
              <a:t>Email, Facebook, Twitter, etc.</a:t>
            </a:r>
          </a:p>
          <a:p>
            <a:pPr lvl="1"/>
            <a:endParaRPr lang="en-US" dirty="0"/>
          </a:p>
          <a:p>
            <a:r>
              <a:rPr lang="en-US" dirty="0" smtClean="0"/>
              <a:t>Open February 22 – March 8 (2 weeks)</a:t>
            </a:r>
          </a:p>
          <a:p>
            <a:endParaRPr lang="en-US" dirty="0"/>
          </a:p>
          <a:p>
            <a:r>
              <a:rPr lang="en-US" dirty="0" smtClean="0"/>
              <a:t>3000 completed responses</a:t>
            </a:r>
          </a:p>
        </p:txBody>
      </p:sp>
    </p:spTree>
    <p:extLst>
      <p:ext uri="{BB962C8B-B14F-4D97-AF65-F5344CB8AC3E}">
        <p14:creationId xmlns:p14="http://schemas.microsoft.com/office/powerpoint/2010/main" val="22343296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All Respondents: CTS Users-(72%) 2157, CTS Non-Users –(28%) 843. &#10;CTS Users: Special Telephone –(93%) 2014, No Special Telephone – (7%)143. Total=2157" title="Description of 3000 Completed Survey Respondents"/>
          <p:cNvGraphicFramePr>
            <a:graphicFrameLocks/>
          </p:cNvGraphicFramePr>
          <p:nvPr>
            <p:extLst>
              <p:ext uri="{D42A27DB-BD31-4B8C-83A1-F6EECF244321}">
                <p14:modId xmlns:p14="http://schemas.microsoft.com/office/powerpoint/2010/main" val="3138826204"/>
              </p:ext>
            </p:extLst>
          </p:nvPr>
        </p:nvGraphicFramePr>
        <p:xfrm>
          <a:off x="0" y="824090"/>
          <a:ext cx="4755674" cy="343215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Chart 2" descr="Special Telephone –(93%) 2014, No Special Telephone – (7%)143. Total=2157" title="Special telephone users vs no special telephone users"/>
          <p:cNvGraphicFramePr>
            <a:graphicFrameLocks/>
          </p:cNvGraphicFramePr>
          <p:nvPr>
            <p:extLst>
              <p:ext uri="{D42A27DB-BD31-4B8C-83A1-F6EECF244321}">
                <p14:modId xmlns:p14="http://schemas.microsoft.com/office/powerpoint/2010/main" val="614378629"/>
              </p:ext>
            </p:extLst>
          </p:nvPr>
        </p:nvGraphicFramePr>
        <p:xfrm>
          <a:off x="4451417" y="1190448"/>
          <a:ext cx="4572000" cy="2743200"/>
        </p:xfrm>
        <a:graphic>
          <a:graphicData uri="http://schemas.openxmlformats.org/drawingml/2006/chart">
            <c:chart xmlns:c="http://schemas.openxmlformats.org/drawingml/2006/chart" xmlns:r="http://schemas.openxmlformats.org/officeDocument/2006/relationships" r:id="rId4"/>
          </a:graphicData>
        </a:graphic>
      </p:graphicFrame>
      <p:grpSp>
        <p:nvGrpSpPr>
          <p:cNvPr id="13" name="Group 12"/>
          <p:cNvGrpSpPr/>
          <p:nvPr/>
        </p:nvGrpSpPr>
        <p:grpSpPr>
          <a:xfrm>
            <a:off x="2059588" y="1105575"/>
            <a:ext cx="4689022" cy="2836214"/>
            <a:chOff x="2051447" y="1986469"/>
            <a:chExt cx="4689022" cy="2836214"/>
          </a:xfrm>
        </p:grpSpPr>
        <p:cxnSp>
          <p:nvCxnSpPr>
            <p:cNvPr id="5" name="Straight Connector 4"/>
            <p:cNvCxnSpPr/>
            <p:nvPr/>
          </p:nvCxnSpPr>
          <p:spPr>
            <a:xfrm>
              <a:off x="2051447" y="1986469"/>
              <a:ext cx="4689022" cy="415205"/>
            </a:xfrm>
            <a:prstGeom prst="line">
              <a:avLst/>
            </a:prstGeom>
            <a:ln>
              <a:solidFill>
                <a:schemeClr val="accent2"/>
              </a:solidFill>
              <a:headEnd type="oval"/>
              <a:tailEnd type="ova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V="1">
              <a:off x="2051447" y="4493980"/>
              <a:ext cx="4689022" cy="328703"/>
            </a:xfrm>
            <a:prstGeom prst="line">
              <a:avLst/>
            </a:prstGeom>
            <a:ln>
              <a:solidFill>
                <a:srgbClr val="C0504D"/>
              </a:solidFill>
              <a:headEnd type="oval"/>
              <a:tailEnd type="oval"/>
            </a:ln>
          </p:spPr>
          <p:style>
            <a:lnRef idx="2">
              <a:schemeClr val="accent1"/>
            </a:lnRef>
            <a:fillRef idx="0">
              <a:schemeClr val="accent1"/>
            </a:fillRef>
            <a:effectRef idx="1">
              <a:schemeClr val="accent1"/>
            </a:effectRef>
            <a:fontRef idx="minor">
              <a:schemeClr val="tx1"/>
            </a:fontRef>
          </p:style>
        </p:cxnSp>
      </p:grpSp>
      <p:sp>
        <p:nvSpPr>
          <p:cNvPr id="4" name="Rectangle 3"/>
          <p:cNvSpPr/>
          <p:nvPr/>
        </p:nvSpPr>
        <p:spPr>
          <a:xfrm>
            <a:off x="169333" y="4783966"/>
            <a:ext cx="4495800" cy="2062103"/>
          </a:xfrm>
          <a:prstGeom prst="rect">
            <a:avLst/>
          </a:prstGeom>
        </p:spPr>
        <p:txBody>
          <a:bodyPr wrap="square">
            <a:spAutoFit/>
          </a:bodyPr>
          <a:lstStyle/>
          <a:p>
            <a:pPr algn="ctr"/>
            <a:r>
              <a:rPr lang="en-US" sz="1600" b="1" u="sng" dirty="0" smtClean="0"/>
              <a:t>CTS User – Special Telephone </a:t>
            </a:r>
            <a:r>
              <a:rPr lang="en-US" sz="1600" dirty="0" smtClean="0"/>
              <a:t>(n=2014)</a:t>
            </a:r>
            <a:endParaRPr lang="en-US" sz="1600" b="1" u="sng" dirty="0" smtClean="0"/>
          </a:p>
          <a:p>
            <a:r>
              <a:rPr lang="en-US" sz="1600" dirty="0" smtClean="0"/>
              <a:t>Uses CTS on a </a:t>
            </a:r>
            <a:r>
              <a:rPr lang="en-US" sz="1600" dirty="0"/>
              <a:t>special telephone designed specifically for captioned telephone service using one or two phones lines or one phone line and an Internet </a:t>
            </a:r>
            <a:r>
              <a:rPr lang="en-US" sz="1600" dirty="0" smtClean="0"/>
              <a:t>connection</a:t>
            </a:r>
          </a:p>
          <a:p>
            <a:pPr algn="ctr"/>
            <a:r>
              <a:rPr lang="en-US" sz="1600" u="sng" dirty="0" smtClean="0"/>
              <a:t>only or additionally</a:t>
            </a:r>
          </a:p>
          <a:p>
            <a:r>
              <a:rPr lang="en-US" sz="1600" dirty="0" smtClean="0"/>
              <a:t>on a mobile device, Internet phone or computer using the Internet and captioning software</a:t>
            </a:r>
            <a:endParaRPr lang="en-US" sz="1600" dirty="0"/>
          </a:p>
        </p:txBody>
      </p:sp>
      <p:sp>
        <p:nvSpPr>
          <p:cNvPr id="6" name="Rectangle 5"/>
          <p:cNvSpPr/>
          <p:nvPr/>
        </p:nvSpPr>
        <p:spPr>
          <a:xfrm>
            <a:off x="4755675" y="4783966"/>
            <a:ext cx="4388326" cy="2062103"/>
          </a:xfrm>
          <a:prstGeom prst="rect">
            <a:avLst/>
          </a:prstGeom>
        </p:spPr>
        <p:txBody>
          <a:bodyPr wrap="square">
            <a:spAutoFit/>
          </a:bodyPr>
          <a:lstStyle/>
          <a:p>
            <a:pPr algn="ctr"/>
            <a:r>
              <a:rPr lang="en-US" sz="1600" b="1" u="sng" dirty="0" smtClean="0"/>
              <a:t>CTS User – No Special Telephone </a:t>
            </a:r>
            <a:r>
              <a:rPr lang="en-US" sz="1600" dirty="0" smtClean="0"/>
              <a:t>(n=143)</a:t>
            </a:r>
            <a:endParaRPr lang="en-US" sz="1600" b="1" u="sng" dirty="0" smtClean="0"/>
          </a:p>
          <a:p>
            <a:r>
              <a:rPr lang="en-US" sz="1600" dirty="0" smtClean="0"/>
              <a:t>Uses CTS on a </a:t>
            </a:r>
            <a:r>
              <a:rPr lang="en-US" sz="1600" dirty="0"/>
              <a:t>mobile device </a:t>
            </a:r>
            <a:r>
              <a:rPr lang="en-US" sz="1600" dirty="0" smtClean="0"/>
              <a:t>using </a:t>
            </a:r>
            <a:r>
              <a:rPr lang="en-US" sz="1600" dirty="0"/>
              <a:t>a mobile captioning application (app</a:t>
            </a:r>
            <a:r>
              <a:rPr lang="en-US" sz="1600" dirty="0" smtClean="0"/>
              <a:t>)</a:t>
            </a:r>
          </a:p>
          <a:p>
            <a:pPr algn="ctr"/>
            <a:r>
              <a:rPr lang="en-US" sz="1600" u="sng" dirty="0"/>
              <a:t>a</a:t>
            </a:r>
            <a:r>
              <a:rPr lang="en-US" sz="1600" u="sng" dirty="0" smtClean="0"/>
              <a:t>nd/or</a:t>
            </a:r>
          </a:p>
          <a:p>
            <a:r>
              <a:rPr lang="en-US" sz="1600" dirty="0">
                <a:solidFill>
                  <a:srgbClr val="000000"/>
                </a:solidFill>
                <a:ea typeface="Lucida Grande"/>
                <a:cs typeface="Lucida Grande"/>
              </a:rPr>
              <a:t>o</a:t>
            </a:r>
            <a:r>
              <a:rPr lang="en-US" sz="1600" dirty="0" smtClean="0">
                <a:solidFill>
                  <a:srgbClr val="000000"/>
                </a:solidFill>
                <a:ea typeface="Lucida Grande"/>
                <a:cs typeface="Lucida Grande"/>
              </a:rPr>
              <a:t>n a </a:t>
            </a:r>
            <a:r>
              <a:rPr lang="en-US" sz="1600" dirty="0">
                <a:solidFill>
                  <a:srgbClr val="000000"/>
                </a:solidFill>
                <a:ea typeface="Lucida Grande"/>
                <a:cs typeface="Lucida Grande"/>
              </a:rPr>
              <a:t>Cisco Internet phone or computer using an Internet connection and captioning software or web page </a:t>
            </a:r>
            <a:r>
              <a:rPr lang="en-US" sz="1600" dirty="0" smtClean="0">
                <a:solidFill>
                  <a:srgbClr val="000000"/>
                </a:solidFill>
                <a:ea typeface="Lucida Grande"/>
                <a:cs typeface="Lucida Grande"/>
              </a:rPr>
              <a:t>access</a:t>
            </a:r>
          </a:p>
          <a:p>
            <a:pPr algn="ctr"/>
            <a:r>
              <a:rPr lang="en-US" sz="1600" u="sng" dirty="0" smtClean="0">
                <a:solidFill>
                  <a:srgbClr val="000000"/>
                </a:solidFill>
                <a:ea typeface="Lucida Grande"/>
                <a:cs typeface="Lucida Grande"/>
              </a:rPr>
              <a:t>but</a:t>
            </a:r>
            <a:r>
              <a:rPr lang="en-US" sz="1600" u="sng" dirty="0">
                <a:solidFill>
                  <a:srgbClr val="000000"/>
                </a:solidFill>
                <a:ea typeface="Lucida Grande"/>
                <a:cs typeface="Lucida Grande"/>
              </a:rPr>
              <a:t> n</a:t>
            </a:r>
            <a:r>
              <a:rPr lang="en-US" sz="1600" u="sng" dirty="0" smtClean="0">
                <a:solidFill>
                  <a:srgbClr val="000000"/>
                </a:solidFill>
                <a:ea typeface="Lucida Grande"/>
                <a:cs typeface="Lucida Grande"/>
              </a:rPr>
              <a:t>o special captioned telephone</a:t>
            </a:r>
            <a:endParaRPr lang="en-US" sz="1600" u="sng" dirty="0"/>
          </a:p>
        </p:txBody>
      </p:sp>
      <p:sp>
        <p:nvSpPr>
          <p:cNvPr id="9" name="Title 8"/>
          <p:cNvSpPr>
            <a:spLocks noGrp="1"/>
          </p:cNvSpPr>
          <p:nvPr>
            <p:ph type="title" idx="4294967295"/>
          </p:nvPr>
        </p:nvSpPr>
        <p:spPr/>
        <p:txBody>
          <a:bodyPr/>
          <a:lstStyle/>
          <a:p>
            <a:pPr rtl="0" eaLnBrk="1" latinLnBrk="0" hangingPunct="1"/>
            <a:r>
              <a:rPr lang="en-US" sz="3600" kern="1200" dirty="0" smtClean="0">
                <a:solidFill>
                  <a:srgbClr val="000000"/>
                </a:solidFill>
                <a:effectLst/>
                <a:latin typeface="Calibri"/>
                <a:ea typeface="+mn-ea"/>
                <a:cs typeface="+mn-cs"/>
              </a:rPr>
              <a:t>3000 Completed Responses</a:t>
            </a:r>
            <a:endParaRPr lang="en-US" dirty="0" smtClean="0">
              <a:effectLst/>
            </a:endParaRPr>
          </a:p>
          <a:p>
            <a:endParaRPr lang="en-US" dirty="0"/>
          </a:p>
        </p:txBody>
      </p:sp>
    </p:spTree>
    <p:extLst>
      <p:ext uri="{BB962C8B-B14F-4D97-AF65-F5344CB8AC3E}">
        <p14:creationId xmlns:p14="http://schemas.microsoft.com/office/powerpoint/2010/main" val="29125178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descr="Bar chart indicating 6 months or less – 257, more than 6 months to 1 year – 378, more than 1 year to 18 months – 316, more than 18 months to 2 years - 181, more than 2 years – 882.&#10;" title=":  How long have you used captioned telephone service? (n= 2014 CTS users of a special captioned telephone) "/>
          <p:cNvGraphicFramePr>
            <a:graphicFrameLocks noChangeAspect="1"/>
          </p:cNvGraphicFramePr>
          <p:nvPr>
            <p:extLst>
              <p:ext uri="{D42A27DB-BD31-4B8C-83A1-F6EECF244321}">
                <p14:modId xmlns:p14="http://schemas.microsoft.com/office/powerpoint/2010/main" val="151789084"/>
              </p:ext>
            </p:extLst>
          </p:nvPr>
        </p:nvGraphicFramePr>
        <p:xfrm>
          <a:off x="4351" y="0"/>
          <a:ext cx="5010814" cy="354810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p:cNvSpPr txBox="1"/>
          <p:nvPr/>
        </p:nvSpPr>
        <p:spPr>
          <a:xfrm>
            <a:off x="4013529" y="1572730"/>
            <a:ext cx="2895271" cy="861774"/>
          </a:xfrm>
          <a:prstGeom prst="rect">
            <a:avLst/>
          </a:prstGeom>
          <a:noFill/>
        </p:spPr>
        <p:txBody>
          <a:bodyPr wrap="square" rtlCol="0">
            <a:spAutoFit/>
          </a:bodyPr>
          <a:lstStyle/>
          <a:p>
            <a:pPr algn="ctr"/>
            <a:r>
              <a:rPr lang="en-US" dirty="0" smtClean="0"/>
              <a:t>CTS Users – special captioned telephone</a:t>
            </a:r>
          </a:p>
          <a:p>
            <a:pPr algn="ctr"/>
            <a:r>
              <a:rPr lang="en-US" sz="1400" dirty="0" smtClean="0"/>
              <a:t>(n=2014)</a:t>
            </a:r>
            <a:endParaRPr lang="en-US" sz="1400" dirty="0"/>
          </a:p>
        </p:txBody>
      </p:sp>
      <p:grpSp>
        <p:nvGrpSpPr>
          <p:cNvPr id="3" name="Group 2"/>
          <p:cNvGrpSpPr/>
          <p:nvPr/>
        </p:nvGrpSpPr>
        <p:grpSpPr>
          <a:xfrm>
            <a:off x="330199" y="3429000"/>
            <a:ext cx="8813801" cy="3429000"/>
            <a:chOff x="3103814" y="3429000"/>
            <a:chExt cx="5417709" cy="3429000"/>
          </a:xfrm>
        </p:grpSpPr>
        <p:graphicFrame>
          <p:nvGraphicFramePr>
            <p:cNvPr id="6" name="Chart 5" descr="Bar chart indicating 6 months or less – 76, more than 6 months to 1 year – 11, more than 1 year to 18 months – 15, more than 18 months to 2 years - 18, more than 2 years – 23." title="CTS Users - no special captioned telephone (n=143)"/>
            <p:cNvGraphicFramePr>
              <a:graphicFrameLocks noChangeAspect="1"/>
            </p:cNvGraphicFramePr>
            <p:nvPr>
              <p:extLst>
                <p:ext uri="{D42A27DB-BD31-4B8C-83A1-F6EECF244321}">
                  <p14:modId xmlns:p14="http://schemas.microsoft.com/office/powerpoint/2010/main" val="3835540781"/>
                </p:ext>
              </p:extLst>
            </p:nvPr>
          </p:nvGraphicFramePr>
          <p:xfrm>
            <a:off x="3907363" y="3429000"/>
            <a:ext cx="4614160" cy="3429000"/>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p:cNvSpPr txBox="1"/>
            <p:nvPr/>
          </p:nvSpPr>
          <p:spPr>
            <a:xfrm>
              <a:off x="3103814" y="4942752"/>
              <a:ext cx="1452008" cy="861774"/>
            </a:xfrm>
            <a:prstGeom prst="rect">
              <a:avLst/>
            </a:prstGeom>
            <a:noFill/>
          </p:spPr>
          <p:txBody>
            <a:bodyPr wrap="square" rtlCol="0">
              <a:spAutoFit/>
            </a:bodyPr>
            <a:lstStyle/>
            <a:p>
              <a:pPr algn="ctr"/>
              <a:r>
                <a:rPr lang="en-US" dirty="0" smtClean="0"/>
                <a:t>CTS Users – no special </a:t>
              </a:r>
            </a:p>
            <a:p>
              <a:pPr algn="ctr"/>
              <a:r>
                <a:rPr lang="en-US" dirty="0" smtClean="0"/>
                <a:t>captioned telephone</a:t>
              </a:r>
            </a:p>
            <a:p>
              <a:pPr algn="ctr"/>
              <a:r>
                <a:rPr lang="en-US" sz="1400" dirty="0" smtClean="0"/>
                <a:t>(n=143)</a:t>
              </a:r>
            </a:p>
          </p:txBody>
        </p:sp>
      </p:grpSp>
      <p:sp>
        <p:nvSpPr>
          <p:cNvPr id="8" name="Title 7"/>
          <p:cNvSpPr>
            <a:spLocks noGrp="1"/>
          </p:cNvSpPr>
          <p:nvPr>
            <p:ph type="title" idx="4294967295"/>
          </p:nvPr>
        </p:nvSpPr>
        <p:spPr>
          <a:xfrm>
            <a:off x="457200" y="194733"/>
            <a:ext cx="8229600" cy="330200"/>
          </a:xfrm>
        </p:spPr>
        <p:txBody>
          <a:bodyPr>
            <a:noAutofit/>
          </a:bodyPr>
          <a:lstStyle/>
          <a:p>
            <a:r>
              <a:rPr lang="en-US" sz="2800" dirty="0" smtClean="0"/>
              <a:t>How long have you used captioned telephone service?</a:t>
            </a:r>
            <a:endParaRPr lang="en-US" sz="2800" dirty="0"/>
          </a:p>
        </p:txBody>
      </p:sp>
    </p:spTree>
    <p:extLst>
      <p:ext uri="{BB962C8B-B14F-4D97-AF65-F5344CB8AC3E}">
        <p14:creationId xmlns:p14="http://schemas.microsoft.com/office/powerpoint/2010/main" val="384477685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Demographics</a:t>
            </a:r>
            <a:endParaRPr lang="en-US" dirty="0"/>
          </a:p>
        </p:txBody>
      </p:sp>
      <p:sp>
        <p:nvSpPr>
          <p:cNvPr id="3" name="Content Placeholder 2"/>
          <p:cNvSpPr>
            <a:spLocks noGrp="1"/>
          </p:cNvSpPr>
          <p:nvPr>
            <p:ph idx="1"/>
          </p:nvPr>
        </p:nvSpPr>
        <p:spPr>
          <a:xfrm>
            <a:off x="457200" y="1600200"/>
            <a:ext cx="8229600" cy="4973256"/>
          </a:xfrm>
        </p:spPr>
        <p:txBody>
          <a:bodyPr>
            <a:normAutofit/>
          </a:bodyPr>
          <a:lstStyle/>
          <a:p>
            <a:r>
              <a:rPr lang="en-US" dirty="0" smtClean="0"/>
              <a:t>Gender</a:t>
            </a:r>
          </a:p>
          <a:p>
            <a:r>
              <a:rPr lang="en-US" dirty="0" smtClean="0"/>
              <a:t>Age</a:t>
            </a:r>
          </a:p>
          <a:p>
            <a:r>
              <a:rPr lang="en-US" dirty="0" smtClean="0"/>
              <a:t>Number of people in household</a:t>
            </a:r>
          </a:p>
          <a:p>
            <a:r>
              <a:rPr lang="en-US" dirty="0" smtClean="0"/>
              <a:t>Employment</a:t>
            </a:r>
          </a:p>
          <a:p>
            <a:r>
              <a:rPr lang="en-US" dirty="0" smtClean="0"/>
              <a:t>Education</a:t>
            </a:r>
          </a:p>
          <a:p>
            <a:r>
              <a:rPr lang="en-US" dirty="0" smtClean="0"/>
              <a:t>Income</a:t>
            </a:r>
            <a:endParaRPr lang="en-US" dirty="0" smtClean="0"/>
          </a:p>
        </p:txBody>
      </p:sp>
    </p:spTree>
    <p:extLst>
      <p:ext uri="{BB962C8B-B14F-4D97-AF65-F5344CB8AC3E}">
        <p14:creationId xmlns:p14="http://schemas.microsoft.com/office/powerpoint/2010/main" val="61249567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descr="Female: 63% (1894); Male: 37% (1106)" title="Gender of Respondents (n=3000)"/>
          <p:cNvGraphicFramePr>
            <a:graphicFrameLocks noChangeAspect="1"/>
          </p:cNvGraphicFramePr>
          <p:nvPr>
            <p:extLst>
              <p:ext uri="{D42A27DB-BD31-4B8C-83A1-F6EECF244321}">
                <p14:modId xmlns:p14="http://schemas.microsoft.com/office/powerpoint/2010/main" val="172453895"/>
              </p:ext>
            </p:extLst>
          </p:nvPr>
        </p:nvGraphicFramePr>
        <p:xfrm>
          <a:off x="592667" y="330200"/>
          <a:ext cx="8085666" cy="607059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ctrTitle"/>
          </p:nvPr>
        </p:nvSpPr>
        <p:spPr>
          <a:xfrm>
            <a:off x="533400" y="343959"/>
            <a:ext cx="7772400" cy="672042"/>
          </a:xfrm>
        </p:spPr>
        <p:txBody>
          <a:bodyPr>
            <a:normAutofit/>
          </a:bodyPr>
          <a:lstStyle/>
          <a:p>
            <a:r>
              <a:rPr lang="en-US" sz="3200" dirty="0" smtClean="0"/>
              <a:t>Gender of Respondents </a:t>
            </a:r>
            <a:r>
              <a:rPr lang="en-US" sz="2800" dirty="0" smtClean="0"/>
              <a:t>(n=3000)</a:t>
            </a:r>
            <a:endParaRPr lang="en-US" sz="2800" dirty="0"/>
          </a:p>
        </p:txBody>
      </p:sp>
    </p:spTree>
    <p:extLst>
      <p:ext uri="{BB962C8B-B14F-4D97-AF65-F5344CB8AC3E}">
        <p14:creationId xmlns:p14="http://schemas.microsoft.com/office/powerpoint/2010/main" val="29299420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descr="CTS Non-Users (n=840) Age 18-29: 36, 4%; Age 30-39: 61, 7%; Age 40-49: 96, 11%; Age 50-59: 181, 22%; Age 60-69: 229, 27%; Age 70-79: 149, 18%; Age 80-89: 73, 9%; Age 90+: 15, 2%.&#10;CTS Users (no special telephone) (n=143) Age 18-29: 9, 6%; Age 30-39: 14, 10%; Age 40-49: 19, 13%; Age 50-59: 35, 24%; Age 60-69: 30, 21%; Age 70-79: 22, 15%; Age 80-89: 11, 8%; Age 90+: 3, 2%.&#10;CTS Users (special telephone) (n=2010) Age 18-29: 15, 1%; Age 30-39: 56, 3%; Age 40-49: 130, 6%; Age 50-59: 304, 15%; Age 60-69: 524, 26%; Age 70-79: 481, 24%; Age 80-89: 408, 20%; Age 90+: 92, 5%.&#10;" title="Age of Respondents"/>
          <p:cNvGraphicFramePr>
            <a:graphicFrameLocks noChangeAspect="1"/>
          </p:cNvGraphicFramePr>
          <p:nvPr>
            <p:extLst>
              <p:ext uri="{D42A27DB-BD31-4B8C-83A1-F6EECF244321}">
                <p14:modId xmlns:p14="http://schemas.microsoft.com/office/powerpoint/2010/main" val="1790711234"/>
              </p:ext>
            </p:extLst>
          </p:nvPr>
        </p:nvGraphicFramePr>
        <p:xfrm>
          <a:off x="248332" y="376024"/>
          <a:ext cx="8739765" cy="6205279"/>
        </p:xfrm>
        <a:graphic>
          <a:graphicData uri="http://schemas.openxmlformats.org/drawingml/2006/chart">
            <c:chart xmlns:c="http://schemas.openxmlformats.org/drawingml/2006/chart" xmlns:r="http://schemas.openxmlformats.org/officeDocument/2006/relationships" r:id="rId3"/>
          </a:graphicData>
        </a:graphic>
      </p:graphicFrame>
      <p:sp>
        <p:nvSpPr>
          <p:cNvPr id="3" name="Freeform 2"/>
          <p:cNvSpPr/>
          <p:nvPr/>
        </p:nvSpPr>
        <p:spPr>
          <a:xfrm>
            <a:off x="1498600" y="1478116"/>
            <a:ext cx="6561667" cy="4059084"/>
          </a:xfrm>
          <a:custGeom>
            <a:avLst/>
            <a:gdLst>
              <a:gd name="connsiteX0" fmla="*/ 0 w 6561667"/>
              <a:gd name="connsiteY0" fmla="*/ 3661151 h 4059084"/>
              <a:gd name="connsiteX1" fmla="*/ 939800 w 6561667"/>
              <a:gd name="connsiteY1" fmla="*/ 3178551 h 4059084"/>
              <a:gd name="connsiteX2" fmla="*/ 1879600 w 6561667"/>
              <a:gd name="connsiteY2" fmla="*/ 2526617 h 4059084"/>
              <a:gd name="connsiteX3" fmla="*/ 2819400 w 6561667"/>
              <a:gd name="connsiteY3" fmla="*/ 909484 h 4059084"/>
              <a:gd name="connsiteX4" fmla="*/ 3742267 w 6561667"/>
              <a:gd name="connsiteY4" fmla="*/ 12017 h 4059084"/>
              <a:gd name="connsiteX5" fmla="*/ 4699000 w 6561667"/>
              <a:gd name="connsiteY5" fmla="*/ 1527551 h 4059084"/>
              <a:gd name="connsiteX6" fmla="*/ 5613400 w 6561667"/>
              <a:gd name="connsiteY6" fmla="*/ 2941484 h 4059084"/>
              <a:gd name="connsiteX7" fmla="*/ 6561667 w 6561667"/>
              <a:gd name="connsiteY7" fmla="*/ 4059084 h 4059084"/>
              <a:gd name="connsiteX8" fmla="*/ 6561667 w 6561667"/>
              <a:gd name="connsiteY8" fmla="*/ 4059084 h 405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61667" h="4059084">
                <a:moveTo>
                  <a:pt x="0" y="3661151"/>
                </a:moveTo>
                <a:cubicBezTo>
                  <a:pt x="313266" y="3514395"/>
                  <a:pt x="626533" y="3367640"/>
                  <a:pt x="939800" y="3178551"/>
                </a:cubicBezTo>
                <a:cubicBezTo>
                  <a:pt x="1253067" y="2989462"/>
                  <a:pt x="1566333" y="2904795"/>
                  <a:pt x="1879600" y="2526617"/>
                </a:cubicBezTo>
                <a:cubicBezTo>
                  <a:pt x="2192867" y="2148439"/>
                  <a:pt x="2508956" y="1328584"/>
                  <a:pt x="2819400" y="909484"/>
                </a:cubicBezTo>
                <a:cubicBezTo>
                  <a:pt x="3129844" y="490384"/>
                  <a:pt x="3429000" y="-90994"/>
                  <a:pt x="3742267" y="12017"/>
                </a:cubicBezTo>
                <a:cubicBezTo>
                  <a:pt x="4055534" y="115028"/>
                  <a:pt x="4387145" y="1039306"/>
                  <a:pt x="4699000" y="1527551"/>
                </a:cubicBezTo>
                <a:cubicBezTo>
                  <a:pt x="5010856" y="2015795"/>
                  <a:pt x="5302956" y="2519562"/>
                  <a:pt x="5613400" y="2941484"/>
                </a:cubicBezTo>
                <a:cubicBezTo>
                  <a:pt x="5923844" y="3363406"/>
                  <a:pt x="6561667" y="4059084"/>
                  <a:pt x="6561667" y="4059084"/>
                </a:cubicBezTo>
                <a:lnTo>
                  <a:pt x="6561667" y="4059084"/>
                </a:lnTo>
              </a:path>
            </a:pathLst>
          </a:custGeom>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 name="Freeform 3"/>
          <p:cNvSpPr/>
          <p:nvPr/>
        </p:nvSpPr>
        <p:spPr>
          <a:xfrm>
            <a:off x="1921933" y="1602297"/>
            <a:ext cx="6544734" cy="4095770"/>
          </a:xfrm>
          <a:custGeom>
            <a:avLst/>
            <a:gdLst>
              <a:gd name="connsiteX0" fmla="*/ 0 w 6544734"/>
              <a:gd name="connsiteY0" fmla="*/ 4095770 h 4095770"/>
              <a:gd name="connsiteX1" fmla="*/ 956734 w 6544734"/>
              <a:gd name="connsiteY1" fmla="*/ 3731703 h 4095770"/>
              <a:gd name="connsiteX2" fmla="*/ 1879600 w 6544734"/>
              <a:gd name="connsiteY2" fmla="*/ 3172903 h 4095770"/>
              <a:gd name="connsiteX3" fmla="*/ 2827867 w 6544734"/>
              <a:gd name="connsiteY3" fmla="*/ 1809770 h 4095770"/>
              <a:gd name="connsiteX4" fmla="*/ 3742267 w 6544734"/>
              <a:gd name="connsiteY4" fmla="*/ 65636 h 4095770"/>
              <a:gd name="connsiteX5" fmla="*/ 4682067 w 6544734"/>
              <a:gd name="connsiteY5" fmla="*/ 429703 h 4095770"/>
              <a:gd name="connsiteX6" fmla="*/ 5621867 w 6544734"/>
              <a:gd name="connsiteY6" fmla="*/ 1013903 h 4095770"/>
              <a:gd name="connsiteX7" fmla="*/ 6544734 w 6544734"/>
              <a:gd name="connsiteY7" fmla="*/ 3486170 h 4095770"/>
              <a:gd name="connsiteX8" fmla="*/ 6544734 w 6544734"/>
              <a:gd name="connsiteY8" fmla="*/ 3486170 h 409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44734" h="4095770">
                <a:moveTo>
                  <a:pt x="0" y="4095770"/>
                </a:moveTo>
                <a:cubicBezTo>
                  <a:pt x="321733" y="3990642"/>
                  <a:pt x="643467" y="3885514"/>
                  <a:pt x="956734" y="3731703"/>
                </a:cubicBezTo>
                <a:cubicBezTo>
                  <a:pt x="1270001" y="3577892"/>
                  <a:pt x="1567744" y="3493225"/>
                  <a:pt x="1879600" y="3172903"/>
                </a:cubicBezTo>
                <a:cubicBezTo>
                  <a:pt x="2191456" y="2852581"/>
                  <a:pt x="2517423" y="2327648"/>
                  <a:pt x="2827867" y="1809770"/>
                </a:cubicBezTo>
                <a:cubicBezTo>
                  <a:pt x="3138312" y="1291892"/>
                  <a:pt x="3433234" y="295647"/>
                  <a:pt x="3742267" y="65636"/>
                </a:cubicBezTo>
                <a:cubicBezTo>
                  <a:pt x="4051300" y="-164375"/>
                  <a:pt x="4368800" y="271658"/>
                  <a:pt x="4682067" y="429703"/>
                </a:cubicBezTo>
                <a:cubicBezTo>
                  <a:pt x="4995334" y="587748"/>
                  <a:pt x="5311422" y="504492"/>
                  <a:pt x="5621867" y="1013903"/>
                </a:cubicBezTo>
                <a:cubicBezTo>
                  <a:pt x="5932312" y="1523314"/>
                  <a:pt x="6544734" y="3486170"/>
                  <a:pt x="6544734" y="3486170"/>
                </a:cubicBezTo>
                <a:lnTo>
                  <a:pt x="6544734" y="3486170"/>
                </a:lnTo>
              </a:path>
            </a:pathLst>
          </a:custGeom>
        </p:spPr>
        <p:style>
          <a:lnRef idx="2">
            <a:schemeClr val="accent3"/>
          </a:lnRef>
          <a:fillRef idx="0">
            <a:schemeClr val="accent3"/>
          </a:fillRef>
          <a:effectRef idx="1">
            <a:schemeClr val="accent3"/>
          </a:effectRef>
          <a:fontRef idx="minor">
            <a:schemeClr val="tx1"/>
          </a:fontRef>
        </p:style>
        <p:txBody>
          <a:bodyPr rtlCol="0" anchor="ctr"/>
          <a:lstStyle/>
          <a:p>
            <a:pPr algn="ctr"/>
            <a:endParaRPr lang="en-US"/>
          </a:p>
        </p:txBody>
      </p:sp>
      <p:sp>
        <p:nvSpPr>
          <p:cNvPr id="5" name="Title 4"/>
          <p:cNvSpPr>
            <a:spLocks noGrp="1"/>
          </p:cNvSpPr>
          <p:nvPr>
            <p:ph type="title" idx="4294967295"/>
          </p:nvPr>
        </p:nvSpPr>
        <p:spPr>
          <a:xfrm>
            <a:off x="457200" y="274638"/>
            <a:ext cx="8229600" cy="546629"/>
          </a:xfrm>
        </p:spPr>
        <p:txBody>
          <a:bodyPr>
            <a:noAutofit/>
          </a:bodyPr>
          <a:lstStyle/>
          <a:p>
            <a:r>
              <a:rPr lang="en-US" sz="3200" dirty="0" smtClean="0"/>
              <a:t>Age of Respondents</a:t>
            </a:r>
            <a:endParaRPr lang="en-US" sz="3200" dirty="0"/>
          </a:p>
        </p:txBody>
      </p:sp>
    </p:spTree>
    <p:extLst>
      <p:ext uri="{BB962C8B-B14F-4D97-AF65-F5344CB8AC3E}">
        <p14:creationId xmlns:p14="http://schemas.microsoft.com/office/powerpoint/2010/main" val="6515381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3977</TotalTime>
  <Words>1160</Words>
  <Application>Microsoft Macintosh PowerPoint</Application>
  <PresentationFormat>On-screen Show (4:3)</PresentationFormat>
  <Paragraphs>202</Paragraphs>
  <Slides>20</Slides>
  <Notes>17</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Captioned Telephone Service Usage</vt:lpstr>
      <vt:lpstr>Introduction</vt:lpstr>
      <vt:lpstr>IP-CTS Growth 2009-2012</vt:lpstr>
      <vt:lpstr>Captioned Telephone Service Survey</vt:lpstr>
      <vt:lpstr>3000 Completed Responses </vt:lpstr>
      <vt:lpstr>How long have you used captioned telephone service?</vt:lpstr>
      <vt:lpstr>Demographics</vt:lpstr>
      <vt:lpstr>Gender of Respondents (n=3000)</vt:lpstr>
      <vt:lpstr>Age of Respondents</vt:lpstr>
      <vt:lpstr>Employment</vt:lpstr>
      <vt:lpstr>Education (n=3000)</vt:lpstr>
      <vt:lpstr>Income (n=3000)</vt:lpstr>
      <vt:lpstr>CTS users  of  special telephones</vt:lpstr>
      <vt:lpstr>Equipment</vt:lpstr>
      <vt:lpstr>Do you use a special captioned telephone and service for personal use, work, or both? (n=2014)</vt:lpstr>
      <vt:lpstr>On average, how often do you make and  receive telephone calls? (n=2014)</vt:lpstr>
      <vt:lpstr>Communication Satisfaction</vt:lpstr>
      <vt:lpstr>Overall, how important are the captions on your telephone to having a successful conversation? (n=2014)</vt:lpstr>
      <vt:lpstr>What problems, if any, are you currently experiencing  with your captioned telephone service?</vt:lpstr>
      <vt:lpstr>NIDRR Disclaimer</vt:lpstr>
    </vt:vector>
  </TitlesOfParts>
  <Company>Gallaudet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Linda Kozma-Spytek</dc:creator>
  <cp:lastModifiedBy>Christian Vogler</cp:lastModifiedBy>
  <cp:revision>283</cp:revision>
  <cp:lastPrinted>2013-04-22T19:33:22Z</cp:lastPrinted>
  <dcterms:created xsi:type="dcterms:W3CDTF">2013-04-22T16:04:50Z</dcterms:created>
  <dcterms:modified xsi:type="dcterms:W3CDTF">2013-05-28T21:18:58Z</dcterms:modified>
</cp:coreProperties>
</file>