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7" r:id="rId3"/>
    <p:sldId id="272" r:id="rId4"/>
    <p:sldId id="271" r:id="rId5"/>
    <p:sldId id="266" r:id="rId6"/>
    <p:sldId id="268" r:id="rId7"/>
    <p:sldId id="265" r:id="rId8"/>
    <p:sldId id="264" r:id="rId9"/>
    <p:sldId id="261" r:id="rId10"/>
    <p:sldId id="262" r:id="rId11"/>
    <p:sldId id="263" r:id="rId12"/>
    <p:sldId id="259" r:id="rId13"/>
    <p:sldId id="260" r:id="rId14"/>
    <p:sldId id="270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-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4A91-5EEB-49FD-A9FC-886AA36D2FEB}" type="datetimeFigureOut">
              <a:rPr lang="de-DE" smtClean="0"/>
              <a:t>28.06.2025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2109-B97C-449A-AD14-FA288CE768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0589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4A91-5EEB-49FD-A9FC-886AA36D2FEB}" type="datetimeFigureOut">
              <a:rPr lang="de-DE" smtClean="0"/>
              <a:t>28.06.2025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2109-B97C-449A-AD14-FA288CE768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3270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4A91-5EEB-49FD-A9FC-886AA36D2FEB}" type="datetimeFigureOut">
              <a:rPr lang="de-DE" smtClean="0"/>
              <a:t>28.06.2025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2109-B97C-449A-AD14-FA288CE768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9230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4A91-5EEB-49FD-A9FC-886AA36D2FEB}" type="datetimeFigureOut">
              <a:rPr lang="de-DE" smtClean="0"/>
              <a:t>28.06.2025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2109-B97C-449A-AD14-FA288CE768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2305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4A91-5EEB-49FD-A9FC-886AA36D2FEB}" type="datetimeFigureOut">
              <a:rPr lang="de-DE" smtClean="0"/>
              <a:t>28.06.2025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2109-B97C-449A-AD14-FA288CE768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210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4A91-5EEB-49FD-A9FC-886AA36D2FEB}" type="datetimeFigureOut">
              <a:rPr lang="de-DE" smtClean="0"/>
              <a:t>28.06.2025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2109-B97C-449A-AD14-FA288CE768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447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4A91-5EEB-49FD-A9FC-886AA36D2FEB}" type="datetimeFigureOut">
              <a:rPr lang="de-DE" smtClean="0"/>
              <a:t>28.06.2025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2109-B97C-449A-AD14-FA288CE768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258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4A91-5EEB-49FD-A9FC-886AA36D2FEB}" type="datetimeFigureOut">
              <a:rPr lang="de-DE" smtClean="0"/>
              <a:t>28.06.2025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2109-B97C-449A-AD14-FA288CE768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0407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4A91-5EEB-49FD-A9FC-886AA36D2FEB}" type="datetimeFigureOut">
              <a:rPr lang="de-DE" smtClean="0"/>
              <a:t>28.06.2025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2109-B97C-449A-AD14-FA288CE768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3954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4A91-5EEB-49FD-A9FC-886AA36D2FEB}" type="datetimeFigureOut">
              <a:rPr lang="de-DE" smtClean="0"/>
              <a:t>28.06.2025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2109-B97C-449A-AD14-FA288CE768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0251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4A91-5EEB-49FD-A9FC-886AA36D2FEB}" type="datetimeFigureOut">
              <a:rPr lang="de-DE" smtClean="0"/>
              <a:t>28.06.2025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2109-B97C-449A-AD14-FA288CE768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3074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84A91-5EEB-49FD-A9FC-886AA36D2FEB}" type="datetimeFigureOut">
              <a:rPr lang="de-DE" smtClean="0"/>
              <a:t>28.06.2025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2109-B97C-449A-AD14-FA288CE768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4278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519933" y="2459504"/>
            <a:ext cx="915213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600" b="1" dirty="0" smtClean="0"/>
              <a:t>Report on CE-4 </a:t>
            </a:r>
            <a:r>
              <a:rPr lang="de-DE" sz="6600" b="1" dirty="0" err="1" smtClean="0"/>
              <a:t>and</a:t>
            </a:r>
            <a:r>
              <a:rPr lang="de-DE" sz="6600" b="1" dirty="0" smtClean="0"/>
              <a:t> CE-5</a:t>
            </a:r>
          </a:p>
          <a:p>
            <a:endParaRPr lang="de-DE" b="1" dirty="0"/>
          </a:p>
          <a:p>
            <a:endParaRPr lang="de-DE" b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2776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958630" y="957943"/>
            <a:ext cx="91521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 err="1" smtClean="0"/>
              <a:t>Results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of</a:t>
            </a:r>
            <a:r>
              <a:rPr lang="de-DE" sz="4000" b="1" dirty="0" smtClean="0"/>
              <a:t> CE-4 </a:t>
            </a:r>
            <a:r>
              <a:rPr lang="de-DE" sz="4000" b="1" dirty="0" err="1" smtClean="0"/>
              <a:t>over</a:t>
            </a:r>
            <a:r>
              <a:rPr lang="de-DE" sz="4000" b="1" dirty="0" smtClean="0"/>
              <a:t> CTC </a:t>
            </a:r>
            <a:r>
              <a:rPr lang="de-DE" sz="4000" b="1" dirty="0" err="1" smtClean="0"/>
              <a:t>anchor</a:t>
            </a:r>
            <a:r>
              <a:rPr lang="de-DE" sz="4000" b="1" dirty="0" smtClean="0"/>
              <a:t>, </a:t>
            </a:r>
            <a:r>
              <a:rPr lang="de-DE" sz="4000" b="1" dirty="0" err="1" smtClean="0"/>
              <a:t>joint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channel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coding</a:t>
            </a:r>
            <a:endParaRPr lang="de-DE" sz="4000" b="1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199887"/>
              </p:ext>
            </p:extLst>
          </p:nvPr>
        </p:nvGraphicFramePr>
        <p:xfrm>
          <a:off x="1460502" y="3269774"/>
          <a:ext cx="9270996" cy="2194560"/>
        </p:xfrm>
        <a:graphic>
          <a:graphicData uri="http://schemas.openxmlformats.org/drawingml/2006/table">
            <a:tbl>
              <a:tblPr/>
              <a:tblGrid>
                <a:gridCol w="843808">
                  <a:extLst>
                    <a:ext uri="{9D8B030D-6E8A-4147-A177-3AD203B41FA5}">
                      <a16:colId xmlns:a16="http://schemas.microsoft.com/office/drawing/2014/main" val="1183831523"/>
                    </a:ext>
                  </a:extLst>
                </a:gridCol>
                <a:gridCol w="952686">
                  <a:extLst>
                    <a:ext uri="{9D8B030D-6E8A-4147-A177-3AD203B41FA5}">
                      <a16:colId xmlns:a16="http://schemas.microsoft.com/office/drawing/2014/main" val="3879054175"/>
                    </a:ext>
                  </a:extLst>
                </a:gridCol>
                <a:gridCol w="952686">
                  <a:extLst>
                    <a:ext uri="{9D8B030D-6E8A-4147-A177-3AD203B41FA5}">
                      <a16:colId xmlns:a16="http://schemas.microsoft.com/office/drawing/2014/main" val="1819205026"/>
                    </a:ext>
                  </a:extLst>
                </a:gridCol>
                <a:gridCol w="952686">
                  <a:extLst>
                    <a:ext uri="{9D8B030D-6E8A-4147-A177-3AD203B41FA5}">
                      <a16:colId xmlns:a16="http://schemas.microsoft.com/office/drawing/2014/main" val="1064183384"/>
                    </a:ext>
                  </a:extLst>
                </a:gridCol>
                <a:gridCol w="952686">
                  <a:extLst>
                    <a:ext uri="{9D8B030D-6E8A-4147-A177-3AD203B41FA5}">
                      <a16:colId xmlns:a16="http://schemas.microsoft.com/office/drawing/2014/main" val="2976685234"/>
                    </a:ext>
                  </a:extLst>
                </a:gridCol>
                <a:gridCol w="952686">
                  <a:extLst>
                    <a:ext uri="{9D8B030D-6E8A-4147-A177-3AD203B41FA5}">
                      <a16:colId xmlns:a16="http://schemas.microsoft.com/office/drawing/2014/main" val="1818097646"/>
                    </a:ext>
                  </a:extLst>
                </a:gridCol>
                <a:gridCol w="952686">
                  <a:extLst>
                    <a:ext uri="{9D8B030D-6E8A-4147-A177-3AD203B41FA5}">
                      <a16:colId xmlns:a16="http://schemas.microsoft.com/office/drawing/2014/main" val="1955356378"/>
                    </a:ext>
                  </a:extLst>
                </a:gridCol>
                <a:gridCol w="677768">
                  <a:extLst>
                    <a:ext uri="{9D8B030D-6E8A-4147-A177-3AD203B41FA5}">
                      <a16:colId xmlns:a16="http://schemas.microsoft.com/office/drawing/2014/main" val="931599468"/>
                    </a:ext>
                  </a:extLst>
                </a:gridCol>
                <a:gridCol w="677768">
                  <a:extLst>
                    <a:ext uri="{9D8B030D-6E8A-4147-A177-3AD203B41FA5}">
                      <a16:colId xmlns:a16="http://schemas.microsoft.com/office/drawing/2014/main" val="404076346"/>
                    </a:ext>
                  </a:extLst>
                </a:gridCol>
                <a:gridCol w="677768">
                  <a:extLst>
                    <a:ext uri="{9D8B030D-6E8A-4147-A177-3AD203B41FA5}">
                      <a16:colId xmlns:a16="http://schemas.microsoft.com/office/drawing/2014/main" val="1906219286"/>
                    </a:ext>
                  </a:extLst>
                </a:gridCol>
                <a:gridCol w="677768">
                  <a:extLst>
                    <a:ext uri="{9D8B030D-6E8A-4147-A177-3AD203B41FA5}">
                      <a16:colId xmlns:a16="http://schemas.microsoft.com/office/drawing/2014/main" val="2417366364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/>
                      <a:endParaRPr lang="de-D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MIT (ECG)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INCART (ECG)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CHBMIT (EEG)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NMR55 (EEG)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NMR57 (EEG)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Ozdemir (EMG)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Overall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44328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EncT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DecT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008414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4-4-1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34,55%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12,88%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10,89%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8,41%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13,09%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500125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4-4-2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28,53%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9,22%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9,77%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47064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4-5-1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38,17%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18,24%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14,10%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14,38%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868074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4-5-2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24,82%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9,27%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8,34%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648947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4-6-1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37,21%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18,22%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12,78%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12,99%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165927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4-6-2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19,57%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-3,23%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-2,93%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4537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263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958630" y="957943"/>
            <a:ext cx="91521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 err="1" smtClean="0"/>
              <a:t>Results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of</a:t>
            </a:r>
            <a:r>
              <a:rPr lang="de-DE" sz="4000" b="1" dirty="0" smtClean="0"/>
              <a:t> CE-4 </a:t>
            </a:r>
            <a:r>
              <a:rPr lang="de-DE" sz="4000" b="1" dirty="0" err="1" smtClean="0"/>
              <a:t>over</a:t>
            </a:r>
            <a:r>
              <a:rPr lang="de-DE" sz="4000" b="1" dirty="0" smtClean="0"/>
              <a:t> CTC </a:t>
            </a:r>
            <a:r>
              <a:rPr lang="de-DE" sz="4000" b="1" dirty="0" err="1" smtClean="0"/>
              <a:t>anchor</a:t>
            </a:r>
            <a:r>
              <a:rPr lang="de-DE" sz="4000" b="1" dirty="0" smtClean="0"/>
              <a:t>, </a:t>
            </a:r>
            <a:r>
              <a:rPr lang="de-DE" sz="4000" b="1" dirty="0" err="1" smtClean="0"/>
              <a:t>independent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channel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coding</a:t>
            </a:r>
            <a:endParaRPr lang="de-DE" sz="4000" b="1" dirty="0"/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2339"/>
              </p:ext>
            </p:extLst>
          </p:nvPr>
        </p:nvGraphicFramePr>
        <p:xfrm>
          <a:off x="1460502" y="3269774"/>
          <a:ext cx="9270996" cy="2194560"/>
        </p:xfrm>
        <a:graphic>
          <a:graphicData uri="http://schemas.openxmlformats.org/drawingml/2006/table">
            <a:tbl>
              <a:tblPr/>
              <a:tblGrid>
                <a:gridCol w="843808">
                  <a:extLst>
                    <a:ext uri="{9D8B030D-6E8A-4147-A177-3AD203B41FA5}">
                      <a16:colId xmlns:a16="http://schemas.microsoft.com/office/drawing/2014/main" val="74551645"/>
                    </a:ext>
                  </a:extLst>
                </a:gridCol>
                <a:gridCol w="952686">
                  <a:extLst>
                    <a:ext uri="{9D8B030D-6E8A-4147-A177-3AD203B41FA5}">
                      <a16:colId xmlns:a16="http://schemas.microsoft.com/office/drawing/2014/main" val="2873446530"/>
                    </a:ext>
                  </a:extLst>
                </a:gridCol>
                <a:gridCol w="952686">
                  <a:extLst>
                    <a:ext uri="{9D8B030D-6E8A-4147-A177-3AD203B41FA5}">
                      <a16:colId xmlns:a16="http://schemas.microsoft.com/office/drawing/2014/main" val="1616405018"/>
                    </a:ext>
                  </a:extLst>
                </a:gridCol>
                <a:gridCol w="952686">
                  <a:extLst>
                    <a:ext uri="{9D8B030D-6E8A-4147-A177-3AD203B41FA5}">
                      <a16:colId xmlns:a16="http://schemas.microsoft.com/office/drawing/2014/main" val="3091198782"/>
                    </a:ext>
                  </a:extLst>
                </a:gridCol>
                <a:gridCol w="952686">
                  <a:extLst>
                    <a:ext uri="{9D8B030D-6E8A-4147-A177-3AD203B41FA5}">
                      <a16:colId xmlns:a16="http://schemas.microsoft.com/office/drawing/2014/main" val="1953304750"/>
                    </a:ext>
                  </a:extLst>
                </a:gridCol>
                <a:gridCol w="952686">
                  <a:extLst>
                    <a:ext uri="{9D8B030D-6E8A-4147-A177-3AD203B41FA5}">
                      <a16:colId xmlns:a16="http://schemas.microsoft.com/office/drawing/2014/main" val="1813324664"/>
                    </a:ext>
                  </a:extLst>
                </a:gridCol>
                <a:gridCol w="952686">
                  <a:extLst>
                    <a:ext uri="{9D8B030D-6E8A-4147-A177-3AD203B41FA5}">
                      <a16:colId xmlns:a16="http://schemas.microsoft.com/office/drawing/2014/main" val="3884601118"/>
                    </a:ext>
                  </a:extLst>
                </a:gridCol>
                <a:gridCol w="677768">
                  <a:extLst>
                    <a:ext uri="{9D8B030D-6E8A-4147-A177-3AD203B41FA5}">
                      <a16:colId xmlns:a16="http://schemas.microsoft.com/office/drawing/2014/main" val="684696181"/>
                    </a:ext>
                  </a:extLst>
                </a:gridCol>
                <a:gridCol w="677768">
                  <a:extLst>
                    <a:ext uri="{9D8B030D-6E8A-4147-A177-3AD203B41FA5}">
                      <a16:colId xmlns:a16="http://schemas.microsoft.com/office/drawing/2014/main" val="1271451088"/>
                    </a:ext>
                  </a:extLst>
                </a:gridCol>
                <a:gridCol w="677768">
                  <a:extLst>
                    <a:ext uri="{9D8B030D-6E8A-4147-A177-3AD203B41FA5}">
                      <a16:colId xmlns:a16="http://schemas.microsoft.com/office/drawing/2014/main" val="1211579105"/>
                    </a:ext>
                  </a:extLst>
                </a:gridCol>
                <a:gridCol w="677768">
                  <a:extLst>
                    <a:ext uri="{9D8B030D-6E8A-4147-A177-3AD203B41FA5}">
                      <a16:colId xmlns:a16="http://schemas.microsoft.com/office/drawing/2014/main" val="871385438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/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MIT (ECG)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INCART (ECG)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CHBMIT (EEG)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NMR55 (EEG)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NMR57 (EEG)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Ozdemir (EMG)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Overall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0414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EncT</a:t>
                      </a:r>
                      <a:endParaRPr lang="de-D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DecT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22949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4-4-1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39,35%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42,59%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10,47%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18,20%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18,85%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95863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4-4-2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33,01%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14,89%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15,54%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774377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4-5-1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43,38%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47,84%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19,78%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20,18%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56960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4-5-2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29,06%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36,43%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13,25%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13,89%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709042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4-6-1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42,39%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48,27%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6,53%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18,49%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18,77%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255614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4-6-2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23,69%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31,74%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-2,62%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-2,70%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9,65%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43406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387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642693" y="957943"/>
            <a:ext cx="99730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 err="1" smtClean="0"/>
              <a:t>Results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of</a:t>
            </a:r>
            <a:r>
              <a:rPr lang="de-DE" sz="4000" b="1" dirty="0" smtClean="0"/>
              <a:t> CE-5, </a:t>
            </a:r>
            <a:r>
              <a:rPr lang="de-DE" sz="4000" b="1" dirty="0" err="1" smtClean="0"/>
              <a:t>joint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channel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coding</a:t>
            </a:r>
            <a:endParaRPr lang="de-DE" sz="4000" b="1" dirty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476029"/>
              </p:ext>
            </p:extLst>
          </p:nvPr>
        </p:nvGraphicFramePr>
        <p:xfrm>
          <a:off x="1765300" y="3189764"/>
          <a:ext cx="8661400" cy="2499360"/>
        </p:xfrm>
        <a:graphic>
          <a:graphicData uri="http://schemas.openxmlformats.org/drawingml/2006/table">
            <a:tbl>
              <a:tblPr/>
              <a:tblGrid>
                <a:gridCol w="848084">
                  <a:extLst>
                    <a:ext uri="{9D8B030D-6E8A-4147-A177-3AD203B41FA5}">
                      <a16:colId xmlns:a16="http://schemas.microsoft.com/office/drawing/2014/main" val="2274381322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1096695091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4131582590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3424874202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2709697100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2422272834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1519403829"/>
                    </a:ext>
                  </a:extLst>
                </a:gridCol>
                <a:gridCol w="681203">
                  <a:extLst>
                    <a:ext uri="{9D8B030D-6E8A-4147-A177-3AD203B41FA5}">
                      <a16:colId xmlns:a16="http://schemas.microsoft.com/office/drawing/2014/main" val="565007143"/>
                    </a:ext>
                  </a:extLst>
                </a:gridCol>
                <a:gridCol w="681203">
                  <a:extLst>
                    <a:ext uri="{9D8B030D-6E8A-4147-A177-3AD203B41FA5}">
                      <a16:colId xmlns:a16="http://schemas.microsoft.com/office/drawing/2014/main" val="2638409836"/>
                    </a:ext>
                  </a:extLst>
                </a:gridCol>
                <a:gridCol w="681203">
                  <a:extLst>
                    <a:ext uri="{9D8B030D-6E8A-4147-A177-3AD203B41FA5}">
                      <a16:colId xmlns:a16="http://schemas.microsoft.com/office/drawing/2014/main" val="2422229116"/>
                    </a:ext>
                  </a:extLst>
                </a:gridCol>
                <a:gridCol w="681203">
                  <a:extLst>
                    <a:ext uri="{9D8B030D-6E8A-4147-A177-3AD203B41FA5}">
                      <a16:colId xmlns:a16="http://schemas.microsoft.com/office/drawing/2014/main" val="2241633858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/>
                      <a:endParaRPr lang="de-D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MIT (ECG)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INCART (ECG)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CHBMIT (EEG)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NMR55 (EEG)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NMR57 (EEG)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Ozdemir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(EMG)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Overall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30742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EncT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DecT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0918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5-1-1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-17,42%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193084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5-1-2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-17,94%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-1,93%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-0,65%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64784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5-2-1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-20,10%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764368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5-2-2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-20,52%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-4,01%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-2,68%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-2,27%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76302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5-3-1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-23,10%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-1,30%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-2,17%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-1,96%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709787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5-3-2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-23,66%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-7,97%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-4,30%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-3,04%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-6,38%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-5,98%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1823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737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642693" y="957943"/>
            <a:ext cx="99730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 err="1" smtClean="0"/>
              <a:t>Results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of</a:t>
            </a:r>
            <a:r>
              <a:rPr lang="de-DE" sz="4000" b="1" dirty="0" smtClean="0"/>
              <a:t> CE-5, </a:t>
            </a:r>
            <a:r>
              <a:rPr lang="de-DE" sz="4000" b="1" dirty="0" err="1" smtClean="0"/>
              <a:t>independent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channel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coding</a:t>
            </a:r>
            <a:endParaRPr lang="de-DE" sz="4000" b="1" dirty="0"/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5081723"/>
              </p:ext>
            </p:extLst>
          </p:nvPr>
        </p:nvGraphicFramePr>
        <p:xfrm>
          <a:off x="1298520" y="3189764"/>
          <a:ext cx="8661400" cy="2499360"/>
        </p:xfrm>
        <a:graphic>
          <a:graphicData uri="http://schemas.openxmlformats.org/drawingml/2006/table">
            <a:tbl>
              <a:tblPr/>
              <a:tblGrid>
                <a:gridCol w="848084">
                  <a:extLst>
                    <a:ext uri="{9D8B030D-6E8A-4147-A177-3AD203B41FA5}">
                      <a16:colId xmlns:a16="http://schemas.microsoft.com/office/drawing/2014/main" val="1831535860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2781211261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2499755123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3237705779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1971499986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2699744969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1025490057"/>
                    </a:ext>
                  </a:extLst>
                </a:gridCol>
                <a:gridCol w="681203">
                  <a:extLst>
                    <a:ext uri="{9D8B030D-6E8A-4147-A177-3AD203B41FA5}">
                      <a16:colId xmlns:a16="http://schemas.microsoft.com/office/drawing/2014/main" val="2788679185"/>
                    </a:ext>
                  </a:extLst>
                </a:gridCol>
                <a:gridCol w="681203">
                  <a:extLst>
                    <a:ext uri="{9D8B030D-6E8A-4147-A177-3AD203B41FA5}">
                      <a16:colId xmlns:a16="http://schemas.microsoft.com/office/drawing/2014/main" val="2855547197"/>
                    </a:ext>
                  </a:extLst>
                </a:gridCol>
                <a:gridCol w="681203">
                  <a:extLst>
                    <a:ext uri="{9D8B030D-6E8A-4147-A177-3AD203B41FA5}">
                      <a16:colId xmlns:a16="http://schemas.microsoft.com/office/drawing/2014/main" val="3751134809"/>
                    </a:ext>
                  </a:extLst>
                </a:gridCol>
                <a:gridCol w="681203">
                  <a:extLst>
                    <a:ext uri="{9D8B030D-6E8A-4147-A177-3AD203B41FA5}">
                      <a16:colId xmlns:a16="http://schemas.microsoft.com/office/drawing/2014/main" val="80241142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/>
                      <a:endParaRPr lang="de-D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MIT (ECG)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INCART (ECG)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CHBMIT (EEG)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NMR55 (EEG)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NMR57 (EEG)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Ozdemir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(EMG)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Overall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0324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EncT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DecT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16219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5-1-1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10,41%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588173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5-1-2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9,22%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692893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5-2-1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37766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5-2-2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117801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5-3-1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413534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5-3-2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-2,91%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-0,50%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-2,61%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7387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963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958630" y="957943"/>
            <a:ext cx="91521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b="1" dirty="0" err="1" smtClean="0"/>
              <a:t>Proposed</a:t>
            </a:r>
            <a:r>
              <a:rPr lang="de-DE" sz="4800" b="1" dirty="0" smtClean="0"/>
              <a:t> </a:t>
            </a:r>
            <a:r>
              <a:rPr lang="de-DE" sz="4800" b="1" dirty="0" err="1" smtClean="0"/>
              <a:t>action</a:t>
            </a:r>
            <a:r>
              <a:rPr lang="de-DE" sz="4800" b="1" dirty="0" smtClean="0"/>
              <a:t> </a:t>
            </a:r>
            <a:endParaRPr lang="de-DE" sz="4800" b="1" dirty="0"/>
          </a:p>
        </p:txBody>
      </p:sp>
      <p:sp>
        <p:nvSpPr>
          <p:cNvPr id="2" name="Textfeld 1"/>
          <p:cNvSpPr txBox="1"/>
          <p:nvPr/>
        </p:nvSpPr>
        <p:spPr>
          <a:xfrm>
            <a:off x="1006377" y="1892910"/>
            <a:ext cx="9104387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de-DE" sz="3600" b="1" dirty="0" err="1" smtClean="0"/>
              <a:t>Adopt</a:t>
            </a:r>
            <a:r>
              <a:rPr lang="de-DE" sz="3600" b="1" dirty="0" smtClean="0"/>
              <a:t> </a:t>
            </a:r>
            <a:r>
              <a:rPr lang="de-DE" sz="3600" b="1" dirty="0" err="1" smtClean="0"/>
              <a:t>changes</a:t>
            </a:r>
            <a:r>
              <a:rPr lang="de-DE" sz="3600" b="1" dirty="0" smtClean="0"/>
              <a:t> incorporated </a:t>
            </a:r>
            <a:r>
              <a:rPr lang="de-DE" sz="3600" b="1" dirty="0" err="1" smtClean="0"/>
              <a:t>into</a:t>
            </a:r>
            <a:r>
              <a:rPr lang="de-DE" sz="3600" b="1" dirty="0" smtClean="0"/>
              <a:t> SW-v-2: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DE" sz="3600" dirty="0" smtClean="0"/>
              <a:t>Single </a:t>
            </a:r>
            <a:r>
              <a:rPr lang="de-DE" sz="3600" dirty="0" err="1" smtClean="0"/>
              <a:t>entropy</a:t>
            </a:r>
            <a:r>
              <a:rPr lang="de-DE" sz="3600" dirty="0" smtClean="0"/>
              <a:t> </a:t>
            </a:r>
            <a:r>
              <a:rPr lang="de-DE" sz="3600" dirty="0" err="1" smtClean="0"/>
              <a:t>coding</a:t>
            </a:r>
            <a:r>
              <a:rPr lang="de-DE" sz="3600" dirty="0" smtClean="0"/>
              <a:t> </a:t>
            </a:r>
            <a:r>
              <a:rPr lang="de-DE" sz="3600" dirty="0" err="1" smtClean="0"/>
              <a:t>branch</a:t>
            </a:r>
            <a:r>
              <a:rPr lang="de-DE" sz="3600" dirty="0" smtClean="0"/>
              <a:t> (CABAC)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DE" sz="3600" dirty="0" err="1" smtClean="0"/>
              <a:t>Combination</a:t>
            </a:r>
            <a:r>
              <a:rPr lang="de-DE" sz="3600" dirty="0" smtClean="0"/>
              <a:t> </a:t>
            </a:r>
            <a:r>
              <a:rPr lang="de-DE" sz="3600" dirty="0" err="1" smtClean="0"/>
              <a:t>of</a:t>
            </a:r>
            <a:r>
              <a:rPr lang="de-DE" sz="3600" dirty="0" smtClean="0"/>
              <a:t> </a:t>
            </a:r>
            <a:r>
              <a:rPr lang="de-DE" sz="3600" dirty="0" err="1" smtClean="0"/>
              <a:t>the</a:t>
            </a:r>
            <a:r>
              <a:rPr lang="de-DE" sz="3600" dirty="0" smtClean="0"/>
              <a:t> </a:t>
            </a:r>
            <a:r>
              <a:rPr lang="de-DE" sz="3600" dirty="0" err="1" smtClean="0"/>
              <a:t>major</a:t>
            </a:r>
            <a:r>
              <a:rPr lang="de-DE" sz="3600" dirty="0" smtClean="0"/>
              <a:t> </a:t>
            </a:r>
            <a:r>
              <a:rPr lang="de-DE" sz="3600" dirty="0" err="1" smtClean="0"/>
              <a:t>building</a:t>
            </a:r>
            <a:r>
              <a:rPr lang="de-DE" sz="3600" dirty="0" smtClean="0"/>
              <a:t> </a:t>
            </a:r>
            <a:r>
              <a:rPr lang="de-DE" sz="3600" dirty="0" err="1" smtClean="0"/>
              <a:t>blocks</a:t>
            </a:r>
            <a:r>
              <a:rPr lang="de-DE" sz="3600" dirty="0" smtClean="0"/>
              <a:t> </a:t>
            </a:r>
            <a:r>
              <a:rPr lang="de-DE" sz="3600" dirty="0" err="1" smtClean="0"/>
              <a:t>of</a:t>
            </a:r>
            <a:r>
              <a:rPr lang="de-DE" sz="3600" dirty="0" smtClean="0"/>
              <a:t> H.BWC (LMS + block-</a:t>
            </a:r>
            <a:r>
              <a:rPr lang="de-DE" sz="3600" dirty="0" err="1" smtClean="0"/>
              <a:t>based</a:t>
            </a:r>
            <a:r>
              <a:rPr lang="de-DE" sz="3600" dirty="0" smtClean="0"/>
              <a:t> </a:t>
            </a:r>
            <a:r>
              <a:rPr lang="de-DE" sz="3600" dirty="0" err="1" smtClean="0"/>
              <a:t>prediction</a:t>
            </a:r>
            <a:r>
              <a:rPr lang="de-DE" sz="3600" dirty="0" smtClean="0"/>
              <a:t>)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de-DE" sz="3600" dirty="0"/>
          </a:p>
          <a:p>
            <a:pPr lvl="1"/>
            <a:r>
              <a:rPr lang="de-DE" sz="3600" dirty="0" smtClean="0"/>
              <a:t>Experimental </a:t>
            </a:r>
            <a:r>
              <a:rPr lang="de-DE" sz="3600" dirty="0" err="1" smtClean="0"/>
              <a:t>results</a:t>
            </a:r>
            <a:r>
              <a:rPr lang="de-DE" sz="3600" dirty="0" smtClean="0"/>
              <a:t> </a:t>
            </a:r>
            <a:r>
              <a:rPr lang="de-DE" sz="3600" dirty="0" err="1" smtClean="0"/>
              <a:t>reveal</a:t>
            </a:r>
            <a:r>
              <a:rPr lang="de-DE" sz="3600" dirty="0" smtClean="0"/>
              <a:t> </a:t>
            </a:r>
            <a:r>
              <a:rPr lang="de-DE" sz="3600" dirty="0" err="1" smtClean="0"/>
              <a:t>benefit</a:t>
            </a:r>
            <a:r>
              <a:rPr lang="de-DE" sz="3600" dirty="0" smtClean="0"/>
              <a:t> in </a:t>
            </a:r>
            <a:r>
              <a:rPr lang="de-DE" sz="3600" dirty="0" err="1" smtClean="0"/>
              <a:t>terms</a:t>
            </a:r>
            <a:r>
              <a:rPr lang="de-DE" sz="3600" dirty="0" smtClean="0"/>
              <a:t> </a:t>
            </a:r>
            <a:r>
              <a:rPr lang="de-DE" sz="3600" dirty="0" err="1" smtClean="0"/>
              <a:t>of</a:t>
            </a:r>
            <a:r>
              <a:rPr lang="de-DE" sz="3600" dirty="0" smtClean="0"/>
              <a:t> </a:t>
            </a:r>
            <a:r>
              <a:rPr lang="de-DE" sz="3600" dirty="0" err="1" smtClean="0"/>
              <a:t>compression</a:t>
            </a:r>
            <a:r>
              <a:rPr lang="de-DE" sz="3600" dirty="0" smtClean="0"/>
              <a:t> </a:t>
            </a:r>
            <a:r>
              <a:rPr lang="de-DE" sz="3600" dirty="0" err="1" smtClean="0"/>
              <a:t>performance</a:t>
            </a:r>
            <a:r>
              <a:rPr lang="de-DE" sz="3600" dirty="0" smtClean="0"/>
              <a:t> / </a:t>
            </a:r>
            <a:r>
              <a:rPr lang="de-DE" sz="3600" dirty="0" err="1" smtClean="0"/>
              <a:t>enc</a:t>
            </a:r>
            <a:r>
              <a:rPr lang="de-DE" sz="3600" dirty="0" smtClean="0"/>
              <a:t>-time in </a:t>
            </a:r>
            <a:r>
              <a:rPr lang="de-DE" sz="3600" dirty="0" err="1" smtClean="0"/>
              <a:t>various</a:t>
            </a:r>
            <a:r>
              <a:rPr lang="de-DE" sz="3600" dirty="0" smtClean="0"/>
              <a:t> </a:t>
            </a:r>
            <a:r>
              <a:rPr lang="de-DE" sz="3600" dirty="0" err="1" smtClean="0"/>
              <a:t>testing</a:t>
            </a:r>
            <a:r>
              <a:rPr lang="de-DE" sz="3600" dirty="0" smtClean="0"/>
              <a:t> </a:t>
            </a:r>
            <a:r>
              <a:rPr lang="de-DE" sz="3600" dirty="0" err="1" smtClean="0"/>
              <a:t>scenarios</a:t>
            </a:r>
            <a:r>
              <a:rPr lang="de-DE" sz="3600" dirty="0" smtClean="0"/>
              <a:t>. </a:t>
            </a:r>
          </a:p>
          <a:p>
            <a:endParaRPr lang="de-DE" sz="3600" dirty="0" smtClean="0"/>
          </a:p>
          <a:p>
            <a:pPr lvl="1"/>
            <a:endParaRPr lang="de-DE" sz="3600" dirty="0"/>
          </a:p>
          <a:p>
            <a:pPr lvl="1"/>
            <a:endParaRPr lang="de-DE" sz="3600" dirty="0" smtClean="0"/>
          </a:p>
          <a:p>
            <a:pPr lvl="1"/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111031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958630" y="957943"/>
            <a:ext cx="91521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 err="1" smtClean="0"/>
              <a:t>Current</a:t>
            </a:r>
            <a:r>
              <a:rPr lang="de-DE" sz="4000" b="1" dirty="0" smtClean="0"/>
              <a:t> H.BWC</a:t>
            </a:r>
            <a:endParaRPr lang="de-DE" sz="4000" b="1" dirty="0"/>
          </a:p>
        </p:txBody>
      </p:sp>
      <p:sp>
        <p:nvSpPr>
          <p:cNvPr id="2" name="Textfeld 1"/>
          <p:cNvSpPr txBox="1"/>
          <p:nvPr/>
        </p:nvSpPr>
        <p:spPr>
          <a:xfrm>
            <a:off x="958630" y="1665829"/>
            <a:ext cx="959507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 smtClean="0"/>
              <a:t>LMS-</a:t>
            </a:r>
            <a:r>
              <a:rPr lang="de-DE" sz="2800" b="1" dirty="0" err="1" smtClean="0"/>
              <a:t>branch</a:t>
            </a:r>
            <a:r>
              <a:rPr lang="de-DE" sz="2800" b="1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800" dirty="0" err="1"/>
              <a:t>No</a:t>
            </a:r>
            <a:r>
              <a:rPr lang="de-DE" sz="2800" dirty="0"/>
              <a:t> block-</a:t>
            </a:r>
            <a:r>
              <a:rPr lang="de-DE" sz="2800" dirty="0" err="1"/>
              <a:t>based</a:t>
            </a:r>
            <a:r>
              <a:rPr lang="de-DE" sz="2800" dirty="0"/>
              <a:t> </a:t>
            </a:r>
            <a:r>
              <a:rPr lang="de-DE" sz="2800" dirty="0" err="1"/>
              <a:t>prediction</a:t>
            </a:r>
            <a:endParaRPr lang="de-DE" sz="2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800" dirty="0"/>
              <a:t>LMS </a:t>
            </a:r>
            <a:r>
              <a:rPr lang="de-DE" sz="2800" dirty="0" err="1"/>
              <a:t>prediction</a:t>
            </a:r>
            <a:r>
              <a:rPr lang="de-DE" sz="2800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 DCT-</a:t>
            </a:r>
            <a:r>
              <a:rPr lang="de-DE" sz="2800" dirty="0" err="1"/>
              <a:t>coefficients</a:t>
            </a:r>
            <a:endParaRPr lang="de-DE" sz="2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800" dirty="0" err="1"/>
              <a:t>Huffman</a:t>
            </a:r>
            <a:r>
              <a:rPr lang="de-DE" sz="2800" dirty="0"/>
              <a:t> </a:t>
            </a:r>
            <a:r>
              <a:rPr lang="de-DE" sz="2800" dirty="0" err="1"/>
              <a:t>coding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DCT-</a:t>
            </a:r>
            <a:r>
              <a:rPr lang="de-DE" sz="2800" dirty="0" err="1"/>
              <a:t>coefficients</a:t>
            </a:r>
            <a:endParaRPr lang="de-DE" sz="2800" dirty="0"/>
          </a:p>
          <a:p>
            <a:endParaRPr lang="de-DE" sz="2800" b="1" dirty="0" smtClean="0"/>
          </a:p>
          <a:p>
            <a:r>
              <a:rPr lang="de-DE" sz="2800" b="1" dirty="0" smtClean="0"/>
              <a:t>Block-</a:t>
            </a:r>
            <a:r>
              <a:rPr lang="de-DE" sz="2800" b="1" dirty="0" err="1" smtClean="0"/>
              <a:t>based</a:t>
            </a:r>
            <a:r>
              <a:rPr lang="de-DE" sz="2800" b="1" dirty="0" smtClean="0"/>
              <a:t> </a:t>
            </a:r>
            <a:r>
              <a:rPr lang="de-DE" sz="2800" b="1" dirty="0" err="1" smtClean="0"/>
              <a:t>prediction</a:t>
            </a:r>
            <a:r>
              <a:rPr lang="de-DE" sz="2800" b="1" dirty="0" smtClean="0"/>
              <a:t> </a:t>
            </a:r>
            <a:r>
              <a:rPr lang="de-DE" sz="2800" b="1" dirty="0" err="1" smtClean="0"/>
              <a:t>branch</a:t>
            </a:r>
            <a:r>
              <a:rPr lang="de-DE" sz="2800" b="1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800" dirty="0" smtClean="0"/>
              <a:t>Block-</a:t>
            </a:r>
            <a:r>
              <a:rPr lang="de-DE" sz="2800" dirty="0" err="1" smtClean="0"/>
              <a:t>based</a:t>
            </a:r>
            <a:r>
              <a:rPr lang="de-DE" sz="2800" dirty="0" smtClean="0"/>
              <a:t> </a:t>
            </a:r>
            <a:r>
              <a:rPr lang="de-DE" sz="2800" dirty="0" err="1" smtClean="0"/>
              <a:t>prediction</a:t>
            </a:r>
            <a:r>
              <a:rPr lang="de-DE" sz="2800" dirty="0" smtClean="0"/>
              <a:t> (block-</a:t>
            </a:r>
            <a:r>
              <a:rPr lang="de-DE" sz="2800" dirty="0" err="1" smtClean="0"/>
              <a:t>matching</a:t>
            </a:r>
            <a:r>
              <a:rPr lang="de-DE" sz="2800" dirty="0" smtClean="0"/>
              <a:t> + </a:t>
            </a:r>
            <a:r>
              <a:rPr lang="de-DE" sz="2800" dirty="0" err="1" smtClean="0"/>
              <a:t>cross-channel</a:t>
            </a:r>
            <a:r>
              <a:rPr lang="de-DE" sz="2800" dirty="0" smtClean="0"/>
              <a:t> + DC </a:t>
            </a:r>
            <a:r>
              <a:rPr lang="de-DE" sz="2800" dirty="0" err="1" smtClean="0"/>
              <a:t>prediction</a:t>
            </a:r>
            <a:r>
              <a:rPr lang="de-DE" sz="2800" dirty="0" smtClean="0"/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800" dirty="0" smtClean="0"/>
              <a:t>DCT-</a:t>
            </a:r>
            <a:r>
              <a:rPr lang="de-DE" sz="2800" dirty="0" err="1" smtClean="0"/>
              <a:t>transform</a:t>
            </a:r>
            <a:r>
              <a:rPr lang="de-DE" sz="2800" dirty="0" smtClean="0"/>
              <a:t> </a:t>
            </a:r>
            <a:r>
              <a:rPr lang="de-DE" sz="2800" dirty="0" err="1" smtClean="0"/>
              <a:t>coding</a:t>
            </a:r>
            <a:r>
              <a:rPr lang="de-DE" sz="2800" dirty="0" smtClean="0"/>
              <a:t> </a:t>
            </a:r>
            <a:r>
              <a:rPr lang="de-DE" sz="2800" dirty="0" err="1" smtClean="0"/>
              <a:t>of</a:t>
            </a:r>
            <a:r>
              <a:rPr lang="de-DE" sz="2800" dirty="0" smtClean="0"/>
              <a:t> </a:t>
            </a:r>
            <a:r>
              <a:rPr lang="de-DE" sz="2800" dirty="0" err="1" smtClean="0"/>
              <a:t>prediction</a:t>
            </a:r>
            <a:r>
              <a:rPr lang="de-DE" sz="2800" dirty="0" smtClean="0"/>
              <a:t> </a:t>
            </a:r>
            <a:r>
              <a:rPr lang="de-DE" sz="2800" dirty="0" err="1" smtClean="0"/>
              <a:t>residuals</a:t>
            </a:r>
            <a:r>
              <a:rPr lang="de-DE" sz="2800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800" dirty="0" smtClean="0"/>
              <a:t>CABAC </a:t>
            </a:r>
            <a:r>
              <a:rPr lang="de-DE" sz="2800" dirty="0" err="1" smtClean="0"/>
              <a:t>entropy</a:t>
            </a:r>
            <a:r>
              <a:rPr lang="de-DE" sz="2800" dirty="0" smtClean="0"/>
              <a:t> </a:t>
            </a:r>
            <a:r>
              <a:rPr lang="de-DE" sz="2800" dirty="0" err="1" smtClean="0"/>
              <a:t>coding</a:t>
            </a:r>
            <a:r>
              <a:rPr lang="de-DE" sz="2800" dirty="0" smtClean="0"/>
              <a:t> </a:t>
            </a:r>
            <a:r>
              <a:rPr lang="de-DE" sz="2800" dirty="0" err="1" smtClean="0"/>
              <a:t>of</a:t>
            </a:r>
            <a:r>
              <a:rPr lang="de-DE" sz="2800" dirty="0" smtClean="0"/>
              <a:t> DCT-</a:t>
            </a:r>
            <a:r>
              <a:rPr lang="de-DE" sz="2800" dirty="0" err="1" smtClean="0"/>
              <a:t>coefficients</a:t>
            </a:r>
            <a:endParaRPr lang="de-DE" sz="2800" dirty="0" smtClean="0"/>
          </a:p>
          <a:p>
            <a:endParaRPr lang="de-DE" sz="2000" dirty="0" smtClean="0"/>
          </a:p>
          <a:p>
            <a:endParaRPr lang="de-DE" b="1" dirty="0" smtClean="0"/>
          </a:p>
          <a:p>
            <a:endParaRPr lang="de-DE" b="1" dirty="0"/>
          </a:p>
          <a:p>
            <a:endParaRPr lang="de-DE" b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3097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958630" y="957943"/>
            <a:ext cx="91521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 smtClean="0"/>
              <a:t>Review </a:t>
            </a:r>
            <a:r>
              <a:rPr lang="de-DE" sz="4000" b="1" dirty="0" err="1" smtClean="0"/>
              <a:t>of</a:t>
            </a:r>
            <a:r>
              <a:rPr lang="de-DE" sz="4000" b="1" dirty="0" smtClean="0"/>
              <a:t> LMS</a:t>
            </a:r>
            <a:endParaRPr lang="de-DE" sz="40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feld 1"/>
              <p:cNvSpPr txBox="1"/>
              <p:nvPr/>
            </p:nvSpPr>
            <p:spPr>
              <a:xfrm>
                <a:off x="958630" y="1665829"/>
                <a:ext cx="9595070" cy="68391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Single channel case: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de-DE" sz="2000" dirty="0" smtClean="0"/>
                  <a:t>Want </a:t>
                </a:r>
                <a:r>
                  <a:rPr lang="de-DE" sz="2000" dirty="0" err="1" smtClean="0"/>
                  <a:t>to</a:t>
                </a:r>
                <a:r>
                  <a:rPr lang="de-DE" sz="2000" dirty="0" smtClean="0"/>
                  <a:t> </a:t>
                </a:r>
                <a:r>
                  <a:rPr lang="de-DE" sz="2000" dirty="0" err="1" smtClean="0"/>
                  <a:t>code</a:t>
                </a:r>
                <a:r>
                  <a:rPr lang="de-DE" sz="2000" dirty="0" smtClean="0"/>
                  <a:t> DCT-II </a:t>
                </a:r>
                <a:r>
                  <a:rPr lang="de-DE" sz="2000" dirty="0" err="1" smtClean="0"/>
                  <a:t>coefficient</a:t>
                </a:r>
                <a:r>
                  <a:rPr lang="de-DE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de-DE" sz="2000" dirty="0" smtClean="0"/>
                  <a:t> on block </a:t>
                </a:r>
                <a:r>
                  <a:rPr lang="de-DE" sz="2000" dirty="0" err="1" smtClean="0"/>
                  <a:t>of</a:t>
                </a:r>
                <a:r>
                  <a:rPr lang="de-DE" sz="2000" dirty="0" smtClean="0"/>
                  <a:t> </a:t>
                </a:r>
                <a:r>
                  <a:rPr lang="de-DE" sz="2000" dirty="0" err="1" smtClean="0"/>
                  <a:t>size</a:t>
                </a:r>
                <a:r>
                  <a:rPr lang="de-DE" sz="2000" dirty="0" smtClean="0"/>
                  <a:t> N</a:t>
                </a:r>
                <a:endParaRPr lang="de-DE" sz="2000" i="1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de-DE" sz="2000" dirty="0" err="1" smtClean="0"/>
                  <a:t>Let</a:t>
                </a:r>
                <a:r>
                  <a:rPr lang="de-DE" sz="20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de-DE" sz="2000" i="1"/>
                        </m:ctrlPr>
                      </m:accPr>
                      <m:e>
                        <m:r>
                          <a:rPr lang="en-US" sz="2000" i="1"/>
                          <m:t>𝑥</m:t>
                        </m:r>
                      </m:e>
                    </m:acc>
                    <m:r>
                      <a:rPr lang="en-US" sz="2000" i="1"/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de-DE" sz="2000" i="1"/>
                        </m:ctrlPr>
                      </m:dPr>
                      <m:e>
                        <m:r>
                          <a:rPr lang="en-US" sz="2000" i="1"/>
                          <m:t>𝑘</m:t>
                        </m:r>
                        <m:r>
                          <a:rPr lang="en-US" sz="2000" i="1"/>
                          <m:t>+1</m:t>
                        </m:r>
                      </m:e>
                    </m:d>
                    <m:r>
                      <a:rPr lang="en-US" sz="2000" i="1"/>
                      <m:t>, … , </m:t>
                    </m:r>
                    <m:acc>
                      <m:accPr>
                        <m:chr m:val="̂"/>
                        <m:ctrlPr>
                          <a:rPr lang="de-DE" sz="2000" i="1"/>
                        </m:ctrlPr>
                      </m:accPr>
                      <m:e>
                        <m:r>
                          <a:rPr lang="en-US" sz="2000" i="1"/>
                          <m:t>𝑥</m:t>
                        </m:r>
                      </m:e>
                    </m:acc>
                    <m:r>
                      <a:rPr lang="en-US" sz="2000" i="1"/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de-DE" sz="2000" i="1"/>
                        </m:ctrlPr>
                      </m:dPr>
                      <m:e>
                        <m:r>
                          <a:rPr lang="en-US" sz="2000" i="1"/>
                          <m:t>𝑁</m:t>
                        </m:r>
                        <m:r>
                          <a:rPr lang="en-US" sz="2000" i="1"/>
                          <m:t>−1</m:t>
                        </m:r>
                      </m:e>
                    </m:d>
                    <m:r>
                      <a:rPr lang="de-DE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2000" dirty="0" err="1" smtClean="0"/>
                  <a:t>already</a:t>
                </a:r>
                <a:r>
                  <a:rPr lang="de-DE" sz="2000" dirty="0" smtClean="0"/>
                  <a:t> </a:t>
                </a:r>
                <a:r>
                  <a:rPr lang="de-DE" sz="2000" dirty="0" err="1" smtClean="0"/>
                  <a:t>reconstructed</a:t>
                </a:r>
                <a:r>
                  <a:rPr lang="de-DE" sz="2000" dirty="0" smtClean="0"/>
                  <a:t> DCT-</a:t>
                </a:r>
                <a:r>
                  <a:rPr lang="de-DE" sz="2000" dirty="0" err="1" smtClean="0"/>
                  <a:t>coefficients</a:t>
                </a:r>
                <a:endParaRPr lang="de-DE" sz="2000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de-DE" sz="2000" dirty="0" err="1" smtClean="0"/>
                  <a:t>Predict</a:t>
                </a:r>
                <a:r>
                  <a:rPr lang="de-DE" sz="2000" dirty="0" smtClean="0"/>
                  <a:t>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de-DE" sz="2000" i="1" dirty="0" smtClean="0"/>
                  <a:t> </a:t>
                </a:r>
                <a:r>
                  <a:rPr lang="de-DE" sz="2000" dirty="0" smtClean="0"/>
                  <a:t>by: </a:t>
                </a:r>
                <a:br>
                  <a:rPr lang="de-DE" sz="2000" dirty="0" smtClean="0"/>
                </a:br>
                <a14:m>
                  <m:oMath xmlns:m="http://schemas.openxmlformats.org/officeDocument/2006/math">
                    <m:r>
                      <a:rPr lang="en-US" sz="2000" i="1"/>
                      <m:t>𝑝𝑟𝑒𝑑</m:t>
                    </m:r>
                    <m:r>
                      <a:rPr lang="en-US" sz="2000" i="1"/>
                      <m:t>[</m:t>
                    </m:r>
                    <m:r>
                      <a:rPr lang="en-US" sz="2000" i="1"/>
                      <m:t>𝑘</m:t>
                    </m:r>
                    <m:r>
                      <a:rPr lang="en-US" sz="2000" i="1"/>
                      <m:t>]= </m:t>
                    </m:r>
                    <m:nary>
                      <m:naryPr>
                        <m:chr m:val="∑"/>
                        <m:limLoc m:val="subSup"/>
                        <m:ctrlPr>
                          <a:rPr lang="de-DE" sz="2000" i="1"/>
                        </m:ctrlPr>
                      </m:naryPr>
                      <m:sub>
                        <m:r>
                          <a:rPr lang="en-US" sz="2000" i="1"/>
                          <m:t>𝑖</m:t>
                        </m:r>
                        <m:r>
                          <a:rPr lang="en-US" sz="2000" i="1"/>
                          <m:t>=1</m:t>
                        </m:r>
                      </m:sub>
                      <m:sup>
                        <m:r>
                          <a:rPr lang="en-US" sz="2000" i="1"/>
                          <m:t>𝐿</m:t>
                        </m:r>
                      </m:sup>
                      <m:e>
                        <m:sSub>
                          <m:sSubPr>
                            <m:ctrlPr>
                              <a:rPr lang="de-DE" sz="2000" i="1"/>
                            </m:ctrlPr>
                          </m:sSubPr>
                          <m:e>
                            <m:r>
                              <a:rPr lang="en-US" sz="2000" i="1"/>
                              <m:t>𝑣</m:t>
                            </m:r>
                          </m:e>
                          <m:sub>
                            <m:r>
                              <a:rPr lang="en-US" sz="2000" i="1"/>
                              <m:t>𝑖</m:t>
                            </m:r>
                          </m:sub>
                        </m:sSub>
                        <m:r>
                          <a:rPr lang="en-US" sz="2000" i="1"/>
                          <m:t>⋅</m:t>
                        </m:r>
                        <m:acc>
                          <m:accPr>
                            <m:chr m:val="̂"/>
                            <m:ctrlPr>
                              <a:rPr lang="de-DE" sz="2000" i="1"/>
                            </m:ctrlPr>
                          </m:accPr>
                          <m:e>
                            <m:r>
                              <a:rPr lang="en-US" sz="2000" i="1"/>
                              <m:t>𝑥</m:t>
                            </m:r>
                          </m:e>
                        </m:acc>
                        <m:r>
                          <a:rPr lang="en-US" sz="2000" i="1"/>
                          <m:t>[</m:t>
                        </m:r>
                        <m:r>
                          <a:rPr lang="en-US" sz="2000" i="1"/>
                          <m:t>𝑘</m:t>
                        </m:r>
                        <m:r>
                          <a:rPr lang="en-US" sz="2000" i="1"/>
                          <m:t>+</m:t>
                        </m:r>
                        <m:r>
                          <a:rPr lang="en-US" sz="2000" i="1"/>
                          <m:t>𝑖</m:t>
                        </m:r>
                        <m:r>
                          <a:rPr lang="en-US" sz="2000" i="1"/>
                          <m:t>]</m:t>
                        </m:r>
                      </m:e>
                    </m:nary>
                  </m:oMath>
                </a14:m>
                <a:endParaRPr lang="de-DE" sz="20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de-DE" sz="2000" dirty="0" err="1" smtClean="0"/>
                  <a:t>Weighst</a:t>
                </a:r>
                <a:r>
                  <a:rPr lang="de-DE" sz="2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de-DE" sz="2000" dirty="0" smtClean="0"/>
                  <a:t> updated on </a:t>
                </a:r>
                <a:r>
                  <a:rPr lang="de-DE" sz="2000" dirty="0" err="1" smtClean="0"/>
                  <a:t>the</a:t>
                </a:r>
                <a:r>
                  <a:rPr lang="de-DE" sz="2000" dirty="0" smtClean="0"/>
                  <a:t> </a:t>
                </a:r>
                <a:r>
                  <a:rPr lang="de-DE" sz="2000" dirty="0" err="1" smtClean="0"/>
                  <a:t>fly</a:t>
                </a:r>
                <a:r>
                  <a:rPr lang="de-DE" sz="2000" dirty="0" smtClean="0"/>
                  <a:t> </a:t>
                </a:r>
                <a:r>
                  <a:rPr lang="de-DE" sz="2000" dirty="0" err="1" smtClean="0"/>
                  <a:t>by</a:t>
                </a:r>
                <a:r>
                  <a:rPr lang="de-DE" sz="2000" dirty="0" smtClean="0"/>
                  <a:t> </a:t>
                </a:r>
                <a:r>
                  <a:rPr lang="de-DE" sz="2000" dirty="0" err="1" smtClean="0"/>
                  <a:t>decoder</a:t>
                </a:r>
                <a:r>
                  <a:rPr lang="de-DE" sz="2000" dirty="0" smtClean="0"/>
                  <a:t> </a:t>
                </a:r>
                <a:r>
                  <a:rPr lang="de-DE" sz="2000" dirty="0" err="1" smtClean="0"/>
                  <a:t>and</a:t>
                </a:r>
                <a:r>
                  <a:rPr lang="de-DE" sz="2000" dirty="0" smtClean="0"/>
                  <a:t> </a:t>
                </a:r>
                <a:r>
                  <a:rPr lang="de-DE" sz="2000" dirty="0" err="1" smtClean="0"/>
                  <a:t>encoder</a:t>
                </a:r>
                <a:endParaRPr lang="de-DE" sz="2000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de-DE" sz="2000" dirty="0" err="1" smtClean="0"/>
                  <a:t>Quantize</a:t>
                </a:r>
                <a:r>
                  <a:rPr lang="de-DE" sz="2000" dirty="0" smtClean="0"/>
                  <a:t> </a:t>
                </a:r>
                <a:r>
                  <a:rPr lang="de-DE" sz="2000" dirty="0" err="1" smtClean="0"/>
                  <a:t>and</a:t>
                </a:r>
                <a:r>
                  <a:rPr lang="de-DE" sz="2000" dirty="0" smtClean="0"/>
                  <a:t> </a:t>
                </a:r>
                <a:r>
                  <a:rPr lang="de-DE" sz="2000" dirty="0" err="1" smtClean="0"/>
                  <a:t>entropy</a:t>
                </a:r>
                <a:r>
                  <a:rPr lang="de-DE" sz="2000" dirty="0" smtClean="0"/>
                  <a:t> </a:t>
                </a:r>
                <a:r>
                  <a:rPr lang="de-DE" sz="2000" dirty="0" err="1" smtClean="0"/>
                  <a:t>code</a:t>
                </a:r>
                <a:r>
                  <a:rPr lang="de-DE" sz="2000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DE" sz="2000" b="0" i="0" smtClean="0">
                        <a:latin typeface="Cambria Math" panose="02040503050406030204" pitchFamily="18" charset="0"/>
                      </a:rPr>
                      <m:t>x</m:t>
                    </m:r>
                    <m:d>
                      <m:dPr>
                        <m:begChr m:val="["/>
                        <m:endChr m:val="]"/>
                        <m:ctrlPr>
                          <a:rPr lang="de-DE" sz="2000" b="0" i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de-DE" sz="2000" b="0" i="0" smtClean="0">
                            <a:latin typeface="Cambria Math" panose="02040503050406030204" pitchFamily="18" charset="0"/>
                          </a:rPr>
                          <m:t>k</m:t>
                        </m:r>
                      </m:e>
                    </m:d>
                    <m:r>
                      <a:rPr lang="de-DE" sz="2000" b="0" i="0" smtClean="0">
                        <a:latin typeface="Cambria Math" panose="02040503050406030204" pitchFamily="18" charset="0"/>
                      </a:rPr>
                      <m:t>−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𝑝𝑟𝑒𝑑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de-DE" sz="2000" dirty="0" smtClean="0"/>
                  <a:t> </a:t>
                </a:r>
                <a:r>
                  <a:rPr lang="de-DE" sz="2000" dirty="0" err="1" smtClean="0"/>
                  <a:t>to</a:t>
                </a:r>
                <a:r>
                  <a:rPr lang="de-DE" sz="2000" dirty="0" smtClean="0"/>
                  <a:t> </a:t>
                </a:r>
                <a:r>
                  <a:rPr lang="de-DE" sz="2000" dirty="0" err="1" smtClean="0"/>
                  <a:t>get</a:t>
                </a:r>
                <a:r>
                  <a:rPr lang="de-DE" sz="2000" dirty="0" smtClean="0"/>
                  <a:t> </a:t>
                </a:r>
                <a:r>
                  <a:rPr lang="de-DE" sz="2000" dirty="0" err="1" smtClean="0"/>
                  <a:t>reconstructed</a:t>
                </a:r>
                <a:r>
                  <a:rPr lang="de-DE" sz="2000" dirty="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</m:oMath>
                </a14:m>
                <a:endParaRPr lang="de-DE" sz="2000" dirty="0"/>
              </a:p>
              <a:p>
                <a:endParaRPr lang="de-DE" sz="2000" b="1" dirty="0" smtClean="0"/>
              </a:p>
              <a:p>
                <a:r>
                  <a:rPr lang="de-DE" sz="2000" b="1" dirty="0" smtClean="0"/>
                  <a:t>Cross </a:t>
                </a:r>
                <a:r>
                  <a:rPr lang="de-DE" sz="2000" b="1" dirty="0" err="1" smtClean="0"/>
                  <a:t>channel</a:t>
                </a:r>
                <a:r>
                  <a:rPr lang="de-DE" sz="2000" b="1" dirty="0" smtClean="0"/>
                  <a:t> </a:t>
                </a:r>
                <a:r>
                  <a:rPr lang="de-DE" sz="2000" b="1" dirty="0" err="1" smtClean="0"/>
                  <a:t>extension</a:t>
                </a:r>
                <a:r>
                  <a:rPr lang="de-DE" sz="2000" b="1" dirty="0" smtClean="0"/>
                  <a:t>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de-DE" sz="2000" dirty="0" err="1" smtClean="0"/>
                  <a:t>For</a:t>
                </a:r>
                <a:r>
                  <a:rPr lang="de-DE" sz="2000" dirty="0" smtClean="0"/>
                  <a:t> M </a:t>
                </a:r>
                <a:r>
                  <a:rPr lang="de-DE" sz="2000" dirty="0" err="1" smtClean="0"/>
                  <a:t>previous</a:t>
                </a:r>
                <a:r>
                  <a:rPr lang="de-DE" sz="2000" dirty="0" smtClean="0"/>
                  <a:t> </a:t>
                </a:r>
                <a:r>
                  <a:rPr lang="de-DE" sz="2000" dirty="0" err="1" smtClean="0"/>
                  <a:t>channels</a:t>
                </a:r>
                <a:r>
                  <a:rPr lang="de-DE" sz="2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2000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</m:oMath>
                </a14:m>
                <a:r>
                  <a:rPr lang="de-DE" sz="2000" dirty="0" smtClean="0"/>
                  <a:t>, </a:t>
                </a:r>
                <a:r>
                  <a:rPr lang="de-DE" sz="2000" dirty="0" err="1" smtClean="0"/>
                  <a:t>let</a:t>
                </a:r>
                <a:r>
                  <a:rPr lang="de-DE" sz="20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2000" i="1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][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de-DE" sz="2000" dirty="0" smtClean="0"/>
                  <a:t>] </a:t>
                </a:r>
                <a:r>
                  <a:rPr lang="de-DE" sz="2000" dirty="0" err="1" smtClean="0"/>
                  <a:t>reconstructed</a:t>
                </a:r>
                <a:r>
                  <a:rPr lang="de-DE" sz="2000" dirty="0" smtClean="0"/>
                  <a:t> DCT-</a:t>
                </a:r>
                <a:r>
                  <a:rPr lang="de-DE" sz="2000" dirty="0" err="1" smtClean="0"/>
                  <a:t>coefficients</a:t>
                </a:r>
                <a:r>
                  <a:rPr lang="de-DE" sz="2000" dirty="0" smtClean="0"/>
                  <a:t> at </a:t>
                </a:r>
                <a:r>
                  <a:rPr lang="de-DE" sz="2000" dirty="0" err="1" smtClean="0"/>
                  <a:t>frequency</a:t>
                </a:r>
                <a:r>
                  <a:rPr lang="de-DE" sz="2000" dirty="0" smtClean="0"/>
                  <a:t> </a:t>
                </a:r>
                <a:r>
                  <a:rPr lang="de-DE" sz="2000" dirty="0" err="1" smtClean="0"/>
                  <a:t>position</a:t>
                </a:r>
                <a:r>
                  <a:rPr lang="de-DE" sz="2000" dirty="0" smtClean="0"/>
                  <a:t> k.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de-DE" sz="2000" dirty="0" err="1" smtClean="0"/>
                  <a:t>Predict</a:t>
                </a:r>
                <a:r>
                  <a:rPr lang="de-DE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de-DE" sz="2000" i="1" dirty="0"/>
                  <a:t> </a:t>
                </a:r>
                <a:r>
                  <a:rPr lang="de-DE" sz="2000" dirty="0"/>
                  <a:t>by: </a:t>
                </a:r>
                <a:br>
                  <a:rPr lang="de-DE" sz="2000" dirty="0"/>
                </a:b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𝑝𝑟𝑒𝑑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]= </m:t>
                    </m:r>
                    <m:nary>
                      <m:naryPr>
                        <m:chr m:val="∑"/>
                        <m:limLoc m:val="subSup"/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𝐿</m:t>
                        </m:r>
                      </m:sup>
                      <m:e>
                        <m:sSub>
                          <m:sSubPr>
                            <m:ctrlPr>
                              <a:rPr lang="de-DE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⋅</m:t>
                        </m:r>
                        <m:acc>
                          <m:accPr>
                            <m:chr m:val="̂"/>
                            <m:ctrlPr>
                              <a:rPr lang="de-DE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nary>
                          <m:naryPr>
                            <m:chr m:val="∑"/>
                            <m:limLoc m:val="subSup"/>
                            <m:ctrlPr>
                              <a:rPr lang="de-DE" sz="2000" i="1"/>
                            </m:ctrlPr>
                          </m:naryPr>
                          <m:sub>
                            <m:r>
                              <a:rPr lang="en-US" sz="2000" i="1"/>
                              <m:t>𝑗</m:t>
                            </m:r>
                            <m:r>
                              <a:rPr lang="en-US" sz="2000" i="1"/>
                              <m:t>=1</m:t>
                            </m:r>
                          </m:sub>
                          <m:sup>
                            <m:r>
                              <a:rPr lang="en-US" sz="2000" i="1"/>
                              <m:t>𝑀</m:t>
                            </m:r>
                          </m:sup>
                          <m:e>
                            <m:sSub>
                              <m:sSubPr>
                                <m:ctrlPr>
                                  <a:rPr lang="de-DE" sz="2000" i="1"/>
                                </m:ctrlPr>
                              </m:sSubPr>
                              <m:e>
                                <m:r>
                                  <a:rPr lang="en-US" sz="2000" i="1"/>
                                  <m:t>𝑤</m:t>
                                </m:r>
                              </m:e>
                              <m:sub>
                                <m:r>
                                  <a:rPr lang="en-US" sz="2000" i="1"/>
                                  <m:t>𝑗</m:t>
                                </m:r>
                              </m:sub>
                            </m:sSub>
                            <m:r>
                              <a:rPr lang="en-US" sz="2000" i="1"/>
                              <m:t>⋅</m:t>
                            </m:r>
                            <m:acc>
                              <m:accPr>
                                <m:chr m:val="̂"/>
                                <m:ctrlPr>
                                  <a:rPr lang="de-DE" sz="2000" i="1"/>
                                </m:ctrlPr>
                              </m:accPr>
                              <m:e>
                                <m:r>
                                  <a:rPr lang="en-US" sz="2000" i="1"/>
                                  <m:t>𝑥</m:t>
                                </m:r>
                              </m:e>
                            </m:acc>
                            <m:r>
                              <a:rPr lang="en-US" sz="2000" i="1"/>
                              <m:t>[</m:t>
                            </m:r>
                            <m:sSub>
                              <m:sSubPr>
                                <m:ctrlPr>
                                  <a:rPr lang="de-DE" sz="2000" i="1"/>
                                </m:ctrlPr>
                              </m:sSubPr>
                              <m:e>
                                <m:r>
                                  <a:rPr lang="en-US" sz="2000" i="1"/>
                                  <m:t>𝐴</m:t>
                                </m:r>
                              </m:e>
                              <m:sub>
                                <m:r>
                                  <a:rPr lang="en-US" sz="2000" i="1"/>
                                  <m:t>𝑗</m:t>
                                </m:r>
                              </m:sub>
                            </m:sSub>
                            <m:r>
                              <a:rPr lang="en-US" sz="2000" i="1"/>
                              <m:t>][</m:t>
                            </m:r>
                            <m:r>
                              <a:rPr lang="en-US" sz="2000" i="1"/>
                              <m:t>𝑘</m:t>
                            </m:r>
                            <m:r>
                              <a:rPr lang="en-US" sz="2000" i="1"/>
                              <m:t>]</m:t>
                            </m:r>
                          </m:e>
                        </m:nary>
                      </m:e>
                    </m:nary>
                  </m:oMath>
                </a14:m>
                <a:endParaRPr lang="de-DE" sz="2000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de-DE" sz="2000" dirty="0" err="1" smtClean="0"/>
                  <a:t>Weights</a:t>
                </a:r>
                <a:r>
                  <a:rPr lang="de-DE" sz="2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de-DE" sz="2000" dirty="0"/>
                  <a:t> </a:t>
                </a:r>
                <a:r>
                  <a:rPr lang="de-DE" sz="2000" dirty="0" smtClean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de-DE" sz="2000" dirty="0" smtClean="0"/>
                  <a:t>  </a:t>
                </a:r>
                <a:r>
                  <a:rPr lang="de-DE" sz="2000" dirty="0"/>
                  <a:t>updated on </a:t>
                </a:r>
                <a:r>
                  <a:rPr lang="de-DE" sz="2000" dirty="0" err="1"/>
                  <a:t>the</a:t>
                </a:r>
                <a:r>
                  <a:rPr lang="de-DE" sz="2000" dirty="0"/>
                  <a:t> </a:t>
                </a:r>
                <a:r>
                  <a:rPr lang="de-DE" sz="2000" dirty="0" err="1"/>
                  <a:t>fly</a:t>
                </a:r>
                <a:r>
                  <a:rPr lang="de-DE" sz="2000" dirty="0"/>
                  <a:t> </a:t>
                </a:r>
                <a:r>
                  <a:rPr lang="de-DE" sz="2000" dirty="0" err="1"/>
                  <a:t>by</a:t>
                </a:r>
                <a:r>
                  <a:rPr lang="de-DE" sz="2000" dirty="0"/>
                  <a:t> </a:t>
                </a:r>
                <a:r>
                  <a:rPr lang="de-DE" sz="2000" dirty="0" err="1"/>
                  <a:t>decoder</a:t>
                </a:r>
                <a:r>
                  <a:rPr lang="de-DE" sz="2000" dirty="0"/>
                  <a:t> </a:t>
                </a:r>
                <a:r>
                  <a:rPr lang="de-DE" sz="2000" dirty="0" err="1"/>
                  <a:t>and</a:t>
                </a:r>
                <a:r>
                  <a:rPr lang="de-DE" sz="2000" dirty="0"/>
                  <a:t> </a:t>
                </a:r>
                <a:r>
                  <a:rPr lang="de-DE" sz="2000" dirty="0" err="1"/>
                  <a:t>encoder</a:t>
                </a:r>
                <a:endParaRPr lang="de-DE" sz="20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de-DE" dirty="0"/>
              </a:p>
              <a:p>
                <a:endParaRPr lang="de-DE" sz="2000" dirty="0" smtClean="0"/>
              </a:p>
              <a:p>
                <a:endParaRPr lang="de-DE" b="1" dirty="0" smtClean="0"/>
              </a:p>
              <a:p>
                <a:endParaRPr lang="de-DE" b="1" dirty="0"/>
              </a:p>
              <a:p>
                <a:endParaRPr lang="de-DE" b="1" dirty="0" smtClean="0"/>
              </a:p>
              <a:p>
                <a:endParaRPr lang="en-US" b="1" dirty="0"/>
              </a:p>
            </p:txBody>
          </p:sp>
        </mc:Choice>
        <mc:Fallback>
          <p:sp>
            <p:nvSpPr>
              <p:cNvPr id="2" name="Textfeld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8630" y="1665829"/>
                <a:ext cx="9595070" cy="6839180"/>
              </a:xfrm>
              <a:prstGeom prst="rect">
                <a:avLst/>
              </a:prstGeom>
              <a:blipFill>
                <a:blip r:embed="rId2"/>
                <a:stretch>
                  <a:fillRect l="-635" t="-446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294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958630" y="957943"/>
            <a:ext cx="91521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 smtClean="0"/>
              <a:t>Goal </a:t>
            </a:r>
            <a:r>
              <a:rPr lang="de-DE" sz="4000" b="1" dirty="0" err="1" smtClean="0"/>
              <a:t>of</a:t>
            </a:r>
            <a:r>
              <a:rPr lang="de-DE" sz="4000" b="1" dirty="0" smtClean="0"/>
              <a:t> CE</a:t>
            </a:r>
            <a:endParaRPr lang="de-DE" sz="4000" b="1" dirty="0"/>
          </a:p>
        </p:txBody>
      </p:sp>
      <p:sp>
        <p:nvSpPr>
          <p:cNvPr id="2" name="Textfeld 1"/>
          <p:cNvSpPr txBox="1"/>
          <p:nvPr/>
        </p:nvSpPr>
        <p:spPr>
          <a:xfrm>
            <a:off x="958630" y="1665829"/>
            <a:ext cx="959507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 smtClean="0"/>
          </a:p>
          <a:p>
            <a:r>
              <a:rPr lang="en-US" sz="2800" b="1" dirty="0" smtClean="0"/>
              <a:t>Combination/unification </a:t>
            </a:r>
            <a:r>
              <a:rPr lang="en-US" sz="2800" b="1" dirty="0"/>
              <a:t>of </a:t>
            </a:r>
            <a:r>
              <a:rPr lang="en-US" sz="2800" b="1" dirty="0" smtClean="0"/>
              <a:t>above two </a:t>
            </a:r>
            <a:r>
              <a:rPr lang="en-US" sz="2800" b="1" dirty="0"/>
              <a:t>branches</a:t>
            </a:r>
            <a:r>
              <a:rPr lang="en-US" sz="2800" b="1" dirty="0" smtClean="0"/>
              <a:t>:</a:t>
            </a:r>
          </a:p>
          <a:p>
            <a:endParaRPr lang="en-US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CABAC replacing Huffman in LMS branch </a:t>
            </a:r>
            <a:br>
              <a:rPr lang="en-US" sz="2400" dirty="0"/>
            </a:br>
            <a:r>
              <a:rPr lang="en-US" sz="2400" b="1" dirty="0"/>
              <a:t>-&gt; One entropy coding </a:t>
            </a:r>
            <a:r>
              <a:rPr lang="en-US" sz="2400" b="1" dirty="0" smtClean="0"/>
              <a:t>branch</a:t>
            </a:r>
          </a:p>
          <a:p>
            <a:endParaRPr lang="de-D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Combine LMS and block-based </a:t>
            </a:r>
            <a:r>
              <a:rPr lang="en-US" sz="2400" dirty="0" smtClean="0"/>
              <a:t>prediction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33401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958630" y="957943"/>
            <a:ext cx="91521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Outline </a:t>
            </a:r>
            <a:r>
              <a:rPr kumimoji="0" lang="de-DE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</a:t>
            </a:r>
            <a:r>
              <a:rPr kumimoji="0" lang="de-DE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CE-4</a:t>
            </a:r>
            <a:endParaRPr kumimoji="0" lang="de-DE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1006378" y="1892910"/>
            <a:ext cx="89750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CE-4-LMS-Only Anchor: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Use</a:t>
            </a: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only</a:t>
            </a: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LMS-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branch</a:t>
            </a:r>
            <a:endParaRPr kumimoji="0" lang="de-DE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4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Fixed block </a:t>
            </a:r>
            <a:r>
              <a:rPr kumimoji="0" lang="de-DE" sz="24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size</a:t>
            </a:r>
            <a:r>
              <a:rPr kumimoji="0" lang="de-DE" sz="24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2048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No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block-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based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prediction</a:t>
            </a:r>
            <a:endParaRPr lang="de-DE" sz="2400" dirty="0" smtClean="0">
              <a:solidFill>
                <a:prstClr val="black"/>
              </a:solidFill>
              <a:latin typeface="Calibri" panose="020F050202020403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2400" noProof="0" dirty="0" smtClean="0">
                <a:solidFill>
                  <a:prstClr val="black"/>
                </a:solidFill>
                <a:latin typeface="Calibri" panose="020F0502020204030204"/>
              </a:rPr>
              <a:t>DCT-II </a:t>
            </a:r>
            <a:r>
              <a:rPr lang="de-DE" sz="2400" noProof="0" dirty="0" err="1" smtClean="0">
                <a:solidFill>
                  <a:prstClr val="black"/>
                </a:solidFill>
                <a:latin typeface="Calibri" panose="020F0502020204030204"/>
              </a:rPr>
              <a:t>transform</a:t>
            </a:r>
            <a:endParaRPr lang="de-DE" sz="2400" noProof="0" dirty="0" smtClean="0">
              <a:solidFill>
                <a:prstClr val="black"/>
              </a:solidFill>
              <a:latin typeface="Calibri" panose="020F050202020403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400" i="0" u="none" strike="noStrike" kern="1200" cap="none" spc="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LMS </a:t>
            </a:r>
            <a:r>
              <a:rPr kumimoji="0" lang="de-DE" sz="2400" i="0" u="none" strike="noStrike" kern="1200" cap="none" spc="0" normalizeH="0" baseline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prediction</a:t>
            </a:r>
            <a:r>
              <a:rPr kumimoji="0" lang="de-DE" sz="2400" i="0" u="none" strike="noStrike" kern="1200" cap="none" spc="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in DCT-II </a:t>
            </a:r>
            <a:r>
              <a:rPr kumimoji="0" lang="de-DE" sz="2400" i="0" u="none" strike="noStrike" kern="1200" cap="none" spc="0" normalizeH="0" baseline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domain</a:t>
            </a:r>
            <a:r>
              <a:rPr kumimoji="0" lang="de-DE" sz="2400" i="0" u="none" strike="noStrike" kern="1200" cap="none" spc="0" normalizeH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</a:t>
            </a:r>
            <a:r>
              <a:rPr kumimoji="0" lang="de-DE" sz="2400" i="0" u="none" strike="noStrike" kern="1200" cap="none" spc="0" normalizeH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from</a:t>
            </a:r>
            <a:r>
              <a:rPr kumimoji="0" lang="de-DE" sz="2400" i="0" u="none" strike="noStrike" kern="1200" cap="none" spc="0" normalizeH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</a:t>
            </a:r>
            <a:r>
              <a:rPr kumimoji="0" lang="de-DE" sz="2400" i="0" u="none" strike="noStrike" kern="1200" cap="none" spc="0" normalizeH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current</a:t>
            </a:r>
            <a:r>
              <a:rPr kumimoji="0" lang="de-DE" sz="2400" i="0" u="none" strike="noStrike" kern="1200" cap="none" spc="0" normalizeH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H.BWC</a:t>
            </a:r>
            <a:endParaRPr kumimoji="0" lang="de-DE" sz="2400" i="0" u="none" strike="noStrike" kern="1200" cap="none" spc="0" normalizeH="0" baseline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Huffman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coding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of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DCT-II 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coefficients</a:t>
            </a:r>
            <a:endParaRPr lang="de-DE" sz="2400" dirty="0" smtClean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958630" y="4428315"/>
            <a:ext cx="89750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CE-4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test</a:t>
            </a: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:</a:t>
            </a:r>
            <a:r>
              <a:rPr kumimoji="0" lang="de-DE" sz="24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As CE-4-LMS-Only</a:t>
            </a:r>
            <a:r>
              <a:rPr kumimoji="0" lang="de-DE" sz="240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Anchor, but: </a:t>
            </a:r>
            <a:endParaRPr kumimoji="0" lang="de-DE" sz="24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Replace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Huffman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by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CABAC-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entropy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coding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CABAC 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either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from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current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H.BWC 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or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with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modifications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of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CE 3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de-DE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Thus: CE-4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studies</a:t>
            </a: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individual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impact</a:t>
            </a:r>
            <a:r>
              <a:rPr kumimoji="0" lang="de-DE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</a:t>
            </a:r>
            <a:r>
              <a:rPr kumimoji="0" lang="de-DE" sz="24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of</a:t>
            </a:r>
            <a:r>
              <a:rPr kumimoji="0" lang="de-DE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</a:t>
            </a:r>
            <a:r>
              <a:rPr kumimoji="0" lang="de-DE" sz="24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using</a:t>
            </a:r>
            <a:r>
              <a:rPr kumimoji="0" lang="de-DE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CABAC </a:t>
            </a:r>
            <a:r>
              <a:rPr kumimoji="0" lang="de-DE" sz="24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for</a:t>
            </a:r>
            <a:r>
              <a:rPr kumimoji="0" lang="de-DE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LMS</a:t>
            </a: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2634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958630" y="957943"/>
            <a:ext cx="91521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Outline </a:t>
            </a:r>
            <a:r>
              <a:rPr kumimoji="0" lang="de-DE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</a:t>
            </a:r>
            <a:r>
              <a:rPr kumimoji="0" lang="de-DE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CE-5</a:t>
            </a:r>
            <a:endParaRPr kumimoji="0" lang="de-DE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958630" y="2043255"/>
            <a:ext cx="897509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Combine</a:t>
            </a:r>
            <a:r>
              <a:rPr kumimoji="0" lang="de-DE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LMS </a:t>
            </a:r>
            <a:r>
              <a:rPr kumimoji="0" lang="de-DE" sz="24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and</a:t>
            </a:r>
            <a:r>
              <a:rPr kumimoji="0" lang="de-DE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block-</a:t>
            </a:r>
            <a:r>
              <a:rPr kumimoji="0" lang="de-DE" sz="24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based</a:t>
            </a:r>
            <a:r>
              <a:rPr kumimoji="0" lang="de-DE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</a:t>
            </a:r>
            <a:r>
              <a:rPr kumimoji="0" lang="de-DE" sz="24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prediction</a:t>
            </a:r>
            <a:r>
              <a:rPr lang="de-DE" sz="2400" b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b="1" dirty="0" err="1" smtClean="0">
                <a:solidFill>
                  <a:prstClr val="black"/>
                </a:solidFill>
                <a:latin typeface="Calibri" panose="020F0502020204030204"/>
              </a:rPr>
              <a:t>to</a:t>
            </a:r>
            <a:r>
              <a:rPr lang="de-DE" sz="2400" b="1" dirty="0" smtClean="0">
                <a:solidFill>
                  <a:prstClr val="black"/>
                </a:solidFill>
                <a:latin typeface="Calibri" panose="020F0502020204030204"/>
              </a:rPr>
              <a:t> a </a:t>
            </a:r>
            <a:r>
              <a:rPr lang="de-DE" sz="2400" b="1" dirty="0" err="1" smtClean="0">
                <a:solidFill>
                  <a:prstClr val="black"/>
                </a:solidFill>
                <a:latin typeface="Calibri" panose="020F0502020204030204"/>
              </a:rPr>
              <a:t>single</a:t>
            </a:r>
            <a:r>
              <a:rPr lang="de-DE" sz="2400" b="1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b="1" dirty="0" err="1" smtClean="0">
                <a:solidFill>
                  <a:prstClr val="black"/>
                </a:solidFill>
                <a:latin typeface="Calibri" panose="020F0502020204030204"/>
              </a:rPr>
              <a:t>branch</a:t>
            </a:r>
            <a:r>
              <a:rPr lang="de-DE" sz="2400" b="1" dirty="0" smtClean="0">
                <a:solidFill>
                  <a:prstClr val="black"/>
                </a:solidFill>
                <a:latin typeface="Calibri" panose="020F0502020204030204"/>
              </a:rPr>
              <a:t>:</a:t>
            </a:r>
            <a:endParaRPr kumimoji="0" lang="de-DE" sz="2400" b="1" i="0" u="none" strike="noStrike" kern="1200" cap="none" spc="0" normalizeH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de-DE" sz="24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4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Use</a:t>
            </a:r>
            <a:r>
              <a:rPr kumimoji="0" lang="de-DE" sz="24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LMS on residual </a:t>
            </a:r>
            <a:r>
              <a:rPr kumimoji="0" lang="de-DE" sz="24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of</a:t>
            </a:r>
            <a:r>
              <a:rPr kumimoji="0" lang="de-DE" sz="240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block-</a:t>
            </a:r>
            <a:r>
              <a:rPr kumimoji="0" lang="de-DE" sz="240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based</a:t>
            </a:r>
            <a:r>
              <a:rPr kumimoji="0" lang="de-DE" sz="240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</a:t>
            </a:r>
            <a:r>
              <a:rPr kumimoji="0" lang="de-DE" sz="240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prediction</a:t>
            </a:r>
            <a:endParaRPr kumimoji="0" lang="de-DE" sz="2400" i="0" u="none" strike="noStrike" kern="1200" cap="none" spc="0" normalizeH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2400" baseline="0" dirty="0" smtClean="0">
                <a:solidFill>
                  <a:prstClr val="black"/>
                </a:solidFill>
                <a:latin typeface="Calibri" panose="020F0502020204030204"/>
              </a:rPr>
              <a:t>On-off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flag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for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LMS.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Inter-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channel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-LMS: 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Use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DCT-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coefficients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only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if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same block-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based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prediction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 type </a:t>
            </a:r>
            <a:r>
              <a:rPr lang="de-DE" sz="2400" dirty="0" err="1" smtClean="0">
                <a:solidFill>
                  <a:prstClr val="black"/>
                </a:solidFill>
                <a:latin typeface="Calibri" panose="020F0502020204030204"/>
              </a:rPr>
              <a:t>used</a:t>
            </a:r>
            <a:r>
              <a:rPr lang="de-DE" sz="2400" dirty="0" smtClean="0">
                <a:solidFill>
                  <a:prstClr val="black"/>
                </a:solidFill>
                <a:latin typeface="Calibri" panose="020F0502020204030204"/>
              </a:rPr>
              <a:t>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4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CABAC-</a:t>
            </a:r>
            <a:r>
              <a:rPr kumimoji="0" lang="de-DE" sz="24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entropy</a:t>
            </a:r>
            <a:r>
              <a:rPr kumimoji="0" lang="de-DE" sz="24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</a:t>
            </a:r>
            <a:r>
              <a:rPr kumimoji="0" lang="de-DE" sz="24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coding</a:t>
            </a:r>
            <a:r>
              <a:rPr kumimoji="0" lang="de-DE" sz="24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</a:t>
            </a:r>
            <a:r>
              <a:rPr kumimoji="0" lang="de-DE" sz="24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always</a:t>
            </a:r>
            <a:r>
              <a:rPr kumimoji="0" lang="de-DE" sz="240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</a:t>
            </a:r>
            <a:r>
              <a:rPr kumimoji="0" lang="de-DE" sz="240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used</a:t>
            </a:r>
            <a:r>
              <a:rPr kumimoji="0" lang="de-DE" sz="240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de-DE" sz="2400" i="0" u="none" strike="noStrike" kern="1200" cap="none" spc="0" normalizeH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de-DE" sz="2400" i="0" u="none" strike="noStrike" kern="1200" cap="none" spc="0" normalizeH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z="2400" i="1" baseline="0" dirty="0" err="1" smtClean="0">
                <a:solidFill>
                  <a:prstClr val="black"/>
                </a:solidFill>
                <a:latin typeface="Calibri" panose="020F0502020204030204"/>
              </a:rPr>
              <a:t>To</a:t>
            </a:r>
            <a:r>
              <a:rPr lang="de-DE" sz="2400" i="1" baseline="0" dirty="0" smtClean="0">
                <a:solidFill>
                  <a:prstClr val="black"/>
                </a:solidFill>
                <a:latin typeface="Calibri" panose="020F0502020204030204"/>
              </a:rPr>
              <a:t> not </a:t>
            </a:r>
            <a:r>
              <a:rPr lang="de-DE" sz="2400" i="1" baseline="0" dirty="0" err="1" smtClean="0">
                <a:solidFill>
                  <a:prstClr val="black"/>
                </a:solidFill>
                <a:latin typeface="Calibri" panose="020F0502020204030204"/>
              </a:rPr>
              <a:t>increase</a:t>
            </a:r>
            <a:r>
              <a:rPr lang="de-DE" sz="2400" i="1" baseline="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i="1" baseline="0" dirty="0" err="1" smtClean="0">
                <a:solidFill>
                  <a:prstClr val="black"/>
                </a:solidFill>
                <a:latin typeface="Calibri" panose="020F0502020204030204"/>
              </a:rPr>
              <a:t>encoder-runtime</a:t>
            </a:r>
            <a:r>
              <a:rPr lang="de-DE" sz="2400" i="1" baseline="0" dirty="0" smtClean="0">
                <a:solidFill>
                  <a:prstClr val="black"/>
                </a:solidFill>
                <a:latin typeface="Calibri" panose="020F0502020204030204"/>
              </a:rPr>
              <a:t>:</a:t>
            </a:r>
            <a:r>
              <a:rPr lang="de-DE" sz="2400" i="1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i="1" dirty="0" err="1" smtClean="0">
                <a:solidFill>
                  <a:prstClr val="black"/>
                </a:solidFill>
                <a:latin typeface="Calibri" panose="020F0502020204030204"/>
              </a:rPr>
              <a:t>Restrict</a:t>
            </a:r>
            <a:r>
              <a:rPr lang="de-DE" sz="2400" i="1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i="1" dirty="0" err="1" smtClean="0">
                <a:solidFill>
                  <a:prstClr val="black"/>
                </a:solidFill>
                <a:latin typeface="Calibri" panose="020F0502020204030204"/>
              </a:rPr>
              <a:t>full</a:t>
            </a:r>
            <a:r>
              <a:rPr lang="de-DE" sz="2400" i="1" dirty="0" smtClean="0">
                <a:solidFill>
                  <a:prstClr val="black"/>
                </a:solidFill>
                <a:latin typeface="Calibri" panose="020F0502020204030204"/>
              </a:rPr>
              <a:t>-RD </a:t>
            </a:r>
            <a:r>
              <a:rPr lang="de-DE" sz="2400" i="1" dirty="0" err="1" smtClean="0">
                <a:solidFill>
                  <a:prstClr val="black"/>
                </a:solidFill>
                <a:latin typeface="Calibri" panose="020F0502020204030204"/>
              </a:rPr>
              <a:t>tests</a:t>
            </a:r>
            <a:r>
              <a:rPr lang="de-DE" sz="2400" i="1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i="1" dirty="0" err="1" smtClean="0">
                <a:solidFill>
                  <a:prstClr val="black"/>
                </a:solidFill>
                <a:latin typeface="Calibri" panose="020F0502020204030204"/>
              </a:rPr>
              <a:t>of</a:t>
            </a:r>
            <a:r>
              <a:rPr lang="de-DE" sz="2400" i="1" dirty="0" smtClean="0">
                <a:solidFill>
                  <a:prstClr val="black"/>
                </a:solidFill>
                <a:latin typeface="Calibri" panose="020F0502020204030204"/>
              </a:rPr>
              <a:t> block-</a:t>
            </a:r>
            <a:r>
              <a:rPr lang="de-DE" sz="2400" i="1" dirty="0" err="1" smtClean="0">
                <a:solidFill>
                  <a:prstClr val="black"/>
                </a:solidFill>
                <a:latin typeface="Calibri" panose="020F0502020204030204"/>
              </a:rPr>
              <a:t>based</a:t>
            </a:r>
            <a:r>
              <a:rPr lang="de-DE" sz="2400" i="1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i="1" dirty="0" err="1" smtClean="0">
                <a:solidFill>
                  <a:prstClr val="black"/>
                </a:solidFill>
                <a:latin typeface="Calibri" panose="020F0502020204030204"/>
              </a:rPr>
              <a:t>prediction</a:t>
            </a:r>
            <a:r>
              <a:rPr lang="de-DE" sz="2400" i="1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i="1" dirty="0" err="1" smtClean="0">
                <a:solidFill>
                  <a:prstClr val="black"/>
                </a:solidFill>
                <a:latin typeface="Calibri" panose="020F0502020204030204"/>
              </a:rPr>
              <a:t>compared</a:t>
            </a:r>
            <a:r>
              <a:rPr lang="de-DE" sz="2400" i="1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i="1" dirty="0" err="1" smtClean="0">
                <a:solidFill>
                  <a:prstClr val="black"/>
                </a:solidFill>
                <a:latin typeface="Calibri" panose="020F0502020204030204"/>
              </a:rPr>
              <a:t>to</a:t>
            </a:r>
            <a:r>
              <a:rPr lang="de-DE" sz="2400" i="1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de-DE" sz="2400" i="1" dirty="0" err="1" smtClean="0">
                <a:solidFill>
                  <a:prstClr val="black"/>
                </a:solidFill>
                <a:latin typeface="Calibri" panose="020F0502020204030204"/>
              </a:rPr>
              <a:t>anchor</a:t>
            </a:r>
            <a:endParaRPr kumimoji="0" lang="de-DE" sz="2400" i="1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7824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958630" y="957943"/>
            <a:ext cx="91521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 smtClean="0"/>
              <a:t>CE-4-x-1, CE-4-x-2, CE-5-x-1, CE-5-x-2 </a:t>
            </a:r>
            <a:endParaRPr lang="de-DE" sz="4000" b="1" dirty="0"/>
          </a:p>
        </p:txBody>
      </p:sp>
      <p:sp>
        <p:nvSpPr>
          <p:cNvPr id="2" name="Textfeld 1"/>
          <p:cNvSpPr txBox="1"/>
          <p:nvPr/>
        </p:nvSpPr>
        <p:spPr>
          <a:xfrm>
            <a:off x="1006377" y="1892910"/>
            <a:ext cx="9104387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err="1"/>
              <a:t>Three</a:t>
            </a:r>
            <a:r>
              <a:rPr lang="de-DE" sz="2400" b="1" dirty="0"/>
              <a:t> </a:t>
            </a:r>
            <a:r>
              <a:rPr lang="de-DE" sz="2400" b="1" dirty="0" err="1"/>
              <a:t>quantization</a:t>
            </a:r>
            <a:r>
              <a:rPr lang="de-DE" sz="2400" b="1" dirty="0"/>
              <a:t> </a:t>
            </a:r>
            <a:r>
              <a:rPr lang="de-DE" sz="2400" b="1" dirty="0" err="1"/>
              <a:t>methods</a:t>
            </a:r>
            <a:r>
              <a:rPr lang="de-DE" sz="2400" b="1" dirty="0"/>
              <a:t> </a:t>
            </a:r>
            <a:r>
              <a:rPr lang="de-DE" sz="2400" b="1" dirty="0" err="1" smtClean="0"/>
              <a:t>as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value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for</a:t>
            </a:r>
            <a:r>
              <a:rPr lang="de-DE" sz="2400" b="1" dirty="0" smtClean="0"/>
              <a:t> x:</a:t>
            </a:r>
            <a:r>
              <a:rPr lang="de-DE" sz="2400" dirty="0" smtClean="0"/>
              <a:t> </a:t>
            </a:r>
            <a:endParaRPr lang="de-DE" sz="24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400" b="1" dirty="0"/>
              <a:t>x=1:</a:t>
            </a:r>
            <a:r>
              <a:rPr lang="de-DE" sz="2400" dirty="0"/>
              <a:t> </a:t>
            </a:r>
            <a:r>
              <a:rPr lang="de-DE" sz="2400" dirty="0" err="1"/>
              <a:t>Scalar</a:t>
            </a:r>
            <a:r>
              <a:rPr lang="de-DE" sz="2400" dirty="0"/>
              <a:t> uniform </a:t>
            </a:r>
            <a:r>
              <a:rPr lang="de-DE" sz="2400" dirty="0" err="1"/>
              <a:t>reconstruction</a:t>
            </a:r>
            <a:r>
              <a:rPr lang="de-DE" sz="2400" dirty="0"/>
              <a:t> </a:t>
            </a:r>
            <a:r>
              <a:rPr lang="de-DE" sz="2400" dirty="0" err="1"/>
              <a:t>quantizer</a:t>
            </a:r>
            <a:r>
              <a:rPr lang="de-DE" sz="2400" dirty="0"/>
              <a:t> </a:t>
            </a:r>
            <a:r>
              <a:rPr lang="de-DE" sz="2400" dirty="0" smtClean="0"/>
              <a:t>+ simple </a:t>
            </a:r>
            <a:r>
              <a:rPr lang="de-DE" sz="2400" dirty="0" err="1" smtClean="0"/>
              <a:t>quantization</a:t>
            </a:r>
            <a:r>
              <a:rPr lang="de-DE" sz="2400" dirty="0" smtClean="0"/>
              <a:t> at </a:t>
            </a:r>
            <a:r>
              <a:rPr lang="de-DE" sz="2400" dirty="0" err="1" smtClean="0"/>
              <a:t>encoder</a:t>
            </a:r>
            <a:endParaRPr lang="de-DE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400" b="1" dirty="0"/>
              <a:t>x=2:</a:t>
            </a:r>
            <a:r>
              <a:rPr lang="de-DE" sz="2400" dirty="0"/>
              <a:t> </a:t>
            </a:r>
            <a:r>
              <a:rPr lang="de-DE" sz="2400" dirty="0" err="1"/>
              <a:t>Scalar</a:t>
            </a:r>
            <a:r>
              <a:rPr lang="de-DE" sz="2400" dirty="0"/>
              <a:t> uniform </a:t>
            </a:r>
            <a:r>
              <a:rPr lang="de-DE" sz="2400" dirty="0" err="1"/>
              <a:t>reconstruction</a:t>
            </a:r>
            <a:r>
              <a:rPr lang="de-DE" sz="2400" dirty="0"/>
              <a:t> </a:t>
            </a:r>
            <a:r>
              <a:rPr lang="de-DE" sz="2400" dirty="0" err="1"/>
              <a:t>quantizer</a:t>
            </a:r>
            <a:r>
              <a:rPr lang="de-DE" sz="2400" dirty="0"/>
              <a:t> + RDOQ at </a:t>
            </a:r>
            <a:r>
              <a:rPr lang="de-DE" sz="2400" dirty="0" err="1"/>
              <a:t>encoder</a:t>
            </a:r>
            <a:endParaRPr lang="de-DE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400" b="1" dirty="0"/>
              <a:t>x=3:</a:t>
            </a:r>
            <a:r>
              <a:rPr lang="de-DE" sz="2400" dirty="0"/>
              <a:t> </a:t>
            </a:r>
            <a:r>
              <a:rPr lang="de-DE" sz="2400" dirty="0" err="1"/>
              <a:t>Trellis</a:t>
            </a:r>
            <a:r>
              <a:rPr lang="de-DE" sz="2400" dirty="0"/>
              <a:t> </a:t>
            </a:r>
            <a:r>
              <a:rPr lang="de-DE" sz="2400" dirty="0" err="1"/>
              <a:t>coded</a:t>
            </a:r>
            <a:r>
              <a:rPr lang="de-DE" sz="2400" dirty="0"/>
              <a:t> </a:t>
            </a:r>
            <a:r>
              <a:rPr lang="de-DE" sz="2400" dirty="0" err="1"/>
              <a:t>quantization</a:t>
            </a:r>
            <a:r>
              <a:rPr lang="de-DE" sz="2400" dirty="0"/>
              <a:t> </a:t>
            </a:r>
            <a:r>
              <a:rPr lang="de-DE" sz="2400" dirty="0" err="1"/>
              <a:t>with</a:t>
            </a:r>
            <a:r>
              <a:rPr lang="de-DE" sz="2400" dirty="0"/>
              <a:t> 4 </a:t>
            </a:r>
            <a:r>
              <a:rPr lang="de-DE" sz="2400" dirty="0" err="1"/>
              <a:t>states</a:t>
            </a:r>
            <a:r>
              <a:rPr lang="de-DE" sz="2400" dirty="0"/>
              <a:t> </a:t>
            </a:r>
          </a:p>
          <a:p>
            <a:endParaRPr lang="de-DE" sz="2400" b="1" dirty="0" smtClean="0"/>
          </a:p>
          <a:p>
            <a:r>
              <a:rPr lang="de-DE" sz="2400" b="1" dirty="0" err="1" smtClean="0"/>
              <a:t>Two</a:t>
            </a:r>
            <a:r>
              <a:rPr lang="de-DE" sz="2400" b="1" dirty="0" smtClean="0"/>
              <a:t> CABAC </a:t>
            </a:r>
            <a:r>
              <a:rPr lang="de-DE" sz="2400" b="1" dirty="0" err="1" smtClean="0"/>
              <a:t>versions</a:t>
            </a:r>
            <a:r>
              <a:rPr lang="de-DE" sz="2400" b="1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400" b="1" dirty="0" smtClean="0"/>
              <a:t>SW-v1: </a:t>
            </a:r>
            <a:r>
              <a:rPr lang="de-DE" sz="2400" dirty="0" smtClean="0"/>
              <a:t>CABAC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current</a:t>
            </a:r>
            <a:r>
              <a:rPr lang="de-DE" sz="2400" dirty="0" smtClean="0"/>
              <a:t> H.BWC </a:t>
            </a:r>
            <a:br>
              <a:rPr lang="de-DE" sz="2400" dirty="0" smtClean="0"/>
            </a:br>
            <a:r>
              <a:rPr lang="de-DE" sz="2400" dirty="0" err="1" smtClean="0"/>
              <a:t>Used</a:t>
            </a:r>
            <a:r>
              <a:rPr lang="de-DE" sz="2400" dirty="0" smtClean="0"/>
              <a:t> </a:t>
            </a:r>
            <a:r>
              <a:rPr lang="de-DE" sz="2400" dirty="0" err="1" smtClean="0"/>
              <a:t>for</a:t>
            </a:r>
            <a:r>
              <a:rPr lang="de-DE" sz="2400" dirty="0" smtClean="0"/>
              <a:t>  </a:t>
            </a:r>
            <a:r>
              <a:rPr lang="de-DE" sz="2400" dirty="0"/>
              <a:t>CE-4-x-</a:t>
            </a:r>
            <a:r>
              <a:rPr lang="de-DE" sz="2400" b="1" dirty="0"/>
              <a:t>1</a:t>
            </a:r>
            <a:r>
              <a:rPr lang="de-DE" sz="2400" dirty="0"/>
              <a:t> </a:t>
            </a:r>
            <a:r>
              <a:rPr lang="de-DE" sz="2400" dirty="0" err="1"/>
              <a:t>and</a:t>
            </a:r>
            <a:r>
              <a:rPr lang="de-DE" sz="2400" dirty="0"/>
              <a:t> CE-5-x-</a:t>
            </a:r>
            <a:r>
              <a:rPr lang="de-DE" sz="2400" b="1" dirty="0"/>
              <a:t>1</a:t>
            </a:r>
            <a:r>
              <a:rPr lang="de-DE" sz="2400" dirty="0"/>
              <a:t> </a:t>
            </a:r>
            <a:endParaRPr lang="de-DE" sz="24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400" b="1" dirty="0" smtClean="0"/>
              <a:t>SW-v2: </a:t>
            </a:r>
            <a:r>
              <a:rPr lang="de-DE" sz="2400" dirty="0"/>
              <a:t>CABAC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/>
              <a:t>current</a:t>
            </a:r>
            <a:r>
              <a:rPr lang="de-DE" sz="2400" dirty="0"/>
              <a:t> H.BWC </a:t>
            </a:r>
            <a:r>
              <a:rPr lang="de-DE" sz="2400" dirty="0" smtClean="0"/>
              <a:t> + </a:t>
            </a:r>
            <a:r>
              <a:rPr lang="de-DE" sz="2400" b="1" dirty="0" err="1" smtClean="0"/>
              <a:t>changes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from</a:t>
            </a:r>
            <a:r>
              <a:rPr lang="de-DE" sz="2400" b="1" dirty="0" smtClean="0"/>
              <a:t> CE-3</a:t>
            </a:r>
            <a:r>
              <a:rPr lang="de-DE" sz="2400" dirty="0" smtClean="0"/>
              <a:t>.</a:t>
            </a:r>
            <a:r>
              <a:rPr lang="de-DE" sz="2400" b="1" dirty="0" smtClean="0"/>
              <a:t> </a:t>
            </a:r>
            <a:br>
              <a:rPr lang="de-DE" sz="2400" b="1" dirty="0" smtClean="0"/>
            </a:br>
            <a:r>
              <a:rPr lang="de-DE" sz="2400" dirty="0" err="1" smtClean="0"/>
              <a:t>Used</a:t>
            </a:r>
            <a:r>
              <a:rPr lang="de-DE" sz="2400" dirty="0" smtClean="0"/>
              <a:t> </a:t>
            </a:r>
            <a:r>
              <a:rPr lang="de-DE" sz="2400" dirty="0" err="1" smtClean="0"/>
              <a:t>for</a:t>
            </a:r>
            <a:r>
              <a:rPr lang="de-DE" sz="2400" dirty="0" smtClean="0"/>
              <a:t> CE-4-x-</a:t>
            </a:r>
            <a:r>
              <a:rPr lang="de-DE" sz="2400" b="1" dirty="0" smtClean="0"/>
              <a:t>2</a:t>
            </a:r>
            <a:r>
              <a:rPr lang="de-DE" sz="2400" dirty="0" smtClean="0"/>
              <a:t> </a:t>
            </a:r>
            <a:r>
              <a:rPr lang="de-DE" sz="2400" dirty="0" err="1"/>
              <a:t>and</a:t>
            </a:r>
            <a:r>
              <a:rPr lang="de-DE" sz="2400" dirty="0"/>
              <a:t> CE-5-x-</a:t>
            </a:r>
            <a:r>
              <a:rPr lang="de-DE" sz="2400" b="1" dirty="0"/>
              <a:t>2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0597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958630" y="957943"/>
            <a:ext cx="91521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 err="1" smtClean="0"/>
              <a:t>Results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of</a:t>
            </a:r>
            <a:r>
              <a:rPr lang="de-DE" sz="4000" b="1" dirty="0" smtClean="0"/>
              <a:t> CE-4 </a:t>
            </a:r>
            <a:r>
              <a:rPr lang="de-DE" sz="4000" b="1" dirty="0" err="1" smtClean="0"/>
              <a:t>over</a:t>
            </a:r>
            <a:r>
              <a:rPr lang="de-DE" sz="4000" b="1" dirty="0" smtClean="0"/>
              <a:t> LMS </a:t>
            </a:r>
            <a:r>
              <a:rPr lang="de-DE" sz="4000" b="1" dirty="0" err="1" smtClean="0"/>
              <a:t>anchor</a:t>
            </a:r>
            <a:r>
              <a:rPr lang="de-DE" sz="4000" b="1" dirty="0" smtClean="0"/>
              <a:t>, </a:t>
            </a:r>
            <a:r>
              <a:rPr lang="de-DE" sz="4000" b="1" dirty="0" err="1" smtClean="0"/>
              <a:t>joint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channel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coding</a:t>
            </a:r>
            <a:endParaRPr lang="de-DE" sz="4000" b="1" dirty="0"/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997545"/>
              </p:ext>
            </p:extLst>
          </p:nvPr>
        </p:nvGraphicFramePr>
        <p:xfrm>
          <a:off x="1765300" y="3189764"/>
          <a:ext cx="8661400" cy="2194560"/>
        </p:xfrm>
        <a:graphic>
          <a:graphicData uri="http://schemas.openxmlformats.org/drawingml/2006/table">
            <a:tbl>
              <a:tblPr/>
              <a:tblGrid>
                <a:gridCol w="848084">
                  <a:extLst>
                    <a:ext uri="{9D8B030D-6E8A-4147-A177-3AD203B41FA5}">
                      <a16:colId xmlns:a16="http://schemas.microsoft.com/office/drawing/2014/main" val="2531577377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2438048788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193629305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3432485787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658038903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853580208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606545357"/>
                    </a:ext>
                  </a:extLst>
                </a:gridCol>
                <a:gridCol w="681203">
                  <a:extLst>
                    <a:ext uri="{9D8B030D-6E8A-4147-A177-3AD203B41FA5}">
                      <a16:colId xmlns:a16="http://schemas.microsoft.com/office/drawing/2014/main" val="3362575190"/>
                    </a:ext>
                  </a:extLst>
                </a:gridCol>
                <a:gridCol w="681203">
                  <a:extLst>
                    <a:ext uri="{9D8B030D-6E8A-4147-A177-3AD203B41FA5}">
                      <a16:colId xmlns:a16="http://schemas.microsoft.com/office/drawing/2014/main" val="2416248317"/>
                    </a:ext>
                  </a:extLst>
                </a:gridCol>
                <a:gridCol w="681203">
                  <a:extLst>
                    <a:ext uri="{9D8B030D-6E8A-4147-A177-3AD203B41FA5}">
                      <a16:colId xmlns:a16="http://schemas.microsoft.com/office/drawing/2014/main" val="3576507894"/>
                    </a:ext>
                  </a:extLst>
                </a:gridCol>
                <a:gridCol w="681203">
                  <a:extLst>
                    <a:ext uri="{9D8B030D-6E8A-4147-A177-3AD203B41FA5}">
                      <a16:colId xmlns:a16="http://schemas.microsoft.com/office/drawing/2014/main" val="364197765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/>
                      <a:endParaRPr lang="de-D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MIT (ECG)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INCART (ECG)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CHBMIT (EEG)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NMR55 (EEG)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NMR57 (EEG)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Ozdemir</a:t>
                      </a:r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(EMG)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Overall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47362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EncT</a:t>
                      </a:r>
                      <a:endParaRPr lang="de-D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DecT</a:t>
                      </a:r>
                      <a:endParaRPr lang="de-D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983349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4-1-1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-31,57%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-17,56%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-8,51%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-22,62%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-13,20%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-13,08%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16273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4-1-2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-3,43%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-34,10%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-20,28%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-10,87%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-24,50%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-1,27%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-15,74%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-15,63%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6415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4-2-1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-29,10%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-17,39%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-8,16%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-23,01%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-12,54%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-12,65%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05778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4-2-2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-6,07%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-33,85%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-21,33%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-11,99%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-25,96%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-2,09%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-16,88%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-16,81%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09761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4-3-1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-29,09%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-18,91%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-9,37%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-23,82%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-2,24%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-13,63%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-13,79%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802641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4-3-2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-9,91%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-36,37%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-24,81%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-15,28%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-29,39%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-5,38%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-20,19%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-20,11%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0659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919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958630" y="957943"/>
            <a:ext cx="91521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 err="1" smtClean="0"/>
              <a:t>Results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of</a:t>
            </a:r>
            <a:r>
              <a:rPr lang="de-DE" sz="4000" b="1" dirty="0" smtClean="0"/>
              <a:t> CE-4 </a:t>
            </a:r>
            <a:r>
              <a:rPr lang="de-DE" sz="4000" b="1" dirty="0" err="1" smtClean="0"/>
              <a:t>over</a:t>
            </a:r>
            <a:r>
              <a:rPr lang="de-DE" sz="4000" b="1" dirty="0" smtClean="0"/>
              <a:t> LMS </a:t>
            </a:r>
            <a:r>
              <a:rPr lang="de-DE" sz="4000" b="1" dirty="0" err="1" smtClean="0"/>
              <a:t>anchor</a:t>
            </a:r>
            <a:r>
              <a:rPr lang="de-DE" sz="4000" b="1" dirty="0" smtClean="0"/>
              <a:t>, </a:t>
            </a:r>
            <a:r>
              <a:rPr lang="de-DE" sz="4000" b="1" dirty="0" err="1" smtClean="0"/>
              <a:t>independent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channel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coding</a:t>
            </a:r>
            <a:endParaRPr lang="de-DE" sz="4000" b="1" dirty="0"/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931762"/>
              </p:ext>
            </p:extLst>
          </p:nvPr>
        </p:nvGraphicFramePr>
        <p:xfrm>
          <a:off x="1765300" y="3189764"/>
          <a:ext cx="8661400" cy="2194560"/>
        </p:xfrm>
        <a:graphic>
          <a:graphicData uri="http://schemas.openxmlformats.org/drawingml/2006/table">
            <a:tbl>
              <a:tblPr/>
              <a:tblGrid>
                <a:gridCol w="848084">
                  <a:extLst>
                    <a:ext uri="{9D8B030D-6E8A-4147-A177-3AD203B41FA5}">
                      <a16:colId xmlns:a16="http://schemas.microsoft.com/office/drawing/2014/main" val="2531577377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2438048788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193629305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3432485787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658038903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853580208"/>
                    </a:ext>
                  </a:extLst>
                </a:gridCol>
                <a:gridCol w="848084">
                  <a:extLst>
                    <a:ext uri="{9D8B030D-6E8A-4147-A177-3AD203B41FA5}">
                      <a16:colId xmlns:a16="http://schemas.microsoft.com/office/drawing/2014/main" val="606545357"/>
                    </a:ext>
                  </a:extLst>
                </a:gridCol>
                <a:gridCol w="681203">
                  <a:extLst>
                    <a:ext uri="{9D8B030D-6E8A-4147-A177-3AD203B41FA5}">
                      <a16:colId xmlns:a16="http://schemas.microsoft.com/office/drawing/2014/main" val="3362575190"/>
                    </a:ext>
                  </a:extLst>
                </a:gridCol>
                <a:gridCol w="681203">
                  <a:extLst>
                    <a:ext uri="{9D8B030D-6E8A-4147-A177-3AD203B41FA5}">
                      <a16:colId xmlns:a16="http://schemas.microsoft.com/office/drawing/2014/main" val="2416248317"/>
                    </a:ext>
                  </a:extLst>
                </a:gridCol>
                <a:gridCol w="681203">
                  <a:extLst>
                    <a:ext uri="{9D8B030D-6E8A-4147-A177-3AD203B41FA5}">
                      <a16:colId xmlns:a16="http://schemas.microsoft.com/office/drawing/2014/main" val="3576507894"/>
                    </a:ext>
                  </a:extLst>
                </a:gridCol>
                <a:gridCol w="681203">
                  <a:extLst>
                    <a:ext uri="{9D8B030D-6E8A-4147-A177-3AD203B41FA5}">
                      <a16:colId xmlns:a16="http://schemas.microsoft.com/office/drawing/2014/main" val="364197765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/>
                      <a:endParaRPr lang="de-D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MIT (ECG)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INCART (ECG)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CHBMIT (EEG)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NMR55 (EEG)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NMR57 (EEG)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Ozdemir</a:t>
                      </a:r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(EMG)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Overall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47362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BD-PSNR2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EncT</a:t>
                      </a:r>
                      <a:endParaRPr lang="de-D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DecT</a:t>
                      </a:r>
                      <a:endParaRPr lang="de-D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983349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4-1-1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-31,57%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-17,56%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-8,51%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-22,62%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-13,20%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-13,08%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16273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4-1-2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-3,43%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-34,10%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-20,28%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-10,87%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-24,50%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-1,27%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-15,74%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-15,63%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6415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4-2-1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-29,10%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-17,39%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-8,16%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-23,01%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-12,54%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-12,65%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05778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4-2-2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-6,07%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-33,85%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-21,33%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-11,99%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-25,96%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-2,09%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-16,88%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-16,81%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09761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4-3-1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-29,09%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-18,91%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-9,37%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-23,82%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-2,24%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-13,63%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-13,79%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802641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 4-3-2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-9,91%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-36,37%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-24,81%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-15,28%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-29,39%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-5,38%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-20,19%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-20,11%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0659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482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1739</Words>
  <Application>Microsoft Office PowerPoint</Application>
  <PresentationFormat>Breitbild</PresentationFormat>
  <Paragraphs>587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Fraunhofer-Institut für Nachrichtentechnik, HHI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Pfaff, Jonathan</dc:creator>
  <cp:lastModifiedBy>Pfaff, Jonathan</cp:lastModifiedBy>
  <cp:revision>35</cp:revision>
  <dcterms:created xsi:type="dcterms:W3CDTF">2025-06-19T21:22:09Z</dcterms:created>
  <dcterms:modified xsi:type="dcterms:W3CDTF">2025-06-28T05:31:56Z</dcterms:modified>
</cp:coreProperties>
</file>