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37" d="100"/>
          <a:sy n="137" d="100"/>
        </p:scale>
        <p:origin x="126" y="6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58709-E5A9-F5F4-F6F7-C6389C72CE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2206BC-EC25-CDDE-CC73-3116D956DC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926CF0-E0F6-1B3E-C40D-21D3BBF84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328A-250C-4B8B-8CB1-91652769E659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2CD190-9E75-8D9D-461C-266AAB095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8E904E-A90B-7998-F447-B57042152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3A1E8-2C26-4AD6-8A3E-ABB14E4EC4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687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C00EA5-B0DF-D03D-2301-D717C2C90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1C1F1C-67A1-F501-41A8-E0B801EDEC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B3B38C-D8E3-FCC0-E254-5B251E4C2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328A-250C-4B8B-8CB1-91652769E659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330713-613C-072A-3245-C26A0F772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55624E-E77B-976F-F90B-73B876E84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3A1E8-2C26-4AD6-8A3E-ABB14E4EC4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011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FF6E2C-3934-08C9-3B16-8C63D973BB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4BCCCE-5796-01C3-7B18-62D3A35B09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848644-9376-3CBA-F42C-94CC5A803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328A-250C-4B8B-8CB1-91652769E659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4C0DD8-6A86-3C51-4054-4BF636953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B01F48-60E7-DE4D-CB8B-AAB6D9734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3A1E8-2C26-4AD6-8A3E-ABB14E4EC4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28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269B9-302A-9D19-26E0-345109F2A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F0712B-8BBA-0D98-44BB-29C19EF35E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6BBD8B-910A-E06F-6B63-31C3C7D04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328A-250C-4B8B-8CB1-91652769E659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0DA2AD-A2FE-D265-E846-A522F9FC2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29EE27-BC90-79B9-7A57-8A4C85968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3A1E8-2C26-4AD6-8A3E-ABB14E4EC4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573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E2899-737E-E937-C974-5D528C19F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189B0F-F140-7BB3-5141-A822CBAB2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D3C24E-A57E-438D-27C8-4831235FF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328A-250C-4B8B-8CB1-91652769E659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BDA0F5-4A37-EE03-81CE-AC056BB57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20918E-F88E-838C-B348-0E4D728E5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3A1E8-2C26-4AD6-8A3E-ABB14E4EC4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6742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0B677-B394-ED9B-167E-C3760183B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CB6ACE-173A-8CA2-B0F3-DF51794C87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BF381B-739C-CF1A-366A-9712DFBE97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203379-3E02-78E8-A817-BA4E8DA73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328A-250C-4B8B-8CB1-91652769E659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93B228-39FA-8CA7-A4B9-15F985793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2559B3-083C-CAFE-BB3F-089B908DE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3A1E8-2C26-4AD6-8A3E-ABB14E4EC4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582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C74C4-84F6-660D-70FF-801E2EDFE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F1F64F-4CB0-ABAE-2659-93C1A709FD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FC8B8B-48F7-290E-B2C8-C739F931AD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023D9C-0CFE-4BA3-8C04-A17B18FE7C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B52435-C063-015A-A85B-CDB748A4E0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480750-65D5-895E-D822-127388440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328A-250C-4B8B-8CB1-91652769E659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D3EF445-C794-16BE-86EA-125288A10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E21266-CE44-1B08-C91B-9B7277815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3A1E8-2C26-4AD6-8A3E-ABB14E4EC4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43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8B6F3-8BE8-61EF-3AFC-B9A5EFED2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52ED34-6ED1-A452-C157-1F640A7D7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328A-250C-4B8B-8CB1-91652769E659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2F3A61-0331-A1D0-69F6-240A544C4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65F111-ECA4-289B-8C49-0B752D046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3A1E8-2C26-4AD6-8A3E-ABB14E4EC4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452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C7F875-9302-3EEF-B0E2-451E7C644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328A-250C-4B8B-8CB1-91652769E659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26A3F86-4376-C19A-0E22-2B69F1FA2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39F01D-26D3-E753-48F2-F5D32445E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3A1E8-2C26-4AD6-8A3E-ABB14E4EC4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175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3E825-0663-ECBD-96AE-DA2C88AFF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972902-F184-A9A4-A027-43C99C2385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656E74-CC40-BA11-1584-03DD36785C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D09198-1BC6-2321-2A0B-5644C959C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328A-250C-4B8B-8CB1-91652769E659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7FF138-1F1B-5097-C050-DA00745BC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406099-B601-715F-BA68-ADC1EA229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3A1E8-2C26-4AD6-8A3E-ABB14E4EC4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883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D52F4-5213-A1A5-58F1-2977DEAFD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8E2A03-7CAC-3070-1558-21744609E5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19B113-99A7-25C8-FF71-4CD5F4AC1A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8C498-E9CE-2FA0-73D1-547C54BEA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328A-250C-4B8B-8CB1-91652769E659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F55561-57EC-C025-12E3-E65173C20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D81142-C387-32F4-04D3-48E9A8A0E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3A1E8-2C26-4AD6-8A3E-ABB14E4EC4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845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7B23F4C-5349-08B6-5DF5-200087D2F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28495E-98C5-3470-6F2B-43CEE57C4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0B4485-6BB4-BFC3-EA5A-BDDD271234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A4328A-250C-4B8B-8CB1-91652769E659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E8BFC3-4A1D-25FE-DD62-D5DBA09448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608FEE-5610-57C9-69B7-662066D8B2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93A1E8-2C26-4AD6-8A3E-ABB14E4EC4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1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F5943-A32B-E310-E772-6E9F6CE3DE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Entropy coding modifications for H.BWC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E658D2-EFFC-D56A-E521-90A89FA9AA5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355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29EFF-5588-F7FC-3B5A-9A1A63E3A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Level coding with CABAC in H.BWC (I)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EF07502-014D-0A6E-B924-42688B5CFB9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b="1" dirty="0"/>
                  <a:t>Level</a:t>
                </a:r>
                <a:r>
                  <a:rPr lang="en-US" dirty="0"/>
                  <a:t>: quantization index of a DCT-II coefficient</a:t>
                </a:r>
              </a:p>
              <a:p>
                <a:r>
                  <a:rPr lang="en-US" dirty="0"/>
                  <a:t>For each block:</a:t>
                </a:r>
              </a:p>
              <a:p>
                <a:pPr lvl="1"/>
                <a:r>
                  <a:rPr lang="en-US" dirty="0"/>
                  <a:t>Signaling last significant scanning position 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𝐿</m:t>
                    </m:r>
                  </m:oMath>
                </a14:m>
                <a:r>
                  <a:rPr lang="en-US" dirty="0"/>
                  <a:t>)</a:t>
                </a:r>
              </a:p>
              <a:p>
                <a:pPr lvl="1"/>
                <a:r>
                  <a:rPr lang="en-US" dirty="0"/>
                  <a:t>Signaling level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) for each position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 from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−1,…,0</m:t>
                        </m:r>
                      </m:e>
                    </m:d>
                  </m:oMath>
                </a14:m>
                <a:endParaRPr lang="en-US" dirty="0"/>
              </a:p>
              <a:p>
                <a:r>
                  <a:rPr lang="en-US" dirty="0"/>
                  <a:t>Coding of levels</a:t>
                </a:r>
              </a:p>
              <a:p>
                <a:pPr lvl="1"/>
                <a:r>
                  <a:rPr lang="en-US" dirty="0"/>
                  <a:t>Binarization: decomposition of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 into sequence of bins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,…</m:t>
                        </m:r>
                      </m:e>
                    </m:d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dirty="0"/>
                  <a:t> coded in one of two modes:</a:t>
                </a:r>
              </a:p>
              <a:p>
                <a:pPr lvl="2"/>
                <a:r>
                  <a:rPr lang="en-US" dirty="0"/>
                  <a:t>Context-adaptive mode: specified via context model offset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</a:p>
              <a:p>
                <a:pPr lvl="2"/>
                <a:r>
                  <a:rPr lang="en-US" dirty="0"/>
                  <a:t>Bypass mode without a context model (equal probability)</a:t>
                </a:r>
              </a:p>
              <a:p>
                <a:pPr lvl="1"/>
                <a:r>
                  <a:rPr lang="en-US" dirty="0"/>
                  <a:t>Finally, sign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𝑠𝑖𝑔𝑛</m:t>
                        </m:r>
                      </m:sub>
                    </m:sSub>
                  </m:oMath>
                </a14:m>
                <a:r>
                  <a:rPr lang="en-US" dirty="0"/>
                  <a:t>) is signaled in bypass mode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EF07502-014D-0A6E-B924-42688B5CFB9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02596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29EFF-5588-F7FC-3B5A-9A1A63E3A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Level coding with CABAC in H.BWC (II)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EF07502-014D-0A6E-B924-42688B5CFB9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/>
                  <a:t>Binarization</a:t>
                </a:r>
              </a:p>
              <a:p>
                <a:pPr lvl="1"/>
                <a:r>
                  <a:rPr lang="en-US" dirty="0"/>
                  <a:t>Truncated Unary: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𝑇𝑈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,…</m:t>
                        </m:r>
                      </m:e>
                    </m:d>
                  </m:oMath>
                </a14:m>
                <a:endParaRPr lang="en-US" b="0" dirty="0"/>
              </a:p>
              <a:p>
                <a:pPr lvl="1"/>
                <a:r>
                  <a:rPr lang="en-US" dirty="0"/>
                  <a:t>0</a:t>
                </a:r>
                <a:r>
                  <a:rPr lang="en-US" baseline="30000" dirty="0"/>
                  <a:t>th</a:t>
                </a:r>
                <a:r>
                  <a:rPr lang="en-US" dirty="0"/>
                  <a:t> order Exp-</a:t>
                </a:r>
                <a:r>
                  <a:rPr lang="en-US" dirty="0" err="1"/>
                  <a:t>Golomb</a:t>
                </a:r>
                <a:r>
                  <a:rPr lang="en-US" dirty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𝐸𝐺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sSubSup>
                          <m:sSub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</m:sup>
                        </m:sSub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sSubSup>
                          <m:sSub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</m:sup>
                        </m:sSub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,…,</m:t>
                        </m:r>
                        <m:sSubSup>
                          <m:sSub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</m:t>
                            </m:r>
                          </m:sup>
                        </m:sSub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sSubSup>
                          <m:sSub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𝑠</m:t>
                            </m:r>
                          </m:sup>
                        </m:sSubSup>
                      </m:e>
                    </m:d>
                  </m:oMath>
                </a14:m>
                <a:endParaRPr lang="en-US" dirty="0"/>
              </a:p>
              <a:p>
                <a:pPr lvl="1"/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</m:oMath>
                </a14:m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𝑇𝑈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e>
                    </m:d>
                  </m:oMath>
                </a14:m>
                <a:r>
                  <a:rPr lang="en-US" dirty="0"/>
                  <a:t> </a:t>
                </a:r>
                <a:r>
                  <a:rPr lang="en-US" dirty="0">
                    <a:latin typeface="LM Roman 12" panose="00000500000000000000" pitchFamily="50" charset="0"/>
                  </a:rPr>
                  <a:t>				</a:t>
                </a:r>
                <a:r>
                  <a:rPr lang="en-US" dirty="0"/>
                  <a:t>only bins from truncated 								Unary code </a:t>
                </a:r>
              </a:p>
              <a:p>
                <a:pPr lvl="1"/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</m:oMath>
                </a14:m>
                <a:r>
                  <a:rPr lang="en-US" dirty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𝑇𝑈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sub>
                            </m:sSub>
                          </m:e>
                        </m:d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∗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𝐸𝐺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𝑚𝑎𝑥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 	truncated Unary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</m:oMath>
                </a14:m>
                <a:r>
                  <a:rPr lang="en-US" dirty="0"/>
                  <a:t> 								followed by EG0 for 									remainder </a:t>
                </a:r>
              </a:p>
              <a:p>
                <a:r>
                  <a:rPr lang="en-US" dirty="0"/>
                  <a:t>Coding modeling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,…</m:t>
                    </m:r>
                  </m:oMath>
                </a14:m>
                <a:r>
                  <a:rPr lang="en-US" dirty="0"/>
                  <a:t>)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 (significance flag): 	position-dependent and template-based</a:t>
                </a:r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&gt;0</m:t>
                        </m:r>
                      </m:sub>
                    </m:sSub>
                  </m:oMath>
                </a14:m>
                <a:r>
                  <a:rPr lang="en-US" dirty="0"/>
                  <a:t> (greater flags): 	position-dependent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EF07502-014D-0A6E-B924-42688B5CFB9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30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01810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29EFF-5588-F7FC-3B5A-9A1A63E3A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Level coding with CABAC in H.BWC (III)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EF07502-014D-0A6E-B924-42688B5CFB9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Position-dependent context modeling</a:t>
                </a:r>
              </a:p>
              <a:p>
                <a:pPr lvl="1"/>
                <a:r>
                  <a:rPr lang="en-US" dirty="0"/>
                  <a:t>Depending on current position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Fixed specification, nine sets in total (set offset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p>
                    </m:sSubSup>
                  </m:oMath>
                </a14:m>
                <a:r>
                  <a:rPr lang="en-US" dirty="0"/>
                  <a:t>)</a:t>
                </a:r>
              </a:p>
              <a:p>
                <a:r>
                  <a:rPr lang="en-US" dirty="0"/>
                  <a:t>Template-based context modeling</a:t>
                </a:r>
              </a:p>
              <a:p>
                <a:pPr lvl="1"/>
                <a:r>
                  <a:rPr lang="en-US" dirty="0"/>
                  <a:t>Calculate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+2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+3</m:t>
                            </m:r>
                          </m:sub>
                        </m:sSub>
                      </m:e>
                    </m:d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Derive offset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min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endParaRPr lang="en-US" dirty="0"/>
              </a:p>
              <a:p>
                <a:r>
                  <a:rPr lang="en-US" dirty="0"/>
                  <a:t>Significance flag: 	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sSubSup>
                          <m:sSub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sup>
                        </m:sSub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</m:sSubSup>
                  </m:oMath>
                </a14:m>
                <a:r>
                  <a:rPr lang="en-US" dirty="0"/>
                  <a:t>	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+3</m:t>
                    </m:r>
                  </m:oMath>
                </a14:m>
                <a:endParaRPr lang="en-US" dirty="0"/>
              </a:p>
              <a:p>
                <a:r>
                  <a:rPr lang="en-US" dirty="0"/>
                  <a:t>Greater flags: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p>
                    </m:sSubSup>
                  </m:oMath>
                </a14:m>
                <a:r>
                  <a:rPr lang="en-US" dirty="0"/>
                  <a:t>		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+1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EF07502-014D-0A6E-B924-42688B5CFB9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03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29EFF-5588-F7FC-3B5A-9A1A63E3A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modifications (I)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EF07502-014D-0A6E-B924-42688B5CFB9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Signaling of last significant scanning position</a:t>
                </a:r>
              </a:p>
              <a:p>
                <a:pPr lvl="1"/>
                <a:r>
                  <a:rPr lang="en-US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en-US" dirty="0"/>
                  <a:t> denotes the last significant position of previous block</a:t>
                </a:r>
              </a:p>
              <a:p>
                <a:pPr lvl="1"/>
                <a:r>
                  <a:rPr lang="en-US" dirty="0"/>
                  <a:t>Signaling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𝐿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𝐿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b="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en-US" dirty="0"/>
                  <a:t> instead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𝐿</m:t>
                    </m:r>
                  </m:oMath>
                </a14:m>
                <a:r>
                  <a:rPr lang="en-US" dirty="0"/>
                  <a:t> depending on block size</a:t>
                </a:r>
              </a:p>
              <a:p>
                <a:r>
                  <a:rPr lang="en-US" dirty="0"/>
                  <a:t>Position-dependent context modeling</a:t>
                </a:r>
              </a:p>
              <a:p>
                <a:pPr lvl="1"/>
                <a:r>
                  <a:rPr lang="en-US" dirty="0"/>
                  <a:t>Configuration depends on block size</a:t>
                </a:r>
              </a:p>
              <a:p>
                <a:pPr lvl="1"/>
                <a:r>
                  <a:rPr lang="en-US" dirty="0"/>
                  <a:t>Increase in values in power-of-two if necessary to maintain nine sets</a:t>
                </a:r>
              </a:p>
              <a:p>
                <a:r>
                  <a:rPr lang="en-US" dirty="0"/>
                  <a:t>Context quantization in template-based context modeling</a:t>
                </a:r>
              </a:p>
              <a:p>
                <a:pPr lvl="1"/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min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2,</m:t>
                        </m:r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min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2, 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≫1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EF07502-014D-0A6E-B924-42688B5CFB9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27444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29EFF-5588-F7FC-3B5A-9A1A63E3A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modifications (II)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EF07502-014D-0A6E-B924-42688B5CFB9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Adaptive binarization</a:t>
                </a:r>
              </a:p>
              <a:p>
                <a:pPr lvl="1"/>
                <a:r>
                  <a:rPr lang="en-US" dirty="0"/>
                  <a:t>Existing binarization after coding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en-US" dirty="0"/>
              </a:p>
              <a:p>
                <a:pPr lvl="2"/>
                <a:r>
                  <a:rPr lang="en-US" dirty="0"/>
                  <a:t>Remainder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en-US" dirty="0"/>
                  <a:t> is signaled (greater flags, 0</a:t>
                </a:r>
                <a:r>
                  <a:rPr lang="en-US" baseline="30000" dirty="0"/>
                  <a:t>th</a:t>
                </a:r>
                <a:r>
                  <a:rPr lang="en-US" dirty="0"/>
                  <a:t> Exp-</a:t>
                </a:r>
                <a:r>
                  <a:rPr lang="en-US" dirty="0" err="1"/>
                  <a:t>Golomb</a:t>
                </a:r>
                <a:r>
                  <a:rPr lang="en-US" dirty="0"/>
                  <a:t>)</a:t>
                </a:r>
              </a:p>
              <a:p>
                <a:pPr lvl="1"/>
                <a:r>
                  <a:rPr lang="en-US" dirty="0"/>
                  <a:t>Proposed extension</a:t>
                </a:r>
              </a:p>
              <a:p>
                <a:pPr lvl="2"/>
                <a:r>
                  <a:rPr lang="en-US" b="0" dirty="0"/>
                  <a:t>Condition for alternative path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&gt;3</m:t>
                    </m:r>
                  </m:oMath>
                </a14:m>
                <a:endParaRPr lang="en-US" dirty="0"/>
              </a:p>
              <a:p>
                <a:pPr lvl="2"/>
                <a:r>
                  <a:rPr lang="en-US" dirty="0"/>
                  <a:t>After coding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mod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</m:oMath>
                </a14:m>
                <a:endParaRPr lang="en-US" b="0" dirty="0">
                  <a:ea typeface="Cambria Math" panose="02040503050406030204" pitchFamily="18" charset="0"/>
                </a:endParaRPr>
              </a:p>
              <a:p>
                <a:pPr lvl="2"/>
                <a:r>
                  <a:rPr lang="en-US" dirty="0"/>
                  <a:t>Parity flag halved the remainder to be signaled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  <m:r>
                          <a:rPr lang="en-US" i="1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≫1</m:t>
                    </m:r>
                  </m:oMath>
                </a14:m>
                <a:endParaRPr lang="en-US" dirty="0"/>
              </a:p>
              <a:p>
                <a:pPr lvl="2"/>
                <a:r>
                  <a:rPr lang="en-US" dirty="0"/>
                  <a:t>Same binarization and context modeling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as in H.BWC</a:t>
                </a:r>
              </a:p>
              <a:p>
                <a:pPr lvl="2"/>
                <a:r>
                  <a:rPr lang="en-US" dirty="0"/>
                  <a:t>But different set of context models for extension path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EF07502-014D-0A6E-B924-42688B5CFB9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3219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86FE7-3359-F762-21B9-64BF5F91F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Experimental results (CTC)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E4D37A-F2A9-D42B-6976-30B7F7FC1B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          BD-rate      </a:t>
            </a:r>
            <a:r>
              <a:rPr lang="en-US" dirty="0" err="1">
                <a:latin typeface="Consolas" panose="020B0609020204030204" pitchFamily="49" charset="0"/>
              </a:rPr>
              <a:t>EncT</a:t>
            </a:r>
            <a:r>
              <a:rPr lang="en-US" dirty="0">
                <a:latin typeface="Consolas" panose="020B0609020204030204" pitchFamily="49" charset="0"/>
              </a:rPr>
              <a:t>      </a:t>
            </a:r>
            <a:r>
              <a:rPr lang="en-US" dirty="0" err="1">
                <a:latin typeface="Consolas" panose="020B0609020204030204" pitchFamily="49" charset="0"/>
              </a:rPr>
              <a:t>DecT</a:t>
            </a:r>
            <a:endParaRPr lang="en-US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ECG-data   -0.31%   100.77%   100.64%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EMG-data   -3.49%   103.62%   106.11%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EEG-data   -1.36%   103.54%   101.19%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Results show that extension works for conditions of CTC</a:t>
            </a:r>
          </a:p>
          <a:p>
            <a:r>
              <a:rPr lang="en-US" dirty="0"/>
              <a:t>Non-CTC conditions</a:t>
            </a:r>
          </a:p>
          <a:p>
            <a:pPr lvl="1"/>
            <a:r>
              <a:rPr lang="en-US" dirty="0"/>
              <a:t>Higher compression efficiency observed</a:t>
            </a:r>
          </a:p>
        </p:txBody>
      </p:sp>
    </p:spTree>
    <p:extLst>
      <p:ext uri="{BB962C8B-B14F-4D97-AF65-F5344CB8AC3E}">
        <p14:creationId xmlns:p14="http://schemas.microsoft.com/office/powerpoint/2010/main" val="31946234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3055</TotalTime>
  <Words>487</Words>
  <Application>Microsoft Office PowerPoint</Application>
  <PresentationFormat>Widescreen</PresentationFormat>
  <Paragraphs>58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Cambria Math</vt:lpstr>
      <vt:lpstr>Consolas</vt:lpstr>
      <vt:lpstr>LM Roman 12</vt:lpstr>
      <vt:lpstr>Office Theme</vt:lpstr>
      <vt:lpstr>Entropy coding modifications for H.BWC</vt:lpstr>
      <vt:lpstr>Level coding with CABAC in H.BWC (I)</vt:lpstr>
      <vt:lpstr>Level coding with CABAC in H.BWC (II)</vt:lpstr>
      <vt:lpstr>Level coding with CABAC in H.BWC (III)</vt:lpstr>
      <vt:lpstr>Proposed modifications (I)</vt:lpstr>
      <vt:lpstr>Proposed modifications (II)</vt:lpstr>
      <vt:lpstr>Experimental results (CTC)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Tung Nguyen</dc:creator>
  <cp:lastModifiedBy>Tung Nguyen</cp:lastModifiedBy>
  <cp:revision>41</cp:revision>
  <dcterms:created xsi:type="dcterms:W3CDTF">2025-03-27T21:08:59Z</dcterms:created>
  <dcterms:modified xsi:type="dcterms:W3CDTF">2025-04-03T11:17:38Z</dcterms:modified>
</cp:coreProperties>
</file>