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555" r:id="rId3"/>
    <p:sldId id="606" r:id="rId4"/>
    <p:sldId id="614" r:id="rId5"/>
    <p:sldId id="615" r:id="rId6"/>
    <p:sldId id="616" r:id="rId7"/>
    <p:sldId id="283" r:id="rId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lasny, Daryl" initials="H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D31"/>
    <a:srgbClr val="F8CBAD"/>
    <a:srgbClr val="2F528F"/>
    <a:srgbClr val="4472C4"/>
    <a:srgbClr val="FFFFCC"/>
    <a:srgbClr val="CCECFF"/>
    <a:srgbClr val="CCFFFF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991" autoAdjust="0"/>
    <p:restoredTop sz="90074" autoAdjust="0"/>
  </p:normalViewPr>
  <p:slideViewPr>
    <p:cSldViewPr>
      <p:cViewPr varScale="1">
        <p:scale>
          <a:sx n="211" d="100"/>
          <a:sy n="211" d="100"/>
        </p:scale>
        <p:origin x="330" y="168"/>
      </p:cViewPr>
      <p:guideLst>
        <p:guide orient="horz" pos="16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450" y="6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an Samuelsson-Allendes" userId="f1448f4a708c743c" providerId="LiveId" clId="{5B5A5857-0F9D-4543-9B2D-2DF6411DCCF6}"/>
    <pc:docChg chg="modSld modMainMaster">
      <pc:chgData name="Jonatan Samuelsson-Allendes" userId="f1448f4a708c743c" providerId="LiveId" clId="{5B5A5857-0F9D-4543-9B2D-2DF6411DCCF6}" dt="2025-03-26T07:20:48.486" v="29" actId="255"/>
      <pc:docMkLst>
        <pc:docMk/>
      </pc:docMkLst>
      <pc:sldChg chg="modSp mod">
        <pc:chgData name="Jonatan Samuelsson-Allendes" userId="f1448f4a708c743c" providerId="LiveId" clId="{5B5A5857-0F9D-4543-9B2D-2DF6411DCCF6}" dt="2025-03-26T07:20:04.492" v="18" actId="20577"/>
        <pc:sldMkLst>
          <pc:docMk/>
          <pc:sldMk cId="2126666034" sldId="256"/>
        </pc:sldMkLst>
        <pc:spChg chg="mod">
          <ac:chgData name="Jonatan Samuelsson-Allendes" userId="f1448f4a708c743c" providerId="LiveId" clId="{5B5A5857-0F9D-4543-9B2D-2DF6411DCCF6}" dt="2025-03-26T07:20:04.492" v="18" actId="20577"/>
          <ac:spMkLst>
            <pc:docMk/>
            <pc:sldMk cId="2126666034" sldId="256"/>
            <ac:spMk id="2" creationId="{00000000-0000-0000-0000-000000000000}"/>
          </ac:spMkLst>
        </pc:spChg>
      </pc:sldChg>
      <pc:sldMasterChg chg="modSp mod">
        <pc:chgData name="Jonatan Samuelsson-Allendes" userId="f1448f4a708c743c" providerId="LiveId" clId="{5B5A5857-0F9D-4543-9B2D-2DF6411DCCF6}" dt="2025-03-26T07:20:48.486" v="29" actId="255"/>
        <pc:sldMasterMkLst>
          <pc:docMk/>
          <pc:sldMasterMk cId="0" sldId="2147483657"/>
        </pc:sldMasterMkLst>
        <pc:spChg chg="mod">
          <ac:chgData name="Jonatan Samuelsson-Allendes" userId="f1448f4a708c743c" providerId="LiveId" clId="{5B5A5857-0F9D-4543-9B2D-2DF6411DCCF6}" dt="2025-03-26T07:20:48.486" v="29" actId="255"/>
          <ac:spMkLst>
            <pc:docMk/>
            <pc:sldMasterMk cId="0" sldId="2147483657"/>
            <ac:spMk id="1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5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781F78A-6DA5-4E5C-B7DA-CC0FBB00C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4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1175" y="511175"/>
            <a:ext cx="6040438" cy="339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7828" y="4376060"/>
            <a:ext cx="6259286" cy="44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5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4BF4540-F070-4ED6-A048-E38C81298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1175" y="511175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4540-F070-4ED6-A048-E38C81298C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F4540-F070-4ED6-A048-E38C81298C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82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F4540-F070-4ED6-A048-E38C81298C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7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4D5CC-E6F9-E940-53E1-69B2709A5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41D26-3C8A-EE74-04A5-D5DB37E1E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7513B-2E6B-4CC6-F447-1968CD700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CB68-F28A-F4DC-5648-9CBBAED76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F4540-F070-4ED6-A048-E38C81298C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70AE6-2896-7C8C-B844-E0DF418A6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D93BE-1688-27B1-A70E-03330C97D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6BBCD-90B8-86BC-6D96-A1D5BF68C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2892E-2F9D-DA3F-430A-122DA98A5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F4540-F070-4ED6-A048-E38C81298C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4F126-62A1-7DB0-178E-6E3D4EB6B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1F700-25A5-1061-D768-F07E8CA3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12287-40BA-9323-20BE-F9E63DA48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138E-4692-62CD-E1F9-3E967AB93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F4540-F070-4ED6-A048-E38C81298C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1175" y="511175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4540-F070-4ED6-A048-E38C81298C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0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LATITLEPAGE.jpg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539" y="845202"/>
            <a:ext cx="8262922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US" sz="3600" b="1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3402" y="3375921"/>
            <a:ext cx="5337199" cy="107529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0078" y="2198903"/>
            <a:ext cx="8283844" cy="92670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sz="2400" b="1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 descr="SLA Logo Vertical110728 cop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7598" y="4589879"/>
            <a:ext cx="1828804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0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572293" y="942268"/>
            <a:ext cx="8152608" cy="36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 noChangeArrowheads="1"/>
          </p:cNvSpPr>
          <p:nvPr>
            <p:ph type="title"/>
          </p:nvPr>
        </p:nvSpPr>
        <p:spPr bwMode="auto">
          <a:xfrm>
            <a:off x="104776" y="1"/>
            <a:ext cx="8938418" cy="6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63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5776" y="936198"/>
            <a:ext cx="3800474" cy="3692281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976" y="945714"/>
            <a:ext cx="3819525" cy="3692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4776" y="1"/>
            <a:ext cx="8938418" cy="6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9312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4776" y="1"/>
            <a:ext cx="8938418" cy="6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6126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13" descr="SLATITLEPAGE.jpg copy.png"/>
          <p:cNvPicPr>
            <a:picLocks noChangeAspect="1"/>
          </p:cNvPicPr>
          <p:nvPr userDrawn="1"/>
        </p:nvPicPr>
        <p:blipFill>
          <a:blip r:embed="rId2" cstate="print"/>
          <a:srcRect l="15042" r="12174"/>
          <a:stretch>
            <a:fillRect/>
          </a:stretch>
        </p:blipFill>
        <p:spPr bwMode="auto">
          <a:xfrm>
            <a:off x="0" y="-961611"/>
            <a:ext cx="9144000" cy="706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LA Logo Vertical110728 cop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2267" y="2234495"/>
            <a:ext cx="2619466" cy="67451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ATITLEPAGE.jpg copy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16837"/>
            <a:ext cx="9144000" cy="22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6" name="Rectangle 14"/>
          <p:cNvSpPr>
            <a:spLocks noChangeArrowheads="1"/>
          </p:cNvSpPr>
          <p:nvPr userDrawn="1"/>
        </p:nvSpPr>
        <p:spPr bwMode="auto">
          <a:xfrm>
            <a:off x="0" y="1"/>
            <a:ext cx="9144000" cy="610245"/>
          </a:xfrm>
          <a:prstGeom prst="rect">
            <a:avLst/>
          </a:prstGeom>
          <a:solidFill>
            <a:srgbClr val="00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4776" y="1"/>
            <a:ext cx="8938418" cy="6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3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2293" y="770812"/>
            <a:ext cx="8152608" cy="3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SLA Logo Horizontal 110728 copy.png"/>
          <p:cNvPicPr>
            <a:picLocks noChangeAspect="1"/>
          </p:cNvPicPr>
          <p:nvPr userDrawn="1"/>
        </p:nvPicPr>
        <p:blipFill>
          <a:blip r:embed="rId8" cstate="print"/>
          <a:srcRect l="3013"/>
          <a:stretch>
            <a:fillRect/>
          </a:stretch>
        </p:blipFill>
        <p:spPr>
          <a:xfrm>
            <a:off x="69528" y="4947551"/>
            <a:ext cx="2291120" cy="171516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1752600" y="4929344"/>
            <a:ext cx="7391401" cy="214155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600" b="1" kern="1200">
                <a:solidFill>
                  <a:srgbClr val="000066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50" kern="0" dirty="0"/>
              <a:t>VCEG-BX08 | m72255 - </a:t>
            </a:r>
            <a:r>
              <a:rPr lang="en-GB" sz="750" kern="0" dirty="0"/>
              <a:t>Gap analysis and suggested updates to next-generation video coding requirements draft </a:t>
            </a:r>
            <a:r>
              <a:rPr lang="en-US" sz="750" kern="0" dirty="0"/>
              <a:t> |    </a:t>
            </a:r>
            <a:fld id="{95F343B4-3827-46CB-BBEB-8360B6C13ADE}" type="slidenum">
              <a:rPr lang="en-US" sz="750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750" kern="0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8" r:id="rId2"/>
    <p:sldLayoutId id="2147483696" r:id="rId3"/>
    <p:sldLayoutId id="2147483669" r:id="rId4"/>
    <p:sldLayoutId id="2147483699" r:id="rId5"/>
  </p:sldLayoutIdLst>
  <p:hf hdr="0" dt="0"/>
  <p:txStyles>
    <p:titleStyle>
      <a:lvl1pPr algn="ctr" defTabSz="8715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5pPr>
      <a:lvl6pPr marL="457200" algn="l" defTabSz="871538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6pPr>
      <a:lvl7pPr marL="914400" algn="l" defTabSz="871538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7pPr>
      <a:lvl8pPr marL="1371600" algn="l" defTabSz="871538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8pPr>
      <a:lvl9pPr marL="1828800" algn="l" defTabSz="871538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9pPr>
    </p:titleStyle>
    <p:bodyStyle>
      <a:lvl1pPr marL="325438" indent="-325438" algn="l" defTabSz="871538" rtl="0" eaLnBrk="0" fontAlgn="base" hangingPunct="0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06438" indent="-269875" algn="l" defTabSz="871538" rtl="0" eaLnBrk="0" fontAlgn="base" hangingPunct="0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7438" indent="-215900" algn="l" defTabSz="871538" rtl="0" eaLnBrk="0" fontAlgn="base" hangingPunct="0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524000" indent="-217488" algn="l" defTabSz="871538" rtl="0" eaLnBrk="0" fontAlgn="base" hangingPunct="0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960563" indent="-217488" algn="l" defTabSz="871538" rtl="0" eaLnBrk="0" fontAlgn="base" hangingPunct="0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417763" indent="-217488" algn="l" defTabSz="871538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900">
          <a:solidFill>
            <a:schemeClr val="tx1"/>
          </a:solidFill>
          <a:latin typeface="+mn-lt"/>
        </a:defRPr>
      </a:lvl6pPr>
      <a:lvl7pPr marL="2874963" indent="-217488" algn="l" defTabSz="871538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900">
          <a:solidFill>
            <a:schemeClr val="tx1"/>
          </a:solidFill>
          <a:latin typeface="+mn-lt"/>
        </a:defRPr>
      </a:lvl7pPr>
      <a:lvl8pPr marL="3332163" indent="-217488" algn="l" defTabSz="871538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900">
          <a:solidFill>
            <a:schemeClr val="tx1"/>
          </a:solidFill>
          <a:latin typeface="+mn-lt"/>
        </a:defRPr>
      </a:lvl8pPr>
      <a:lvl9pPr marL="3789363" indent="-217488" algn="l" defTabSz="871538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70" y="454311"/>
            <a:ext cx="9029258" cy="1738171"/>
          </a:xfrm>
        </p:spPr>
        <p:txBody>
          <a:bodyPr/>
          <a:lstStyle/>
          <a:p>
            <a:r>
              <a:rPr lang="en-GB" b="0" dirty="0"/>
              <a:t>VCEG-BX08 | m72255</a:t>
            </a:r>
            <a:br>
              <a:rPr lang="en-GB" b="0" dirty="0"/>
            </a:br>
            <a:r>
              <a:rPr lang="en-GB" b="0" dirty="0"/>
              <a:t>Gap analysis and suggested updates to next-generation video coding requirements draft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52750"/>
            <a:ext cx="7010398" cy="107529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Jonatan Samuelsson-Allendes</a:t>
            </a:r>
          </a:p>
          <a:p>
            <a:r>
              <a:rPr lang="en-US" sz="2800" dirty="0"/>
              <a:t>Sachin Deshpande</a:t>
            </a:r>
          </a:p>
          <a:p>
            <a:r>
              <a:rPr lang="en-US" sz="2800" dirty="0"/>
              <a:t>Tomohiro </a:t>
            </a:r>
            <a:r>
              <a:rPr lang="en-US" sz="2800" dirty="0" err="1"/>
              <a:t>Ikai</a:t>
            </a:r>
            <a:r>
              <a:rPr lang="en-US" sz="2800" dirty="0"/>
              <a:t> (Sharp)</a:t>
            </a:r>
          </a:p>
        </p:txBody>
      </p:sp>
    </p:spTree>
    <p:extLst>
      <p:ext uri="{BB962C8B-B14F-4D97-AF65-F5344CB8AC3E}">
        <p14:creationId xmlns:p14="http://schemas.microsoft.com/office/powerpoint/2010/main" val="21266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9A0C6-4213-BE42-8FE7-C8CE5826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SzPct val="100000"/>
              <a:buAutoNum type="arabicPeriod"/>
            </a:pPr>
            <a:r>
              <a:rPr lang="en-GB" sz="2400" dirty="0"/>
              <a:t>Introduction </a:t>
            </a:r>
          </a:p>
          <a:p>
            <a:pPr marL="342900" indent="-342900">
              <a:buClrTx/>
              <a:buSzPct val="100000"/>
              <a:buAutoNum type="arabicPeriod"/>
            </a:pPr>
            <a:r>
              <a:rPr lang="en-GB" sz="2400" dirty="0"/>
              <a:t>Film grain and digital noise</a:t>
            </a:r>
          </a:p>
          <a:p>
            <a:pPr marL="342900" indent="-342900">
              <a:buClrTx/>
              <a:buSzPct val="100000"/>
              <a:buAutoNum type="arabicPeriod"/>
            </a:pPr>
            <a:r>
              <a:rPr lang="en-GB" sz="2400" dirty="0"/>
              <a:t>Mobile video content uploading</a:t>
            </a:r>
          </a:p>
          <a:p>
            <a:pPr marL="342900" indent="-342900">
              <a:buClrTx/>
              <a:buSzPct val="100000"/>
              <a:buAutoNum type="arabicPeriod"/>
            </a:pPr>
            <a:r>
              <a:rPr lang="en-GB" sz="2400" dirty="0"/>
              <a:t>Packet loss resilience</a:t>
            </a:r>
          </a:p>
          <a:p>
            <a:pPr marL="342900" indent="-342900">
              <a:buClrTx/>
              <a:buSzPct val="100000"/>
              <a:buAutoNum type="arabicPeriod"/>
            </a:pPr>
            <a:endParaRPr lang="en-US" sz="2400" dirty="0"/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6D5C92-8FB2-854E-AE74-AA1F02F5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7030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9A0C6-4213-BE42-8FE7-C8CE5826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6D5C92-8FB2-854E-AE74-AA1F02F5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SzPct val="100000"/>
            </a:pPr>
            <a:r>
              <a:rPr lang="en-GB" sz="3200" dirty="0"/>
              <a:t>Introduction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BA127F6-AB8D-EB67-F1BA-E8F2669E98C9}"/>
              </a:ext>
            </a:extLst>
          </p:cNvPr>
          <p:cNvSpPr txBox="1">
            <a:spLocks/>
          </p:cNvSpPr>
          <p:nvPr/>
        </p:nvSpPr>
        <p:spPr bwMode="auto">
          <a:xfrm>
            <a:off x="495696" y="942268"/>
            <a:ext cx="815260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>
            <a:lvl1pPr marL="325438" indent="-32543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06438" indent="-269875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7438" indent="-215900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524000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960563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4177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6pPr>
            <a:lvl7pPr marL="28749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7pPr>
            <a:lvl8pPr marL="33321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8pPr>
            <a:lvl9pPr marL="37893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sz="2400" kern="0" dirty="0"/>
              <a:t>A gap analysis has been performed relative to existing MPEG/VCEG video coding standards. Updates are proposed to the requirements document based on the gap analysis.</a:t>
            </a:r>
          </a:p>
          <a:p>
            <a:pPr marL="0" indent="0">
              <a:buClrTx/>
              <a:buSzPct val="100000"/>
              <a:buNone/>
            </a:pPr>
            <a:endParaRPr lang="en-US" sz="2400" kern="0" dirty="0"/>
          </a:p>
          <a:p>
            <a:pPr marL="0" indent="0">
              <a:buClrTx/>
              <a:buSzPct val="100000"/>
              <a:buNone/>
            </a:pPr>
            <a:endParaRPr lang="en-US" sz="2400" kern="0" dirty="0"/>
          </a:p>
          <a:p>
            <a:pPr marL="0" indent="0">
              <a:buClrTx/>
              <a:buSzPct val="100000"/>
              <a:buNone/>
            </a:pPr>
            <a:r>
              <a:rPr lang="en-US" sz="2400" kern="0" dirty="0"/>
              <a:t>The start of a new standardization project is a chance to challenge conventions and apply an open mindset to adoption of new </a:t>
            </a:r>
            <a:r>
              <a:rPr lang="en-GB" sz="2400" kern="0" dirty="0"/>
              <a:t>technology, ways of working, scope of the project, etc.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0085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D3F97-1431-348F-F148-79A07F3BF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C4E406-B3AE-2782-BC95-3E7EEBAEF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B6A2B0-7612-83FB-B96D-D01AAEDF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SzPct val="100000"/>
            </a:pPr>
            <a:r>
              <a:rPr lang="en-GB" sz="3200" dirty="0"/>
              <a:t>Film grain and digital noise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212C5B4-B6FA-AE63-C9B4-E3D51B328B72}"/>
              </a:ext>
            </a:extLst>
          </p:cNvPr>
          <p:cNvSpPr txBox="1">
            <a:spLocks/>
          </p:cNvSpPr>
          <p:nvPr/>
        </p:nvSpPr>
        <p:spPr bwMode="auto">
          <a:xfrm>
            <a:off x="495696" y="842609"/>
            <a:ext cx="4076304" cy="20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>
            <a:lvl1pPr marL="325438" indent="-32543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06438" indent="-269875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7438" indent="-215900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524000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960563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4177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6pPr>
            <a:lvl7pPr marL="28749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7pPr>
            <a:lvl8pPr marL="33321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8pPr>
            <a:lvl9pPr marL="37893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sz="2000" kern="0" dirty="0"/>
              <a:t>Film grain and digital noise can have a significant impact on visual quality.</a:t>
            </a:r>
          </a:p>
          <a:p>
            <a:pPr marL="0" indent="0">
              <a:buClrTx/>
              <a:buSzPct val="100000"/>
              <a:buNone/>
            </a:pPr>
            <a:endParaRPr lang="en-US" sz="1200" kern="0" dirty="0"/>
          </a:p>
          <a:p>
            <a:pPr marL="0" indent="0">
              <a:buClrTx/>
              <a:buSzPct val="100000"/>
              <a:buNone/>
            </a:pPr>
            <a:r>
              <a:rPr lang="en-US" sz="2000" kern="0" dirty="0"/>
              <a:t>Optional SEI-based solutions for film grain synthesis have ended up in a chicken-and-egg problem. </a:t>
            </a:r>
          </a:p>
          <a:p>
            <a:pPr marL="0" indent="0">
              <a:buClrTx/>
              <a:buSzPct val="100000"/>
              <a:buNone/>
            </a:pPr>
            <a:endParaRPr lang="en-US" sz="2000" kern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B4AB96E-C7F0-CE6E-0691-2228A98062A0}"/>
              </a:ext>
            </a:extLst>
          </p:cNvPr>
          <p:cNvSpPr txBox="1">
            <a:spLocks/>
          </p:cNvSpPr>
          <p:nvPr/>
        </p:nvSpPr>
        <p:spPr bwMode="auto">
          <a:xfrm>
            <a:off x="421870" y="3397321"/>
            <a:ext cx="830303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>
            <a:lvl1pPr marL="325438" indent="-32543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06438" indent="-269875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7438" indent="-215900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524000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960563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4177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6pPr>
            <a:lvl7pPr marL="28749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7pPr>
            <a:lvl8pPr marL="33321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8pPr>
            <a:lvl9pPr marL="37893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Proposal: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8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Specific content types to be addressed: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8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+mn-cs"/>
              </a:rPr>
              <a:t>   ▪ Content with film grain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+mn-cs"/>
              </a:rPr>
              <a:t>and content with digital noise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+mn-cs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6" name="Grafik 50">
            <a:extLst>
              <a:ext uri="{FF2B5EF4-FFF2-40B4-BE49-F238E27FC236}">
                <a16:creationId xmlns:a16="http://schemas.microsoft.com/office/drawing/2014/main" id="{EFD43E6E-9BEC-B805-4413-7FB297081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08" y="724106"/>
            <a:ext cx="4019462" cy="250326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9CA7B-7F5A-74F9-B61B-364EB4C3311B}"/>
              </a:ext>
            </a:extLst>
          </p:cNvPr>
          <p:cNvSpPr txBox="1"/>
          <p:nvPr/>
        </p:nvSpPr>
        <p:spPr>
          <a:xfrm>
            <a:off x="4925270" y="3139046"/>
            <a:ext cx="396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Example result for Film Grain Synthesis from JVET-AJ0374</a:t>
            </a:r>
            <a:endParaRPr lang="LID4096" sz="1200" i="1" dirty="0"/>
          </a:p>
        </p:txBody>
      </p:sp>
    </p:spTree>
    <p:extLst>
      <p:ext uri="{BB962C8B-B14F-4D97-AF65-F5344CB8AC3E}">
        <p14:creationId xmlns:p14="http://schemas.microsoft.com/office/powerpoint/2010/main" val="243398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E7144-E6A1-70BF-B855-FED125900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3A54F5-8F7E-B268-04F0-D1A9E92CF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666BCE-C671-28BF-F99B-49668535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SzPct val="100000"/>
            </a:pPr>
            <a:r>
              <a:rPr lang="en-GB" sz="3200" dirty="0"/>
              <a:t>Mobile video content uploading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0C556BD-FBF0-5150-2968-A45D2F7B8149}"/>
              </a:ext>
            </a:extLst>
          </p:cNvPr>
          <p:cNvSpPr txBox="1">
            <a:spLocks/>
          </p:cNvSpPr>
          <p:nvPr/>
        </p:nvSpPr>
        <p:spPr bwMode="auto">
          <a:xfrm>
            <a:off x="495696" y="842608"/>
            <a:ext cx="4304904" cy="23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>
            <a:lvl1pPr marL="325438" indent="-32543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06438" indent="-269875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7438" indent="-215900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524000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960563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4177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6pPr>
            <a:lvl7pPr marL="28749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7pPr>
            <a:lvl8pPr marL="33321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8pPr>
            <a:lvl9pPr marL="37893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sz="1800" dirty="0">
                <a:effectLst/>
                <a:ea typeface="Calibri" panose="020F0502020204030204" pitchFamily="34" charset="0"/>
              </a:rPr>
              <a:t>Usage of cloud storage and social networking services (SNS) is continuously increasing. </a:t>
            </a:r>
            <a:r>
              <a:rPr lang="en-US" sz="1800" dirty="0">
                <a:ea typeface="Calibri" panose="020F0502020204030204" pitchFamily="34" charset="0"/>
              </a:rPr>
              <a:t>B</a:t>
            </a:r>
            <a:r>
              <a:rPr lang="en-US" sz="1800" dirty="0">
                <a:effectLst/>
                <a:ea typeface="Calibri" panose="020F0502020204030204" pitchFamily="34" charset="0"/>
              </a:rPr>
              <a:t>itrate reductions for mobile video content uploading</a:t>
            </a:r>
            <a:r>
              <a:rPr lang="en-US" sz="1800" dirty="0">
                <a:ea typeface="Calibri" panose="020F0502020204030204" pitchFamily="34" charset="0"/>
              </a:rPr>
              <a:t> is highly important due to l</a:t>
            </a:r>
            <a:r>
              <a:rPr lang="en-US" sz="1800" dirty="0">
                <a:effectLst/>
                <a:ea typeface="Calibri" panose="020F0502020204030204" pitchFamily="34" charset="0"/>
              </a:rPr>
              <a:t>imited uplink speeds</a:t>
            </a:r>
            <a:r>
              <a:rPr lang="en-US" sz="1800" dirty="0">
                <a:ea typeface="Calibri" panose="020F0502020204030204" pitchFamily="34" charset="0"/>
              </a:rPr>
              <a:t>. We expect a sweet spot for real time encoding around </a:t>
            </a:r>
            <a:r>
              <a:rPr lang="en-US" sz="1800" dirty="0">
                <a:effectLst/>
                <a:ea typeface="Calibri" panose="020F0502020204030204" pitchFamily="34" charset="0"/>
              </a:rPr>
              <a:t>2.5x the encoding complexity of VVC.</a:t>
            </a:r>
            <a:endParaRPr lang="en-US" sz="2400" kern="0" dirty="0">
              <a:ea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3C1589E-2ACD-B729-C272-96C6A64185BE}"/>
              </a:ext>
            </a:extLst>
          </p:cNvPr>
          <p:cNvSpPr txBox="1">
            <a:spLocks/>
          </p:cNvSpPr>
          <p:nvPr/>
        </p:nvSpPr>
        <p:spPr bwMode="auto">
          <a:xfrm>
            <a:off x="421870" y="3397321"/>
            <a:ext cx="830303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>
            <a:lvl1pPr marL="325438" indent="-32543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06438" indent="-269875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7438" indent="-215900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524000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960563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4177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6pPr>
            <a:lvl7pPr marL="28749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7pPr>
            <a:lvl8pPr marL="33321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8pPr>
            <a:lvl9pPr marL="37893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sz="2400" kern="0" dirty="0"/>
              <a:t>Proposal:</a:t>
            </a:r>
          </a:p>
          <a:p>
            <a:pPr marL="0" indent="0">
              <a:buClrTx/>
              <a:buSzPct val="100000"/>
              <a:buNone/>
            </a:pPr>
            <a:r>
              <a:rPr lang="en-US" sz="800" kern="0" dirty="0"/>
              <a:t>	</a:t>
            </a:r>
          </a:p>
          <a:p>
            <a:pPr marL="0" marR="0" lvl="0" indent="0">
              <a:spcBef>
                <a:spcPts val="680"/>
              </a:spcBef>
              <a:buNone/>
              <a:tabLst>
                <a:tab pos="228600" algn="l"/>
              </a:tabLst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Anticipated use cases include:</a:t>
            </a:r>
            <a:endParaRPr lang="en-GB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680"/>
              </a:spcBef>
              <a:buNone/>
              <a:tabLst>
                <a:tab pos="228600" algn="l"/>
              </a:tabLst>
            </a:pPr>
            <a:r>
              <a:rPr lang="en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+mn-cs"/>
              </a:rPr>
              <a:t>▪</a:t>
            </a:r>
            <a:r>
              <a:rPr lang="en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Mobile video content uploading for cloud storage and social networking services (SNS) applications.</a:t>
            </a:r>
            <a:endParaRPr lang="en-US" sz="14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6ABF5-4AA9-82A8-993E-E8FBFAED57C6}"/>
              </a:ext>
            </a:extLst>
          </p:cNvPr>
          <p:cNvSpPr txBox="1"/>
          <p:nvPr/>
        </p:nvSpPr>
        <p:spPr>
          <a:xfrm>
            <a:off x="5313218" y="2637835"/>
            <a:ext cx="3562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Example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ownlink and uplink speeds</a:t>
            </a:r>
            <a:endParaRPr lang="LID4096" sz="1200" i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4C0095-4B95-767F-5737-8A4B2B0ED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17541"/>
              </p:ext>
            </p:extLst>
          </p:nvPr>
        </p:nvGraphicFramePr>
        <p:xfrm>
          <a:off x="5334000" y="981755"/>
          <a:ext cx="3502761" cy="165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7587">
                  <a:extLst>
                    <a:ext uri="{9D8B030D-6E8A-4147-A177-3AD203B41FA5}">
                      <a16:colId xmlns:a16="http://schemas.microsoft.com/office/drawing/2014/main" val="155559644"/>
                    </a:ext>
                  </a:extLst>
                </a:gridCol>
                <a:gridCol w="1167587">
                  <a:extLst>
                    <a:ext uri="{9D8B030D-6E8A-4147-A177-3AD203B41FA5}">
                      <a16:colId xmlns:a16="http://schemas.microsoft.com/office/drawing/2014/main" val="27446953"/>
                    </a:ext>
                  </a:extLst>
                </a:gridCol>
                <a:gridCol w="1167587">
                  <a:extLst>
                    <a:ext uri="{9D8B030D-6E8A-4147-A177-3AD203B41FA5}">
                      <a16:colId xmlns:a16="http://schemas.microsoft.com/office/drawing/2014/main" val="782893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Connection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Downlink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Uplink</a:t>
                      </a:r>
                      <a:endParaRPr lang="LID4096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7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5G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340 Mbps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81 Mbps</a:t>
                      </a:r>
                    </a:p>
                    <a:p>
                      <a:endParaRPr lang="LID4096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5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4G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20-50 Mbps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10-15 Mbps</a:t>
                      </a:r>
                      <a:endParaRPr lang="LID4096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Home broadband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100 Mbps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10–20 Mbps </a:t>
                      </a:r>
                      <a:endParaRPr lang="LID4096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9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51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ED185-D684-036C-3EDE-EB25049C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9E085-F542-048D-D96E-7C68C399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C454F0-F623-5075-4904-1781D727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SzPct val="100000"/>
            </a:pPr>
            <a:r>
              <a:rPr lang="en-GB" sz="3200" dirty="0"/>
              <a:t>Packet loss resilience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0983CE4-F139-3D67-7F3A-664C7C5E7B20}"/>
              </a:ext>
            </a:extLst>
          </p:cNvPr>
          <p:cNvSpPr txBox="1">
            <a:spLocks/>
          </p:cNvSpPr>
          <p:nvPr/>
        </p:nvSpPr>
        <p:spPr bwMode="auto">
          <a:xfrm>
            <a:off x="495696" y="842608"/>
            <a:ext cx="4304904" cy="23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>
            <a:lvl1pPr marL="325438" indent="-32543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06438" indent="-269875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7438" indent="-215900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524000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960563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4177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6pPr>
            <a:lvl7pPr marL="28749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7pPr>
            <a:lvl8pPr marL="33321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8pPr>
            <a:lvl9pPr marL="37893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sz="2000" dirty="0">
                <a:effectLst/>
                <a:ea typeface="Calibri" panose="020F0502020204030204" pitchFamily="34" charset="0"/>
              </a:rPr>
              <a:t>Data loss can correspond to one or multiple pictures but can also correspond to parts of a coded picture. </a:t>
            </a:r>
          </a:p>
          <a:p>
            <a:pPr marL="0" indent="0">
              <a:buClrTx/>
              <a:buSzPct val="100000"/>
              <a:buNone/>
            </a:pPr>
            <a:endParaRPr lang="en-GB" sz="400" dirty="0">
              <a:ea typeface="Calibri" panose="020F0502020204030204" pitchFamily="34" charset="0"/>
            </a:endParaRPr>
          </a:p>
          <a:p>
            <a:pPr marL="0" indent="0">
              <a:buClrTx/>
              <a:buSzPct val="100000"/>
              <a:buNone/>
            </a:pPr>
            <a:r>
              <a:rPr lang="en-GB" sz="2000" dirty="0">
                <a:effectLst/>
                <a:ea typeface="Calibri" panose="020F0502020204030204" pitchFamily="34" charset="0"/>
              </a:rPr>
              <a:t>In-picture error concealment of partially lost coded pictures may </a:t>
            </a:r>
            <a:r>
              <a:rPr lang="en-GB" sz="2000" dirty="0">
                <a:ea typeface="Calibri" panose="020F0502020204030204" pitchFamily="34" charset="0"/>
              </a:rPr>
              <a:t>be particularly </a:t>
            </a:r>
            <a:r>
              <a:rPr lang="en-GB" sz="2000" dirty="0">
                <a:effectLst/>
                <a:ea typeface="Calibri" panose="020F0502020204030204" pitchFamily="34" charset="0"/>
              </a:rPr>
              <a:t>important in applications with very strict latency requirements.</a:t>
            </a:r>
            <a:endParaRPr lang="en-US" kern="0" dirty="0">
              <a:ea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964D695-6C8A-1FE7-F7C1-A5B8976E876D}"/>
              </a:ext>
            </a:extLst>
          </p:cNvPr>
          <p:cNvSpPr txBox="1">
            <a:spLocks/>
          </p:cNvSpPr>
          <p:nvPr/>
        </p:nvSpPr>
        <p:spPr bwMode="auto">
          <a:xfrm>
            <a:off x="421870" y="3397321"/>
            <a:ext cx="830303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123" tIns="43561" rIns="87123" bIns="43561" numCol="1" anchor="t" anchorCtr="0" compatLnSpc="1">
            <a:prstTxWarp prst="textNoShape">
              <a:avLst/>
            </a:prstTxWarp>
          </a:bodyPr>
          <a:lstStyle>
            <a:lvl1pPr marL="325438" indent="-32543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06438" indent="-269875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7438" indent="-215900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524000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960563" indent="-217488" algn="l" defTabSz="8715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4177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6pPr>
            <a:lvl7pPr marL="28749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7pPr>
            <a:lvl8pPr marL="33321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8pPr>
            <a:lvl9pPr marL="3789363" indent="-217488" algn="l" defTabSz="87153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sz="2400" kern="0" dirty="0"/>
              <a:t>Proposal:</a:t>
            </a:r>
          </a:p>
          <a:p>
            <a:pPr marL="0" indent="0">
              <a:buClrTx/>
              <a:buSzPct val="100000"/>
              <a:buNone/>
            </a:pPr>
            <a:r>
              <a:rPr lang="en-US" sz="800" kern="0" dirty="0"/>
              <a:t>	</a:t>
            </a:r>
          </a:p>
          <a:p>
            <a:pPr marL="0" marR="0" lvl="0" indent="0" algn="just">
              <a:spcBef>
                <a:spcPts val="680"/>
              </a:spcBef>
              <a:buNone/>
              <a:tabLst>
                <a:tab pos="685800" algn="l"/>
              </a:tabLst>
            </a:pPr>
            <a:r>
              <a:rPr lang="en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standard should provision for error concealment techniques to handle loss of data </a:t>
            </a:r>
            <a:br>
              <a:rPr lang="en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corresponding to parts of a coded picture.</a:t>
            </a:r>
          </a:p>
          <a:p>
            <a:pPr marL="0" marR="0" lvl="0" indent="0" algn="just">
              <a:spcBef>
                <a:spcPts val="680"/>
              </a:spcBef>
              <a:buNone/>
              <a:tabLst>
                <a:tab pos="685800" algn="l"/>
              </a:tabLst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121F9-80EA-8882-FE4C-8A82CF84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788" y="842608"/>
            <a:ext cx="3632994" cy="20844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1CA14F-A470-6D99-2CD2-440C6DC30BFA}"/>
              </a:ext>
            </a:extLst>
          </p:cNvPr>
          <p:cNvSpPr txBox="1"/>
          <p:nvPr/>
        </p:nvSpPr>
        <p:spPr>
          <a:xfrm>
            <a:off x="5235236" y="2954311"/>
            <a:ext cx="3562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Example </a:t>
            </a:r>
            <a:r>
              <a:rPr lang="en-US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of data loss of parts of a coded picture</a:t>
            </a:r>
            <a:endParaRPr lang="LID4096" sz="1200" i="1" dirty="0"/>
          </a:p>
        </p:txBody>
      </p:sp>
    </p:spTree>
    <p:extLst>
      <p:ext uri="{BB962C8B-B14F-4D97-AF65-F5344CB8AC3E}">
        <p14:creationId xmlns:p14="http://schemas.microsoft.com/office/powerpoint/2010/main" val="200659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441368"/>
      </p:ext>
    </p:extLst>
  </p:cSld>
  <p:clrMapOvr>
    <a:masterClrMapping/>
  </p:clrMapOvr>
</p:sld>
</file>

<file path=ppt/theme/theme1.xml><?xml version="1.0" encoding="utf-8"?>
<a:theme xmlns:a="http://schemas.openxmlformats.org/drawingml/2006/main" name="CST July Monthly Dept Meeting 073008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ST July Monthly Dept Meeting 07300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CST July Monthly Dept Meeting 073008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T July Monthly Dept Meeting 073008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T July Monthly Dept Meeting 07300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T July Monthly Dept Meeting 073008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T July Monthly Dept Meeting 073008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T July Monthly Dept Meeting 073008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T July Monthly Dept Meeting 073008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CST July Monthly Dept Meeting 073008</Template>
  <TotalTime>58951</TotalTime>
  <Words>358</Words>
  <Application>Microsoft Office PowerPoint</Application>
  <PresentationFormat>On-screen Show (16:9)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Verdana</vt:lpstr>
      <vt:lpstr>Wingdings</vt:lpstr>
      <vt:lpstr>CST July Monthly Dept Meeting 073008</vt:lpstr>
      <vt:lpstr>VCEG-BX08 | m72255 Gap analysis and suggested updates to next-generation video coding requirements draft </vt:lpstr>
      <vt:lpstr>Outline</vt:lpstr>
      <vt:lpstr>Introduction</vt:lpstr>
      <vt:lpstr>Film grain and digital noise</vt:lpstr>
      <vt:lpstr>Mobile video content uploading</vt:lpstr>
      <vt:lpstr>Packet loss resilience</vt:lpstr>
      <vt:lpstr>PowerPoint Presentation</vt:lpstr>
    </vt:vector>
  </TitlesOfParts>
  <Company>Sharp Labs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JVET-AA0110</dc:title>
  <dc:creator>Larry Meixner</dc:creator>
  <dc:description>Letter Paper size
Meets sharp Logo Reqt. 2007</dc:description>
  <cp:lastModifiedBy>Jonatan Samuelsson-Allendes</cp:lastModifiedBy>
  <cp:revision>869</cp:revision>
  <cp:lastPrinted>2012-05-17T23:57:45Z</cp:lastPrinted>
  <dcterms:created xsi:type="dcterms:W3CDTF">2008-07-29T15:54:01Z</dcterms:created>
  <dcterms:modified xsi:type="dcterms:W3CDTF">2025-03-26T07:20:57Z</dcterms:modified>
</cp:coreProperties>
</file>