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66" r:id="rId3"/>
    <p:sldId id="267" r:id="rId4"/>
    <p:sldId id="268" r:id="rId5"/>
    <p:sldId id="274" r:id="rId6"/>
    <p:sldId id="272" r:id="rId7"/>
    <p:sldId id="275" r:id="rId8"/>
    <p:sldId id="261" r:id="rId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08"/>
    <p:restoredTop sz="94679"/>
  </p:normalViewPr>
  <p:slideViewPr>
    <p:cSldViewPr snapToGrid="0" showGuides="1">
      <p:cViewPr varScale="1">
        <p:scale>
          <a:sx n="48" d="100"/>
          <a:sy n="48" d="100"/>
        </p:scale>
        <p:origin x="296" y="20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1">
    <p:spTree>
      <p:nvGrpSpPr>
        <p:cNvPr id="1" name=""/>
        <p:cNvGrpSpPr/>
        <p:nvPr/>
      </p:nvGrpSpPr>
      <p:grpSpPr>
        <a:xfrm>
          <a:off x="0" y="0"/>
          <a:ext cx="0" cy="0"/>
          <a:chOff x="0" y="0"/>
          <a:chExt cx="0" cy="0"/>
        </a:xfrm>
      </p:grpSpPr>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内页-1">
    <p:bg>
      <p:bgPr>
        <a:solidFill>
          <a:srgbClr val="FFFFFF"/>
        </a:solidFill>
        <a:effectLst/>
      </p:bgPr>
    </p:bg>
    <p:spTree>
      <p:nvGrpSpPr>
        <p:cNvPr id="1" name=""/>
        <p:cNvGrpSpPr/>
        <p:nvPr/>
      </p:nvGrpSpPr>
      <p:grpSpPr>
        <a:xfrm>
          <a:off x="0" y="0"/>
          <a:ext cx="0" cy="0"/>
          <a:chOff x="0" y="0"/>
          <a:chExt cx="0" cy="0"/>
        </a:xfrm>
      </p:grpSpPr>
      <p:pic>
        <p:nvPicPr>
          <p:cNvPr id="29" name="图像" descr="图像"/>
          <p:cNvPicPr>
            <a:picLocks noChangeAspect="1"/>
          </p:cNvPicPr>
          <p:nvPr/>
        </p:nvPicPr>
        <p:blipFill>
          <a:blip r:embed="rId2"/>
          <a:stretch>
            <a:fillRect/>
          </a:stretch>
        </p:blipFill>
        <p:spPr>
          <a:xfrm>
            <a:off x="236627" y="12526058"/>
            <a:ext cx="2089596" cy="1016001"/>
          </a:xfrm>
          <a:prstGeom prst="rect">
            <a:avLst/>
          </a:prstGeom>
          <a:ln w="12700">
            <a:miter lim="400000"/>
          </a:ln>
        </p:spPr>
      </p:pic>
      <p:pic>
        <p:nvPicPr>
          <p:cNvPr id="30" name="图像" descr="图像"/>
          <p:cNvPicPr>
            <a:picLocks noChangeAspect="1"/>
          </p:cNvPicPr>
          <p:nvPr/>
        </p:nvPicPr>
        <p:blipFill rotWithShape="1">
          <a:blip r:embed="rId3"/>
          <a:srcRect l="72759" t="46147" r="1440" b="3454"/>
          <a:stretch/>
        </p:blipFill>
        <p:spPr>
          <a:xfrm>
            <a:off x="17886556" y="6512311"/>
            <a:ext cx="6490614" cy="7293897"/>
          </a:xfrm>
          <a:prstGeom prst="rect">
            <a:avLst/>
          </a:prstGeom>
          <a:ln w="12700">
            <a:miter lim="400000"/>
          </a:ln>
        </p:spPr>
      </p:pic>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实验室名称">
            <a:extLst>
              <a:ext uri="{FF2B5EF4-FFF2-40B4-BE49-F238E27FC236}">
                <a16:creationId xmlns:a16="http://schemas.microsoft.com/office/drawing/2014/main" id="{3BB3D30D-768D-B115-1642-9DED9A87D844}"/>
              </a:ext>
            </a:extLst>
          </p:cNvPr>
          <p:cNvSpPr txBox="1"/>
          <p:nvPr userDrawn="1"/>
        </p:nvSpPr>
        <p:spPr>
          <a:xfrm>
            <a:off x="21264523" y="516170"/>
            <a:ext cx="297517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底-1">
    <p:spTree>
      <p:nvGrpSpPr>
        <p:cNvPr id="1" name=""/>
        <p:cNvGrpSpPr/>
        <p:nvPr/>
      </p:nvGrpSpPr>
      <p:grpSpPr>
        <a:xfrm>
          <a:off x="0" y="0"/>
          <a:ext cx="0" cy="0"/>
          <a:chOff x="0" y="0"/>
          <a:chExt cx="0" cy="0"/>
        </a:xfrm>
      </p:grpSpPr>
      <p:pic>
        <p:nvPicPr>
          <p:cNvPr id="54" name="图像" descr="图像"/>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55"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5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封底-2">
    <p:spTree>
      <p:nvGrpSpPr>
        <p:cNvPr id="1" name=""/>
        <p:cNvGrpSpPr/>
        <p:nvPr/>
      </p:nvGrpSpPr>
      <p:grpSpPr>
        <a:xfrm>
          <a:off x="0" y="0"/>
          <a:ext cx="0" cy="0"/>
          <a:chOff x="0" y="0"/>
          <a:chExt cx="0" cy="0"/>
        </a:xfrm>
      </p:grpSpPr>
      <p:pic>
        <p:nvPicPr>
          <p:cNvPr id="63" name="图像" descr="图像"/>
          <p:cNvPicPr>
            <a:picLocks noChangeAspect="1"/>
          </p:cNvPicPr>
          <p:nvPr/>
        </p:nvPicPr>
        <p:blipFill>
          <a:blip r:embed="rId2"/>
          <a:srcRect t="768" r="1246" b="3698"/>
          <a:stretch>
            <a:fillRect/>
          </a:stretch>
        </p:blipFill>
        <p:spPr>
          <a:xfrm>
            <a:off x="-50920" y="-444"/>
            <a:ext cx="24485784" cy="13652869"/>
          </a:xfrm>
          <a:prstGeom prst="rect">
            <a:avLst/>
          </a:prstGeom>
          <a:ln w="12700">
            <a:miter lim="400000"/>
          </a:ln>
        </p:spPr>
      </p:pic>
      <p:pic>
        <p:nvPicPr>
          <p:cNvPr id="64"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6"/>
          <a:stretch>
            <a:fillRect/>
          </a:stretch>
        </p:blipFill>
        <p:spPr>
          <a:xfrm>
            <a:off x="0" y="0"/>
            <a:ext cx="24384000" cy="13716000"/>
          </a:xfrm>
          <a:prstGeom prst="rect">
            <a:avLst/>
          </a:prstGeom>
          <a:ln w="12700">
            <a:miter lim="400000"/>
          </a:ln>
        </p:spPr>
      </p:pic>
      <p:pic>
        <p:nvPicPr>
          <p:cNvPr id="3" name="图像" descr="图像"/>
          <p:cNvPicPr>
            <a:picLocks noChangeAspect="1"/>
          </p:cNvPicPr>
          <p:nvPr/>
        </p:nvPicPr>
        <p:blipFill>
          <a:blip r:embed="rId7"/>
          <a:stretch>
            <a:fillRect/>
          </a:stretch>
        </p:blipFill>
        <p:spPr>
          <a:xfrm>
            <a:off x="666933" y="627770"/>
            <a:ext cx="2089596" cy="1016001"/>
          </a:xfrm>
          <a:prstGeom prst="rect">
            <a:avLst/>
          </a:prstGeom>
          <a:ln w="12700">
            <a:miter lim="400000"/>
          </a:ln>
        </p:spPr>
      </p:pic>
      <p:sp>
        <p:nvSpPr>
          <p:cNvPr id="4" name="标题文本"/>
          <p:cNvSpPr txBox="1">
            <a:spLocks noGrp="1"/>
          </p:cNvSpPr>
          <p:nvPr>
            <p:ph type="title"/>
          </p:nvPr>
        </p:nvSpPr>
        <p:spPr>
          <a:xfrm>
            <a:off x="1778000" y="2298700"/>
            <a:ext cx="208280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标题文本</a:t>
            </a:r>
          </a:p>
        </p:txBody>
      </p:sp>
      <p:sp>
        <p:nvSpPr>
          <p:cNvPr id="5" name="正文级别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6"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实验室名称"/>
          <p:cNvSpPr txBox="1"/>
          <p:nvPr/>
        </p:nvSpPr>
        <p:spPr>
          <a:xfrm>
            <a:off x="21264523" y="516170"/>
            <a:ext cx="297517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p>
        </p:txBody>
      </p:sp>
      <p:sp>
        <p:nvSpPr>
          <p:cNvPr id="75" name="这里是一级标题"/>
          <p:cNvSpPr txBox="1"/>
          <p:nvPr/>
        </p:nvSpPr>
        <p:spPr>
          <a:xfrm>
            <a:off x="516623" y="4046101"/>
            <a:ext cx="23867377"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2000" b="0">
                <a:latin typeface="Alibaba PuHuiTi 2 85 Bold"/>
                <a:ea typeface="Alibaba PuHuiTi 2 85 Bold"/>
                <a:cs typeface="Alibaba PuHuiTi 2 85 Bold"/>
                <a:sym typeface="Alibaba PuHuiTi 2 85 Bold"/>
              </a:defRPr>
            </a:lvl1pPr>
          </a:lstStyle>
          <a:p>
            <a:pPr algn="l"/>
            <a:r>
              <a:rPr lang="en-US" sz="8000" b="1" dirty="0"/>
              <a:t>JVET-AI0</a:t>
            </a:r>
            <a:r>
              <a:rPr lang="en-US" altLang="zh-CN" sz="8000" b="1" dirty="0"/>
              <a:t>254</a:t>
            </a:r>
            <a:endParaRPr lang="en-US" sz="8000" b="1" dirty="0"/>
          </a:p>
          <a:p>
            <a:pPr algn="l"/>
            <a:r>
              <a:rPr lang="en-US" sz="8000" b="1" dirty="0"/>
              <a:t>AHG8: Pre-analysis based adaptive spatial resampling algorithm for machine vision </a:t>
            </a:r>
            <a:endParaRPr sz="8000" b="1" dirty="0"/>
          </a:p>
        </p:txBody>
      </p:sp>
      <p:sp>
        <p:nvSpPr>
          <p:cNvPr id="9" name="文本框 8">
            <a:extLst>
              <a:ext uri="{FF2B5EF4-FFF2-40B4-BE49-F238E27FC236}">
                <a16:creationId xmlns:a16="http://schemas.microsoft.com/office/drawing/2014/main" id="{FDA2B5D2-1148-4077-8233-F8AD169F5DFE}"/>
              </a:ext>
            </a:extLst>
          </p:cNvPr>
          <p:cNvSpPr txBox="1"/>
          <p:nvPr/>
        </p:nvSpPr>
        <p:spPr>
          <a:xfrm>
            <a:off x="1587137" y="8925190"/>
            <a:ext cx="14805156" cy="845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825500" rtl="0" fontAlgn="auto" latinLnBrk="0" hangingPunct="0">
              <a:lnSpc>
                <a:spcPct val="150000"/>
              </a:lnSpc>
              <a:spcBef>
                <a:spcPts val="0"/>
              </a:spcBef>
              <a:spcAft>
                <a:spcPts val="0"/>
              </a:spcAft>
              <a:buClrTx/>
              <a:buSzTx/>
              <a:buFontTx/>
              <a:buNone/>
              <a:tabLst/>
            </a:pPr>
            <a:r>
              <a:rPr lang="en-US" altLang="zh-CN" sz="3600" b="0" dirty="0">
                <a:solidFill>
                  <a:schemeClr val="tx1"/>
                </a:solidFill>
                <a:latin typeface="Alibaba PuHuiTi R" pitchFamily="18" charset="-122"/>
                <a:ea typeface="Alibaba PuHuiTi R" pitchFamily="18" charset="-122"/>
                <a:cs typeface="Alibaba PuHuiTi R" pitchFamily="18" charset="-122"/>
              </a:rPr>
              <a:t>Shurun</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Wang</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Binzhe</a:t>
            </a:r>
            <a:r>
              <a:rPr kumimoji="0" lang="zh-CN" altLang="en-US"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Li</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Jie</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Chen, Yan Ye</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(Alibaba group)</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357483DD-4CDA-39FD-477C-778225CA870F}"/>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sz="8000" dirty="0">
                <a:solidFill>
                  <a:schemeClr val="bg1"/>
                </a:solidFill>
                <a:latin typeface="+mj-lt"/>
                <a:ea typeface="等线" panose="02010600030101010101" pitchFamily="2" charset="-122"/>
                <a:cs typeface="Calibri" panose="020F0502020204030204" pitchFamily="34" charset="0"/>
              </a:rPr>
              <a:t>Outline</a:t>
            </a:r>
          </a:p>
        </p:txBody>
      </p:sp>
      <p:sp>
        <p:nvSpPr>
          <p:cNvPr id="3" name="文本框 2">
            <a:extLst>
              <a:ext uri="{FF2B5EF4-FFF2-40B4-BE49-F238E27FC236}">
                <a16:creationId xmlns:a16="http://schemas.microsoft.com/office/drawing/2014/main" id="{C78B1BA5-6AB4-FDB4-FD0B-3974DA2E1F52}"/>
              </a:ext>
            </a:extLst>
          </p:cNvPr>
          <p:cNvSpPr txBox="1"/>
          <p:nvPr/>
        </p:nvSpPr>
        <p:spPr>
          <a:xfrm>
            <a:off x="1326776" y="3759715"/>
            <a:ext cx="22106965"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Algorithm</a:t>
            </a:r>
            <a:r>
              <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rPr>
              <a:t> </a:t>
            </a:r>
            <a:r>
              <a:rPr lang="en-US" altLang="zh-CN" sz="6600" dirty="0">
                <a:solidFill>
                  <a:schemeClr val="bg1"/>
                </a:solidFill>
              </a:rPr>
              <a:t>description</a:t>
            </a:r>
            <a:endPar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endParaRP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Performance</a:t>
            </a:r>
            <a:endPar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endParaRP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lang="en-US" altLang="zh-CN" sz="6600" dirty="0">
                <a:solidFill>
                  <a:schemeClr val="bg1"/>
                </a:solidFill>
              </a:rPr>
              <a:t>Conclusion</a:t>
            </a:r>
            <a:endPar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41004037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149288"/>
            <a:ext cx="18993224"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 altLang="zh-CN" sz="8000" dirty="0">
                <a:solidFill>
                  <a:schemeClr val="bg1"/>
                </a:solidFill>
                <a:latin typeface="+mj-lt"/>
                <a:ea typeface="等线" panose="02010600030101010101" pitchFamily="2" charset="-122"/>
                <a:cs typeface="Calibri" panose="020F0502020204030204" pitchFamily="34" charset="0"/>
              </a:rPr>
              <a:t>Algorithm description</a:t>
            </a:r>
          </a:p>
          <a:p>
            <a:pPr algn="l" hangingPunct="1"/>
            <a:endParaRPr lang="en-US" altLang="zh-CN" sz="8000" dirty="0">
              <a:solidFill>
                <a:schemeClr val="bg1"/>
              </a:solidFill>
              <a:latin typeface="+mj-lt"/>
              <a:ea typeface="等线" panose="02010600030101010101" pitchFamily="2" charset="-122"/>
              <a:cs typeface="Calibri" panose="020F0502020204030204" pitchFamily="34" charset="0"/>
            </a:endParaRPr>
          </a:p>
        </p:txBody>
      </p:sp>
      <mc:AlternateContent xmlns:mc="http://schemas.openxmlformats.org/markup-compatibility/2006">
        <mc:Choice xmlns:a14="http://schemas.microsoft.com/office/drawing/2010/main" Requires="a14">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52812" y="1471086"/>
                <a:ext cx="24384000" cy="9963150"/>
              </a:xfrm>
              <a:prstGeom prst="rect">
                <a:avLst/>
              </a:prstGeom>
              <a:ln w="12700">
                <a:miter lim="400000"/>
              </a:ln>
              <a:extLst>
                <a:ext uri="{C572A759-6A51-4108-AA02-DFA0A04FC94B}">
                  <ma14:wrappingTextBoxFlag xmlns:ma14="http://schemas.microsoft.com/office/mac/drawingml/2011/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The pre-analysis based adaptive spatial resampling compression framework</a:t>
                </a:r>
              </a:p>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endParaRPr lang="en-US" sz="4400" dirty="0">
                  <a:latin typeface="+mn-lt"/>
                  <a:cs typeface="Calibri" panose="020F0502020204030204" pitchFamily="34" charset="0"/>
                </a:endParaRPr>
              </a:p>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endPar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a:p>
                <a:pPr marR="0" lvl="0" algn="l" defTabSz="825500" rtl="0" eaLnBrk="1" fontAlgn="auto" latinLnBrk="0" hangingPunct="1">
                  <a:lnSpc>
                    <a:spcPct val="100000"/>
                  </a:lnSpc>
                  <a:spcBef>
                    <a:spcPts val="1200"/>
                  </a:spcBef>
                  <a:spcAft>
                    <a:spcPts val="0"/>
                  </a:spcAft>
                  <a:buClr>
                    <a:srgbClr val="2B049B"/>
                  </a:buClr>
                  <a:buSzTx/>
                  <a:tabLst/>
                  <a:defRPr/>
                </a:pPr>
                <a:endParaRPr lang="en-US" sz="4400" dirty="0">
                  <a:latin typeface="+mn-lt"/>
                  <a:cs typeface="Calibri" panose="020F0502020204030204" pitchFamily="34" charset="0"/>
                </a:endParaRPr>
              </a:p>
              <a:p>
                <a:pPr marR="0" lvl="0" algn="l" defTabSz="825500" rtl="0" eaLnBrk="1" fontAlgn="auto" latinLnBrk="0" hangingPunct="1">
                  <a:lnSpc>
                    <a:spcPct val="100000"/>
                  </a:lnSpc>
                  <a:spcBef>
                    <a:spcPts val="1200"/>
                  </a:spcBef>
                  <a:spcAft>
                    <a:spcPts val="0"/>
                  </a:spcAft>
                  <a:buClr>
                    <a:srgbClr val="2B049B"/>
                  </a:buClr>
                  <a:buSzTx/>
                  <a:tabLst/>
                  <a:defRPr/>
                </a:pPr>
                <a:endParaRPr lang="en-US" sz="4400" dirty="0">
                  <a:latin typeface="+mn-lt"/>
                  <a:cs typeface="Calibri" panose="020F0502020204030204" pitchFamily="34" charset="0"/>
                </a:endParaRPr>
              </a:p>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Pre-analysis based adaptive algorithm</a:t>
                </a:r>
              </a:p>
              <a:p>
                <a:pPr marL="1771650" lvl="1" indent="-857250" hangingPunct="1">
                  <a:spcBef>
                    <a:spcPts val="1200"/>
                  </a:spcBef>
                  <a:buClr>
                    <a:srgbClr val="2B049B"/>
                  </a:buClr>
                  <a:buFont typeface="Arial" panose="020B0604020202020204" pitchFamily="34" charset="0"/>
                  <a:buChar char="•"/>
                  <a:defRPr/>
                </a:pPr>
                <a:r>
                  <a:rPr kumimoji="0" lang="en-US" altLang="zh-CN"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The machine vision-oriented content complexity:</a:t>
                </a:r>
                <a:r>
                  <a:rPr kumimoji="0" lang="zh-CN" alt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measured by the averaged object spatial area and the number of objects, based on detection results.</a:t>
                </a:r>
              </a:p>
              <a:p>
                <a:pPr marL="1771650" lvl="1" indent="-857250" hangingPunct="1">
                  <a:spcBef>
                    <a:spcPts val="1200"/>
                  </a:spcBef>
                  <a:buClr>
                    <a:srgbClr val="2B049B"/>
                  </a:buClr>
                  <a:buFont typeface="Arial" panose="020B0604020202020204" pitchFamily="34" charset="0"/>
                  <a:buChar char="•"/>
                  <a:defRPr/>
                </a:pPr>
                <a:r>
                  <a:rPr kumimoji="0" lang="en-US" altLang="zh-CN"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Notations</a:t>
                </a:r>
              </a:p>
              <a:p>
                <a:pPr marL="2686050" lvl="2" indent="-857250" hangingPunct="1">
                  <a:spcBef>
                    <a:spcPts val="1200"/>
                  </a:spcBef>
                  <a:buClr>
                    <a:srgbClr val="2B049B"/>
                  </a:buClr>
                  <a:buFont typeface="Arial" panose="020B0604020202020204" pitchFamily="34" charset="0"/>
                  <a:buChar char="•"/>
                  <a:defRPr/>
                </a:pPr>
                <a14:m>
                  <m:oMath xmlns:m="http://schemas.openxmlformats.org/officeDocument/2006/math">
                    <m:r>
                      <a:rPr lang="en-US" altLang="zh-CN" sz="4400" i="1" smtClean="0">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𝑥</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𝑦</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𝑤</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h</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𝑐</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𝑠</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oMath>
                </a14:m>
                <a:r>
                  <a:rPr lang="zh-CN" altLang="zh-CN" sz="4400" dirty="0">
                    <a:effectLst/>
                    <a:latin typeface="+mn-lt"/>
                  </a:rPr>
                  <a:t> </a:t>
                </a:r>
                <a:r>
                  <a:rPr lang="en-US" sz="4400" dirty="0">
                    <a:latin typeface="+mn-lt"/>
                    <a:cs typeface="Calibri" panose="020F0502020204030204" pitchFamily="34" charset="0"/>
                  </a:rPr>
                  <a:t>𝑖=1,2,3,…,𝑛</a:t>
                </a:r>
                <a:r>
                  <a:rPr lang="en-US" altLang="zh-CN" sz="4400" dirty="0">
                    <a:latin typeface="+mn-lt"/>
                    <a:cs typeface="Calibri" panose="020F0502020204030204" pitchFamily="34" charset="0"/>
                  </a:rPr>
                  <a:t>.</a:t>
                </a:r>
                <a:r>
                  <a:rPr lang="zh-CN" altLang="en-US" sz="4400" dirty="0">
                    <a:latin typeface="+mn-lt"/>
                    <a:cs typeface="Calibri" panose="020F0502020204030204" pitchFamily="34" charset="0"/>
                  </a:rPr>
                  <a:t> </a:t>
                </a:r>
                <a:r>
                  <a:rPr lang="en" altLang="zh-CN" sz="4400" dirty="0">
                    <a:latin typeface="+mn-lt"/>
                    <a:cs typeface="Calibri" panose="020F0502020204030204" pitchFamily="34" charset="0"/>
                  </a:rPr>
                  <a:t>𝑛 is the total number of detected bounding boxes. </a:t>
                </a:r>
              </a:p>
              <a:p>
                <a:pPr marL="2686050" lvl="2" indent="-857250" hangingPunct="1">
                  <a:spcBef>
                    <a:spcPts val="1200"/>
                  </a:spcBef>
                  <a:buClr>
                    <a:srgbClr val="2B049B"/>
                  </a:buClr>
                  <a:buFont typeface="Arial" panose="020B0604020202020204" pitchFamily="34" charset="0"/>
                  <a:buChar char="•"/>
                  <a:defRPr/>
                </a:pPr>
                <a:r>
                  <a:rPr lang="en-US" altLang="zh-CN" sz="4400" dirty="0">
                    <a:effectLst/>
                    <a:latin typeface="+mn-lt"/>
                    <a:ea typeface="DengXian" panose="02010600030101010101" pitchFamily="2" charset="-122"/>
                  </a:rPr>
                  <a:t>(</a:t>
                </a:r>
                <a14:m>
                  <m:oMath xmlns:m="http://schemas.openxmlformats.org/officeDocument/2006/math">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𝑥</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𝑦</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m:t>
                    </m:r>
                  </m:oMath>
                </a14:m>
                <a:r>
                  <a:rPr lang="zh-CN" altLang="zh-CN" sz="4400" dirty="0">
                    <a:effectLst/>
                    <a:latin typeface="+mn-lt"/>
                  </a:rPr>
                  <a:t> </a:t>
                </a:r>
                <a:r>
                  <a:rPr lang="zh-CN" altLang="en-US" sz="4400" dirty="0">
                    <a:effectLst/>
                    <a:latin typeface="+mn-lt"/>
                  </a:rPr>
                  <a:t> </a:t>
                </a:r>
                <a:r>
                  <a:rPr lang="en-US" altLang="zh-CN" sz="4400" dirty="0">
                    <a:latin typeface="+mn-lt"/>
                    <a:cs typeface="Calibri" panose="020F0502020204030204" pitchFamily="34" charset="0"/>
                  </a:rPr>
                  <a:t>:</a:t>
                </a:r>
                <a:r>
                  <a:rPr lang="en-US" sz="4400" dirty="0">
                    <a:latin typeface="+mn-lt"/>
                    <a:cs typeface="Calibri" panose="020F0502020204030204" pitchFamily="34" charset="0"/>
                  </a:rPr>
                  <a:t>the coordinates of the bounding box center </a:t>
                </a:r>
              </a:p>
              <a:p>
                <a:pPr marL="2686050" lvl="2" indent="-857250" hangingPunct="1">
                  <a:spcBef>
                    <a:spcPts val="1200"/>
                  </a:spcBef>
                  <a:buClr>
                    <a:srgbClr val="2B049B"/>
                  </a:buClr>
                  <a:buFont typeface="Arial" panose="020B0604020202020204" pitchFamily="34" charset="0"/>
                  <a:buChar char="•"/>
                  <a:defRPr/>
                </a:pPr>
                <a14:m>
                  <m:oMath xmlns:m="http://schemas.openxmlformats.org/officeDocument/2006/math">
                    <m:sSub>
                      <m:sSubPr>
                        <m:ctrlPr>
                          <a:rPr lang="zh-CN" altLang="zh-CN" sz="4400" i="1" smtClean="0">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𝑤</m:t>
                        </m:r>
                      </m:e>
                      <m:sub>
                        <m:r>
                          <a:rPr lang="en-US" altLang="zh-CN" sz="4400" i="1">
                            <a:effectLst/>
                            <a:latin typeface="+mn-lt"/>
                            <a:ea typeface="DengXian" panose="02010600030101010101" pitchFamily="2" charset="-122"/>
                            <a:cs typeface="Times New Roman" panose="02020603050405020304" pitchFamily="18" charset="0"/>
                          </a:rPr>
                          <m:t>𝑖</m:t>
                        </m:r>
                      </m:sub>
                    </m:sSub>
                  </m:oMath>
                </a14:m>
                <a:r>
                  <a:rPr lang="en-US" altLang="zh-CN" sz="4400" dirty="0">
                    <a:effectLst/>
                    <a:latin typeface="+mn-lt"/>
                    <a:ea typeface="DengXian" panose="02010600030101010101" pitchFamily="2" charset="-122"/>
                  </a:rPr>
                  <a:t> and </a:t>
                </a:r>
                <a14:m>
                  <m:oMath xmlns:m="http://schemas.openxmlformats.org/officeDocument/2006/math">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h</m:t>
                        </m:r>
                      </m:e>
                      <m:sub>
                        <m:r>
                          <a:rPr lang="en-US" altLang="zh-CN" sz="4400" i="1">
                            <a:effectLst/>
                            <a:latin typeface="+mn-lt"/>
                            <a:ea typeface="DengXian" panose="02010600030101010101" pitchFamily="2" charset="-122"/>
                            <a:cs typeface="Times New Roman" panose="02020603050405020304" pitchFamily="18" charset="0"/>
                          </a:rPr>
                          <m:t>𝑖</m:t>
                        </m:r>
                      </m:sub>
                    </m:sSub>
                  </m:oMath>
                </a14:m>
                <a:r>
                  <a:rPr lang="zh-CN" altLang="zh-CN" sz="4400" dirty="0">
                    <a:effectLst/>
                    <a:latin typeface="+mn-lt"/>
                  </a:rPr>
                  <a:t> </a:t>
                </a:r>
                <a:r>
                  <a:rPr lang="en-US" altLang="zh-CN" sz="4400" dirty="0">
                    <a:latin typeface="+mn-lt"/>
                    <a:cs typeface="Calibri" panose="020F0502020204030204" pitchFamily="34" charset="0"/>
                  </a:rPr>
                  <a:t>:</a:t>
                </a:r>
                <a:r>
                  <a:rPr lang="zh-CN" altLang="en-US" sz="4400" dirty="0">
                    <a:latin typeface="+mn-lt"/>
                    <a:cs typeface="Calibri" panose="020F0502020204030204" pitchFamily="34" charset="0"/>
                  </a:rPr>
                  <a:t> </a:t>
                </a:r>
                <a:r>
                  <a:rPr lang="en-US" sz="4400" dirty="0">
                    <a:latin typeface="+mn-lt"/>
                    <a:cs typeface="Calibri" panose="020F0502020204030204" pitchFamily="34" charset="0"/>
                  </a:rPr>
                  <a:t>the width and height of bounding box</a:t>
                </a:r>
              </a:p>
              <a:p>
                <a:pPr marL="2686050" lvl="2" indent="-857250" hangingPunct="1">
                  <a:spcBef>
                    <a:spcPts val="1200"/>
                  </a:spcBef>
                  <a:buClr>
                    <a:srgbClr val="2B049B"/>
                  </a:buClr>
                  <a:buFont typeface="Arial" panose="020B0604020202020204" pitchFamily="34" charset="0"/>
                  <a:buChar char="•"/>
                  <a:defRPr/>
                </a:pPr>
                <a14:m>
                  <m:oMath xmlns:m="http://schemas.openxmlformats.org/officeDocument/2006/math">
                    <m:sSub>
                      <m:sSubPr>
                        <m:ctrlPr>
                          <a:rPr lang="zh-CN" altLang="zh-CN" sz="4400" i="1" smtClean="0">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𝑐</m:t>
                        </m:r>
                      </m:e>
                      <m:sub>
                        <m:r>
                          <a:rPr lang="en-US" altLang="zh-CN" sz="4400" i="1">
                            <a:effectLst/>
                            <a:latin typeface="+mn-lt"/>
                            <a:ea typeface="DengXian" panose="02010600030101010101" pitchFamily="2" charset="-122"/>
                            <a:cs typeface="Times New Roman" panose="02020603050405020304" pitchFamily="18" charset="0"/>
                          </a:rPr>
                          <m:t>𝑖</m:t>
                        </m:r>
                      </m:sub>
                    </m:sSub>
                  </m:oMath>
                </a14:m>
                <a:r>
                  <a:rPr lang="en-US" altLang="zh-CN" sz="4400" dirty="0">
                    <a:effectLst/>
                    <a:latin typeface="+mn-lt"/>
                    <a:ea typeface="DengXian" panose="02010600030101010101" pitchFamily="2" charset="-122"/>
                  </a:rPr>
                  <a:t> and </a:t>
                </a:r>
                <a14:m>
                  <m:oMath xmlns:m="http://schemas.openxmlformats.org/officeDocument/2006/math">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𝑠</m:t>
                        </m:r>
                      </m:e>
                      <m:sub>
                        <m:r>
                          <a:rPr lang="en-US" altLang="zh-CN" sz="4400" i="1">
                            <a:effectLst/>
                            <a:latin typeface="+mn-lt"/>
                            <a:ea typeface="DengXian" panose="02010600030101010101" pitchFamily="2" charset="-122"/>
                            <a:cs typeface="Times New Roman" panose="02020603050405020304" pitchFamily="18" charset="0"/>
                          </a:rPr>
                          <m:t>𝑖</m:t>
                        </m:r>
                      </m:sub>
                    </m:sSub>
                  </m:oMath>
                </a14:m>
                <a:r>
                  <a:rPr lang="en-US" altLang="zh-CN" sz="4400" dirty="0">
                    <a:effectLst/>
                    <a:latin typeface="+mn-lt"/>
                    <a:ea typeface="DengXian" panose="02010600030101010101" pitchFamily="2" charset="-122"/>
                  </a:rPr>
                  <a:t> are the object class and the confidence score of this detected bounding box, where </a:t>
                </a:r>
                <a14:m>
                  <m:oMath xmlns:m="http://schemas.openxmlformats.org/officeDocument/2006/math">
                    <m:sSub>
                      <m:sSubPr>
                        <m:ctrlPr>
                          <a:rPr lang="zh-CN" altLang="zh-CN" sz="4400" i="1">
                            <a:effectLst/>
                            <a:latin typeface="+mn-lt"/>
                            <a:ea typeface="Cambria Math" panose="02040503050406030204" pitchFamily="18" charset="0"/>
                          </a:rPr>
                        </m:ctrlPr>
                      </m:sSubPr>
                      <m:e>
                        <m:r>
                          <a:rPr lang="en-US" altLang="zh-CN" sz="4400" i="1">
                            <a:effectLst/>
                            <a:latin typeface="+mn-lt"/>
                            <a:ea typeface="DengXian" panose="02010600030101010101" pitchFamily="2" charset="-122"/>
                            <a:cs typeface="Times New Roman" panose="02020603050405020304" pitchFamily="18" charset="0"/>
                          </a:rPr>
                          <m:t>0≤</m:t>
                        </m:r>
                        <m:r>
                          <a:rPr lang="en-US" altLang="zh-CN" sz="4400" i="1">
                            <a:effectLst/>
                            <a:latin typeface="+mn-lt"/>
                            <a:ea typeface="DengXian" panose="02010600030101010101" pitchFamily="2" charset="-122"/>
                            <a:cs typeface="Times New Roman" panose="02020603050405020304" pitchFamily="18" charset="0"/>
                          </a:rPr>
                          <m:t>𝑠</m:t>
                        </m:r>
                      </m:e>
                      <m:sub>
                        <m:r>
                          <a:rPr lang="en-US" altLang="zh-CN" sz="4400" i="1">
                            <a:effectLst/>
                            <a:latin typeface="+mn-lt"/>
                            <a:ea typeface="DengXian" panose="02010600030101010101" pitchFamily="2" charset="-122"/>
                            <a:cs typeface="Times New Roman" panose="02020603050405020304" pitchFamily="18" charset="0"/>
                          </a:rPr>
                          <m:t>𝑖</m:t>
                        </m:r>
                      </m:sub>
                    </m:sSub>
                    <m:r>
                      <a:rPr lang="en-US" altLang="zh-CN" sz="4400" i="1">
                        <a:effectLst/>
                        <a:latin typeface="+mn-lt"/>
                        <a:ea typeface="DengXian" panose="02010600030101010101" pitchFamily="2" charset="-122"/>
                        <a:cs typeface="Times New Roman" panose="02020603050405020304" pitchFamily="18" charset="0"/>
                      </a:rPr>
                      <m:t>≤1</m:t>
                    </m:r>
                  </m:oMath>
                </a14:m>
                <a:r>
                  <a:rPr lang="en-US" altLang="zh-CN" sz="4400" dirty="0">
                    <a:effectLst/>
                    <a:latin typeface="+mn-lt"/>
                  </a:rPr>
                  <a:t>,</a:t>
                </a:r>
                <a:r>
                  <a:rPr lang="zh-CN" altLang="en-US" sz="4400" dirty="0">
                    <a:effectLst/>
                    <a:latin typeface="+mn-lt"/>
                  </a:rPr>
                  <a:t> </a:t>
                </a:r>
                <a:r>
                  <a:rPr lang="en" altLang="zh-CN" sz="4400" dirty="0">
                    <a:latin typeface="+mn-lt"/>
                  </a:rPr>
                  <a:t>indicating the possibility </a:t>
                </a:r>
                <a:r>
                  <a:rPr lang="en-US" altLang="zh-CN" sz="4400" dirty="0">
                    <a:latin typeface="+mn-lt"/>
                  </a:rPr>
                  <a:t>of</a:t>
                </a:r>
                <a:r>
                  <a:rPr lang="zh-CN" altLang="en-US" sz="4400" dirty="0">
                    <a:latin typeface="+mn-lt"/>
                  </a:rPr>
                  <a:t> </a:t>
                </a:r>
                <a:r>
                  <a:rPr lang="en" altLang="zh-CN" sz="4400" dirty="0">
                    <a:latin typeface="+mn-lt"/>
                  </a:rPr>
                  <a:t>correct </a:t>
                </a:r>
                <a:r>
                  <a:rPr lang="en-US" altLang="zh-CN" sz="4400" dirty="0">
                    <a:latin typeface="+mn-lt"/>
                    <a:cs typeface="Calibri" panose="020F0502020204030204" pitchFamily="34" charset="0"/>
                  </a:rPr>
                  <a:t>detection.</a:t>
                </a:r>
                <a:endPar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p:txBody>
          </p:sp>
        </mc:Choice>
        <mc:Fallback>
          <p:sp>
            <p:nvSpPr>
              <p:cNvPr id="4" name="Content Placeholder 4">
                <a:extLst>
                  <a:ext uri="{FF2B5EF4-FFF2-40B4-BE49-F238E27FC236}">
                    <a16:creationId xmlns:a16="http://schemas.microsoft.com/office/drawing/2014/main" id="{5BEBEBA9-619D-5192-91C5-5A6D241DFE57}"/>
                  </a:ext>
                </a:extLst>
              </p:cNvPr>
              <p:cNvSpPr txBox="1">
                <a:spLocks noRot="1" noChangeAspect="1" noMove="1" noResize="1" noEditPoints="1" noAdjustHandles="1" noChangeArrowheads="1" noChangeShapeType="1" noTextEdit="1"/>
              </p:cNvSpPr>
              <p:nvPr/>
            </p:nvSpPr>
            <p:spPr>
              <a:xfrm>
                <a:off x="52812" y="1471086"/>
                <a:ext cx="24384000" cy="9963150"/>
              </a:xfrm>
              <a:prstGeom prst="rect">
                <a:avLst/>
              </a:prstGeom>
              <a:blipFill>
                <a:blip r:embed="rId2"/>
                <a:stretch>
                  <a:fillRect l="-1093" t="-1145" b="-14885"/>
                </a:stretch>
              </a:blip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r>
                  <a:rPr lang="zh-CN" altLang="en-US">
                    <a:noFill/>
                  </a:rPr>
                  <a:t> </a:t>
                </a:r>
              </a:p>
            </p:txBody>
          </p:sp>
        </mc:Fallback>
      </mc:AlternateContent>
      <p:pic>
        <p:nvPicPr>
          <p:cNvPr id="5" name="图形 4">
            <a:extLst>
              <a:ext uri="{FF2B5EF4-FFF2-40B4-BE49-F238E27FC236}">
                <a16:creationId xmlns:a16="http://schemas.microsoft.com/office/drawing/2014/main" id="{69C5F4A8-A7B1-1811-A93B-A878197DF9F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06256" y="2281764"/>
            <a:ext cx="21942653" cy="3046151"/>
          </a:xfrm>
          <a:prstGeom prst="rect">
            <a:avLst/>
          </a:prstGeom>
        </p:spPr>
      </p:pic>
    </p:spTree>
    <p:extLst>
      <p:ext uri="{BB962C8B-B14F-4D97-AF65-F5344CB8AC3E}">
        <p14:creationId xmlns:p14="http://schemas.microsoft.com/office/powerpoint/2010/main" val="40778649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Algorithm</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formulation</a:t>
            </a:r>
          </a:p>
        </p:txBody>
      </p:sp>
      <mc:AlternateContent xmlns:mc="http://schemas.openxmlformats.org/markup-compatibility/2006">
        <mc:Choice xmlns:a14="http://schemas.microsoft.com/office/drawing/2010/main" Requires="a14">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1205883" y="1982072"/>
                <a:ext cx="13178117" cy="9963150"/>
              </a:xfrm>
              <a:prstGeom prst="rect">
                <a:avLst/>
              </a:prstGeom>
              <a:ln w="12700">
                <a:miter lim="400000"/>
              </a:ln>
              <a:extLst>
                <a:ext uri="{C572A759-6A51-4108-AA02-DFA0A04FC94B}">
                  <ma14:wrappingTextBoxFlag xmlns:ma14="http://schemas.microsoft.com/office/mac/drawingml/2011/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just" defTabSz="825500" rtl="0" eaLnBrk="1" fontAlgn="auto" latinLnBrk="0" hangingPunct="1">
                  <a:lnSpc>
                    <a:spcPct val="100000"/>
                  </a:lnSpc>
                  <a:spcBef>
                    <a:spcPts val="1200"/>
                  </a:spcBef>
                  <a:spcAft>
                    <a:spcPts val="0"/>
                  </a:spcAft>
                  <a:buClr>
                    <a:srgbClr val="290590"/>
                  </a:buClr>
                  <a:buSzTx/>
                  <a:buFont typeface="Arial" panose="020B0604020202020204" pitchFamily="34" charset="0"/>
                  <a:buChar char="•"/>
                  <a:tabLst/>
                  <a:defRPr/>
                </a:pP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Two</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metrics</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for</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spatial</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complexity</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for</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machine</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vision:</a:t>
                </a:r>
              </a:p>
              <a:p>
                <a:pPr marL="1771650" lvl="1" indent="-857250" algn="just" hangingPunct="1">
                  <a:spcBef>
                    <a:spcPts val="1200"/>
                  </a:spcBef>
                  <a:buClr>
                    <a:srgbClr val="290590"/>
                  </a:buClr>
                  <a:buFont typeface="Arial" panose="020B0604020202020204" pitchFamily="34" charset="0"/>
                  <a:buChar char="•"/>
                  <a:defRPr/>
                </a:pPr>
                <a:r>
                  <a:rPr kumimoji="0" 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The number of objects</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14:m>
                  <m:oMath xmlns:m="http://schemas.openxmlformats.org/officeDocument/2006/math">
                    <m:r>
                      <a:rPr lang="en-US" altLang="zh-CN" sz="3600" i="1" smtClean="0">
                        <a:effectLst/>
                        <a:latin typeface="+mn-lt"/>
                        <a:ea typeface="DengXian" panose="02010600030101010101" pitchFamily="2" charset="-122"/>
                        <a:cs typeface="Times New Roman" panose="02020603050405020304" pitchFamily="18" charset="0"/>
                      </a:rPr>
                      <m:t>𝑁</m:t>
                    </m:r>
                    <m:r>
                      <a:rPr lang="en-US" altLang="zh-CN" sz="3600" i="1" smtClean="0">
                        <a:effectLst/>
                        <a:latin typeface="+mn-lt"/>
                        <a:ea typeface="DengXian" panose="02010600030101010101" pitchFamily="2" charset="-122"/>
                        <a:cs typeface="Times New Roman" panose="02020603050405020304" pitchFamily="18" charset="0"/>
                      </a:rPr>
                      <m:t>=</m:t>
                    </m:r>
                    <m:nary>
                      <m:naryPr>
                        <m:chr m:val="∑"/>
                        <m:ctrlPr>
                          <a:rPr lang="zh-CN" altLang="zh-CN" sz="3600" i="1">
                            <a:effectLst/>
                            <a:latin typeface="+mn-lt"/>
                            <a:ea typeface="Cambria Math" panose="02040503050406030204" pitchFamily="18" charset="0"/>
                          </a:rPr>
                        </m:ctrlPr>
                      </m:naryPr>
                      <m:sub>
                        <m:r>
                          <a:rPr lang="en-US" altLang="zh-CN" sz="3600" i="1">
                            <a:effectLst/>
                            <a:latin typeface="+mn-lt"/>
                            <a:ea typeface="DengXian" panose="02010600030101010101" pitchFamily="2" charset="-122"/>
                            <a:cs typeface="Times New Roman" panose="02020603050405020304" pitchFamily="18" charset="0"/>
                          </a:rPr>
                          <m:t>𝑖</m:t>
                        </m:r>
                        <m:r>
                          <a:rPr lang="en-US" altLang="zh-CN" sz="3600" i="1">
                            <a:effectLst/>
                            <a:latin typeface="+mn-lt"/>
                            <a:ea typeface="DengXian" panose="02010600030101010101" pitchFamily="2" charset="-122"/>
                            <a:cs typeface="Times New Roman" panose="02020603050405020304" pitchFamily="18" charset="0"/>
                          </a:rPr>
                          <m:t>=1</m:t>
                        </m:r>
                      </m:sub>
                      <m:sup>
                        <m:r>
                          <a:rPr lang="en-US" altLang="zh-CN" sz="3600" i="1">
                            <a:effectLst/>
                            <a:latin typeface="+mn-lt"/>
                            <a:ea typeface="DengXian" panose="02010600030101010101" pitchFamily="2" charset="-122"/>
                            <a:cs typeface="Times New Roman" panose="02020603050405020304" pitchFamily="18" charset="0"/>
                          </a:rPr>
                          <m:t>𝑛</m:t>
                        </m:r>
                      </m:sup>
                      <m:e>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𝑠</m:t>
                            </m:r>
                          </m:e>
                          <m:sub>
                            <m:r>
                              <a:rPr lang="en-US" altLang="zh-CN" sz="3600" i="1">
                                <a:effectLst/>
                                <a:latin typeface="+mn-lt"/>
                                <a:ea typeface="DengXian" panose="02010600030101010101" pitchFamily="2" charset="-122"/>
                                <a:cs typeface="Times New Roman" panose="02020603050405020304" pitchFamily="18" charset="0"/>
                              </a:rPr>
                              <m:t>𝑖</m:t>
                            </m:r>
                          </m:sub>
                        </m:sSub>
                      </m:e>
                    </m:nary>
                  </m:oMath>
                </a14:m>
                <a:r>
                  <a:rPr lang="zh-CN" altLang="zh-CN" sz="3600" dirty="0">
                    <a:effectLst/>
                    <a:latin typeface="+mn-lt"/>
                  </a:rPr>
                  <a:t> </a:t>
                </a:r>
                <a:r>
                  <a:rPr lang="zh-CN" altLang="en-US" sz="3600" dirty="0">
                    <a:effectLst/>
                    <a:latin typeface="+mn-lt"/>
                  </a:rPr>
                  <a:t> </a:t>
                </a:r>
                <a:endParaRPr lang="en-US" altLang="zh-CN" sz="3600" dirty="0">
                  <a:effectLst/>
                  <a:latin typeface="+mn-lt"/>
                </a:endParaRPr>
              </a:p>
              <a:p>
                <a:pPr marL="1771650" lvl="1" indent="-857250" algn="just" hangingPunct="1">
                  <a:spcBef>
                    <a:spcPts val="1200"/>
                  </a:spcBef>
                  <a:buClr>
                    <a:srgbClr val="290590"/>
                  </a:buClr>
                  <a:buFont typeface="Arial" panose="020B0604020202020204" pitchFamily="34" charset="0"/>
                  <a:buChar char="•"/>
                  <a:defRPr/>
                </a:pPr>
                <a:r>
                  <a:rPr kumimoji="0" 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The averaged object spatial area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14:m>
                  <m:oMath xmlns:m="http://schemas.openxmlformats.org/officeDocument/2006/math">
                    <m:r>
                      <a:rPr lang="en-US" altLang="zh-CN" sz="3600" i="1" smtClean="0">
                        <a:effectLst/>
                        <a:latin typeface="+mn-lt"/>
                        <a:ea typeface="DengXian" panose="02010600030101010101" pitchFamily="2" charset="-122"/>
                        <a:cs typeface="Times New Roman" panose="02020603050405020304" pitchFamily="18" charset="0"/>
                      </a:rPr>
                      <m:t>𝐴</m:t>
                    </m:r>
                    <m:r>
                      <a:rPr lang="en-US" altLang="zh-CN" sz="3600" i="1" smtClean="0">
                        <a:effectLst/>
                        <a:latin typeface="+mn-lt"/>
                        <a:ea typeface="DengXian" panose="02010600030101010101" pitchFamily="2" charset="-122"/>
                        <a:cs typeface="Times New Roman" panose="02020603050405020304" pitchFamily="18" charset="0"/>
                      </a:rPr>
                      <m:t>=</m:t>
                    </m:r>
                    <m:f>
                      <m:fPr>
                        <m:type m:val="skw"/>
                        <m:ctrlPr>
                          <a:rPr lang="zh-CN" altLang="zh-CN" sz="3600" i="1">
                            <a:effectLst/>
                            <a:latin typeface="+mn-lt"/>
                            <a:ea typeface="Cambria Math" panose="02040503050406030204" pitchFamily="18" charset="0"/>
                          </a:rPr>
                        </m:ctrlPr>
                      </m:fPr>
                      <m:num>
                        <m:nary>
                          <m:naryPr>
                            <m:chr m:val="∑"/>
                            <m:limLoc m:val="subSup"/>
                            <m:ctrlPr>
                              <a:rPr lang="zh-CN" altLang="zh-CN" sz="3600" i="1">
                                <a:effectLst/>
                                <a:latin typeface="+mn-lt"/>
                                <a:ea typeface="Cambria Math" panose="02040503050406030204" pitchFamily="18" charset="0"/>
                              </a:rPr>
                            </m:ctrlPr>
                          </m:naryPr>
                          <m:sub>
                            <m:r>
                              <a:rPr lang="en-US" altLang="zh-CN" sz="3600" i="1">
                                <a:effectLst/>
                                <a:latin typeface="+mn-lt"/>
                                <a:ea typeface="DengXian" panose="02010600030101010101" pitchFamily="2" charset="-122"/>
                                <a:cs typeface="Times New Roman" panose="02020603050405020304" pitchFamily="18" charset="0"/>
                              </a:rPr>
                              <m:t>𝑖</m:t>
                            </m:r>
                            <m:r>
                              <a:rPr lang="en-US" altLang="zh-CN" sz="3600" i="1">
                                <a:effectLst/>
                                <a:latin typeface="+mn-lt"/>
                                <a:ea typeface="DengXian" panose="02010600030101010101" pitchFamily="2" charset="-122"/>
                                <a:cs typeface="Times New Roman" panose="02020603050405020304" pitchFamily="18" charset="0"/>
                              </a:rPr>
                              <m:t>=1</m:t>
                            </m:r>
                          </m:sub>
                          <m:sup>
                            <m:r>
                              <a:rPr lang="en-US" altLang="zh-CN" sz="3600" i="1">
                                <a:effectLst/>
                                <a:latin typeface="+mn-lt"/>
                                <a:ea typeface="DengXian" panose="02010600030101010101" pitchFamily="2" charset="-122"/>
                                <a:cs typeface="Times New Roman" panose="02020603050405020304" pitchFamily="18" charset="0"/>
                              </a:rPr>
                              <m:t>𝑛</m:t>
                            </m:r>
                          </m:sup>
                          <m:e>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h</m:t>
                                </m:r>
                              </m:e>
                              <m:sub>
                                <m:r>
                                  <a:rPr lang="en-US" altLang="zh-CN" sz="3600" i="1">
                                    <a:effectLst/>
                                    <a:latin typeface="+mn-lt"/>
                                    <a:ea typeface="DengXian" panose="02010600030101010101" pitchFamily="2" charset="-122"/>
                                    <a:cs typeface="Times New Roman" panose="02020603050405020304" pitchFamily="18" charset="0"/>
                                  </a:rPr>
                                  <m:t>𝑖</m:t>
                                </m:r>
                              </m:sub>
                            </m:sSub>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𝑤</m:t>
                                </m:r>
                              </m:e>
                              <m:sub>
                                <m:r>
                                  <a:rPr lang="en-US" altLang="zh-CN" sz="3600" i="1">
                                    <a:effectLst/>
                                    <a:latin typeface="+mn-lt"/>
                                    <a:ea typeface="DengXian" panose="02010600030101010101" pitchFamily="2" charset="-122"/>
                                    <a:cs typeface="Times New Roman" panose="02020603050405020304" pitchFamily="18" charset="0"/>
                                  </a:rPr>
                                  <m:t>𝑖</m:t>
                                </m:r>
                              </m:sub>
                            </m:sSub>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𝑠</m:t>
                                </m:r>
                              </m:e>
                              <m:sub>
                                <m:r>
                                  <a:rPr lang="en-US" altLang="zh-CN" sz="3600" i="1">
                                    <a:effectLst/>
                                    <a:latin typeface="+mn-lt"/>
                                    <a:ea typeface="DengXian" panose="02010600030101010101" pitchFamily="2" charset="-122"/>
                                    <a:cs typeface="Times New Roman" panose="02020603050405020304" pitchFamily="18" charset="0"/>
                                  </a:rPr>
                                  <m:t>𝑖</m:t>
                                </m:r>
                              </m:sub>
                            </m:sSub>
                          </m:e>
                        </m:nary>
                      </m:num>
                      <m:den>
                        <m:r>
                          <a:rPr lang="en-US" altLang="zh-CN" sz="3600" i="1">
                            <a:effectLst/>
                            <a:latin typeface="+mn-lt"/>
                            <a:ea typeface="DengXian" panose="02010600030101010101" pitchFamily="2" charset="-122"/>
                            <a:cs typeface="Times New Roman" panose="02020603050405020304" pitchFamily="18" charset="0"/>
                          </a:rPr>
                          <m:t>𝑁</m:t>
                        </m:r>
                      </m:den>
                    </m:f>
                  </m:oMath>
                </a14:m>
                <a:r>
                  <a:rPr lang="zh-CN" altLang="zh-CN" sz="3600" dirty="0">
                    <a:effectLst/>
                    <a:latin typeface="+mn-lt"/>
                  </a:rPr>
                  <a:t> </a:t>
                </a:r>
                <a:endParaRPr lang="en-US" altLang="zh-CN" sz="3600" dirty="0">
                  <a:effectLst/>
                  <a:latin typeface="+mn-lt"/>
                </a:endParaRPr>
              </a:p>
              <a:p>
                <a:pPr marL="857250" indent="-857250" algn="just" hangingPunct="1">
                  <a:spcBef>
                    <a:spcPts val="1200"/>
                  </a:spcBef>
                  <a:buClr>
                    <a:srgbClr val="290590"/>
                  </a:buClr>
                  <a:buFont typeface="Arial" panose="020B0604020202020204" pitchFamily="34" charset="0"/>
                  <a:buChar char="•"/>
                  <a:defRPr/>
                </a:pPr>
                <a:r>
                  <a:rPr kumimoji="0" lang="en-US" altLang="zh-CN" sz="3600" b="0" i="0" u="none" strike="noStrike" kern="0" cap="none" spc="0" normalizeH="0" baseline="0" noProof="0" dirty="0">
                    <a:ln>
                      <a:noFill/>
                    </a:ln>
                    <a:solidFill>
                      <a:srgbClr val="000000"/>
                    </a:solidFill>
                    <a:uLnTx/>
                    <a:uFillTx/>
                    <a:latin typeface="+mn-lt"/>
                    <a:ea typeface="+mn-ea"/>
                    <a:cs typeface="Calibri" panose="020F0502020204030204" pitchFamily="34" charset="0"/>
                    <a:sym typeface="Helvetica Neue"/>
                  </a:rPr>
                  <a:t>Build</a:t>
                </a:r>
                <a:r>
                  <a:rPr kumimoji="0" lang="zh-CN" altLang="en-US" sz="3600" b="0" i="0" u="none" strike="noStrike" kern="0" cap="none" spc="0" normalizeH="0" baseline="0" noProof="0" dirty="0">
                    <a:ln>
                      <a:noFill/>
                    </a:ln>
                    <a:solidFill>
                      <a:srgbClr val="000000"/>
                    </a:solidFill>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uLnTx/>
                    <a:uFillTx/>
                    <a:latin typeface="+mn-lt"/>
                    <a:ea typeface="+mn-ea"/>
                    <a:cs typeface="Calibri" panose="020F0502020204030204" pitchFamily="34" charset="0"/>
                    <a:sym typeface="Helvetica Neue"/>
                  </a:rPr>
                  <a:t>decision</a:t>
                </a:r>
                <a:r>
                  <a:rPr kumimoji="0" lang="zh-CN" altLang="en-US" sz="3600" b="0" i="0" u="none" strike="noStrike" kern="0" cap="none" spc="0" normalizeH="0" baseline="0" noProof="0" dirty="0">
                    <a:ln>
                      <a:noFill/>
                    </a:ln>
                    <a:solidFill>
                      <a:srgbClr val="000000"/>
                    </a:solidFill>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uLnTx/>
                    <a:uFillTx/>
                    <a:latin typeface="+mn-lt"/>
                    <a:ea typeface="+mn-ea"/>
                    <a:cs typeface="Calibri" panose="020F0502020204030204" pitchFamily="34" charset="0"/>
                    <a:sym typeface="Helvetica Neue"/>
                  </a:rPr>
                  <a:t>rule:</a:t>
                </a:r>
              </a:p>
              <a:p>
                <a:pPr marL="1771650" lvl="1" indent="-857250" algn="just" hangingPunct="1">
                  <a:spcBef>
                    <a:spcPts val="1200"/>
                  </a:spcBef>
                  <a:buClr>
                    <a:srgbClr val="290590"/>
                  </a:buClr>
                  <a:buFont typeface="Arial" panose="020B0604020202020204" pitchFamily="34" charset="0"/>
                  <a:buChar char="•"/>
                  <a:defRPr/>
                </a:pPr>
                <a:r>
                  <a:rPr lang="en-US" altLang="zh-CN" sz="3600" dirty="0">
                    <a:effectLst/>
                    <a:latin typeface="+mn-lt"/>
                    <a:ea typeface="+mn-ea"/>
                    <a:cs typeface="Calibri" panose="020F0502020204030204" pitchFamily="34" charset="0"/>
                  </a:rPr>
                  <a:t>Randomly</a:t>
                </a:r>
                <a:r>
                  <a:rPr lang="zh-CN" altLang="en-US" sz="3600" dirty="0">
                    <a:effectLst/>
                    <a:latin typeface="+mn-lt"/>
                    <a:ea typeface="+mn-ea"/>
                    <a:cs typeface="Calibri" panose="020F0502020204030204" pitchFamily="34" charset="0"/>
                  </a:rPr>
                  <a:t> </a:t>
                </a:r>
                <a:r>
                  <a:rPr lang="en-US" altLang="zh-CN" sz="3600" dirty="0">
                    <a:effectLst/>
                    <a:latin typeface="+mn-lt"/>
                    <a:ea typeface="+mn-ea"/>
                    <a:cs typeface="Calibri" panose="020F0502020204030204" pitchFamily="34" charset="0"/>
                  </a:rPr>
                  <a:t>select</a:t>
                </a:r>
                <a:r>
                  <a:rPr lang="zh-CN" altLang="en-US" sz="3600" dirty="0">
                    <a:effectLst/>
                    <a:latin typeface="+mn-lt"/>
                    <a:ea typeface="+mn-ea"/>
                    <a:cs typeface="Calibri" panose="020F0502020204030204" pitchFamily="34" charset="0"/>
                  </a:rPr>
                  <a:t> </a:t>
                </a:r>
                <a:r>
                  <a:rPr lang="en-US" altLang="zh-CN" sz="3600" dirty="0">
                    <a:effectLst/>
                    <a:latin typeface="+mn-lt"/>
                    <a:ea typeface="+mn-ea"/>
                    <a:cs typeface="Calibri" panose="020F0502020204030204" pitchFamily="34" charset="0"/>
                  </a:rPr>
                  <a:t>1000</a:t>
                </a:r>
                <a:r>
                  <a:rPr lang="zh-CN" altLang="en-US" sz="3600" dirty="0">
                    <a:effectLst/>
                    <a:latin typeface="+mn-lt"/>
                    <a:ea typeface="+mn-ea"/>
                    <a:cs typeface="Calibri" panose="020F0502020204030204" pitchFamily="34" charset="0"/>
                  </a:rPr>
                  <a:t> </a:t>
                </a:r>
                <a:r>
                  <a:rPr lang="en-US" altLang="zh-CN" sz="3600" dirty="0">
                    <a:effectLst/>
                    <a:latin typeface="+mn-lt"/>
                    <a:ea typeface="+mn-ea"/>
                    <a:cs typeface="Calibri" panose="020F0502020204030204" pitchFamily="34" charset="0"/>
                  </a:rPr>
                  <a:t>images</a:t>
                </a:r>
                <a:r>
                  <a:rPr lang="zh-CN" altLang="en-US" sz="3600" dirty="0">
                    <a:effectLst/>
                    <a:latin typeface="+mn-lt"/>
                    <a:ea typeface="+mn-ea"/>
                    <a:cs typeface="Calibri" panose="020F0502020204030204" pitchFamily="34" charset="0"/>
                  </a:rPr>
                  <a:t> </a:t>
                </a:r>
                <a:r>
                  <a:rPr lang="en-US" altLang="zh-CN" sz="3600" dirty="0">
                    <a:effectLst/>
                    <a:latin typeface="+mn-lt"/>
                    <a:ea typeface="+mn-ea"/>
                    <a:cs typeface="Calibri" panose="020F0502020204030204" pitchFamily="34" charset="0"/>
                  </a:rPr>
                  <a:t>f</a:t>
                </a:r>
                <a:r>
                  <a:rPr lang="en-US" altLang="zh-CN" sz="3600" dirty="0">
                    <a:latin typeface="+mn-lt"/>
                    <a:ea typeface="+mn-ea"/>
                    <a:cs typeface="Calibri" panose="020F0502020204030204" pitchFamily="34" charset="0"/>
                  </a:rPr>
                  <a:t>rom</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Open</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Image</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dataset</a:t>
                </a:r>
              </a:p>
              <a:p>
                <a:pPr marL="1771650" lvl="1" indent="-857250" algn="just" hangingPunct="1">
                  <a:spcBef>
                    <a:spcPts val="1200"/>
                  </a:spcBef>
                  <a:buClr>
                    <a:srgbClr val="290590"/>
                  </a:buClr>
                  <a:buFont typeface="Arial" panose="020B0604020202020204" pitchFamily="34" charset="0"/>
                  <a:buChar char="•"/>
                  <a:defRPr/>
                </a:pP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Calculate</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14:m>
                  <m:oMath xmlns:m="http://schemas.openxmlformats.org/officeDocument/2006/math">
                    <m:r>
                      <a:rPr lang="en-US" altLang="zh-CN" sz="3600" i="1" smtClean="0">
                        <a:effectLst/>
                        <a:latin typeface="+mn-lt"/>
                        <a:ea typeface="DengXian" panose="02010600030101010101" pitchFamily="2" charset="-122"/>
                        <a:cs typeface="Times New Roman" panose="02020603050405020304" pitchFamily="18" charset="0"/>
                      </a:rPr>
                      <m:t>{(</m:t>
                    </m:r>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𝐴</m:t>
                        </m:r>
                      </m:e>
                      <m:sub>
                        <m:r>
                          <a:rPr lang="en-US" altLang="zh-CN" sz="3600" i="1">
                            <a:effectLst/>
                            <a:latin typeface="+mn-lt"/>
                            <a:ea typeface="DengXian" panose="02010600030101010101" pitchFamily="2" charset="-122"/>
                            <a:cs typeface="Times New Roman" panose="02020603050405020304" pitchFamily="18" charset="0"/>
                          </a:rPr>
                          <m:t>𝑖</m:t>
                        </m:r>
                      </m:sub>
                    </m:sSub>
                    <m:r>
                      <a:rPr lang="en-US" altLang="zh-CN" sz="3600" i="1">
                        <a:effectLst/>
                        <a:latin typeface="+mn-lt"/>
                        <a:ea typeface="DengXian" panose="02010600030101010101" pitchFamily="2" charset="-122"/>
                        <a:cs typeface="Times New Roman" panose="02020603050405020304" pitchFamily="18" charset="0"/>
                      </a:rPr>
                      <m:t>,</m:t>
                    </m:r>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𝑁</m:t>
                        </m:r>
                      </m:e>
                      <m:sub>
                        <m:r>
                          <a:rPr lang="en-US" altLang="zh-CN" sz="3600" i="1">
                            <a:effectLst/>
                            <a:latin typeface="+mn-lt"/>
                            <a:ea typeface="DengXian" panose="02010600030101010101" pitchFamily="2" charset="-122"/>
                            <a:cs typeface="Times New Roman" panose="02020603050405020304" pitchFamily="18" charset="0"/>
                          </a:rPr>
                          <m:t>𝑖</m:t>
                        </m:r>
                      </m:sub>
                    </m:sSub>
                    <m:r>
                      <a:rPr lang="en-US" altLang="zh-CN" sz="3600" i="1">
                        <a:effectLst/>
                        <a:latin typeface="+mn-lt"/>
                        <a:ea typeface="DengXian" panose="02010600030101010101" pitchFamily="2" charset="-122"/>
                        <a:cs typeface="Times New Roman" panose="02020603050405020304" pitchFamily="18" charset="0"/>
                      </a:rPr>
                      <m:t>)}</m:t>
                    </m:r>
                  </m:oMath>
                </a14:m>
                <a:r>
                  <a:rPr lang="en-US" altLang="zh-CN" sz="3600" dirty="0">
                    <a:effectLst/>
                    <a:latin typeface="+mn-lt"/>
                    <a:ea typeface="DengXian" panose="02010600030101010101" pitchFamily="2" charset="-122"/>
                  </a:rPr>
                  <a:t>, </a:t>
                </a:r>
                <a14:m>
                  <m:oMath xmlns:m="http://schemas.openxmlformats.org/officeDocument/2006/math">
                    <m:r>
                      <a:rPr lang="en-US" altLang="zh-CN" sz="3600" i="1">
                        <a:effectLst/>
                        <a:latin typeface="+mn-lt"/>
                        <a:ea typeface="DengXian" panose="02010600030101010101" pitchFamily="2" charset="-122"/>
                        <a:cs typeface="Times New Roman" panose="02020603050405020304" pitchFamily="18" charset="0"/>
                      </a:rPr>
                      <m:t>𝑖</m:t>
                    </m:r>
                    <m:r>
                      <a:rPr lang="en-US" altLang="zh-CN" sz="3600" i="1">
                        <a:effectLst/>
                        <a:latin typeface="+mn-lt"/>
                        <a:ea typeface="DengXian" panose="02010600030101010101" pitchFamily="2" charset="-122"/>
                        <a:cs typeface="Times New Roman" panose="02020603050405020304" pitchFamily="18" charset="0"/>
                      </a:rPr>
                      <m:t>=1,2,3,…,1000</m:t>
                    </m:r>
                  </m:oMath>
                </a14:m>
                <a:r>
                  <a:rPr lang="en-US" altLang="zh-CN" sz="3600" dirty="0">
                    <a:effectLst/>
                    <a:latin typeface="+mn-lt"/>
                    <a:ea typeface="DengXian" panose="02010600030101010101" pitchFamily="2" charset="-122"/>
                  </a:rPr>
                  <a:t>.</a:t>
                </a:r>
                <a:r>
                  <a:rPr lang="zh-CN" altLang="zh-CN" sz="3600" dirty="0">
                    <a:effectLst/>
                    <a:latin typeface="+mn-lt"/>
                  </a:rPr>
                  <a:t> </a:t>
                </a:r>
                <a:endParaRPr lang="en-US" altLang="zh-CN" sz="3600" dirty="0">
                  <a:effectLst/>
                  <a:latin typeface="+mn-lt"/>
                </a:endParaRPr>
              </a:p>
              <a:p>
                <a:pPr marL="1771650" lvl="1" indent="-857250" algn="just" hangingPunct="1">
                  <a:spcBef>
                    <a:spcPts val="1200"/>
                  </a:spcBef>
                  <a:buClr>
                    <a:srgbClr val="290590"/>
                  </a:buClr>
                  <a:buFont typeface="Arial" panose="020B0604020202020204" pitchFamily="34" charset="0"/>
                  <a:buChar char="•"/>
                  <a:defRPr/>
                </a:pPr>
                <a:r>
                  <a:rPr lang="en-US" altLang="zh-CN" sz="3600" dirty="0">
                    <a:latin typeface="+mn-lt"/>
                  </a:rPr>
                  <a:t>M</a:t>
                </a:r>
                <a:r>
                  <a:rPr lang="en-US" altLang="zh-CN" sz="3600" dirty="0">
                    <a:effectLst/>
                    <a:latin typeface="+mn-lt"/>
                    <a:ea typeface="DengXian" panose="02010600030101010101" pitchFamily="2" charset="-122"/>
                  </a:rPr>
                  <a:t>ean values of </a:t>
                </a:r>
                <a14:m>
                  <m:oMath xmlns:m="http://schemas.openxmlformats.org/officeDocument/2006/math">
                    <m:r>
                      <a:rPr lang="en-US" altLang="zh-CN" sz="3600" i="1">
                        <a:effectLst/>
                        <a:latin typeface="+mn-lt"/>
                        <a:ea typeface="DengXian" panose="02010600030101010101" pitchFamily="2" charset="-122"/>
                        <a:cs typeface="Times New Roman" panose="02020603050405020304" pitchFamily="18" charset="0"/>
                      </a:rPr>
                      <m:t>{</m:t>
                    </m:r>
                    <m:r>
                      <a:rPr lang="en-US" altLang="zh-CN" sz="3600" i="1">
                        <a:effectLst/>
                        <a:latin typeface="+mn-lt"/>
                        <a:ea typeface="DengXian" panose="02010600030101010101" pitchFamily="2" charset="-122"/>
                        <a:cs typeface="Times New Roman" panose="02020603050405020304" pitchFamily="18" charset="0"/>
                      </a:rPr>
                      <m:t>𝐴</m:t>
                    </m:r>
                    <m:r>
                      <a:rPr lang="en-US" altLang="zh-CN" sz="3600" i="1">
                        <a:effectLst/>
                        <a:latin typeface="+mn-lt"/>
                        <a:ea typeface="DengXian" panose="02010600030101010101" pitchFamily="2" charset="-122"/>
                        <a:cs typeface="Times New Roman" panose="02020603050405020304" pitchFamily="18" charset="0"/>
                      </a:rPr>
                      <m:t>}</m:t>
                    </m:r>
                  </m:oMath>
                </a14:m>
                <a:r>
                  <a:rPr lang="en-US" altLang="zh-CN" sz="3600" dirty="0">
                    <a:effectLst/>
                    <a:latin typeface="+mn-lt"/>
                    <a:ea typeface="DengXian" panose="02010600030101010101" pitchFamily="2" charset="-122"/>
                  </a:rPr>
                  <a:t> and </a:t>
                </a:r>
                <a14:m>
                  <m:oMath xmlns:m="http://schemas.openxmlformats.org/officeDocument/2006/math">
                    <m:r>
                      <a:rPr lang="en-US" altLang="zh-CN" sz="3600" i="1">
                        <a:effectLst/>
                        <a:latin typeface="+mn-lt"/>
                        <a:ea typeface="DengXian" panose="02010600030101010101" pitchFamily="2" charset="-122"/>
                        <a:cs typeface="Times New Roman" panose="02020603050405020304" pitchFamily="18" charset="0"/>
                      </a:rPr>
                      <m:t>{</m:t>
                    </m:r>
                    <m:r>
                      <a:rPr lang="en-US" altLang="zh-CN" sz="3600" i="1">
                        <a:effectLst/>
                        <a:latin typeface="+mn-lt"/>
                        <a:ea typeface="DengXian" panose="02010600030101010101" pitchFamily="2" charset="-122"/>
                        <a:cs typeface="Times New Roman" panose="02020603050405020304" pitchFamily="18" charset="0"/>
                      </a:rPr>
                      <m:t>𝑁</m:t>
                    </m:r>
                    <m:r>
                      <a:rPr lang="en-US" altLang="zh-CN" sz="3600" i="1">
                        <a:effectLst/>
                        <a:latin typeface="+mn-lt"/>
                        <a:ea typeface="DengXian" panose="02010600030101010101" pitchFamily="2" charset="-122"/>
                        <a:cs typeface="Times New Roman" panose="02020603050405020304" pitchFamily="18" charset="0"/>
                      </a:rPr>
                      <m:t>}</m:t>
                    </m:r>
                  </m:oMath>
                </a14:m>
                <a:r>
                  <a:rPr lang="en-US" altLang="zh-CN" sz="3600" dirty="0">
                    <a:effectLst/>
                    <a:latin typeface="+mn-lt"/>
                    <a:ea typeface="DengXian" panose="02010600030101010101" pitchFamily="2" charset="-122"/>
                  </a:rPr>
                  <a:t> are noted as </a:t>
                </a:r>
                <a14:m>
                  <m:oMath xmlns:m="http://schemas.openxmlformats.org/officeDocument/2006/math">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𝐴</m:t>
                        </m:r>
                      </m:e>
                      <m:sub>
                        <m:r>
                          <a:rPr lang="en-US" altLang="zh-CN" sz="3600" i="1">
                            <a:effectLst/>
                            <a:latin typeface="+mn-lt"/>
                            <a:ea typeface="DengXian" panose="02010600030101010101" pitchFamily="2" charset="-122"/>
                            <a:cs typeface="Times New Roman" panose="02020603050405020304" pitchFamily="18" charset="0"/>
                          </a:rPr>
                          <m:t>𝑚</m:t>
                        </m:r>
                      </m:sub>
                    </m:sSub>
                  </m:oMath>
                </a14:m>
                <a:r>
                  <a:rPr lang="en-US" altLang="zh-CN" sz="3600" dirty="0">
                    <a:effectLst/>
                    <a:latin typeface="+mn-lt"/>
                    <a:ea typeface="DengXian" panose="02010600030101010101" pitchFamily="2" charset="-122"/>
                  </a:rPr>
                  <a:t> and </a:t>
                </a:r>
                <a14:m>
                  <m:oMath xmlns:m="http://schemas.openxmlformats.org/officeDocument/2006/math">
                    <m:sSub>
                      <m:sSubPr>
                        <m:ctrlPr>
                          <a:rPr lang="zh-CN" altLang="zh-CN" sz="3600" i="1">
                            <a:effectLst/>
                            <a:latin typeface="+mn-lt"/>
                            <a:ea typeface="Cambria Math" panose="02040503050406030204" pitchFamily="18" charset="0"/>
                          </a:rPr>
                        </m:ctrlPr>
                      </m:sSubPr>
                      <m:e>
                        <m:r>
                          <a:rPr lang="en-US" altLang="zh-CN" sz="3600" i="1">
                            <a:effectLst/>
                            <a:latin typeface="+mn-lt"/>
                            <a:ea typeface="DengXian" panose="02010600030101010101" pitchFamily="2" charset="-122"/>
                            <a:cs typeface="Times New Roman" panose="02020603050405020304" pitchFamily="18" charset="0"/>
                          </a:rPr>
                          <m:t>𝑁</m:t>
                        </m:r>
                      </m:e>
                      <m:sub>
                        <m:r>
                          <a:rPr lang="en-US" altLang="zh-CN" sz="3600" i="1">
                            <a:effectLst/>
                            <a:latin typeface="+mn-lt"/>
                            <a:ea typeface="DengXian" panose="02010600030101010101" pitchFamily="2" charset="-122"/>
                            <a:cs typeface="Times New Roman" panose="02020603050405020304" pitchFamily="18" charset="0"/>
                          </a:rPr>
                          <m:t>𝑚</m:t>
                        </m:r>
                      </m:sub>
                    </m:sSub>
                  </m:oMath>
                </a14:m>
                <a:endParaRPr kumimoji="0" 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endParaRPr>
              </a:p>
              <a:p>
                <a:pPr marL="1771650" lvl="1" indent="-857250" algn="just" hangingPunct="1">
                  <a:spcBef>
                    <a:spcPts val="1200"/>
                  </a:spcBef>
                  <a:buClr>
                    <a:srgbClr val="290590"/>
                  </a:buClr>
                  <a:buFont typeface="Arial" panose="020B0604020202020204" pitchFamily="34" charset="0"/>
                  <a:buChar char="•"/>
                  <a:defRPr/>
                </a:pPr>
                <a:r>
                  <a:rPr lang="en-US" altLang="zh-CN" sz="3600" dirty="0">
                    <a:latin typeface="+mn-lt"/>
                  </a:rPr>
                  <a:t>The adaptive spatial resampling decision function </a:t>
                </a:r>
                <a14:m>
                  <m:oMath xmlns:m="http://schemas.openxmlformats.org/officeDocument/2006/math">
                    <m:r>
                      <a:rPr lang="en-US" altLang="zh-CN" sz="3600" i="1">
                        <a:latin typeface="+mn-lt"/>
                      </a:rPr>
                      <m:t>𝑓</m:t>
                    </m:r>
                    <m:r>
                      <a:rPr lang="en-US" altLang="zh-CN" sz="3600" i="1">
                        <a:latin typeface="+mn-lt"/>
                      </a:rPr>
                      <m:t>(</m:t>
                    </m:r>
                    <m:sSub>
                      <m:sSubPr>
                        <m:ctrlPr>
                          <a:rPr lang="zh-CN" altLang="zh-CN" sz="3600" i="1">
                            <a:latin typeface="+mn-lt"/>
                          </a:rPr>
                        </m:ctrlPr>
                      </m:sSubPr>
                      <m:e>
                        <m:r>
                          <a:rPr lang="en-US" altLang="zh-CN" sz="3600" i="1">
                            <a:latin typeface="+mn-lt"/>
                          </a:rPr>
                          <m:t>𝐴</m:t>
                        </m:r>
                      </m:e>
                      <m:sub>
                        <m:r>
                          <a:rPr lang="en-US" altLang="zh-CN" sz="3600" i="1">
                            <a:latin typeface="+mn-lt"/>
                          </a:rPr>
                          <m:t>𝑡</m:t>
                        </m:r>
                      </m:sub>
                    </m:sSub>
                    <m:r>
                      <a:rPr lang="en-US" altLang="zh-CN" sz="3600" i="1">
                        <a:latin typeface="+mn-lt"/>
                      </a:rPr>
                      <m:t>,</m:t>
                    </m:r>
                    <m:sSub>
                      <m:sSubPr>
                        <m:ctrlPr>
                          <a:rPr lang="zh-CN" altLang="zh-CN" sz="3600" i="1">
                            <a:latin typeface="+mn-lt"/>
                          </a:rPr>
                        </m:ctrlPr>
                      </m:sSubPr>
                      <m:e>
                        <m:r>
                          <a:rPr lang="en-US" altLang="zh-CN" sz="3600" i="1">
                            <a:latin typeface="+mn-lt"/>
                          </a:rPr>
                          <m:t>𝑁</m:t>
                        </m:r>
                      </m:e>
                      <m:sub>
                        <m:r>
                          <a:rPr lang="en-US" altLang="zh-CN" sz="3600" i="1">
                            <a:latin typeface="+mn-lt"/>
                          </a:rPr>
                          <m:t>𝑡</m:t>
                        </m:r>
                      </m:sub>
                    </m:sSub>
                    <m:r>
                      <a:rPr lang="en-US" altLang="zh-CN" sz="3600" i="1">
                        <a:latin typeface="+mn-lt"/>
                      </a:rPr>
                      <m:t>)</m:t>
                    </m:r>
                  </m:oMath>
                </a14:m>
                <a:endParaRPr lang="en-US" altLang="zh-CN" sz="3600" dirty="0">
                  <a:latin typeface="+mn-lt"/>
                </a:endParaRPr>
              </a:p>
              <a:p>
                <a:pPr marL="1771650" lvl="1" indent="-857250" algn="just" hangingPunct="1">
                  <a:spcBef>
                    <a:spcPts val="1200"/>
                  </a:spcBef>
                  <a:buClr>
                    <a:srgbClr val="290590"/>
                  </a:buClr>
                  <a:buFont typeface="Arial" panose="020B0604020202020204" pitchFamily="34" charset="0"/>
                  <a:buChar char="•"/>
                  <a:defRPr/>
                </a:pPr>
                <a:endParaRPr lang="en-US" altLang="zh-CN" sz="3600" dirty="0">
                  <a:latin typeface="+mn-lt"/>
                </a:endParaRPr>
              </a:p>
              <a:p>
                <a:pPr marL="1771650" lvl="1" indent="-857250" algn="just" hangingPunct="1">
                  <a:spcBef>
                    <a:spcPts val="1200"/>
                  </a:spcBef>
                  <a:buClr>
                    <a:srgbClr val="290590"/>
                  </a:buClr>
                  <a:buFont typeface="Arial" panose="020B0604020202020204" pitchFamily="34" charset="0"/>
                  <a:buChar char="•"/>
                  <a:defRPr/>
                </a:pPr>
                <a:endParaRPr lang="en-US" altLang="zh-CN" sz="3600" dirty="0">
                  <a:latin typeface="+mn-lt"/>
                </a:endParaRPr>
              </a:p>
              <a:p>
                <a:pPr marL="1771650" lvl="1" indent="-857250" algn="just" hangingPunct="1">
                  <a:spcBef>
                    <a:spcPts val="1200"/>
                  </a:spcBef>
                  <a:buClr>
                    <a:srgbClr val="290590"/>
                  </a:buClr>
                  <a:buFont typeface="Arial" panose="020B0604020202020204" pitchFamily="34" charset="0"/>
                  <a:buChar char="•"/>
                  <a:defRPr/>
                </a:pPr>
                <a:endParaRPr lang="en-US" altLang="zh-CN" sz="3600" dirty="0">
                  <a:latin typeface="+mn-lt"/>
                </a:endParaRPr>
              </a:p>
              <a:p>
                <a:pPr marL="1771650" lvl="1" indent="-857250" algn="just" hangingPunct="1">
                  <a:spcBef>
                    <a:spcPts val="1200"/>
                  </a:spcBef>
                  <a:buClr>
                    <a:srgbClr val="290590"/>
                  </a:buClr>
                  <a:buFont typeface="Arial" panose="020B0604020202020204" pitchFamily="34" charset="0"/>
                  <a:buChar char="•"/>
                  <a:defRPr/>
                </a:pPr>
                <a:endParaRPr lang="en-US" altLang="zh-CN" sz="3600" dirty="0">
                  <a:latin typeface="+mn-lt"/>
                </a:endParaRPr>
              </a:p>
              <a:p>
                <a:pPr marL="1771650" lvl="1" indent="-857250" algn="just" hangingPunct="1">
                  <a:spcBef>
                    <a:spcPts val="1200"/>
                  </a:spcBef>
                  <a:buClr>
                    <a:srgbClr val="290590"/>
                  </a:buClr>
                  <a:buFont typeface="Arial" panose="020B0604020202020204" pitchFamily="34" charset="0"/>
                  <a:buChar char="•"/>
                  <a:defRPr/>
                </a:pPr>
                <a:r>
                  <a:rPr lang="en-US" altLang="zh-CN" sz="3600" dirty="0">
                    <a:latin typeface="+mn-lt"/>
                  </a:rPr>
                  <a:t>If</a:t>
                </a:r>
                <a:r>
                  <a:rPr lang="zh-CN" altLang="en-US" sz="3600" dirty="0">
                    <a:latin typeface="+mn-lt"/>
                  </a:rPr>
                  <a:t> </a:t>
                </a:r>
                <a14:m>
                  <m:oMath xmlns:m="http://schemas.openxmlformats.org/officeDocument/2006/math">
                    <m:r>
                      <a:rPr lang="en-US" altLang="zh-CN" sz="3600" b="0" i="1" smtClean="0">
                        <a:solidFill>
                          <a:schemeClr val="bg1"/>
                        </a:solidFill>
                        <a:effectLst/>
                        <a:latin typeface="+mn-lt"/>
                        <a:ea typeface="DengXian" panose="02010600030101010101" pitchFamily="2" charset="-122"/>
                        <a:cs typeface="Times New Roman" panose="02020603050405020304" pitchFamily="18" charset="0"/>
                      </a:rPr>
                      <m:t>𝑓</m:t>
                    </m:r>
                    <m:d>
                      <m:dPr>
                        <m:ctrlPr>
                          <a:rPr lang="zh-CN" altLang="zh-CN" sz="3600" b="0" i="1">
                            <a:solidFill>
                              <a:schemeClr val="bg1"/>
                            </a:solidFill>
                            <a:effectLst/>
                            <a:latin typeface="+mn-lt"/>
                            <a:ea typeface="Cambria Math" panose="02040503050406030204" pitchFamily="18" charset="0"/>
                          </a:rPr>
                        </m:ctrlPr>
                      </m:dPr>
                      <m:e>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𝐴</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r>
                          <a:rPr lang="en-US" altLang="zh-CN" sz="3600" b="0" i="1">
                            <a:solidFill>
                              <a:schemeClr val="bg1"/>
                            </a:solidFill>
                            <a:effectLst/>
                            <a:latin typeface="+mn-lt"/>
                            <a:ea typeface="DengXian" panose="02010600030101010101" pitchFamily="2" charset="-122"/>
                            <a:cs typeface="Times New Roman" panose="02020603050405020304" pitchFamily="18" charset="0"/>
                          </a:rPr>
                          <m:t>,</m:t>
                        </m:r>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𝑁</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e>
                    </m:d>
                    <m:r>
                      <a:rPr lang="en-US" altLang="zh-CN" sz="3600" b="0" i="1" smtClean="0">
                        <a:solidFill>
                          <a:schemeClr val="bg1"/>
                        </a:solidFill>
                        <a:effectLst/>
                        <a:latin typeface="Cambria Math" panose="02040503050406030204" pitchFamily="18" charset="0"/>
                        <a:ea typeface="DengXian" panose="02010600030101010101" pitchFamily="2" charset="-122"/>
                        <a:cs typeface="Times New Roman" panose="02020603050405020304" pitchFamily="18" charset="0"/>
                      </a:rPr>
                      <m:t>=1</m:t>
                    </m:r>
                  </m:oMath>
                </a14:m>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lang="en-US" altLang="zh-CN" sz="3600" dirty="0">
                    <a:latin typeface="+mn-lt"/>
                    <a:ea typeface="+mn-ea"/>
                    <a:cs typeface="Calibri" panose="020F0502020204030204" pitchFamily="34" charset="0"/>
                  </a:rPr>
                  <a:t>Bicubic</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resampling</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with</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ratio</a:t>
                </a:r>
                <a:r>
                  <a:rPr lang="zh-CN" altLang="en-US" sz="3600" dirty="0">
                    <a:latin typeface="+mn-lt"/>
                    <a:ea typeface="+mn-ea"/>
                    <a:cs typeface="Calibri" panose="020F0502020204030204" pitchFamily="34" charset="0"/>
                  </a:rPr>
                  <a:t> </a:t>
                </a:r>
                <a:r>
                  <a:rPr lang="en-US" altLang="zh-CN" sz="3600" dirty="0">
                    <a:latin typeface="+mn-lt"/>
                    <a:ea typeface="+mn-ea"/>
                    <a:cs typeface="Calibri" panose="020F0502020204030204" pitchFamily="34" charset="0"/>
                  </a:rPr>
                  <a:t>0.75</a:t>
                </a:r>
              </a:p>
              <a:p>
                <a:pPr marL="1771650" lvl="1" indent="-857250" algn="just" hangingPunct="1">
                  <a:spcBef>
                    <a:spcPts val="1200"/>
                  </a:spcBef>
                  <a:buClr>
                    <a:srgbClr val="290590"/>
                  </a:buClr>
                  <a:buFont typeface="Arial" panose="020B0604020202020204" pitchFamily="34" charset="0"/>
                  <a:buChar char="•"/>
                  <a:defRPr/>
                </a:pP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Otherwise,</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no</a:t>
                </a:r>
                <a:r>
                  <a:rPr kumimoji="0" lang="zh-CN" alt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 </a:t>
                </a:r>
                <a:r>
                  <a:rPr kumimoji="0" lang="en-US" altLang="zh-CN"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rPr>
                  <a:t>resampling</a:t>
                </a:r>
                <a:endParaRPr kumimoji="0" lang="en-US" sz="3600" b="0" i="0" u="none" strike="noStrike" kern="0" cap="none" spc="0" normalizeH="0" baseline="0" noProof="0" dirty="0">
                  <a:ln>
                    <a:noFill/>
                  </a:ln>
                  <a:solidFill>
                    <a:srgbClr val="000000"/>
                  </a:solidFill>
                  <a:effectLst/>
                  <a:uLnTx/>
                  <a:uFillTx/>
                  <a:latin typeface="+mn-lt"/>
                  <a:ea typeface="+mn-ea"/>
                  <a:cs typeface="Calibri" panose="020F0502020204030204" pitchFamily="34" charset="0"/>
                  <a:sym typeface="Helvetica Neue"/>
                </a:endParaRPr>
              </a:p>
            </p:txBody>
          </p:sp>
        </mc:Choice>
        <mc:Fallback>
          <p:sp>
            <p:nvSpPr>
              <p:cNvPr id="4" name="Content Placeholder 4">
                <a:extLst>
                  <a:ext uri="{FF2B5EF4-FFF2-40B4-BE49-F238E27FC236}">
                    <a16:creationId xmlns:a16="http://schemas.microsoft.com/office/drawing/2014/main" id="{5BEBEBA9-619D-5192-91C5-5A6D241DFE57}"/>
                  </a:ext>
                </a:extLst>
              </p:cNvPr>
              <p:cNvSpPr txBox="1">
                <a:spLocks noRot="1" noChangeAspect="1" noMove="1" noResize="1" noEditPoints="1" noAdjustHandles="1" noChangeArrowheads="1" noChangeShapeType="1" noTextEdit="1"/>
              </p:cNvSpPr>
              <p:nvPr/>
            </p:nvSpPr>
            <p:spPr>
              <a:xfrm>
                <a:off x="11205883" y="1982072"/>
                <a:ext cx="13178117" cy="9963150"/>
              </a:xfrm>
              <a:prstGeom prst="rect">
                <a:avLst/>
              </a:prstGeom>
              <a:blipFill>
                <a:blip r:embed="rId2"/>
                <a:stretch>
                  <a:fillRect l="-1636" t="-1911" r="-1636" b="-12611"/>
                </a:stretch>
              </a:blip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BE609690-CBCB-399B-8F17-415D86024182}"/>
                  </a:ext>
                </a:extLst>
              </p:cNvPr>
              <p:cNvSpPr txBox="1"/>
              <p:nvPr/>
            </p:nvSpPr>
            <p:spPr>
              <a:xfrm>
                <a:off x="11994463" y="8974045"/>
                <a:ext cx="7960659" cy="21437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14:m>
                  <m:oMath xmlns:m="http://schemas.openxmlformats.org/officeDocument/2006/math">
                    <m:r>
                      <a:rPr lang="en-US" altLang="zh-CN" sz="3600" b="0" i="1" smtClean="0">
                        <a:solidFill>
                          <a:schemeClr val="bg1"/>
                        </a:solidFill>
                        <a:effectLst/>
                        <a:latin typeface="+mn-lt"/>
                        <a:ea typeface="DengXian" panose="02010600030101010101" pitchFamily="2" charset="-122"/>
                        <a:cs typeface="Times New Roman" panose="02020603050405020304" pitchFamily="18" charset="0"/>
                      </a:rPr>
                      <m:t>𝑓</m:t>
                    </m:r>
                    <m:d>
                      <m:dPr>
                        <m:ctrlPr>
                          <a:rPr lang="zh-CN" altLang="zh-CN" sz="3600" b="0" i="1">
                            <a:solidFill>
                              <a:schemeClr val="bg1"/>
                            </a:solidFill>
                            <a:effectLst/>
                            <a:latin typeface="+mn-lt"/>
                            <a:ea typeface="Cambria Math" panose="02040503050406030204" pitchFamily="18" charset="0"/>
                          </a:rPr>
                        </m:ctrlPr>
                      </m:dPr>
                      <m:e>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𝐴</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r>
                          <a:rPr lang="en-US" altLang="zh-CN" sz="3600" b="0" i="1">
                            <a:solidFill>
                              <a:schemeClr val="bg1"/>
                            </a:solidFill>
                            <a:effectLst/>
                            <a:latin typeface="+mn-lt"/>
                            <a:ea typeface="DengXian" panose="02010600030101010101" pitchFamily="2" charset="-122"/>
                            <a:cs typeface="Times New Roman" panose="02020603050405020304" pitchFamily="18" charset="0"/>
                          </a:rPr>
                          <m:t>,</m:t>
                        </m:r>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𝑁</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e>
                    </m:d>
                    <m:r>
                      <a:rPr lang="en-US" altLang="zh-CN" sz="3600" b="0" i="1">
                        <a:solidFill>
                          <a:schemeClr val="bg1"/>
                        </a:solidFill>
                        <a:effectLst/>
                        <a:latin typeface="+mn-lt"/>
                        <a:ea typeface="DengXian" panose="02010600030101010101" pitchFamily="2" charset="-122"/>
                        <a:cs typeface="Times New Roman" panose="02020603050405020304" pitchFamily="18" charset="0"/>
                      </a:rPr>
                      <m:t>=</m:t>
                    </m:r>
                    <m:d>
                      <m:dPr>
                        <m:begChr m:val="{"/>
                        <m:endChr m:val=""/>
                        <m:ctrlPr>
                          <a:rPr lang="zh-CN" altLang="zh-CN" sz="3600" b="0" i="1">
                            <a:solidFill>
                              <a:schemeClr val="bg1"/>
                            </a:solidFill>
                            <a:effectLst/>
                            <a:latin typeface="+mn-lt"/>
                            <a:ea typeface="Cambria Math" panose="02040503050406030204" pitchFamily="18" charset="0"/>
                          </a:rPr>
                        </m:ctrlPr>
                      </m:dPr>
                      <m:e>
                        <m:eqArr>
                          <m:eqArrPr>
                            <m:ctrlPr>
                              <a:rPr lang="zh-CN" altLang="zh-CN" sz="3600" b="0" i="1">
                                <a:solidFill>
                                  <a:schemeClr val="bg1"/>
                                </a:solidFill>
                                <a:effectLst/>
                                <a:latin typeface="+mn-lt"/>
                                <a:ea typeface="Cambria Math" panose="02040503050406030204" pitchFamily="18" charset="0"/>
                              </a:rPr>
                            </m:ctrlPr>
                          </m:eqArrPr>
                          <m:e>
                            <m:r>
                              <a:rPr lang="en-US" altLang="zh-CN" sz="3600" b="0" i="1">
                                <a:solidFill>
                                  <a:schemeClr val="bg1"/>
                                </a:solidFill>
                                <a:effectLst/>
                                <a:latin typeface="+mn-lt"/>
                                <a:ea typeface="DengXian" panose="02010600030101010101" pitchFamily="2" charset="-122"/>
                                <a:cs typeface="Times New Roman" panose="02020603050405020304" pitchFamily="18" charset="0"/>
                              </a:rPr>
                              <m:t>1, </m:t>
                            </m:r>
                            <m:r>
                              <a:rPr lang="en-US" altLang="zh-CN" sz="3600" b="0" i="1">
                                <a:solidFill>
                                  <a:schemeClr val="bg1"/>
                                </a:solidFill>
                                <a:effectLst/>
                                <a:latin typeface="+mn-lt"/>
                                <a:ea typeface="DengXian" panose="02010600030101010101" pitchFamily="2" charset="-122"/>
                                <a:cs typeface="Times New Roman" panose="02020603050405020304" pitchFamily="18" charset="0"/>
                              </a:rPr>
                              <m:t>𝑖𝑓</m:t>
                            </m:r>
                            <m:r>
                              <a:rPr lang="en-US" altLang="zh-CN" sz="3600" b="0" i="1">
                                <a:solidFill>
                                  <a:schemeClr val="bg1"/>
                                </a:solidFill>
                                <a:effectLst/>
                                <a:latin typeface="+mn-lt"/>
                                <a:ea typeface="DengXian" panose="02010600030101010101" pitchFamily="2" charset="-122"/>
                                <a:cs typeface="Times New Roman" panose="02020603050405020304" pitchFamily="18" charset="0"/>
                              </a:rPr>
                              <m:t> </m:t>
                            </m:r>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𝑁</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r>
                              <a:rPr lang="en-US" altLang="zh-CN" sz="3600" b="0" i="1">
                                <a:solidFill>
                                  <a:schemeClr val="bg1"/>
                                </a:solidFill>
                                <a:effectLst/>
                                <a:latin typeface="+mn-lt"/>
                                <a:ea typeface="DengXian" panose="02010600030101010101" pitchFamily="2" charset="-122"/>
                                <a:cs typeface="Times New Roman" panose="02020603050405020304" pitchFamily="18" charset="0"/>
                              </a:rPr>
                              <m:t>&lt;</m:t>
                            </m:r>
                            <m:f>
                              <m:fPr>
                                <m:ctrlPr>
                                  <a:rPr lang="zh-CN" altLang="zh-CN" sz="3600" b="0" i="1">
                                    <a:solidFill>
                                      <a:schemeClr val="bg1"/>
                                    </a:solidFill>
                                    <a:effectLst/>
                                    <a:latin typeface="+mn-lt"/>
                                    <a:ea typeface="Cambria Math" panose="02040503050406030204" pitchFamily="18" charset="0"/>
                                  </a:rPr>
                                </m:ctrlPr>
                              </m:fPr>
                              <m:num>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𝑁</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𝑚</m:t>
                                    </m:r>
                                  </m:sub>
                                </m:sSub>
                              </m:num>
                              <m:den>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𝐴</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𝑚</m:t>
                                    </m:r>
                                  </m:sub>
                                </m:sSub>
                              </m:den>
                            </m:f>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𝐴</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r>
                              <a:rPr lang="en-US" altLang="zh-CN" sz="3600" b="0" i="1">
                                <a:solidFill>
                                  <a:schemeClr val="bg1"/>
                                </a:solidFill>
                                <a:effectLst/>
                                <a:latin typeface="+mn-lt"/>
                                <a:ea typeface="DengXian" panose="02010600030101010101" pitchFamily="2" charset="-122"/>
                                <a:cs typeface="Times New Roman" panose="02020603050405020304" pitchFamily="18" charset="0"/>
                              </a:rPr>
                              <m:t>  </m:t>
                            </m:r>
                          </m:e>
                          <m:e>
                            <m:r>
                              <a:rPr lang="en-US" altLang="zh-CN" sz="3600" b="0" i="1">
                                <a:solidFill>
                                  <a:schemeClr val="bg1"/>
                                </a:solidFill>
                                <a:effectLst/>
                                <a:latin typeface="+mn-lt"/>
                                <a:ea typeface="DengXian" panose="02010600030101010101" pitchFamily="2" charset="-122"/>
                                <a:cs typeface="Times New Roman" panose="02020603050405020304" pitchFamily="18" charset="0"/>
                              </a:rPr>
                              <m:t>0, </m:t>
                            </m:r>
                            <m:r>
                              <a:rPr lang="en-US" altLang="zh-CN" sz="3600" b="0" i="1">
                                <a:solidFill>
                                  <a:schemeClr val="bg1"/>
                                </a:solidFill>
                                <a:effectLst/>
                                <a:latin typeface="+mn-lt"/>
                                <a:ea typeface="DengXian" panose="02010600030101010101" pitchFamily="2" charset="-122"/>
                                <a:cs typeface="Times New Roman" panose="02020603050405020304" pitchFamily="18" charset="0"/>
                              </a:rPr>
                              <m:t>𝑖𝑓</m:t>
                            </m:r>
                            <m:r>
                              <a:rPr lang="en-US" altLang="zh-CN" sz="3600" b="0" i="1">
                                <a:solidFill>
                                  <a:schemeClr val="bg1"/>
                                </a:solidFill>
                                <a:effectLst/>
                                <a:latin typeface="+mn-lt"/>
                                <a:ea typeface="DengXian" panose="02010600030101010101" pitchFamily="2" charset="-122"/>
                                <a:cs typeface="Times New Roman" panose="02020603050405020304" pitchFamily="18" charset="0"/>
                              </a:rPr>
                              <m:t> </m:t>
                            </m:r>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𝑁</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r>
                              <a:rPr lang="en-US" altLang="zh-CN" sz="3600" b="0" i="1">
                                <a:solidFill>
                                  <a:schemeClr val="bg1"/>
                                </a:solidFill>
                                <a:effectLst/>
                                <a:latin typeface="+mn-lt"/>
                                <a:ea typeface="DengXian" panose="02010600030101010101" pitchFamily="2" charset="-122"/>
                                <a:cs typeface="Times New Roman" panose="02020603050405020304" pitchFamily="18" charset="0"/>
                              </a:rPr>
                              <m:t>≥</m:t>
                            </m:r>
                            <m:f>
                              <m:fPr>
                                <m:ctrlPr>
                                  <a:rPr lang="zh-CN" altLang="zh-CN" sz="3600" b="0" i="1">
                                    <a:solidFill>
                                      <a:schemeClr val="bg1"/>
                                    </a:solidFill>
                                    <a:effectLst/>
                                    <a:latin typeface="+mn-lt"/>
                                    <a:ea typeface="Cambria Math" panose="02040503050406030204" pitchFamily="18" charset="0"/>
                                  </a:rPr>
                                </m:ctrlPr>
                              </m:fPr>
                              <m:num>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𝑁</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𝑚</m:t>
                                    </m:r>
                                  </m:sub>
                                </m:sSub>
                              </m:num>
                              <m:den>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𝐴</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𝑚</m:t>
                                    </m:r>
                                  </m:sub>
                                </m:sSub>
                              </m:den>
                            </m:f>
                            <m:sSub>
                              <m:sSubPr>
                                <m:ctrlPr>
                                  <a:rPr lang="zh-CN" altLang="zh-CN" sz="3600" b="0" i="1">
                                    <a:solidFill>
                                      <a:schemeClr val="bg1"/>
                                    </a:solidFill>
                                    <a:effectLst/>
                                    <a:latin typeface="+mn-lt"/>
                                    <a:ea typeface="Cambria Math" panose="02040503050406030204" pitchFamily="18" charset="0"/>
                                  </a:rPr>
                                </m:ctrlPr>
                              </m:sSubPr>
                              <m:e>
                                <m:r>
                                  <a:rPr lang="en-US" altLang="zh-CN" sz="3600" b="0" i="1">
                                    <a:solidFill>
                                      <a:schemeClr val="bg1"/>
                                    </a:solidFill>
                                    <a:effectLst/>
                                    <a:latin typeface="+mn-lt"/>
                                    <a:ea typeface="DengXian" panose="02010600030101010101" pitchFamily="2" charset="-122"/>
                                    <a:cs typeface="Times New Roman" panose="02020603050405020304" pitchFamily="18" charset="0"/>
                                  </a:rPr>
                                  <m:t>𝐴</m:t>
                                </m:r>
                              </m:e>
                              <m:sub>
                                <m:r>
                                  <a:rPr lang="en-US" altLang="zh-CN" sz="3600" b="0" i="1">
                                    <a:solidFill>
                                      <a:schemeClr val="bg1"/>
                                    </a:solidFill>
                                    <a:effectLst/>
                                    <a:latin typeface="+mn-lt"/>
                                    <a:ea typeface="DengXian" panose="02010600030101010101" pitchFamily="2" charset="-122"/>
                                    <a:cs typeface="Times New Roman" panose="02020603050405020304" pitchFamily="18" charset="0"/>
                                  </a:rPr>
                                  <m:t>𝑡</m:t>
                                </m:r>
                              </m:sub>
                            </m:sSub>
                            <m:r>
                              <a:rPr lang="en-US" altLang="zh-CN" sz="3600" b="0" i="1">
                                <a:solidFill>
                                  <a:schemeClr val="bg1"/>
                                </a:solidFill>
                                <a:effectLst/>
                                <a:latin typeface="+mn-lt"/>
                                <a:ea typeface="DengXian" panose="02010600030101010101" pitchFamily="2" charset="-122"/>
                                <a:cs typeface="Times New Roman" panose="02020603050405020304" pitchFamily="18" charset="0"/>
                              </a:rPr>
                              <m:t> </m:t>
                            </m:r>
                          </m:e>
                        </m:eqArr>
                      </m:e>
                    </m:d>
                  </m:oMath>
                </a14:m>
                <a:r>
                  <a:rPr lang="zh-CN" altLang="zh-CN" sz="3600" b="0" dirty="0">
                    <a:solidFill>
                      <a:schemeClr val="bg1"/>
                    </a:solidFill>
                    <a:effectLst/>
                    <a:latin typeface="+mn-lt"/>
                  </a:rPr>
                  <a:t> </a:t>
                </a:r>
                <a:endParaRPr lang="zh-CN" altLang="en-US" sz="3600" b="0" dirty="0">
                  <a:solidFill>
                    <a:schemeClr val="bg1"/>
                  </a:solidFill>
                  <a:latin typeface="+mn-lt"/>
                </a:endParaRPr>
              </a:p>
            </p:txBody>
          </p:sp>
        </mc:Choice>
        <mc:Fallback>
          <p:sp>
            <p:nvSpPr>
              <p:cNvPr id="6" name="文本框 5">
                <a:extLst>
                  <a:ext uri="{FF2B5EF4-FFF2-40B4-BE49-F238E27FC236}">
                    <a16:creationId xmlns:a16="http://schemas.microsoft.com/office/drawing/2014/main" id="{BE609690-CBCB-399B-8F17-415D86024182}"/>
                  </a:ext>
                </a:extLst>
              </p:cNvPr>
              <p:cNvSpPr txBox="1">
                <a:spLocks noRot="1" noChangeAspect="1" noMove="1" noResize="1" noEditPoints="1" noAdjustHandles="1" noChangeArrowheads="1" noChangeShapeType="1" noTextEdit="1"/>
              </p:cNvSpPr>
              <p:nvPr/>
            </p:nvSpPr>
            <p:spPr>
              <a:xfrm>
                <a:off x="11994463" y="8974045"/>
                <a:ext cx="7960659" cy="2143728"/>
              </a:xfrm>
              <a:prstGeom prst="rect">
                <a:avLst/>
              </a:prstGeom>
              <a:blipFill>
                <a:blip r:embed="rId3"/>
                <a:stretch>
                  <a:fillRect l="-6847" t="-222941" b="-316471"/>
                </a:stretch>
              </a:blipFill>
              <a:ln w="12700" cap="flat">
                <a:noFill/>
                <a:miter lim="400000"/>
              </a:ln>
              <a:effectLst/>
            </p:spPr>
            <p:txBody>
              <a:bodyPr/>
              <a:lstStyle/>
              <a:p>
                <a:r>
                  <a:rPr lang="zh-CN" altLang="en-US">
                    <a:noFill/>
                  </a:rPr>
                  <a:t> </a:t>
                </a:r>
              </a:p>
            </p:txBody>
          </p:sp>
        </mc:Fallback>
      </mc:AlternateContent>
      <p:pic>
        <p:nvPicPr>
          <p:cNvPr id="8" name="图片 7">
            <a:extLst>
              <a:ext uri="{FF2B5EF4-FFF2-40B4-BE49-F238E27FC236}">
                <a16:creationId xmlns:a16="http://schemas.microsoft.com/office/drawing/2014/main" id="{42A874D4-150E-6CD1-BDF0-14B5C04894AD}"/>
              </a:ext>
            </a:extLst>
          </p:cNvPr>
          <p:cNvPicPr>
            <a:picLocks noChangeAspect="1"/>
          </p:cNvPicPr>
          <p:nvPr/>
        </p:nvPicPr>
        <p:blipFill>
          <a:blip r:embed="rId4"/>
          <a:stretch>
            <a:fillRect/>
          </a:stretch>
        </p:blipFill>
        <p:spPr>
          <a:xfrm>
            <a:off x="-1" y="4702398"/>
            <a:ext cx="11994463" cy="9013602"/>
          </a:xfrm>
          <a:prstGeom prst="rect">
            <a:avLst/>
          </a:prstGeom>
        </p:spPr>
      </p:pic>
    </p:spTree>
    <p:extLst>
      <p:ext uri="{BB962C8B-B14F-4D97-AF65-F5344CB8AC3E}">
        <p14:creationId xmlns:p14="http://schemas.microsoft.com/office/powerpoint/2010/main" val="16204025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Performance</a:t>
            </a: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311669"/>
            <a:ext cx="22512938"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defTabSz="825500" rtl="0" eaLnBrk="1" fontAlgn="auto" latinLnBrk="0" hangingPunct="1">
              <a:lnSpc>
                <a:spcPct val="100000"/>
              </a:lnSpc>
              <a:spcBef>
                <a:spcPts val="1200"/>
              </a:spcBef>
              <a:spcAft>
                <a:spcPts val="0"/>
              </a:spcAft>
              <a:buClr>
                <a:srgbClr val="290590"/>
              </a:buClr>
              <a:buSzTx/>
              <a:buFont typeface="Arial" panose="020B0604020202020204" pitchFamily="34" charset="0"/>
              <a:buChar char="•"/>
              <a:tabLst/>
              <a:defRPr/>
            </a:pP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Only</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two</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sequences</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in</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SFU-HW</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dataset</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are</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selected</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t</a:t>
            </a:r>
            <a:r>
              <a:rPr lang="en-US" altLang="zh-CN" sz="4600" dirty="0">
                <a:latin typeface="+mn-ea"/>
                <a:ea typeface="+mn-ea"/>
                <a:cs typeface="Calibri" panose="020F0502020204030204" pitchFamily="34" charset="0"/>
              </a:rPr>
              <a:t>o</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be</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resampled.</a:t>
            </a:r>
          </a:p>
          <a:p>
            <a:pPr marL="1771650" lvl="1" indent="-857250" hangingPunct="1">
              <a:spcBef>
                <a:spcPts val="1200"/>
              </a:spcBef>
              <a:buClr>
                <a:srgbClr val="290590"/>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The</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performance</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are</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shown</a:t>
            </a:r>
            <a:r>
              <a:rPr kumimoji="0" lang="zh-CN" alt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below.</a:t>
            </a:r>
          </a:p>
          <a:p>
            <a:pPr marL="1771650" lvl="1" indent="-857250" hangingPunct="1">
              <a:spcBef>
                <a:spcPts val="1200"/>
              </a:spcBef>
              <a:buClr>
                <a:srgbClr val="290590"/>
              </a:buClr>
              <a:buFont typeface="Arial" panose="020B0604020202020204" pitchFamily="34" charset="0"/>
              <a:buChar char="•"/>
              <a:defRPr/>
            </a:pPr>
            <a:endParaRPr lang="en-US" sz="4600" dirty="0">
              <a:latin typeface="+mn-ea"/>
              <a:ea typeface="+mn-ea"/>
              <a:cs typeface="Calibri" panose="020F0502020204030204" pitchFamily="34" charset="0"/>
            </a:endParaRPr>
          </a:p>
          <a:p>
            <a:pPr marL="1771650" lvl="1" indent="-857250" hangingPunct="1">
              <a:spcBef>
                <a:spcPts val="1200"/>
              </a:spcBef>
              <a:buClr>
                <a:srgbClr val="290590"/>
              </a:buClr>
              <a:buFont typeface="Arial" panose="020B0604020202020204" pitchFamily="34" charset="0"/>
              <a:buChar char="•"/>
              <a:defRPr/>
            </a:pPr>
            <a:endParaRPr lang="en-US" sz="4600" dirty="0">
              <a:latin typeface="+mn-ea"/>
              <a:ea typeface="+mn-ea"/>
              <a:cs typeface="Calibri" panose="020F0502020204030204" pitchFamily="34" charset="0"/>
            </a:endParaRPr>
          </a:p>
          <a:p>
            <a:pPr marL="1771650" lvl="1" indent="-857250" hangingPunct="1">
              <a:spcBef>
                <a:spcPts val="1200"/>
              </a:spcBef>
              <a:buClr>
                <a:srgbClr val="290590"/>
              </a:buClr>
              <a:buFont typeface="Arial" panose="020B0604020202020204" pitchFamily="34" charset="0"/>
              <a:buChar char="•"/>
              <a:defRPr/>
            </a:pPr>
            <a:endParaRPr kumimoji="0" 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a:p>
            <a:pPr marL="1771650" lvl="1" indent="-857250" hangingPunct="1">
              <a:spcBef>
                <a:spcPts val="1200"/>
              </a:spcBef>
              <a:buClr>
                <a:srgbClr val="290590"/>
              </a:buClr>
              <a:buFont typeface="Arial" panose="020B0604020202020204" pitchFamily="34" charset="0"/>
              <a:buChar char="•"/>
              <a:defRPr/>
            </a:pPr>
            <a:endParaRPr lang="en-US" sz="4600" dirty="0">
              <a:latin typeface="+mn-ea"/>
              <a:ea typeface="+mn-ea"/>
              <a:cs typeface="Calibri" panose="020F0502020204030204" pitchFamily="34" charset="0"/>
            </a:endParaRPr>
          </a:p>
          <a:p>
            <a:pPr marL="1771650" lvl="1" indent="-857250" hangingPunct="1">
              <a:spcBef>
                <a:spcPts val="1200"/>
              </a:spcBef>
              <a:buClr>
                <a:srgbClr val="290590"/>
              </a:buClr>
              <a:buFont typeface="Arial" panose="020B0604020202020204" pitchFamily="34" charset="0"/>
              <a:buChar char="•"/>
              <a:defRPr/>
            </a:pPr>
            <a:endParaRPr kumimoji="0" 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a:p>
            <a:pPr marL="1771650" lvl="1" indent="-857250" hangingPunct="1">
              <a:spcBef>
                <a:spcPts val="1200"/>
              </a:spcBef>
              <a:buClr>
                <a:srgbClr val="290590"/>
              </a:buClr>
              <a:buFont typeface="Arial" panose="020B0604020202020204" pitchFamily="34" charset="0"/>
              <a:buChar char="•"/>
              <a:defRPr/>
            </a:pPr>
            <a:endParaRPr lang="en-US" sz="4600" dirty="0">
              <a:latin typeface="+mn-ea"/>
              <a:ea typeface="+mn-ea"/>
              <a:cs typeface="Calibri" panose="020F0502020204030204" pitchFamily="34" charset="0"/>
            </a:endParaRPr>
          </a:p>
          <a:p>
            <a:pPr marL="1771650" lvl="1" indent="-857250" hangingPunct="1">
              <a:spcBef>
                <a:spcPts val="1200"/>
              </a:spcBef>
              <a:buClr>
                <a:srgbClr val="290590"/>
              </a:buClr>
              <a:buFont typeface="Arial" panose="020B0604020202020204" pitchFamily="34" charset="0"/>
              <a:buChar char="•"/>
              <a:defRPr/>
            </a:pPr>
            <a:endParaRPr kumimoji="0" 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a:p>
            <a:pPr marL="1771650" lvl="1" indent="-857250" hangingPunct="1">
              <a:spcBef>
                <a:spcPts val="1200"/>
              </a:spcBef>
              <a:buClr>
                <a:srgbClr val="290590"/>
              </a:buClr>
              <a:buFont typeface="Arial" panose="020B0604020202020204" pitchFamily="34" charset="0"/>
              <a:buChar char="•"/>
              <a:defRPr/>
            </a:pPr>
            <a:r>
              <a:rPr lang="en-US" altLang="zh-CN" sz="4600" dirty="0">
                <a:latin typeface="+mn-ea"/>
                <a:ea typeface="+mn-ea"/>
                <a:cs typeface="Calibri" panose="020F0502020204030204" pitchFamily="34" charset="0"/>
              </a:rPr>
              <a:t>The</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averaged</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performance</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of</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SFU-HW</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dataset</a:t>
            </a:r>
            <a:r>
              <a:rPr lang="zh-CN" altLang="en-US" sz="4600" dirty="0">
                <a:latin typeface="+mn-ea"/>
                <a:ea typeface="+mn-ea"/>
                <a:cs typeface="Calibri" panose="020F0502020204030204" pitchFamily="34" charset="0"/>
              </a:rPr>
              <a:t> </a:t>
            </a:r>
            <a:r>
              <a:rPr lang="en-US" altLang="zh-CN" sz="4600" dirty="0">
                <a:latin typeface="+mn-ea"/>
                <a:ea typeface="+mn-ea"/>
                <a:cs typeface="Calibri" panose="020F0502020204030204" pitchFamily="34" charset="0"/>
              </a:rPr>
              <a:t>is</a:t>
            </a:r>
            <a:r>
              <a:rPr lang="zh-CN" altLang="en-US" sz="4600" dirty="0">
                <a:latin typeface="+mn-ea"/>
                <a:ea typeface="+mn-ea"/>
                <a:cs typeface="Calibri" panose="020F0502020204030204" pitchFamily="34" charset="0"/>
              </a:rPr>
              <a:t> </a:t>
            </a:r>
            <a:r>
              <a:rPr lang="en" altLang="zh-CN" sz="4600" dirty="0">
                <a:latin typeface="+mn-ea"/>
                <a:ea typeface="+mn-ea"/>
                <a:cs typeface="Calibri" panose="020F0502020204030204" pitchFamily="34" charset="0"/>
              </a:rPr>
              <a:t>3.79% (RA), 2.57% (LD) and 2.77% (AI) BD-rate savings</a:t>
            </a:r>
            <a:r>
              <a:rPr lang="en-US" altLang="zh-CN" sz="4600" dirty="0">
                <a:latin typeface="+mn-ea"/>
                <a:ea typeface="+mn-ea"/>
                <a:cs typeface="Calibri" panose="020F0502020204030204" pitchFamily="34" charset="0"/>
              </a:rPr>
              <a:t>.</a:t>
            </a:r>
            <a:r>
              <a:rPr lang="zh-CN" altLang="en-US" sz="4600" dirty="0">
                <a:latin typeface="+mn-ea"/>
                <a:ea typeface="+mn-ea"/>
                <a:cs typeface="Calibri" panose="020F0502020204030204" pitchFamily="34" charset="0"/>
              </a:rPr>
              <a:t> </a:t>
            </a:r>
            <a:endParaRPr kumimoji="0" lang="en-US" sz="46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p:txBody>
      </p:sp>
      <p:graphicFrame>
        <p:nvGraphicFramePr>
          <p:cNvPr id="3" name="表格 2">
            <a:extLst>
              <a:ext uri="{FF2B5EF4-FFF2-40B4-BE49-F238E27FC236}">
                <a16:creationId xmlns:a16="http://schemas.microsoft.com/office/drawing/2014/main" id="{BB8502F4-317A-D494-7A93-5B170287DFFB}"/>
              </a:ext>
            </a:extLst>
          </p:cNvPr>
          <p:cNvGraphicFramePr>
            <a:graphicFrameLocks noGrp="1"/>
          </p:cNvGraphicFramePr>
          <p:nvPr>
            <p:extLst>
              <p:ext uri="{D42A27DB-BD31-4B8C-83A1-F6EECF244321}">
                <p14:modId xmlns:p14="http://schemas.microsoft.com/office/powerpoint/2010/main" val="1299190991"/>
              </p:ext>
            </p:extLst>
          </p:nvPr>
        </p:nvGraphicFramePr>
        <p:xfrm>
          <a:off x="242047" y="5133595"/>
          <a:ext cx="24141953" cy="3841480"/>
        </p:xfrm>
        <a:graphic>
          <a:graphicData uri="http://schemas.openxmlformats.org/drawingml/2006/table">
            <a:tbl>
              <a:tblPr firstRow="1" firstCol="1" bandRow="1">
                <a:tableStyleId>{5940675A-B579-460E-94D1-54222C63F5DA}</a:tableStyleId>
              </a:tblPr>
              <a:tblGrid>
                <a:gridCol w="5542478">
                  <a:extLst>
                    <a:ext uri="{9D8B030D-6E8A-4147-A177-3AD203B41FA5}">
                      <a16:colId xmlns:a16="http://schemas.microsoft.com/office/drawing/2014/main" val="2983453512"/>
                    </a:ext>
                  </a:extLst>
                </a:gridCol>
                <a:gridCol w="2093998">
                  <a:extLst>
                    <a:ext uri="{9D8B030D-6E8A-4147-A177-3AD203B41FA5}">
                      <a16:colId xmlns:a16="http://schemas.microsoft.com/office/drawing/2014/main" val="3815159892"/>
                    </a:ext>
                  </a:extLst>
                </a:gridCol>
                <a:gridCol w="2096592">
                  <a:extLst>
                    <a:ext uri="{9D8B030D-6E8A-4147-A177-3AD203B41FA5}">
                      <a16:colId xmlns:a16="http://schemas.microsoft.com/office/drawing/2014/main" val="4233912719"/>
                    </a:ext>
                  </a:extLst>
                </a:gridCol>
                <a:gridCol w="2016155">
                  <a:extLst>
                    <a:ext uri="{9D8B030D-6E8A-4147-A177-3AD203B41FA5}">
                      <a16:colId xmlns:a16="http://schemas.microsoft.com/office/drawing/2014/main" val="4181770313"/>
                    </a:ext>
                  </a:extLst>
                </a:gridCol>
                <a:gridCol w="2096592">
                  <a:extLst>
                    <a:ext uri="{9D8B030D-6E8A-4147-A177-3AD203B41FA5}">
                      <a16:colId xmlns:a16="http://schemas.microsoft.com/office/drawing/2014/main" val="3444932148"/>
                    </a:ext>
                  </a:extLst>
                </a:gridCol>
                <a:gridCol w="2055076">
                  <a:extLst>
                    <a:ext uri="{9D8B030D-6E8A-4147-A177-3AD203B41FA5}">
                      <a16:colId xmlns:a16="http://schemas.microsoft.com/office/drawing/2014/main" val="2790226656"/>
                    </a:ext>
                  </a:extLst>
                </a:gridCol>
                <a:gridCol w="2031723">
                  <a:extLst>
                    <a:ext uri="{9D8B030D-6E8A-4147-A177-3AD203B41FA5}">
                      <a16:colId xmlns:a16="http://schemas.microsoft.com/office/drawing/2014/main" val="3159778467"/>
                    </a:ext>
                  </a:extLst>
                </a:gridCol>
                <a:gridCol w="2093998">
                  <a:extLst>
                    <a:ext uri="{9D8B030D-6E8A-4147-A177-3AD203B41FA5}">
                      <a16:colId xmlns:a16="http://schemas.microsoft.com/office/drawing/2014/main" val="3966545684"/>
                    </a:ext>
                  </a:extLst>
                </a:gridCol>
                <a:gridCol w="2096592">
                  <a:extLst>
                    <a:ext uri="{9D8B030D-6E8A-4147-A177-3AD203B41FA5}">
                      <a16:colId xmlns:a16="http://schemas.microsoft.com/office/drawing/2014/main" val="2693716344"/>
                    </a:ext>
                  </a:extLst>
                </a:gridCol>
                <a:gridCol w="2018749">
                  <a:extLst>
                    <a:ext uri="{9D8B030D-6E8A-4147-A177-3AD203B41FA5}">
                      <a16:colId xmlns:a16="http://schemas.microsoft.com/office/drawing/2014/main" val="1383565633"/>
                    </a:ext>
                  </a:extLst>
                </a:gridCol>
              </a:tblGrid>
              <a:tr h="768296">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Config</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mn-lt"/>
                        </a:rPr>
                        <a:t>RA</a:t>
                      </a:r>
                      <a:endParaRPr lang="zh-CN" sz="36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LD</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AI</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1829161"/>
                  </a:ext>
                </a:extLst>
              </a:tr>
              <a:tr h="153659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Sequence Name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Mono BD-rate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BD-rate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BD-mAP</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Mono BD-rate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BD-rate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BD-mAP</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Mono BD-rate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BD-rate</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BD-mAP</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7486092"/>
                  </a:ext>
                </a:extLst>
              </a:tr>
              <a:tr h="768296">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mn-lt"/>
                        </a:rPr>
                        <a:t>Cactus_1920x1080_50</a:t>
                      </a:r>
                      <a:endParaRPr lang="zh-CN" sz="36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-25.97%</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9.79</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-27.52%</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10.96</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-20.16%</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7.44</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0096161"/>
                  </a:ext>
                </a:extLst>
              </a:tr>
              <a:tr h="768296">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mn-lt"/>
                        </a:rPr>
                        <a:t>RaceHorses_832x480_30</a:t>
                      </a:r>
                      <a:endParaRPr lang="zh-CN" sz="36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-23.28%</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-24.09%</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mn-lt"/>
                        </a:rPr>
                        <a:t>2.19</a:t>
                      </a:r>
                      <a:endParaRPr lang="zh-CN" sz="36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-5.83%</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-6.10%</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0.52</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-15.95%</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mn-lt"/>
                        </a:rPr>
                        <a:t>-15.85%</a:t>
                      </a:r>
                      <a:endParaRPr lang="zh-CN" sz="36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mn-lt"/>
                        </a:rPr>
                        <a:t>2.01</a:t>
                      </a:r>
                      <a:endParaRPr lang="zh-CN" sz="36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91273776"/>
                  </a:ext>
                </a:extLst>
              </a:tr>
            </a:tbl>
          </a:graphicData>
        </a:graphic>
      </p:graphicFrame>
    </p:spTree>
    <p:extLst>
      <p:ext uri="{BB962C8B-B14F-4D97-AF65-F5344CB8AC3E}">
        <p14:creationId xmlns:p14="http://schemas.microsoft.com/office/powerpoint/2010/main" val="201096535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Conclusion</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indent="-857250" hangingPunct="1">
              <a:lnSpc>
                <a:spcPct val="150000"/>
              </a:lnSpc>
              <a:spcBef>
                <a:spcPts val="1200"/>
              </a:spcBef>
              <a:buClr>
                <a:srgbClr val="2B049B"/>
              </a:buClr>
              <a:buFont typeface="Arial" panose="020B0604020202020204" pitchFamily="34" charset="0"/>
              <a:buChar char="•"/>
              <a:defRPr/>
            </a:pPr>
            <a:r>
              <a:rPr lang="en-US" altLang="zh-CN" sz="4800" dirty="0">
                <a:latin typeface="+mn-ea"/>
                <a:ea typeface="+mn-ea"/>
                <a:cs typeface="Calibri" panose="020F0502020204030204" pitchFamily="34" charset="0"/>
              </a:rPr>
              <a:t>P</a:t>
            </a:r>
            <a:r>
              <a:rPr kumimoji="0" lang="en-US" sz="4800" b="0" i="0" u="none" strike="noStrike" kern="0" cap="none" spc="0" normalizeH="0" baseline="0" noProof="0" dirty="0" err="1">
                <a:ln>
                  <a:noFill/>
                </a:ln>
                <a:solidFill>
                  <a:srgbClr val="000000"/>
                </a:solidFill>
                <a:effectLst/>
                <a:uLnTx/>
                <a:uFillTx/>
                <a:latin typeface="+mn-ea"/>
                <a:ea typeface="+mn-ea"/>
                <a:cs typeface="Calibri" panose="020F0502020204030204" pitchFamily="34" charset="0"/>
                <a:sym typeface="Helvetica Neue"/>
              </a:rPr>
              <a:t>roposed</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algorithm is effective and performs superior to VVC under various coding configurations</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t>
            </a:r>
            <a:endPar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a:p>
            <a:pPr marL="857250" indent="-857250" hangingPunct="1">
              <a:lnSpc>
                <a:spcPct val="150000"/>
              </a:lnSpc>
              <a:spcBef>
                <a:spcPts val="1200"/>
              </a:spcBef>
              <a:buClr>
                <a:srgbClr val="2B049B"/>
              </a:buClr>
              <a:buFont typeface="Arial" panose="020B0604020202020204" pitchFamily="34" charset="0"/>
              <a:buChar char="•"/>
              <a:defRPr/>
            </a:pP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 suggested to include the implementation of the pre-analysis based adaptive spatial resampling algorithm into AHG8 software branch</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t>
            </a:r>
          </a:p>
          <a:p>
            <a:pPr marL="857250" indent="-857250" hangingPunct="1">
              <a:lnSpc>
                <a:spcPct val="150000"/>
              </a:lnSpc>
              <a:spcBef>
                <a:spcPts val="1200"/>
              </a:spcBef>
              <a:buClr>
                <a:srgbClr val="2B049B"/>
              </a:buClr>
              <a:buFont typeface="Arial" panose="020B0604020202020204" pitchFamily="34" charset="0"/>
              <a:buChar char="•"/>
              <a:defRPr/>
            </a:pPr>
            <a:r>
              <a:rPr lang="en-US" altLang="zh-CN" sz="4800" dirty="0">
                <a:latin typeface="+mn-ea"/>
                <a:ea typeface="+mn-ea"/>
                <a:cs typeface="Calibri" panose="020F0502020204030204" pitchFamily="34" charset="0"/>
              </a:rPr>
              <a:t>I</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t is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also suggested to update the following text into section 7.4 of the next draft of technical report (TR) on optimization of encoders and receiving systems for machine analysis of coded video content, as shown in the following</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slide. </a:t>
            </a:r>
          </a:p>
        </p:txBody>
      </p:sp>
    </p:spTree>
    <p:extLst>
      <p:ext uri="{BB962C8B-B14F-4D97-AF65-F5344CB8AC3E}">
        <p14:creationId xmlns:p14="http://schemas.microsoft.com/office/powerpoint/2010/main" val="260107923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Conclusion</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lvl="1" hangingPunct="1">
              <a:spcBef>
                <a:spcPts val="1200"/>
              </a:spcBef>
              <a:buClr>
                <a:srgbClr val="2B049B"/>
              </a:buClr>
              <a:defRPr/>
            </a:pP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“If the analysis of a video shows that it contains primarily large objects, one way to increase the BD-rate performance can be to perform spatial subsampling on the input video. This will result in fewer pixels in subsampled frames to encode, and thus likely faster encoding and bit rate savings. The spatial subsampling can be applied adaptively, for example, based on the diversity characteristics of the visual content</a:t>
            </a:r>
            <a:r>
              <a:rPr kumimoji="0" lang="en-US" sz="4800" b="0" i="0" u="none" strike="noStrike" kern="0" cap="none" spc="0" normalizeH="0" baseline="0" noProof="0" dirty="0">
                <a:ln>
                  <a:noFill/>
                </a:ln>
                <a:solidFill>
                  <a:srgbClr val="000000"/>
                </a:solidFill>
                <a:effectLst/>
                <a:highlight>
                  <a:srgbClr val="FFFF00"/>
                </a:highlight>
                <a:uLnTx/>
                <a:uFillTx/>
                <a:latin typeface="+mn-ea"/>
                <a:ea typeface="+mn-ea"/>
                <a:cs typeface="Calibri" panose="020F0502020204030204" pitchFamily="34" charset="0"/>
                <a:sym typeface="Helvetica Neue"/>
              </a:rPr>
              <a:t> (such as the averaged object spatial area and the number of objects)</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and the target bit rate. For example, depending on if the input video is captured by regular camera as natural scenes, or is captured by infrared sensor as thermal images, different spatial subsampling methods can be applied. ”</a:t>
            </a:r>
          </a:p>
        </p:txBody>
      </p:sp>
      <p:sp>
        <p:nvSpPr>
          <p:cNvPr id="3" name="文本框 2">
            <a:extLst>
              <a:ext uri="{FF2B5EF4-FFF2-40B4-BE49-F238E27FC236}">
                <a16:creationId xmlns:a16="http://schemas.microsoft.com/office/drawing/2014/main" id="{6779DBD8-01A9-C604-4477-03DE6764D43A}"/>
              </a:ext>
            </a:extLst>
          </p:cNvPr>
          <p:cNvSpPr txBox="1"/>
          <p:nvPr/>
        </p:nvSpPr>
        <p:spPr>
          <a:xfrm>
            <a:off x="936171" y="11767018"/>
            <a:ext cx="13048769"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altLang="zh-CN" sz="4800" b="1" i="0" u="none" strike="noStrike" cap="none" spc="0" normalizeH="0" baseline="0" dirty="0">
                <a:ln>
                  <a:noFill/>
                </a:ln>
                <a:solidFill>
                  <a:schemeClr val="bg1"/>
                </a:solidFill>
                <a:effectLst/>
                <a:uFillTx/>
                <a:latin typeface="+mn-lt"/>
                <a:ea typeface="Helvetica Neue"/>
                <a:cs typeface="Helvetica Neue"/>
                <a:sym typeface="Helvetica Neue"/>
              </a:rPr>
              <a:t>Thanks</a:t>
            </a:r>
            <a:r>
              <a:rPr kumimoji="0" lang="zh-CN" altLang="en-US" sz="4800" b="1" i="0" u="none" strike="noStrike" cap="none" spc="0" normalizeH="0" baseline="0" dirty="0">
                <a:ln>
                  <a:noFill/>
                </a:ln>
                <a:solidFill>
                  <a:schemeClr val="bg1"/>
                </a:solidFill>
                <a:effectLst/>
                <a:uFillTx/>
                <a:latin typeface="+mn-lt"/>
                <a:ea typeface="Helvetica Neue"/>
                <a:cs typeface="Helvetica Neue"/>
                <a:sym typeface="Helvetica Neue"/>
              </a:rPr>
              <a:t> </a:t>
            </a:r>
            <a:r>
              <a:rPr kumimoji="0" lang="en-US" altLang="zh-CN" sz="4800" b="1" i="0" u="none" strike="noStrike" cap="none" spc="0" normalizeH="0" baseline="0" dirty="0">
                <a:ln>
                  <a:noFill/>
                </a:ln>
                <a:solidFill>
                  <a:schemeClr val="bg1"/>
                </a:solidFill>
                <a:effectLst/>
                <a:uFillTx/>
                <a:latin typeface="+mn-lt"/>
                <a:ea typeface="Helvetica Neue"/>
                <a:cs typeface="Helvetica Neue"/>
                <a:sym typeface="Helvetica Neue"/>
              </a:rPr>
              <a:t>for</a:t>
            </a:r>
            <a:r>
              <a:rPr kumimoji="0" lang="zh-CN" altLang="en-US" sz="4800" b="1" i="0" u="none" strike="noStrike" cap="none" spc="0" normalizeH="0" baseline="0" dirty="0">
                <a:ln>
                  <a:noFill/>
                </a:ln>
                <a:solidFill>
                  <a:schemeClr val="bg1"/>
                </a:solidFill>
                <a:effectLst/>
                <a:uFillTx/>
                <a:latin typeface="+mn-lt"/>
                <a:ea typeface="Helvetica Neue"/>
                <a:cs typeface="Helvetica Neue"/>
                <a:sym typeface="Helvetica Neue"/>
              </a:rPr>
              <a:t> </a:t>
            </a:r>
            <a:r>
              <a:rPr kumimoji="0" lang="en-US" altLang="zh-CN" sz="4800" b="1" i="0" u="none" strike="noStrike" cap="none" spc="0" normalizeH="0" baseline="0" dirty="0">
                <a:ln>
                  <a:noFill/>
                </a:ln>
                <a:solidFill>
                  <a:schemeClr val="bg1"/>
                </a:solidFill>
                <a:effectLst/>
                <a:uFillTx/>
                <a:latin typeface="+mn-lt"/>
                <a:ea typeface="Helvetica Neue"/>
                <a:cs typeface="Helvetica Neue"/>
                <a:sym typeface="Helvetica Neue"/>
              </a:rPr>
              <a:t>the</a:t>
            </a:r>
            <a:r>
              <a:rPr kumimoji="0" lang="zh-CN" altLang="en-US" sz="4800" b="1" i="0" u="none" strike="noStrike" cap="none" spc="0" normalizeH="0" baseline="0" dirty="0">
                <a:ln>
                  <a:noFill/>
                </a:ln>
                <a:solidFill>
                  <a:schemeClr val="bg1"/>
                </a:solidFill>
                <a:effectLst/>
                <a:uFillTx/>
                <a:latin typeface="+mn-lt"/>
                <a:ea typeface="Helvetica Neue"/>
                <a:cs typeface="Helvetica Neue"/>
                <a:sym typeface="Helvetica Neue"/>
              </a:rPr>
              <a:t> </a:t>
            </a:r>
            <a:r>
              <a:rPr kumimoji="0" lang="en-US" altLang="zh-CN" sz="4800" b="1" i="0" u="none" strike="noStrike" cap="none" spc="0" normalizeH="0" baseline="0" dirty="0">
                <a:ln>
                  <a:noFill/>
                </a:ln>
                <a:solidFill>
                  <a:schemeClr val="bg1"/>
                </a:solidFill>
                <a:effectLst/>
                <a:uFillTx/>
                <a:latin typeface="+mn-lt"/>
                <a:ea typeface="Helvetica Neue"/>
                <a:cs typeface="Helvetica Neue"/>
                <a:sym typeface="Helvetica Neue"/>
              </a:rPr>
              <a:t>crosscheck</a:t>
            </a:r>
            <a:r>
              <a:rPr kumimoji="0" lang="zh-CN" altLang="en-US" sz="4800" b="1" i="0" u="none" strike="noStrike" cap="none" spc="0" normalizeH="0" baseline="0" dirty="0">
                <a:ln>
                  <a:noFill/>
                </a:ln>
                <a:solidFill>
                  <a:schemeClr val="bg1"/>
                </a:solidFill>
                <a:effectLst/>
                <a:uFillTx/>
                <a:latin typeface="+mn-lt"/>
                <a:ea typeface="Helvetica Neue"/>
                <a:cs typeface="Helvetica Neue"/>
                <a:sym typeface="Helvetica Neue"/>
              </a:rPr>
              <a:t> </a:t>
            </a:r>
            <a:r>
              <a:rPr kumimoji="0" lang="en-US" altLang="zh-CN" sz="4800" b="1" i="0" u="none" strike="noStrike" cap="none" spc="0" normalizeH="0" baseline="0" dirty="0">
                <a:ln>
                  <a:noFill/>
                </a:ln>
                <a:solidFill>
                  <a:schemeClr val="bg1"/>
                </a:solidFill>
                <a:effectLst/>
                <a:uFillTx/>
                <a:latin typeface="+mn-lt"/>
                <a:ea typeface="Helvetica Neue"/>
                <a:cs typeface="Helvetica Neue"/>
                <a:sym typeface="Helvetica Neue"/>
              </a:rPr>
              <a:t>of</a:t>
            </a:r>
            <a:r>
              <a:rPr kumimoji="0" lang="zh-CN" altLang="en-US" sz="4800" b="1" i="0" u="none" strike="noStrike" cap="none" spc="0" normalizeH="0" baseline="0" dirty="0">
                <a:ln>
                  <a:noFill/>
                </a:ln>
                <a:solidFill>
                  <a:schemeClr val="bg1"/>
                </a:solidFill>
                <a:effectLst/>
                <a:uFillTx/>
                <a:latin typeface="+mn-lt"/>
                <a:ea typeface="Helvetica Neue"/>
                <a:cs typeface="Helvetica Neue"/>
                <a:sym typeface="Helvetica Neue"/>
              </a:rPr>
              <a:t> </a:t>
            </a:r>
            <a:r>
              <a:rPr kumimoji="0" lang="en-US" altLang="zh-CN" sz="4800" b="1" i="0" u="none" strike="noStrike" cap="none" spc="0" normalizeH="0" baseline="0" dirty="0">
                <a:ln>
                  <a:noFill/>
                </a:ln>
                <a:solidFill>
                  <a:schemeClr val="bg1"/>
                </a:solidFill>
                <a:effectLst/>
                <a:uFillTx/>
                <a:latin typeface="+mn-lt"/>
                <a:ea typeface="Helvetica Neue"/>
                <a:cs typeface="Helvetica Neue"/>
                <a:sym typeface="Helvetica Neue"/>
              </a:rPr>
              <a:t>Ericsson</a:t>
            </a:r>
            <a:endParaRPr kumimoji="0" lang="zh-CN" altLang="en-US" sz="4800" b="1" i="0" u="none" strike="noStrike" cap="none" spc="0" normalizeH="0" baseline="0" dirty="0">
              <a:ln>
                <a:noFill/>
              </a:ln>
              <a:solidFill>
                <a:schemeClr val="bg1"/>
              </a:solidFill>
              <a:effectLst/>
              <a:uFillTx/>
              <a:latin typeface="+mn-lt"/>
              <a:ea typeface="Helvetica Neue"/>
              <a:cs typeface="Helvetica Neue"/>
              <a:sym typeface="Helvetica Neue"/>
            </a:endParaRPr>
          </a:p>
        </p:txBody>
      </p:sp>
    </p:spTree>
    <p:extLst>
      <p:ext uri="{BB962C8B-B14F-4D97-AF65-F5344CB8AC3E}">
        <p14:creationId xmlns:p14="http://schemas.microsoft.com/office/powerpoint/2010/main" val="64145220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实验室名称"/>
          <p:cNvSpPr txBox="1"/>
          <p:nvPr/>
        </p:nvSpPr>
        <p:spPr>
          <a:xfrm>
            <a:off x="21695210" y="477137"/>
            <a:ext cx="2113789" cy="673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0">
                <a:latin typeface="Alibaba PuHuiTi 2 65 Medium"/>
                <a:ea typeface="Alibaba PuHuiTi 2 65 Medium"/>
                <a:cs typeface="Alibaba PuHuiTi 2 65 Medium"/>
                <a:sym typeface="Alibaba PuHuiTi 2 65 Medium"/>
              </a:defRPr>
            </a:lvl1pPr>
          </a:lstStyle>
          <a:p>
            <a:r>
              <a:t>实验室名称</a:t>
            </a:r>
          </a:p>
        </p:txBody>
      </p:sp>
      <p:sp>
        <p:nvSpPr>
          <p:cNvPr id="97" name="感谢观看！"/>
          <p:cNvSpPr txBox="1"/>
          <p:nvPr/>
        </p:nvSpPr>
        <p:spPr>
          <a:xfrm>
            <a:off x="11361747" y="5590986"/>
            <a:ext cx="7928452" cy="25340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5800" b="0">
                <a:latin typeface="Alibaba PuHuiTi 2 85 Bold"/>
                <a:ea typeface="Alibaba PuHuiTi 2 85 Bold"/>
                <a:cs typeface="Alibaba PuHuiTi 2 85 Bold"/>
                <a:sym typeface="Alibaba PuHuiTi 2 85 Bold"/>
              </a:defRPr>
            </a:lvl1pPr>
          </a:lstStyle>
          <a:p>
            <a:r>
              <a:rPr lang="en-US" dirty="0"/>
              <a:t>T</a:t>
            </a:r>
            <a:r>
              <a:rPr lang="en-US" altLang="zh-CN" dirty="0"/>
              <a:t>hanks</a:t>
            </a:r>
            <a:r>
              <a:rPr dirty="0"/>
              <a:t>！</a:t>
            </a:r>
          </a:p>
        </p:txBody>
      </p:sp>
    </p:spTree>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516</TotalTime>
  <Words>580</Words>
  <Application>Microsoft Macintosh PowerPoint</Application>
  <PresentationFormat>自定义</PresentationFormat>
  <Paragraphs>91</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Alibaba PuHuiTi 2 65 Medium</vt:lpstr>
      <vt:lpstr>Alibaba PuHuiTi 2 85 Bold</vt:lpstr>
      <vt:lpstr>Alibaba PuHuiTi R</vt:lpstr>
      <vt:lpstr>Arial</vt:lpstr>
      <vt:lpstr>Cambria Math</vt:lpstr>
      <vt:lpstr>Helvetica Neue</vt:lpstr>
      <vt:lpstr>Helvetica Neue Light</vt:lpstr>
      <vt:lpstr>Helvetica Neue Medium</vt:lpstr>
      <vt:lpstr>Wingdings</vt:lpstr>
      <vt:lpstr>Black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v2</cp:lastModifiedBy>
  <cp:revision>115</cp:revision>
  <dcterms:modified xsi:type="dcterms:W3CDTF">2024-07-15T19:34:05Z</dcterms:modified>
</cp:coreProperties>
</file>