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0"/>
  </p:notesMasterIdLst>
  <p:handoutMasterIdLst>
    <p:handoutMasterId r:id="rId11"/>
  </p:handoutMasterIdLst>
  <p:sldIdLst>
    <p:sldId id="256" r:id="rId2"/>
    <p:sldId id="586" r:id="rId3"/>
    <p:sldId id="587" r:id="rId4"/>
    <p:sldId id="589" r:id="rId5"/>
    <p:sldId id="591" r:id="rId6"/>
    <p:sldId id="588" r:id="rId7"/>
    <p:sldId id="590" r:id="rId8"/>
    <p:sldId id="283" r:id="rId9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5D8AE3-84B9-F54C-BBF2-A1E2C24A4E43}" v="176" dt="2024-07-12T04:00:59.0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6" autoAdjust="0"/>
    <p:restoredTop sz="87055" autoAdjust="0"/>
  </p:normalViewPr>
  <p:slideViewPr>
    <p:cSldViewPr>
      <p:cViewPr varScale="1">
        <p:scale>
          <a:sx n="140" d="100"/>
          <a:sy n="140" d="100"/>
        </p:scale>
        <p:origin x="656" y="20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e, Tae Meon" userId="8ff8b658-fa34-46dd-b04b-c3b178d6b003" providerId="ADAL" clId="{F75D8AE3-84B9-F54C-BBF2-A1E2C24A4E43}"/>
    <pc:docChg chg="undo custSel modSld">
      <pc:chgData name="Bae, Tae Meon" userId="8ff8b658-fa34-46dd-b04b-c3b178d6b003" providerId="ADAL" clId="{F75D8AE3-84B9-F54C-BBF2-A1E2C24A4E43}" dt="2024-07-12T04:02:20.101" v="1510" actId="20577"/>
      <pc:docMkLst>
        <pc:docMk/>
      </pc:docMkLst>
      <pc:sldChg chg="modSp mod">
        <pc:chgData name="Bae, Tae Meon" userId="8ff8b658-fa34-46dd-b04b-c3b178d6b003" providerId="ADAL" clId="{F75D8AE3-84B9-F54C-BBF2-A1E2C24A4E43}" dt="2024-07-12T03:31:28.485" v="23" actId="20577"/>
        <pc:sldMkLst>
          <pc:docMk/>
          <pc:sldMk cId="718457952" sldId="256"/>
        </pc:sldMkLst>
        <pc:spChg chg="mod">
          <ac:chgData name="Bae, Tae Meon" userId="8ff8b658-fa34-46dd-b04b-c3b178d6b003" providerId="ADAL" clId="{F75D8AE3-84B9-F54C-BBF2-A1E2C24A4E43}" dt="2024-07-12T03:31:28.485" v="23" actId="20577"/>
          <ac:spMkLst>
            <pc:docMk/>
            <pc:sldMk cId="718457952" sldId="256"/>
            <ac:spMk id="2" creationId="{00000000-0000-0000-0000-000000000000}"/>
          </ac:spMkLst>
        </pc:spChg>
      </pc:sldChg>
      <pc:sldChg chg="modSp mod">
        <pc:chgData name="Bae, Tae Meon" userId="8ff8b658-fa34-46dd-b04b-c3b178d6b003" providerId="ADAL" clId="{F75D8AE3-84B9-F54C-BBF2-A1E2C24A4E43}" dt="2024-07-12T03:43:49.987" v="986" actId="404"/>
        <pc:sldMkLst>
          <pc:docMk/>
          <pc:sldMk cId="2475125815" sldId="586"/>
        </pc:sldMkLst>
        <pc:spChg chg="mod">
          <ac:chgData name="Bae, Tae Meon" userId="8ff8b658-fa34-46dd-b04b-c3b178d6b003" providerId="ADAL" clId="{F75D8AE3-84B9-F54C-BBF2-A1E2C24A4E43}" dt="2024-07-12T03:43:49.987" v="986" actId="404"/>
          <ac:spMkLst>
            <pc:docMk/>
            <pc:sldMk cId="2475125815" sldId="586"/>
            <ac:spMk id="2" creationId="{81B9A0C6-4213-BE42-8FE7-C8CE5826FBF3}"/>
          </ac:spMkLst>
        </pc:spChg>
      </pc:sldChg>
      <pc:sldChg chg="addSp delSp modSp mod">
        <pc:chgData name="Bae, Tae Meon" userId="8ff8b658-fa34-46dd-b04b-c3b178d6b003" providerId="ADAL" clId="{F75D8AE3-84B9-F54C-BBF2-A1E2C24A4E43}" dt="2024-07-12T04:02:20.101" v="1510" actId="20577"/>
        <pc:sldMkLst>
          <pc:docMk/>
          <pc:sldMk cId="1177886941" sldId="587"/>
        </pc:sldMkLst>
        <pc:spChg chg="mod">
          <ac:chgData name="Bae, Tae Meon" userId="8ff8b658-fa34-46dd-b04b-c3b178d6b003" providerId="ADAL" clId="{F75D8AE3-84B9-F54C-BBF2-A1E2C24A4E43}" dt="2024-07-12T04:02:20.101" v="1510" actId="20577"/>
          <ac:spMkLst>
            <pc:docMk/>
            <pc:sldMk cId="1177886941" sldId="587"/>
            <ac:spMk id="2" creationId="{81B9A0C6-4213-BE42-8FE7-C8CE5826FBF3}"/>
          </ac:spMkLst>
        </pc:spChg>
        <pc:graphicFrameChg chg="add del mod">
          <ac:chgData name="Bae, Tae Meon" userId="8ff8b658-fa34-46dd-b04b-c3b178d6b003" providerId="ADAL" clId="{F75D8AE3-84B9-F54C-BBF2-A1E2C24A4E43}" dt="2024-07-12T03:52:08.546" v="1177" actId="478"/>
          <ac:graphicFrameMkLst>
            <pc:docMk/>
            <pc:sldMk cId="1177886941" sldId="587"/>
            <ac:graphicFrameMk id="4" creationId="{9D900D2A-5CEE-D2AC-5759-421F8CA6D571}"/>
          </ac:graphicFrameMkLst>
        </pc:graphicFrameChg>
      </pc:sldChg>
      <pc:sldChg chg="modSp mod">
        <pc:chgData name="Bae, Tae Meon" userId="8ff8b658-fa34-46dd-b04b-c3b178d6b003" providerId="ADAL" clId="{F75D8AE3-84B9-F54C-BBF2-A1E2C24A4E43}" dt="2024-07-12T03:48:01.705" v="1064" actId="20577"/>
        <pc:sldMkLst>
          <pc:docMk/>
          <pc:sldMk cId="1874621445" sldId="588"/>
        </pc:sldMkLst>
        <pc:spChg chg="mod">
          <ac:chgData name="Bae, Tae Meon" userId="8ff8b658-fa34-46dd-b04b-c3b178d6b003" providerId="ADAL" clId="{F75D8AE3-84B9-F54C-BBF2-A1E2C24A4E43}" dt="2024-07-12T03:48:01.705" v="1064" actId="20577"/>
          <ac:spMkLst>
            <pc:docMk/>
            <pc:sldMk cId="1874621445" sldId="588"/>
            <ac:spMk id="2" creationId="{81B9A0C6-4213-BE42-8FE7-C8CE5826FBF3}"/>
          </ac:spMkLst>
        </pc:spChg>
      </pc:sldChg>
      <pc:sldChg chg="addSp delSp modSp mod">
        <pc:chgData name="Bae, Tae Meon" userId="8ff8b658-fa34-46dd-b04b-c3b178d6b003" providerId="ADAL" clId="{F75D8AE3-84B9-F54C-BBF2-A1E2C24A4E43}" dt="2024-07-12T03:47:06.231" v="1018" actId="478"/>
        <pc:sldMkLst>
          <pc:docMk/>
          <pc:sldMk cId="1641124227" sldId="589"/>
        </pc:sldMkLst>
        <pc:spChg chg="add del mod">
          <ac:chgData name="Bae, Tae Meon" userId="8ff8b658-fa34-46dd-b04b-c3b178d6b003" providerId="ADAL" clId="{F75D8AE3-84B9-F54C-BBF2-A1E2C24A4E43}" dt="2024-07-12T03:44:29.703" v="988"/>
          <ac:spMkLst>
            <pc:docMk/>
            <pc:sldMk cId="1641124227" sldId="589"/>
            <ac:spMk id="5" creationId="{EC7517D0-D6E6-1235-F60D-B940F40DAB17}"/>
          </ac:spMkLst>
        </pc:spChg>
        <pc:spChg chg="add del mod">
          <ac:chgData name="Bae, Tae Meon" userId="8ff8b658-fa34-46dd-b04b-c3b178d6b003" providerId="ADAL" clId="{F75D8AE3-84B9-F54C-BBF2-A1E2C24A4E43}" dt="2024-07-12T03:44:51.031" v="992" actId="478"/>
          <ac:spMkLst>
            <pc:docMk/>
            <pc:sldMk cId="1641124227" sldId="589"/>
            <ac:spMk id="7" creationId="{5000AA93-9CD9-3E7F-C1EF-854E1C13A44E}"/>
          </ac:spMkLst>
        </pc:spChg>
        <pc:spChg chg="del mod">
          <ac:chgData name="Bae, Tae Meon" userId="8ff8b658-fa34-46dd-b04b-c3b178d6b003" providerId="ADAL" clId="{F75D8AE3-84B9-F54C-BBF2-A1E2C24A4E43}" dt="2024-07-12T03:47:06.231" v="1018" actId="478"/>
          <ac:spMkLst>
            <pc:docMk/>
            <pc:sldMk cId="1641124227" sldId="589"/>
            <ac:spMk id="8" creationId="{E29500BE-4BB6-80E2-0877-AF8380234096}"/>
          </ac:spMkLst>
        </pc:spChg>
        <pc:spChg chg="add del mod">
          <ac:chgData name="Bae, Tae Meon" userId="8ff8b658-fa34-46dd-b04b-c3b178d6b003" providerId="ADAL" clId="{F75D8AE3-84B9-F54C-BBF2-A1E2C24A4E43}" dt="2024-07-12T03:44:54.415" v="993" actId="478"/>
          <ac:spMkLst>
            <pc:docMk/>
            <pc:sldMk cId="1641124227" sldId="589"/>
            <ac:spMk id="10" creationId="{BC6D41C0-AF8D-20CE-217A-6FABFAFFA1D1}"/>
          </ac:spMkLst>
        </pc:spChg>
        <pc:graphicFrameChg chg="del">
          <ac:chgData name="Bae, Tae Meon" userId="8ff8b658-fa34-46dd-b04b-c3b178d6b003" providerId="ADAL" clId="{F75D8AE3-84B9-F54C-BBF2-A1E2C24A4E43}" dt="2024-07-12T03:44:26.585" v="987" actId="478"/>
          <ac:graphicFrameMkLst>
            <pc:docMk/>
            <pc:sldMk cId="1641124227" sldId="589"/>
            <ac:graphicFrameMk id="4" creationId="{C0A4F711-3F9F-6A7A-EB30-4B44DA785DF5}"/>
          </ac:graphicFrameMkLst>
        </pc:graphicFrameChg>
        <pc:graphicFrameChg chg="add del mod">
          <ac:chgData name="Bae, Tae Meon" userId="8ff8b658-fa34-46dd-b04b-c3b178d6b003" providerId="ADAL" clId="{F75D8AE3-84B9-F54C-BBF2-A1E2C24A4E43}" dt="2024-07-12T03:44:51.031" v="992" actId="478"/>
          <ac:graphicFrameMkLst>
            <pc:docMk/>
            <pc:sldMk cId="1641124227" sldId="589"/>
            <ac:graphicFrameMk id="6" creationId="{F8C96B68-7874-14D7-B8C6-E81A7F1FB59C}"/>
          </ac:graphicFrameMkLst>
        </pc:graphicFrameChg>
        <pc:graphicFrameChg chg="add mod modGraphic">
          <ac:chgData name="Bae, Tae Meon" userId="8ff8b658-fa34-46dd-b04b-c3b178d6b003" providerId="ADAL" clId="{F75D8AE3-84B9-F54C-BBF2-A1E2C24A4E43}" dt="2024-07-12T03:45:20.827" v="996" actId="12385"/>
          <ac:graphicFrameMkLst>
            <pc:docMk/>
            <pc:sldMk cId="1641124227" sldId="589"/>
            <ac:graphicFrameMk id="11" creationId="{05A3A0F1-77AC-FE57-5D76-E0D240CEF778}"/>
          </ac:graphicFrameMkLst>
        </pc:graphicFrameChg>
        <pc:graphicFrameChg chg="add mod">
          <ac:chgData name="Bae, Tae Meon" userId="8ff8b658-fa34-46dd-b04b-c3b178d6b003" providerId="ADAL" clId="{F75D8AE3-84B9-F54C-BBF2-A1E2C24A4E43}" dt="2024-07-12T03:45:26.390" v="997"/>
          <ac:graphicFrameMkLst>
            <pc:docMk/>
            <pc:sldMk cId="1641124227" sldId="589"/>
            <ac:graphicFrameMk id="12" creationId="{2D635989-0418-BF18-6E21-30AE34B38971}"/>
          </ac:graphicFrameMkLst>
        </pc:graphicFrameChg>
        <pc:graphicFrameChg chg="add mod modGraphic">
          <ac:chgData name="Bae, Tae Meon" userId="8ff8b658-fa34-46dd-b04b-c3b178d6b003" providerId="ADAL" clId="{F75D8AE3-84B9-F54C-BBF2-A1E2C24A4E43}" dt="2024-07-12T03:46:38.339" v="1014" actId="14734"/>
          <ac:graphicFrameMkLst>
            <pc:docMk/>
            <pc:sldMk cId="1641124227" sldId="589"/>
            <ac:graphicFrameMk id="13" creationId="{94B54CBC-A6B3-EB31-A492-D0082446373F}"/>
          </ac:graphicFrameMkLst>
        </pc:graphicFrameChg>
        <pc:graphicFrameChg chg="add mod">
          <ac:chgData name="Bae, Tae Meon" userId="8ff8b658-fa34-46dd-b04b-c3b178d6b003" providerId="ADAL" clId="{F75D8AE3-84B9-F54C-BBF2-A1E2C24A4E43}" dt="2024-07-12T03:45:55.321" v="1005"/>
          <ac:graphicFrameMkLst>
            <pc:docMk/>
            <pc:sldMk cId="1641124227" sldId="589"/>
            <ac:graphicFrameMk id="14" creationId="{24E4A179-190A-F50E-325C-2080D7487F0A}"/>
          </ac:graphicFrameMkLst>
        </pc:graphicFrameChg>
        <pc:graphicFrameChg chg="add mod modGraphic">
          <ac:chgData name="Bae, Tae Meon" userId="8ff8b658-fa34-46dd-b04b-c3b178d6b003" providerId="ADAL" clId="{F75D8AE3-84B9-F54C-BBF2-A1E2C24A4E43}" dt="2024-07-12T03:46:50.087" v="1016" actId="14100"/>
          <ac:graphicFrameMkLst>
            <pc:docMk/>
            <pc:sldMk cId="1641124227" sldId="589"/>
            <ac:graphicFrameMk id="15" creationId="{65A5BB92-6BB5-77EF-936C-7E47A9CD0953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92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260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883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13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50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94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8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/>
              <a:t>JVET-AG0172</a:t>
            </a:r>
            <a:r>
              <a:rPr lang="en-US" sz="700" kern="0" dirty="0"/>
              <a:t>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EE2-related: LIC for Screen Content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Tae </a:t>
            </a:r>
            <a:r>
              <a:rPr lang="en-US" dirty="0" err="1"/>
              <a:t>Meon</a:t>
            </a:r>
            <a:r>
              <a:rPr lang="en-US" dirty="0"/>
              <a:t> Bae</a:t>
            </a:r>
          </a:p>
          <a:p>
            <a:r>
              <a:rPr lang="en-US" dirty="0"/>
              <a:t>Sachin Deshpande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0078" y="1645048"/>
            <a:ext cx="8283844" cy="926702"/>
          </a:xfrm>
        </p:spPr>
        <p:txBody>
          <a:bodyPr/>
          <a:lstStyle/>
          <a:p>
            <a:endParaRPr lang="en-US" i="1" dirty="0"/>
          </a:p>
          <a:p>
            <a:r>
              <a:rPr lang="en-US" i="1"/>
              <a:t>JVET-AI0229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457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2000" dirty="0"/>
              <a:t>Screen content has different characteristic compared with camera captured content. </a:t>
            </a:r>
          </a:p>
          <a:p>
            <a:pPr lvl="1"/>
            <a:r>
              <a:rPr lang="en-US" sz="1600" dirty="0"/>
              <a:t>Noise level is low. </a:t>
            </a:r>
          </a:p>
          <a:p>
            <a:pPr lvl="1"/>
            <a:r>
              <a:rPr lang="en-US" sz="1600" dirty="0"/>
              <a:t>Texture is sharper and clear.</a:t>
            </a:r>
            <a:br>
              <a:rPr lang="en-US" sz="1600" dirty="0"/>
            </a:br>
            <a:endParaRPr lang="en-US" sz="1600" dirty="0"/>
          </a:p>
          <a:p>
            <a:r>
              <a:rPr lang="en-US" sz="2000" dirty="0"/>
              <a:t>In the point of LIC, templates can contain outliers.</a:t>
            </a:r>
          </a:p>
          <a:p>
            <a:pPr lvl="1"/>
            <a:r>
              <a:rPr lang="en-US" sz="1600" dirty="0"/>
              <a:t>Least square based LIC parameter prediction is not robust to outliers.</a:t>
            </a:r>
          </a:p>
          <a:p>
            <a:endParaRPr lang="en-US" sz="1400" dirty="0"/>
          </a:p>
          <a:p>
            <a:r>
              <a:rPr lang="en-US" sz="2000" dirty="0"/>
              <a:t>Proposal</a:t>
            </a:r>
          </a:p>
          <a:p>
            <a:pPr lvl="1"/>
            <a:r>
              <a:rPr lang="en-US" sz="1600" dirty="0"/>
              <a:t>Reduce regularization weight for screen content to consider low noise level.</a:t>
            </a:r>
          </a:p>
          <a:p>
            <a:pPr lvl="1"/>
            <a:r>
              <a:rPr lang="en-US" sz="1600" dirty="0"/>
              <a:t>Disable sub-sampling of template for large blocks to leverage sharp and clear texture characteristic.</a:t>
            </a:r>
          </a:p>
          <a:p>
            <a:pPr lvl="1"/>
            <a:r>
              <a:rPr lang="en-US" sz="1600" dirty="0"/>
              <a:t>Apply L1 (Sum of Absolute Error) loss-based slope refinement to compete with outliers and compensate reduced regularization weight.</a:t>
            </a:r>
          </a:p>
          <a:p>
            <a:pPr lvl="1"/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75125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1B9A0C6-4213-BE42-8FE7-C8CE5826FB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Reduced regularization weight.</a:t>
                </a:r>
              </a:p>
              <a:p>
                <a:pPr lvl="1"/>
                <a:r>
                  <a:rPr lang="en-CA" sz="18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Error</a:t>
                </a:r>
                <a:r>
                  <a:rPr lang="en-CA" sz="1800" baseline="-250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L2</a:t>
                </a:r>
                <a:r>
                  <a:rPr lang="en-CA" sz="18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 (a, b 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sSupPr>
                      <m:e>
                        <m:nary>
                          <m:naryPr>
                            <m:chr m:val="∑"/>
                            <m:limLoc m:val="undOvr"/>
                            <m:supHide m:val="on"/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naryPr>
                          <m:sub>
                            <m:r>
                              <m:rPr>
                                <m:sty m:val="p"/>
                              </m:rP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  <m:sup/>
                          <m:e>
                            <m:d>
                              <m:dPr>
                                <m:ctrlPr>
                                  <a:rPr lang="en-US" sz="1800" i="1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1800" i="1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  <m:t>ax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  <m:t>i</m:t>
                                    </m:r>
                                  </m:sub>
                                </m:sSub>
                                <m:r>
                                  <a:rPr lang="en-US" sz="1800" b="0" i="1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</a:rPr>
                                  <m:t>+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180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</a:rPr>
                                  <m:t>b</m:t>
                                </m:r>
                                <m:r>
                                  <a:rPr lang="en-US" sz="1800" b="0" i="0" smtClean="0">
                                    <a:effectLst/>
                                    <a:latin typeface="Cambria Math" panose="02040503050406030204" pitchFamily="18" charset="0"/>
                                    <a:ea typeface="MS Mincho" panose="02020609040205080304" pitchFamily="49" charset="-128"/>
                                  </a:rPr>
                                  <m:t> −</m:t>
                                </m:r>
                                <m:sSub>
                                  <m:sSubPr>
                                    <m:ctrlPr>
                                      <a:rPr lang="en-US" sz="1800" i="1"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  <m:t>y</m:t>
                                    </m:r>
                                  </m:e>
                                  <m:sub>
                                    <m:r>
                                      <m:rPr>
                                        <m:sty m:val="p"/>
                                      </m:rPr>
                                      <a:rPr lang="en-US" sz="1800">
                                        <a:latin typeface="Cambria Math" panose="02040503050406030204" pitchFamily="18" charset="0"/>
                                        <a:ea typeface="MS Mincho" panose="02020609040205080304" pitchFamily="49" charset="-128"/>
                                      </a:rPr>
                                      <m:t>i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e>
                      <m:sup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2</m:t>
                        </m:r>
                      </m:sup>
                    </m:sSup>
                    <m:r>
                      <a:rPr lang="en-US" sz="1800">
                        <a:effectLst/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+</m:t>
                    </m:r>
                    <m:r>
                      <m:rPr>
                        <m:sty m:val="p"/>
                      </m:rPr>
                      <a:rPr lang="en-US" sz="1800">
                        <a:effectLst/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λ</m:t>
                    </m:r>
                    <m:sSup>
                      <m:sSupPr>
                        <m:ctrlPr>
                          <a:rPr lang="en-US" sz="1800" i="1">
                            <a:effectLst/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a</m:t>
                            </m:r>
                            <m:r>
                              <a:rPr lang="en-US" sz="1800" i="1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−</m:t>
                            </m:r>
                            <m:r>
                              <a:rPr lang="en-US" sz="1800">
                                <a:effectLst/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1800">
                            <a:effectLst/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2</m:t>
                        </m:r>
                      </m:sup>
                    </m:sSup>
                  </m:oMath>
                </a14:m>
                <a:endParaRPr lang="en-US" sz="1600" dirty="0"/>
              </a:p>
              <a:p>
                <a:pPr lvl="1"/>
                <a:r>
                  <a:rPr lang="en-US" sz="1600" dirty="0"/>
                  <a:t>Reduce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smtClean="0">
                        <a:effectLst/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λ</m:t>
                    </m:r>
                  </m:oMath>
                </a14:m>
                <a:r>
                  <a:rPr lang="en-US" sz="1600" dirty="0"/>
                  <a:t> to half.</a:t>
                </a:r>
              </a:p>
              <a:p>
                <a:pPr lvl="1"/>
                <a:endParaRPr lang="en-US" sz="1600" dirty="0"/>
              </a:p>
              <a:p>
                <a:r>
                  <a:rPr lang="en-US" sz="2000" dirty="0"/>
                  <a:t>Disabling sub-sampling of template pixels for large block.</a:t>
                </a:r>
              </a:p>
              <a:p>
                <a:pPr lvl="1"/>
                <a:r>
                  <a:rPr lang="en-US" sz="1600" dirty="0"/>
                  <a:t>To leverage sharp and clear texture characteristic.</a:t>
                </a:r>
              </a:p>
              <a:p>
                <a:pPr lvl="1"/>
                <a:endParaRPr lang="en-US" sz="1600" dirty="0"/>
              </a:p>
              <a:p>
                <a:r>
                  <a:rPr lang="en-US" sz="2000" dirty="0"/>
                  <a:t>Apply L1 (Sum of Absolute Error) loss-based slope refinement to compete with outliers and compensate reduced regularization weight.</a:t>
                </a:r>
              </a:p>
              <a:p>
                <a:pPr lvl="1"/>
                <a:r>
                  <a:rPr lang="en-CA" sz="1600" dirty="0">
                    <a:ea typeface="MS Mincho" panose="02020609040205080304" pitchFamily="49" charset="-128"/>
                  </a:rPr>
                  <a:t>After prediction based on Error</a:t>
                </a:r>
                <a:r>
                  <a:rPr lang="en-CA" sz="1600" baseline="-25000" dirty="0">
                    <a:ea typeface="MS Mincho" panose="02020609040205080304" pitchFamily="49" charset="-128"/>
                  </a:rPr>
                  <a:t>L2</a:t>
                </a:r>
                <a:r>
                  <a:rPr lang="en-CA" sz="1600" dirty="0">
                    <a:ea typeface="MS Mincho" panose="02020609040205080304" pitchFamily="49" charset="-128"/>
                  </a:rPr>
                  <a:t>, predicted slope s is refined based on the L1 loss.</a:t>
                </a:r>
                <a:endParaRPr lang="en-US" sz="1600" dirty="0"/>
              </a:p>
              <a:p>
                <a:pPr lvl="1"/>
                <a:r>
                  <a:rPr lang="en-CA" sz="16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Error</a:t>
                </a:r>
                <a:r>
                  <a:rPr lang="en-CA" sz="1600" baseline="-250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L1</a:t>
                </a:r>
                <a:r>
                  <a:rPr lang="en-CA" sz="16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 (a, b 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𝑖</m:t>
                        </m:r>
                      </m:sub>
                      <m:sup/>
                      <m:e>
                        <m: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ax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60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b</m:t>
                        </m:r>
                        <m: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 −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6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6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</m:e>
                    </m:nary>
                  </m:oMath>
                </a14:m>
                <a:r>
                  <a:rPr lang="en-CA" sz="18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 </a:t>
                </a:r>
                <a:r>
                  <a:rPr lang="en-US" sz="1600" dirty="0"/>
                  <a:t>for a= (s-1)/scale, s/scale, (s+1)/scale, scale = 32. </a:t>
                </a:r>
              </a:p>
              <a:p>
                <a:pPr lvl="1"/>
                <a:endParaRPr lang="en-US" sz="1600" dirty="0"/>
              </a:p>
              <a:p>
                <a:endParaRPr lang="en-US" sz="2000" dirty="0"/>
              </a:p>
              <a:p>
                <a:endParaRPr lang="en-US" sz="2000" dirty="0"/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81B9A0C6-4213-BE42-8FE7-C8CE5826FB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  <a:blipFill>
                <a:blip r:embed="rId3"/>
                <a:stretch>
                  <a:fillRect b="-93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</p:spTree>
    <p:extLst>
      <p:ext uri="{BB962C8B-B14F-4D97-AF65-F5344CB8AC3E}">
        <p14:creationId xmlns:p14="http://schemas.microsoft.com/office/powerpoint/2010/main" val="117788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4B54CBC-A6B3-EB31-A492-D008244637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82358"/>
              </p:ext>
            </p:extLst>
          </p:nvPr>
        </p:nvGraphicFramePr>
        <p:xfrm>
          <a:off x="225552" y="2266950"/>
          <a:ext cx="4267200" cy="2045970"/>
        </p:xfrm>
        <a:graphic>
          <a:graphicData uri="http://schemas.openxmlformats.org/drawingml/2006/table">
            <a:tbl>
              <a:tblPr firstRow="1" firstCol="1" bandRow="1"/>
              <a:tblGrid>
                <a:gridCol w="609600">
                  <a:extLst>
                    <a:ext uri="{9D8B030D-6E8A-4147-A177-3AD203B41FA5}">
                      <a16:colId xmlns:a16="http://schemas.microsoft.com/office/drawing/2014/main" val="1052380541"/>
                    </a:ext>
                  </a:extLst>
                </a:gridCol>
                <a:gridCol w="662940">
                  <a:extLst>
                    <a:ext uri="{9D8B030D-6E8A-4147-A177-3AD203B41FA5}">
                      <a16:colId xmlns:a16="http://schemas.microsoft.com/office/drawing/2014/main" val="572527824"/>
                    </a:ext>
                  </a:extLst>
                </a:gridCol>
                <a:gridCol w="662354">
                  <a:extLst>
                    <a:ext uri="{9D8B030D-6E8A-4147-A177-3AD203B41FA5}">
                      <a16:colId xmlns:a16="http://schemas.microsoft.com/office/drawing/2014/main" val="1904893156"/>
                    </a:ext>
                  </a:extLst>
                </a:gridCol>
                <a:gridCol w="662354">
                  <a:extLst>
                    <a:ext uri="{9D8B030D-6E8A-4147-A177-3AD203B41FA5}">
                      <a16:colId xmlns:a16="http://schemas.microsoft.com/office/drawing/2014/main" val="1238402079"/>
                    </a:ext>
                  </a:extLst>
                </a:gridCol>
                <a:gridCol w="550985">
                  <a:extLst>
                    <a:ext uri="{9D8B030D-6E8A-4147-A177-3AD203B41FA5}">
                      <a16:colId xmlns:a16="http://schemas.microsoft.com/office/drawing/2014/main" val="4137681142"/>
                    </a:ext>
                  </a:extLst>
                </a:gridCol>
                <a:gridCol w="508195">
                  <a:extLst>
                    <a:ext uri="{9D8B030D-6E8A-4147-A177-3AD203B41FA5}">
                      <a16:colId xmlns:a16="http://schemas.microsoft.com/office/drawing/2014/main" val="423489304"/>
                    </a:ext>
                  </a:extLst>
                </a:gridCol>
                <a:gridCol w="610772">
                  <a:extLst>
                    <a:ext uri="{9D8B030D-6E8A-4147-A177-3AD203B41FA5}">
                      <a16:colId xmlns:a16="http://schemas.microsoft.com/office/drawing/2014/main" val="36180102"/>
                    </a:ext>
                  </a:extLst>
                </a:gridCol>
              </a:tblGrid>
              <a:tr h="8637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46610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ECM-13.0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4685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VmPeak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87901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2469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1749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678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417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113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66275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72710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0.88%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100.2%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931325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101.0%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916512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65A5BB92-6BB5-77EF-936C-7E47A9CD0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849243"/>
              </p:ext>
            </p:extLst>
          </p:nvPr>
        </p:nvGraphicFramePr>
        <p:xfrm>
          <a:off x="4645151" y="2266950"/>
          <a:ext cx="4394994" cy="2045970"/>
        </p:xfrm>
        <a:graphic>
          <a:graphicData uri="http://schemas.openxmlformats.org/drawingml/2006/table">
            <a:tbl>
              <a:tblPr firstRow="1" firstCol="1" bandRow="1"/>
              <a:tblGrid>
                <a:gridCol w="627770">
                  <a:extLst>
                    <a:ext uri="{9D8B030D-6E8A-4147-A177-3AD203B41FA5}">
                      <a16:colId xmlns:a16="http://schemas.microsoft.com/office/drawing/2014/main" val="3721245051"/>
                    </a:ext>
                  </a:extLst>
                </a:gridCol>
                <a:gridCol w="690547">
                  <a:extLst>
                    <a:ext uri="{9D8B030D-6E8A-4147-A177-3AD203B41FA5}">
                      <a16:colId xmlns:a16="http://schemas.microsoft.com/office/drawing/2014/main" val="3213627094"/>
                    </a:ext>
                  </a:extLst>
                </a:gridCol>
                <a:gridCol w="690547">
                  <a:extLst>
                    <a:ext uri="{9D8B030D-6E8A-4147-A177-3AD203B41FA5}">
                      <a16:colId xmlns:a16="http://schemas.microsoft.com/office/drawing/2014/main" val="3575695994"/>
                    </a:ext>
                  </a:extLst>
                </a:gridCol>
                <a:gridCol w="690547">
                  <a:extLst>
                    <a:ext uri="{9D8B030D-6E8A-4147-A177-3AD203B41FA5}">
                      <a16:colId xmlns:a16="http://schemas.microsoft.com/office/drawing/2014/main" val="1700964358"/>
                    </a:ext>
                  </a:extLst>
                </a:gridCol>
                <a:gridCol w="529379">
                  <a:extLst>
                    <a:ext uri="{9D8B030D-6E8A-4147-A177-3AD203B41FA5}">
                      <a16:colId xmlns:a16="http://schemas.microsoft.com/office/drawing/2014/main" val="338946010"/>
                    </a:ext>
                  </a:extLst>
                </a:gridCol>
                <a:gridCol w="529379">
                  <a:extLst>
                    <a:ext uri="{9D8B030D-6E8A-4147-A177-3AD203B41FA5}">
                      <a16:colId xmlns:a16="http://schemas.microsoft.com/office/drawing/2014/main" val="2165464231"/>
                    </a:ext>
                  </a:extLst>
                </a:gridCol>
                <a:gridCol w="636825">
                  <a:extLst>
                    <a:ext uri="{9D8B030D-6E8A-4147-A177-3AD203B41FA5}">
                      <a16:colId xmlns:a16="http://schemas.microsoft.com/office/drawing/2014/main" val="295649015"/>
                    </a:ext>
                  </a:extLst>
                </a:gridCol>
              </a:tblGrid>
              <a:tr h="86369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49433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ECM-13.0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0382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VmPeak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40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6742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4150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46330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88384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4197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59821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5006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98.9%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99.2%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365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99.7%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99.6%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8094451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5A09C09-66B3-2B04-84B0-0B10EED1211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sz="2000" dirty="0"/>
              </a:p>
              <a:p>
                <a:r>
                  <a:rPr lang="en-US" sz="2000" dirty="0"/>
                  <a:t>Test 1. </a:t>
                </a:r>
              </a:p>
              <a:p>
                <a:pPr lvl="1"/>
                <a:r>
                  <a:rPr lang="en-US" sz="1600" dirty="0"/>
                  <a:t>Reduced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600" smtClean="0">
                        <a:effectLst/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λ</m:t>
                    </m:r>
                  </m:oMath>
                </a14:m>
                <a:r>
                  <a:rPr lang="en-US" sz="1600" dirty="0"/>
                  <a:t>, disabling sub-sampling for LIC, LIC parameter refinement are applied.</a:t>
                </a:r>
              </a:p>
              <a:p>
                <a:pPr lvl="1"/>
                <a:r>
                  <a:rPr lang="en-US" sz="1600" dirty="0"/>
                  <a:t>No L1 loss optimization</a:t>
                </a:r>
              </a:p>
              <a:p>
                <a:pPr lvl="1"/>
                <a:endParaRPr lang="en-US" sz="1600" dirty="0"/>
              </a:p>
              <a:p>
                <a:endParaRPr lang="en-US" sz="2000" dirty="0"/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5A09C09-66B3-2B04-84B0-0B10EED121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1124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5A09C09-66B3-2B04-84B0-0B10EED1211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</p:spPr>
            <p:txBody>
              <a:bodyPr/>
              <a:lstStyle/>
              <a:p>
                <a:r>
                  <a:rPr lang="en-US" sz="2000" dirty="0"/>
                  <a:t>Test 2</a:t>
                </a:r>
              </a:p>
              <a:p>
                <a:pPr lvl="1"/>
                <a:r>
                  <a:rPr lang="en-US" sz="1800" dirty="0"/>
                  <a:t>On top of Test1</a:t>
                </a:r>
              </a:p>
              <a:p>
                <a:pPr lvl="2"/>
                <a:r>
                  <a:rPr lang="en-US" sz="1600" dirty="0"/>
                  <a:t>Remove duplicate computation of L1 loss among the </a:t>
                </a:r>
                <a:r>
                  <a:rPr lang="en-US" sz="1600" dirty="0" err="1"/>
                  <a:t>s,o</a:t>
                </a:r>
                <a:r>
                  <a:rPr lang="en-US" sz="1600" dirty="0"/>
                  <a:t>, s+1, s-1</a:t>
                </a:r>
              </a:p>
              <a:p>
                <a:pPr lvl="3"/>
                <a:r>
                  <a:rPr lang="en-CA" sz="12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Error</a:t>
                </a:r>
                <a:r>
                  <a:rPr lang="en-CA" sz="1200" baseline="-250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L1</a:t>
                </a:r>
                <a:r>
                  <a:rPr lang="en-CA" sz="12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 </a:t>
                </a:r>
                <a:r>
                  <a:rPr lang="en-CA" sz="12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(a, b 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sz="120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𝑖</m:t>
                        </m:r>
                      </m:sub>
                      <m:sup/>
                      <m:e>
                        <m: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ax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120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b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 −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y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</m:e>
                    </m:nary>
                    <m:r>
                      <a:rPr lang="en-US" sz="1200" b="0" i="1" smtClean="0"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𝑖</m:t>
                        </m:r>
                      </m:sub>
                      <m:sup/>
                      <m:e>
                        <m: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d</m:t>
                            </m:r>
                            <m:r>
                              <a:rPr lang="en-US" sz="1200" b="0" i="1" smtClean="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𝑖𝑓𝑓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</m:e>
                    </m:nary>
                  </m:oMath>
                </a14:m>
                <a:endParaRPr lang="en-US" sz="1200" dirty="0"/>
              </a:p>
              <a:p>
                <a:pPr lvl="3"/>
                <a:r>
                  <a:rPr lang="en-CA" sz="12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Error</a:t>
                </a:r>
                <a:r>
                  <a:rPr lang="en-CA" sz="1200" baseline="-250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L1</a:t>
                </a:r>
                <a:r>
                  <a:rPr lang="en-CA" sz="1200" dirty="0"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 </a:t>
                </a:r>
                <a:r>
                  <a:rPr lang="en-CA" sz="12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(a</a:t>
                </a:r>
                <a14:m>
                  <m:oMath xmlns:m="http://schemas.openxmlformats.org/officeDocument/2006/math">
                    <m:r>
                      <a:rPr lang="en-CA" sz="120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CA" sz="1200" dirty="0">
                    <a:effectLst/>
                    <a:latin typeface="Times New Roman" panose="02020603050405020304" pitchFamily="18" charset="0"/>
                    <a:ea typeface="MS Mincho" panose="02020609040205080304" pitchFamily="49" charset="-128"/>
                  </a:rPr>
                  <a:t>1, b’ 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en-US" sz="120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𝑖</m:t>
                        </m:r>
                      </m:sub>
                      <m:sup/>
                      <m:e>
                        <m:r>
                          <a:rPr lang="en-US" sz="1200" i="1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|</m:t>
                        </m:r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diff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sSub>
                          <m:sSubPr>
                            <m:ctrlPr>
                              <a:rPr lang="en-US" sz="1200" i="1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</m:ctrlPr>
                          </m:sSubPr>
                          <m:e>
                            <m:r>
                              <a:rPr lang="en-CA" sz="1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±</m:t>
                            </m:r>
                            <m:r>
                              <a:rPr lang="en-US" sz="1200" b="0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x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latin typeface="Cambria Math" panose="02040503050406030204" pitchFamily="18" charset="0"/>
                                <a:ea typeface="MS Mincho" panose="02020609040205080304" pitchFamily="49" charset="-128"/>
                              </a:rPr>
                              <m:t>i</m:t>
                            </m:r>
                          </m:sub>
                        </m:sSub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𝑏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+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𝑏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  <a:ea typeface="MS Mincho" panose="02020609040205080304" pitchFamily="49" charset="-128"/>
                          </a:rPr>
                          <m:t>′|</m:t>
                        </m:r>
                      </m:e>
                    </m:nary>
                    <m:r>
                      <a:rPr lang="en-US" sz="1200" b="0" i="1" smtClean="0">
                        <a:latin typeface="Cambria Math" panose="02040503050406030204" pitchFamily="18" charset="0"/>
                        <a:ea typeface="MS Mincho" panose="02020609040205080304" pitchFamily="49" charset="-128"/>
                      </a:rPr>
                      <m:t>, </m:t>
                    </m:r>
                  </m:oMath>
                </a14:m>
                <a:endParaRPr lang="en-US" sz="1200" b="0" dirty="0">
                  <a:latin typeface="Times New Roman" panose="02020603050405020304" pitchFamily="18" charset="0"/>
                  <a:ea typeface="MS Mincho" panose="02020609040205080304" pitchFamily="49" charset="-128"/>
                </a:endParaRPr>
              </a:p>
              <a:p>
                <a:pPr lvl="2"/>
                <a:r>
                  <a:rPr lang="en-US" sz="1600" dirty="0"/>
                  <a:t>Optimize L1 loss computation using SIMD instruction. </a:t>
                </a:r>
              </a:p>
              <a:p>
                <a:endParaRPr lang="en-US" sz="2000" dirty="0"/>
              </a:p>
              <a:p>
                <a:endParaRPr lang="en-US" sz="2000" dirty="0"/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65A09C09-66B3-2B04-84B0-0B10EED121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666750"/>
                <a:ext cx="8496301" cy="4191000"/>
              </a:xfrm>
              <a:blipFill>
                <a:blip r:embed="rId3"/>
                <a:stretch>
                  <a:fillRect t="-9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EE7148F-BB5C-723A-F298-9A34CCA221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980013"/>
              </p:ext>
            </p:extLst>
          </p:nvPr>
        </p:nvGraphicFramePr>
        <p:xfrm>
          <a:off x="1600200" y="2649855"/>
          <a:ext cx="5297170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660400">
                  <a:extLst>
                    <a:ext uri="{9D8B030D-6E8A-4147-A177-3AD203B41FA5}">
                      <a16:colId xmlns:a16="http://schemas.microsoft.com/office/drawing/2014/main" val="1833940556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242357478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2109118152"/>
                    </a:ext>
                  </a:extLst>
                </a:gridCol>
                <a:gridCol w="633095">
                  <a:extLst>
                    <a:ext uri="{9D8B030D-6E8A-4147-A177-3AD203B41FA5}">
                      <a16:colId xmlns:a16="http://schemas.microsoft.com/office/drawing/2014/main" val="2950556922"/>
                    </a:ext>
                  </a:extLst>
                </a:gridCol>
                <a:gridCol w="526415">
                  <a:extLst>
                    <a:ext uri="{9D8B030D-6E8A-4147-A177-3AD203B41FA5}">
                      <a16:colId xmlns:a16="http://schemas.microsoft.com/office/drawing/2014/main" val="1753933528"/>
                    </a:ext>
                  </a:extLst>
                </a:gridCol>
                <a:gridCol w="526415">
                  <a:extLst>
                    <a:ext uri="{9D8B030D-6E8A-4147-A177-3AD203B41FA5}">
                      <a16:colId xmlns:a16="http://schemas.microsoft.com/office/drawing/2014/main" val="332056399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691547157"/>
                    </a:ext>
                  </a:extLst>
                </a:gridCol>
                <a:gridCol w="846455">
                  <a:extLst>
                    <a:ext uri="{9D8B030D-6E8A-4147-A177-3AD203B41FA5}">
                      <a16:colId xmlns:a16="http://schemas.microsoft.com/office/drawing/2014/main" val="130797647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1582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ECM-13.0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0891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5324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4221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1236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5119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1737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19009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7235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5894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94233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96.9%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6996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201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B9A0C6-4213-BE42-8FE7-C8CE5826F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66750"/>
            <a:ext cx="8496301" cy="4191000"/>
          </a:xfrm>
        </p:spPr>
        <p:txBody>
          <a:bodyPr/>
          <a:lstStyle/>
          <a:p>
            <a:r>
              <a:rPr lang="en-US" sz="1800" dirty="0"/>
              <a:t>This contribution proposes LIC modification for Screen Content. </a:t>
            </a:r>
          </a:p>
          <a:p>
            <a:r>
              <a:rPr lang="en-US" sz="1800" dirty="0"/>
              <a:t>The proposed method brings -0.34% coding gain for class F in LB. </a:t>
            </a:r>
          </a:p>
          <a:p>
            <a:r>
              <a:rPr lang="en-US" sz="1800" dirty="0"/>
              <a:t>It is suggested to further study the proposed method in EE2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56D5C92-8FB2-854E-AE74-AA1F02F5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74621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5326D2F-E5A8-8402-BB35-DD1E36194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2675185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0654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39826</TotalTime>
  <Words>869</Words>
  <Application>Microsoft Macintosh PowerPoint</Application>
  <PresentationFormat>On-screen Show (16:9)</PresentationFormat>
  <Paragraphs>270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MS Mincho</vt:lpstr>
      <vt:lpstr>Arial</vt:lpstr>
      <vt:lpstr>Calibri</vt:lpstr>
      <vt:lpstr>Cambria Math</vt:lpstr>
      <vt:lpstr>Tahoma</vt:lpstr>
      <vt:lpstr>Times New Roman</vt:lpstr>
      <vt:lpstr>Verdana</vt:lpstr>
      <vt:lpstr>Wingdings</vt:lpstr>
      <vt:lpstr>CST July Monthly Dept Meeting 073008</vt:lpstr>
      <vt:lpstr>EE2-related: LIC for Screen Content</vt:lpstr>
      <vt:lpstr>Introduction</vt:lpstr>
      <vt:lpstr>Proposed Method</vt:lpstr>
      <vt:lpstr>Simulation results</vt:lpstr>
      <vt:lpstr>Simulation results</vt:lpstr>
      <vt:lpstr>Conclusion</vt:lpstr>
      <vt:lpstr>PowerPoint Presentation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Bae, Tae Meon</cp:lastModifiedBy>
  <cp:revision>1102</cp:revision>
  <cp:lastPrinted>2012-05-17T23:57:45Z</cp:lastPrinted>
  <dcterms:created xsi:type="dcterms:W3CDTF">2008-07-29T15:54:01Z</dcterms:created>
  <dcterms:modified xsi:type="dcterms:W3CDTF">2024-07-13T00:11:29Z</dcterms:modified>
</cp:coreProperties>
</file>