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13"/>
  </p:notesMasterIdLst>
  <p:handoutMasterIdLst>
    <p:handoutMasterId r:id="rId14"/>
  </p:handoutMasterIdLst>
  <p:sldIdLst>
    <p:sldId id="2142533607" r:id="rId2"/>
    <p:sldId id="2142533608" r:id="rId3"/>
    <p:sldId id="2142533609" r:id="rId4"/>
    <p:sldId id="2142533610" r:id="rId5"/>
    <p:sldId id="2142533617" r:id="rId6"/>
    <p:sldId id="2142533611" r:id="rId7"/>
    <p:sldId id="2142533615" r:id="rId8"/>
    <p:sldId id="2142533612" r:id="rId9"/>
    <p:sldId id="2142533613" r:id="rId10"/>
    <p:sldId id="2142533614" r:id="rId11"/>
    <p:sldId id="214253361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F648225-B2EA-46D0-97D2-9896F2D5371A}">
          <p14:sldIdLst>
            <p14:sldId id="2142533607"/>
            <p14:sldId id="2142533608"/>
            <p14:sldId id="2142533609"/>
            <p14:sldId id="2142533610"/>
            <p14:sldId id="2142533617"/>
            <p14:sldId id="2142533611"/>
            <p14:sldId id="2142533615"/>
            <p14:sldId id="2142533612"/>
            <p14:sldId id="2142533613"/>
            <p14:sldId id="2142533614"/>
            <p14:sldId id="214253361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5A87AE-9AF7-41B9-8E91-9921AC91BE3B}" v="20" dt="2024-07-14T02:19:48.6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11" autoAdjust="0"/>
  </p:normalViewPr>
  <p:slideViewPr>
    <p:cSldViewPr snapToGrid="0">
      <p:cViewPr varScale="1">
        <p:scale>
          <a:sx n="81" d="100"/>
          <a:sy n="81" d="100"/>
        </p:scale>
        <p:origin x="724" y="68"/>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oyang Yu" userId="2e31fd56-df74-4ece-8ac1-7176519d91fd" providerId="ADAL" clId="{6FB4301D-99A8-456E-A662-18E19856AF09}"/>
    <pc:docChg chg="modSld">
      <pc:chgData name="Ruoyang Yu" userId="2e31fd56-df74-4ece-8ac1-7176519d91fd" providerId="ADAL" clId="{6FB4301D-99A8-456E-A662-18E19856AF09}" dt="2024-07-14T07:59:40.654" v="19" actId="20577"/>
      <pc:docMkLst>
        <pc:docMk/>
      </pc:docMkLst>
      <pc:sldChg chg="modSp mod">
        <pc:chgData name="Ruoyang Yu" userId="2e31fd56-df74-4ece-8ac1-7176519d91fd" providerId="ADAL" clId="{6FB4301D-99A8-456E-A662-18E19856AF09}" dt="2024-07-14T07:58:27.666" v="17" actId="20577"/>
        <pc:sldMkLst>
          <pc:docMk/>
          <pc:sldMk cId="1978651626" sldId="2142533611"/>
        </pc:sldMkLst>
        <pc:spChg chg="mod">
          <ac:chgData name="Ruoyang Yu" userId="2e31fd56-df74-4ece-8ac1-7176519d91fd" providerId="ADAL" clId="{6FB4301D-99A8-456E-A662-18E19856AF09}" dt="2024-07-14T07:58:27.666" v="17" actId="20577"/>
          <ac:spMkLst>
            <pc:docMk/>
            <pc:sldMk cId="1978651626" sldId="2142533611"/>
            <ac:spMk id="4" creationId="{BEBC4F0B-1E74-4AF4-4562-57965ED13D1B}"/>
          </ac:spMkLst>
        </pc:spChg>
      </pc:sldChg>
      <pc:sldChg chg="modSp mod">
        <pc:chgData name="Ruoyang Yu" userId="2e31fd56-df74-4ece-8ac1-7176519d91fd" providerId="ADAL" clId="{6FB4301D-99A8-456E-A662-18E19856AF09}" dt="2024-07-14T07:59:40.654" v="19" actId="20577"/>
        <pc:sldMkLst>
          <pc:docMk/>
          <pc:sldMk cId="1009277087" sldId="2142533617"/>
        </pc:sldMkLst>
        <pc:graphicFrameChg chg="modGraphic">
          <ac:chgData name="Ruoyang Yu" userId="2e31fd56-df74-4ece-8ac1-7176519d91fd" providerId="ADAL" clId="{6FB4301D-99A8-456E-A662-18E19856AF09}" dt="2024-07-14T07:59:40.654" v="19" actId="20577"/>
          <ac:graphicFrameMkLst>
            <pc:docMk/>
            <pc:sldMk cId="1009277087" sldId="2142533617"/>
            <ac:graphicFrameMk id="8" creationId="{3BADA8E3-3A3E-EA43-BCC8-CA2A863CB83D}"/>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7/14/2024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14.07.2024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0D5ABA-0603-D200-E403-6794E8CAAE7C}"/>
              </a:ext>
            </a:extLst>
          </p:cNvPr>
          <p:cNvSpPr>
            <a:spLocks noGrp="1"/>
          </p:cNvSpPr>
          <p:nvPr>
            <p:ph type="body" sz="quarter" idx="10"/>
          </p:nvPr>
        </p:nvSpPr>
        <p:spPr>
          <a:xfrm>
            <a:off x="413093" y="4590964"/>
            <a:ext cx="8334375" cy="572858"/>
          </a:xfrm>
        </p:spPr>
        <p:txBody>
          <a:bodyPr/>
          <a:lstStyle/>
          <a:p>
            <a:r>
              <a:rPr lang="sv-SE" dirty="0"/>
              <a:t>Ruoyang Yu, Han Huang, Vadim Seregin, Marta Karczewicz</a:t>
            </a:r>
            <a:endParaRPr lang="en-US" dirty="0"/>
          </a:p>
        </p:txBody>
      </p:sp>
      <p:sp>
        <p:nvSpPr>
          <p:cNvPr id="5" name="Title 4">
            <a:extLst>
              <a:ext uri="{FF2B5EF4-FFF2-40B4-BE49-F238E27FC236}">
                <a16:creationId xmlns:a16="http://schemas.microsoft.com/office/drawing/2014/main" id="{9D95FF39-0CD9-6804-1886-E9DB1454BE3D}"/>
              </a:ext>
            </a:extLst>
          </p:cNvPr>
          <p:cNvSpPr>
            <a:spLocks noGrp="1"/>
          </p:cNvSpPr>
          <p:nvPr>
            <p:ph type="title"/>
          </p:nvPr>
        </p:nvSpPr>
        <p:spPr>
          <a:xfrm>
            <a:off x="413093" y="1182604"/>
            <a:ext cx="8416582" cy="2168863"/>
          </a:xfrm>
        </p:spPr>
        <p:txBody>
          <a:bodyPr/>
          <a:lstStyle/>
          <a:p>
            <a:r>
              <a:rPr lang="sv-SE" dirty="0"/>
              <a:t>JVET-AI0226: Longer motion compensation interpolation filter</a:t>
            </a:r>
            <a:endParaRPr lang="en-US" dirty="0"/>
          </a:p>
        </p:txBody>
      </p:sp>
    </p:spTree>
    <p:extLst>
      <p:ext uri="{BB962C8B-B14F-4D97-AF65-F5344CB8AC3E}">
        <p14:creationId xmlns:p14="http://schemas.microsoft.com/office/powerpoint/2010/main" val="292284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(phase delay of set0 and set1)</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pPr lvl="1"/>
            <a:endParaRPr lang="sv-SE" sz="1400" dirty="0"/>
          </a:p>
          <a:p>
            <a:endParaRPr lang="sv-SE" sz="1800" dirty="0"/>
          </a:p>
          <a:p>
            <a:pPr lvl="1"/>
            <a:endParaRPr lang="sv-SE" dirty="0"/>
          </a:p>
          <a:p>
            <a:endParaRPr lang="sv-SE" dirty="0"/>
          </a:p>
        </p:txBody>
      </p:sp>
      <p:pic>
        <p:nvPicPr>
          <p:cNvPr id="5" name="Picture 4" descr="A graph of lines with green and pink lines&#10;&#10;Description automatically generated">
            <a:extLst>
              <a:ext uri="{FF2B5EF4-FFF2-40B4-BE49-F238E27FC236}">
                <a16:creationId xmlns:a16="http://schemas.microsoft.com/office/drawing/2014/main" id="{35EB4684-D5B5-A67B-B7B3-CBF24C09005D}"/>
              </a:ext>
            </a:extLst>
          </p:cNvPr>
          <p:cNvPicPr>
            <a:picLocks noChangeAspect="1"/>
          </p:cNvPicPr>
          <p:nvPr/>
        </p:nvPicPr>
        <p:blipFill>
          <a:blip r:embed="rId2"/>
          <a:stretch>
            <a:fillRect/>
          </a:stretch>
        </p:blipFill>
        <p:spPr>
          <a:xfrm>
            <a:off x="320278" y="1621089"/>
            <a:ext cx="5943600" cy="4457700"/>
          </a:xfrm>
          <a:prstGeom prst="rect">
            <a:avLst/>
          </a:prstGeom>
        </p:spPr>
      </p:pic>
      <p:pic>
        <p:nvPicPr>
          <p:cNvPr id="7" name="Picture 6" descr="A graph of red lines&#10;&#10;Description automatically generated">
            <a:extLst>
              <a:ext uri="{FF2B5EF4-FFF2-40B4-BE49-F238E27FC236}">
                <a16:creationId xmlns:a16="http://schemas.microsoft.com/office/drawing/2014/main" id="{D6A5503F-55B3-287A-CA0B-307EF613EFBA}"/>
              </a:ext>
            </a:extLst>
          </p:cNvPr>
          <p:cNvPicPr>
            <a:picLocks noChangeAspect="1"/>
          </p:cNvPicPr>
          <p:nvPr/>
        </p:nvPicPr>
        <p:blipFill>
          <a:blip r:embed="rId3"/>
          <a:stretch>
            <a:fillRect/>
          </a:stretch>
        </p:blipFill>
        <p:spPr>
          <a:xfrm>
            <a:off x="6088856" y="1621088"/>
            <a:ext cx="5943602" cy="4457701"/>
          </a:xfrm>
          <a:prstGeom prst="rect">
            <a:avLst/>
          </a:prstGeom>
        </p:spPr>
      </p:pic>
    </p:spTree>
    <p:extLst>
      <p:ext uri="{BB962C8B-B14F-4D97-AF65-F5344CB8AC3E}">
        <p14:creationId xmlns:p14="http://schemas.microsoft.com/office/powerpoint/2010/main" val="1945265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(Results vs. EE2-3.10 testb)</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CTC RA and LDB</a:t>
            </a:r>
          </a:p>
          <a:p>
            <a:endParaRPr lang="sv-SE" dirty="0"/>
          </a:p>
        </p:txBody>
      </p:sp>
      <p:graphicFrame>
        <p:nvGraphicFramePr>
          <p:cNvPr id="5" name="Table 4">
            <a:extLst>
              <a:ext uri="{FF2B5EF4-FFF2-40B4-BE49-F238E27FC236}">
                <a16:creationId xmlns:a16="http://schemas.microsoft.com/office/drawing/2014/main" id="{BC892BE1-C922-FF80-D05B-AAB84ACEE0D6}"/>
              </a:ext>
            </a:extLst>
          </p:cNvPr>
          <p:cNvGraphicFramePr>
            <a:graphicFrameLocks noGrp="1"/>
          </p:cNvGraphicFramePr>
          <p:nvPr/>
        </p:nvGraphicFramePr>
        <p:xfrm>
          <a:off x="741848" y="2143569"/>
          <a:ext cx="5545440" cy="1619250"/>
        </p:xfrm>
        <a:graphic>
          <a:graphicData uri="http://schemas.openxmlformats.org/drawingml/2006/table">
            <a:tbl>
              <a:tblPr/>
              <a:tblGrid>
                <a:gridCol w="842181">
                  <a:extLst>
                    <a:ext uri="{9D8B030D-6E8A-4147-A177-3AD203B41FA5}">
                      <a16:colId xmlns:a16="http://schemas.microsoft.com/office/drawing/2014/main" val="2171885738"/>
                    </a:ext>
                  </a:extLst>
                </a:gridCol>
                <a:gridCol w="670506">
                  <a:extLst>
                    <a:ext uri="{9D8B030D-6E8A-4147-A177-3AD203B41FA5}">
                      <a16:colId xmlns:a16="http://schemas.microsoft.com/office/drawing/2014/main" val="476441684"/>
                    </a:ext>
                  </a:extLst>
                </a:gridCol>
                <a:gridCol w="670506">
                  <a:extLst>
                    <a:ext uri="{9D8B030D-6E8A-4147-A177-3AD203B41FA5}">
                      <a16:colId xmlns:a16="http://schemas.microsoft.com/office/drawing/2014/main" val="398469221"/>
                    </a:ext>
                  </a:extLst>
                </a:gridCol>
                <a:gridCol w="670506">
                  <a:extLst>
                    <a:ext uri="{9D8B030D-6E8A-4147-A177-3AD203B41FA5}">
                      <a16:colId xmlns:a16="http://schemas.microsoft.com/office/drawing/2014/main" val="2680175721"/>
                    </a:ext>
                  </a:extLst>
                </a:gridCol>
                <a:gridCol w="670506">
                  <a:extLst>
                    <a:ext uri="{9D8B030D-6E8A-4147-A177-3AD203B41FA5}">
                      <a16:colId xmlns:a16="http://schemas.microsoft.com/office/drawing/2014/main" val="3516185818"/>
                    </a:ext>
                  </a:extLst>
                </a:gridCol>
                <a:gridCol w="670506">
                  <a:extLst>
                    <a:ext uri="{9D8B030D-6E8A-4147-A177-3AD203B41FA5}">
                      <a16:colId xmlns:a16="http://schemas.microsoft.com/office/drawing/2014/main" val="2396085106"/>
                    </a:ext>
                  </a:extLst>
                </a:gridCol>
                <a:gridCol w="670506">
                  <a:extLst>
                    <a:ext uri="{9D8B030D-6E8A-4147-A177-3AD203B41FA5}">
                      <a16:colId xmlns:a16="http://schemas.microsoft.com/office/drawing/2014/main" val="1540518143"/>
                    </a:ext>
                  </a:extLst>
                </a:gridCol>
                <a:gridCol w="680223">
                  <a:extLst>
                    <a:ext uri="{9D8B030D-6E8A-4147-A177-3AD203B41FA5}">
                      <a16:colId xmlns:a16="http://schemas.microsoft.com/office/drawing/2014/main" val="114274179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998581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20408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245943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33604967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2369379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4138235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103.8%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7696914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2128397"/>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057530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747593187"/>
                  </a:ext>
                </a:extLst>
              </a:tr>
            </a:tbl>
          </a:graphicData>
        </a:graphic>
      </p:graphicFrame>
      <p:graphicFrame>
        <p:nvGraphicFramePr>
          <p:cNvPr id="6" name="Table 5">
            <a:extLst>
              <a:ext uri="{FF2B5EF4-FFF2-40B4-BE49-F238E27FC236}">
                <a16:creationId xmlns:a16="http://schemas.microsoft.com/office/drawing/2014/main" id="{16F83455-CC9B-6BE9-A3DD-022823E5464E}"/>
              </a:ext>
            </a:extLst>
          </p:cNvPr>
          <p:cNvGraphicFramePr>
            <a:graphicFrameLocks noGrp="1"/>
          </p:cNvGraphicFramePr>
          <p:nvPr/>
        </p:nvGraphicFramePr>
        <p:xfrm>
          <a:off x="741848" y="4056891"/>
          <a:ext cx="5545440" cy="1619250"/>
        </p:xfrm>
        <a:graphic>
          <a:graphicData uri="http://schemas.openxmlformats.org/drawingml/2006/table">
            <a:tbl>
              <a:tblPr/>
              <a:tblGrid>
                <a:gridCol w="842181">
                  <a:extLst>
                    <a:ext uri="{9D8B030D-6E8A-4147-A177-3AD203B41FA5}">
                      <a16:colId xmlns:a16="http://schemas.microsoft.com/office/drawing/2014/main" val="2263975620"/>
                    </a:ext>
                  </a:extLst>
                </a:gridCol>
                <a:gridCol w="670506">
                  <a:extLst>
                    <a:ext uri="{9D8B030D-6E8A-4147-A177-3AD203B41FA5}">
                      <a16:colId xmlns:a16="http://schemas.microsoft.com/office/drawing/2014/main" val="2838629166"/>
                    </a:ext>
                  </a:extLst>
                </a:gridCol>
                <a:gridCol w="670506">
                  <a:extLst>
                    <a:ext uri="{9D8B030D-6E8A-4147-A177-3AD203B41FA5}">
                      <a16:colId xmlns:a16="http://schemas.microsoft.com/office/drawing/2014/main" val="3082362187"/>
                    </a:ext>
                  </a:extLst>
                </a:gridCol>
                <a:gridCol w="670506">
                  <a:extLst>
                    <a:ext uri="{9D8B030D-6E8A-4147-A177-3AD203B41FA5}">
                      <a16:colId xmlns:a16="http://schemas.microsoft.com/office/drawing/2014/main" val="3195989965"/>
                    </a:ext>
                  </a:extLst>
                </a:gridCol>
                <a:gridCol w="670506">
                  <a:extLst>
                    <a:ext uri="{9D8B030D-6E8A-4147-A177-3AD203B41FA5}">
                      <a16:colId xmlns:a16="http://schemas.microsoft.com/office/drawing/2014/main" val="3611843816"/>
                    </a:ext>
                  </a:extLst>
                </a:gridCol>
                <a:gridCol w="670506">
                  <a:extLst>
                    <a:ext uri="{9D8B030D-6E8A-4147-A177-3AD203B41FA5}">
                      <a16:colId xmlns:a16="http://schemas.microsoft.com/office/drawing/2014/main" val="2241469324"/>
                    </a:ext>
                  </a:extLst>
                </a:gridCol>
                <a:gridCol w="670506">
                  <a:extLst>
                    <a:ext uri="{9D8B030D-6E8A-4147-A177-3AD203B41FA5}">
                      <a16:colId xmlns:a16="http://schemas.microsoft.com/office/drawing/2014/main" val="1396195608"/>
                    </a:ext>
                  </a:extLst>
                </a:gridCol>
                <a:gridCol w="680223">
                  <a:extLst>
                    <a:ext uri="{9D8B030D-6E8A-4147-A177-3AD203B41FA5}">
                      <a16:colId xmlns:a16="http://schemas.microsoft.com/office/drawing/2014/main" val="14361591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Low delay B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362498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6703599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034684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61755434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10015879"/>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38924400"/>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-0.59%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14399747"/>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1182229"/>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0871513"/>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-0.47%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903666621"/>
                  </a:ext>
                </a:extLst>
              </a:tr>
            </a:tbl>
          </a:graphicData>
        </a:graphic>
      </p:graphicFrame>
      <p:graphicFrame>
        <p:nvGraphicFramePr>
          <p:cNvPr id="8" name="Table 7">
            <a:extLst>
              <a:ext uri="{FF2B5EF4-FFF2-40B4-BE49-F238E27FC236}">
                <a16:creationId xmlns:a16="http://schemas.microsoft.com/office/drawing/2014/main" id="{A06EF2E4-91B1-4F5D-4DD5-88C50202451C}"/>
              </a:ext>
            </a:extLst>
          </p:cNvPr>
          <p:cNvGraphicFramePr>
            <a:graphicFrameLocks noGrp="1"/>
          </p:cNvGraphicFramePr>
          <p:nvPr>
            <p:extLst>
              <p:ext uri="{D42A27DB-BD31-4B8C-83A1-F6EECF244321}">
                <p14:modId xmlns:p14="http://schemas.microsoft.com/office/powerpoint/2010/main" val="2928464794"/>
              </p:ext>
            </p:extLst>
          </p:nvPr>
        </p:nvGraphicFramePr>
        <p:xfrm>
          <a:off x="7082434" y="2143569"/>
          <a:ext cx="2641600" cy="1619250"/>
        </p:xfrm>
        <a:graphic>
          <a:graphicData uri="http://schemas.openxmlformats.org/drawingml/2006/table">
            <a:tbl>
              <a:tblPr/>
              <a:tblGrid>
                <a:gridCol w="771703">
                  <a:extLst>
                    <a:ext uri="{9D8B030D-6E8A-4147-A177-3AD203B41FA5}">
                      <a16:colId xmlns:a16="http://schemas.microsoft.com/office/drawing/2014/main" val="3051768099"/>
                    </a:ext>
                  </a:extLst>
                </a:gridCol>
                <a:gridCol w="623299">
                  <a:extLst>
                    <a:ext uri="{9D8B030D-6E8A-4147-A177-3AD203B41FA5}">
                      <a16:colId xmlns:a16="http://schemas.microsoft.com/office/drawing/2014/main" val="861883882"/>
                    </a:ext>
                  </a:extLst>
                </a:gridCol>
                <a:gridCol w="623299">
                  <a:extLst>
                    <a:ext uri="{9D8B030D-6E8A-4147-A177-3AD203B41FA5}">
                      <a16:colId xmlns:a16="http://schemas.microsoft.com/office/drawing/2014/main" val="3471198442"/>
                    </a:ext>
                  </a:extLst>
                </a:gridCol>
                <a:gridCol w="623299">
                  <a:extLst>
                    <a:ext uri="{9D8B030D-6E8A-4147-A177-3AD203B41FA5}">
                      <a16:colId xmlns:a16="http://schemas.microsoft.com/office/drawing/2014/main" val="218362049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dirty="0">
                          <a:solidFill>
                            <a:srgbClr val="000000"/>
                          </a:solidFill>
                          <a:effectLst/>
                          <a:latin typeface="Arial" panose="020B0604020202020204" pitchFamily="34" charset="0"/>
                        </a:rPr>
                        <a:t>RA (EE2-3.10)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7856140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687310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7843226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726010338"/>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8375807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1430996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81032119"/>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39182076"/>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896946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215972797"/>
                  </a:ext>
                </a:extLst>
              </a:tr>
            </a:tbl>
          </a:graphicData>
        </a:graphic>
      </p:graphicFrame>
      <p:graphicFrame>
        <p:nvGraphicFramePr>
          <p:cNvPr id="9" name="Table 8">
            <a:extLst>
              <a:ext uri="{FF2B5EF4-FFF2-40B4-BE49-F238E27FC236}">
                <a16:creationId xmlns:a16="http://schemas.microsoft.com/office/drawing/2014/main" id="{076FD515-329B-93A5-2341-0F5885C5FCBD}"/>
              </a:ext>
            </a:extLst>
          </p:cNvPr>
          <p:cNvGraphicFramePr>
            <a:graphicFrameLocks noGrp="1"/>
          </p:cNvGraphicFramePr>
          <p:nvPr>
            <p:extLst>
              <p:ext uri="{D42A27DB-BD31-4B8C-83A1-F6EECF244321}">
                <p14:modId xmlns:p14="http://schemas.microsoft.com/office/powerpoint/2010/main" val="900608894"/>
              </p:ext>
            </p:extLst>
          </p:nvPr>
        </p:nvGraphicFramePr>
        <p:xfrm>
          <a:off x="7082434" y="4056891"/>
          <a:ext cx="2641600" cy="1619250"/>
        </p:xfrm>
        <a:graphic>
          <a:graphicData uri="http://schemas.openxmlformats.org/drawingml/2006/table">
            <a:tbl>
              <a:tblPr/>
              <a:tblGrid>
                <a:gridCol w="771703">
                  <a:extLst>
                    <a:ext uri="{9D8B030D-6E8A-4147-A177-3AD203B41FA5}">
                      <a16:colId xmlns:a16="http://schemas.microsoft.com/office/drawing/2014/main" val="4049149310"/>
                    </a:ext>
                  </a:extLst>
                </a:gridCol>
                <a:gridCol w="623299">
                  <a:extLst>
                    <a:ext uri="{9D8B030D-6E8A-4147-A177-3AD203B41FA5}">
                      <a16:colId xmlns:a16="http://schemas.microsoft.com/office/drawing/2014/main" val="3686771312"/>
                    </a:ext>
                  </a:extLst>
                </a:gridCol>
                <a:gridCol w="623299">
                  <a:extLst>
                    <a:ext uri="{9D8B030D-6E8A-4147-A177-3AD203B41FA5}">
                      <a16:colId xmlns:a16="http://schemas.microsoft.com/office/drawing/2014/main" val="1351961662"/>
                    </a:ext>
                  </a:extLst>
                </a:gridCol>
                <a:gridCol w="623299">
                  <a:extLst>
                    <a:ext uri="{9D8B030D-6E8A-4147-A177-3AD203B41FA5}">
                      <a16:colId xmlns:a16="http://schemas.microsoft.com/office/drawing/2014/main" val="258504772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dirty="0">
                          <a:solidFill>
                            <a:srgbClr val="000000"/>
                          </a:solidFill>
                          <a:effectLst/>
                          <a:latin typeface="Arial" panose="020B0604020202020204" pitchFamily="34" charset="0"/>
                        </a:rPr>
                        <a:t>LDB (EE2-3.10)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4835393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2436286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2170820"/>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36010293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85971575"/>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782803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9657140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1857728"/>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44204852"/>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0.26%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431233095"/>
                  </a:ext>
                </a:extLst>
              </a:tr>
            </a:tbl>
          </a:graphicData>
        </a:graphic>
      </p:graphicFrame>
    </p:spTree>
    <p:extLst>
      <p:ext uri="{BB962C8B-B14F-4D97-AF65-F5344CB8AC3E}">
        <p14:creationId xmlns:p14="http://schemas.microsoft.com/office/powerpoint/2010/main" val="1603386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F4A6946-7A7A-5F35-E8E4-AC7E1D45CDD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Introduction</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ECM uses 12-tap interpolation filter for luma motion compensation </a:t>
            </a:r>
          </a:p>
          <a:p>
            <a:r>
              <a:rPr lang="sv-SE" dirty="0"/>
              <a:t>In EE2 (3.10) of the previous meeting, sharp 12-tap interpolation filter for bi-prediction was proposed and has been adopted in this meeting</a:t>
            </a:r>
          </a:p>
          <a:p>
            <a:endParaRPr lang="sv-SE" dirty="0"/>
          </a:p>
        </p:txBody>
      </p:sp>
    </p:spTree>
    <p:extLst>
      <p:ext uri="{BB962C8B-B14F-4D97-AF65-F5344CB8AC3E}">
        <p14:creationId xmlns:p14="http://schemas.microsoft.com/office/powerpoint/2010/main" val="2430935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Proposal</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r>
              <a:rPr lang="sv-SE" sz="1800" dirty="0"/>
              <a:t>Following the same spirit of the EE and with attempt to preserve more high frequencies for bi-prediction, it is proposed to use longer (16-tap) interpolation filter for luma motion compensation.</a:t>
            </a:r>
          </a:p>
          <a:p>
            <a:endParaRPr lang="sv-SE" sz="1800" dirty="0"/>
          </a:p>
          <a:p>
            <a:r>
              <a:rPr lang="sv-SE" sz="1800" dirty="0"/>
              <a:t>Two sets of 16-tap interpolation filter are proposed, set0 and set1.</a:t>
            </a:r>
          </a:p>
          <a:p>
            <a:pPr lvl="1"/>
            <a:r>
              <a:rPr lang="sv-SE" sz="1400" dirty="0"/>
              <a:t>Both sets are used for bi-prediction, uni-prediction uses existing ECM 12-tap interpolation filter</a:t>
            </a:r>
          </a:p>
          <a:p>
            <a:pPr lvl="1"/>
            <a:r>
              <a:rPr lang="sv-SE" sz="1400" dirty="0"/>
              <a:t>set0 ”boosts” less high frequency than set1, and is activated for blocks that have both side greater than 32, or has one side equals to 4 (i.e., 4xN or Nx4 blocks)</a:t>
            </a:r>
          </a:p>
          <a:p>
            <a:pPr lvl="1"/>
            <a:r>
              <a:rPr lang="sv-SE" sz="1400" dirty="0"/>
              <a:t>Filters are designed based on cosine-windowed sinc function</a:t>
            </a:r>
            <a:endParaRPr lang="sv-SE" sz="1000" dirty="0"/>
          </a:p>
          <a:p>
            <a:pPr lvl="1"/>
            <a:endParaRPr lang="sv-SE" sz="1400" dirty="0"/>
          </a:p>
          <a:p>
            <a:endParaRPr lang="sv-SE" sz="1800" dirty="0"/>
          </a:p>
          <a:p>
            <a:pPr lvl="1"/>
            <a:endParaRPr lang="sv-SE" dirty="0"/>
          </a:p>
          <a:p>
            <a:endParaRPr lang="sv-SE" dirty="0"/>
          </a:p>
        </p:txBody>
      </p:sp>
      <p:pic>
        <p:nvPicPr>
          <p:cNvPr id="8" name="Picture 7" descr="A graph of a normalized frequency&#10;&#10;Description automatically generated">
            <a:extLst>
              <a:ext uri="{FF2B5EF4-FFF2-40B4-BE49-F238E27FC236}">
                <a16:creationId xmlns:a16="http://schemas.microsoft.com/office/drawing/2014/main" id="{F2E28E36-7880-7419-7C13-385708DF5DC4}"/>
              </a:ext>
            </a:extLst>
          </p:cNvPr>
          <p:cNvPicPr>
            <a:picLocks noChangeAspect="1"/>
          </p:cNvPicPr>
          <p:nvPr/>
        </p:nvPicPr>
        <p:blipFill>
          <a:blip r:embed="rId2"/>
          <a:stretch>
            <a:fillRect/>
          </a:stretch>
        </p:blipFill>
        <p:spPr>
          <a:xfrm>
            <a:off x="6801136" y="3264237"/>
            <a:ext cx="4691271" cy="3518453"/>
          </a:xfrm>
          <a:prstGeom prst="rect">
            <a:avLst/>
          </a:prstGeom>
        </p:spPr>
      </p:pic>
    </p:spTree>
    <p:extLst>
      <p:ext uri="{BB962C8B-B14F-4D97-AF65-F5344CB8AC3E}">
        <p14:creationId xmlns:p14="http://schemas.microsoft.com/office/powerpoint/2010/main" val="144668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Results</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CTC RA and LDB (set0 and set1 used for bi-prediction only)</a:t>
            </a:r>
          </a:p>
          <a:p>
            <a:endParaRPr lang="sv-SE" dirty="0"/>
          </a:p>
        </p:txBody>
      </p:sp>
      <p:graphicFrame>
        <p:nvGraphicFramePr>
          <p:cNvPr id="5" name="Table 4">
            <a:extLst>
              <a:ext uri="{FF2B5EF4-FFF2-40B4-BE49-F238E27FC236}">
                <a16:creationId xmlns:a16="http://schemas.microsoft.com/office/drawing/2014/main" id="{BC892BE1-C922-FF80-D05B-AAB84ACEE0D6}"/>
              </a:ext>
            </a:extLst>
          </p:cNvPr>
          <p:cNvGraphicFramePr>
            <a:graphicFrameLocks noGrp="1"/>
          </p:cNvGraphicFramePr>
          <p:nvPr>
            <p:extLst>
              <p:ext uri="{D42A27DB-BD31-4B8C-83A1-F6EECF244321}">
                <p14:modId xmlns:p14="http://schemas.microsoft.com/office/powerpoint/2010/main" val="461877566"/>
              </p:ext>
            </p:extLst>
          </p:nvPr>
        </p:nvGraphicFramePr>
        <p:xfrm>
          <a:off x="741848" y="2143569"/>
          <a:ext cx="5545440" cy="1619250"/>
        </p:xfrm>
        <a:graphic>
          <a:graphicData uri="http://schemas.openxmlformats.org/drawingml/2006/table">
            <a:tbl>
              <a:tblPr/>
              <a:tblGrid>
                <a:gridCol w="842181">
                  <a:extLst>
                    <a:ext uri="{9D8B030D-6E8A-4147-A177-3AD203B41FA5}">
                      <a16:colId xmlns:a16="http://schemas.microsoft.com/office/drawing/2014/main" val="2171885738"/>
                    </a:ext>
                  </a:extLst>
                </a:gridCol>
                <a:gridCol w="670506">
                  <a:extLst>
                    <a:ext uri="{9D8B030D-6E8A-4147-A177-3AD203B41FA5}">
                      <a16:colId xmlns:a16="http://schemas.microsoft.com/office/drawing/2014/main" val="476441684"/>
                    </a:ext>
                  </a:extLst>
                </a:gridCol>
                <a:gridCol w="670506">
                  <a:extLst>
                    <a:ext uri="{9D8B030D-6E8A-4147-A177-3AD203B41FA5}">
                      <a16:colId xmlns:a16="http://schemas.microsoft.com/office/drawing/2014/main" val="398469221"/>
                    </a:ext>
                  </a:extLst>
                </a:gridCol>
                <a:gridCol w="670506">
                  <a:extLst>
                    <a:ext uri="{9D8B030D-6E8A-4147-A177-3AD203B41FA5}">
                      <a16:colId xmlns:a16="http://schemas.microsoft.com/office/drawing/2014/main" val="2680175721"/>
                    </a:ext>
                  </a:extLst>
                </a:gridCol>
                <a:gridCol w="670506">
                  <a:extLst>
                    <a:ext uri="{9D8B030D-6E8A-4147-A177-3AD203B41FA5}">
                      <a16:colId xmlns:a16="http://schemas.microsoft.com/office/drawing/2014/main" val="3516185818"/>
                    </a:ext>
                  </a:extLst>
                </a:gridCol>
                <a:gridCol w="670506">
                  <a:extLst>
                    <a:ext uri="{9D8B030D-6E8A-4147-A177-3AD203B41FA5}">
                      <a16:colId xmlns:a16="http://schemas.microsoft.com/office/drawing/2014/main" val="2396085106"/>
                    </a:ext>
                  </a:extLst>
                </a:gridCol>
                <a:gridCol w="670506">
                  <a:extLst>
                    <a:ext uri="{9D8B030D-6E8A-4147-A177-3AD203B41FA5}">
                      <a16:colId xmlns:a16="http://schemas.microsoft.com/office/drawing/2014/main" val="1540518143"/>
                    </a:ext>
                  </a:extLst>
                </a:gridCol>
                <a:gridCol w="680223">
                  <a:extLst>
                    <a:ext uri="{9D8B030D-6E8A-4147-A177-3AD203B41FA5}">
                      <a16:colId xmlns:a16="http://schemas.microsoft.com/office/drawing/2014/main" val="114274179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998581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20408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245943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33604967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2369379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4138235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103.8%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7696914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2128397"/>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057530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747593187"/>
                  </a:ext>
                </a:extLst>
              </a:tr>
            </a:tbl>
          </a:graphicData>
        </a:graphic>
      </p:graphicFrame>
      <p:graphicFrame>
        <p:nvGraphicFramePr>
          <p:cNvPr id="6" name="Table 5">
            <a:extLst>
              <a:ext uri="{FF2B5EF4-FFF2-40B4-BE49-F238E27FC236}">
                <a16:creationId xmlns:a16="http://schemas.microsoft.com/office/drawing/2014/main" id="{16F83455-CC9B-6BE9-A3DD-022823E5464E}"/>
              </a:ext>
            </a:extLst>
          </p:cNvPr>
          <p:cNvGraphicFramePr>
            <a:graphicFrameLocks noGrp="1"/>
          </p:cNvGraphicFramePr>
          <p:nvPr>
            <p:extLst>
              <p:ext uri="{D42A27DB-BD31-4B8C-83A1-F6EECF244321}">
                <p14:modId xmlns:p14="http://schemas.microsoft.com/office/powerpoint/2010/main" val="2484268281"/>
              </p:ext>
            </p:extLst>
          </p:nvPr>
        </p:nvGraphicFramePr>
        <p:xfrm>
          <a:off x="741848" y="4056891"/>
          <a:ext cx="5545440" cy="1619250"/>
        </p:xfrm>
        <a:graphic>
          <a:graphicData uri="http://schemas.openxmlformats.org/drawingml/2006/table">
            <a:tbl>
              <a:tblPr/>
              <a:tblGrid>
                <a:gridCol w="842181">
                  <a:extLst>
                    <a:ext uri="{9D8B030D-6E8A-4147-A177-3AD203B41FA5}">
                      <a16:colId xmlns:a16="http://schemas.microsoft.com/office/drawing/2014/main" val="2263975620"/>
                    </a:ext>
                  </a:extLst>
                </a:gridCol>
                <a:gridCol w="670506">
                  <a:extLst>
                    <a:ext uri="{9D8B030D-6E8A-4147-A177-3AD203B41FA5}">
                      <a16:colId xmlns:a16="http://schemas.microsoft.com/office/drawing/2014/main" val="2838629166"/>
                    </a:ext>
                  </a:extLst>
                </a:gridCol>
                <a:gridCol w="670506">
                  <a:extLst>
                    <a:ext uri="{9D8B030D-6E8A-4147-A177-3AD203B41FA5}">
                      <a16:colId xmlns:a16="http://schemas.microsoft.com/office/drawing/2014/main" val="3082362187"/>
                    </a:ext>
                  </a:extLst>
                </a:gridCol>
                <a:gridCol w="670506">
                  <a:extLst>
                    <a:ext uri="{9D8B030D-6E8A-4147-A177-3AD203B41FA5}">
                      <a16:colId xmlns:a16="http://schemas.microsoft.com/office/drawing/2014/main" val="3195989965"/>
                    </a:ext>
                  </a:extLst>
                </a:gridCol>
                <a:gridCol w="670506">
                  <a:extLst>
                    <a:ext uri="{9D8B030D-6E8A-4147-A177-3AD203B41FA5}">
                      <a16:colId xmlns:a16="http://schemas.microsoft.com/office/drawing/2014/main" val="3611843816"/>
                    </a:ext>
                  </a:extLst>
                </a:gridCol>
                <a:gridCol w="670506">
                  <a:extLst>
                    <a:ext uri="{9D8B030D-6E8A-4147-A177-3AD203B41FA5}">
                      <a16:colId xmlns:a16="http://schemas.microsoft.com/office/drawing/2014/main" val="2241469324"/>
                    </a:ext>
                  </a:extLst>
                </a:gridCol>
                <a:gridCol w="670506">
                  <a:extLst>
                    <a:ext uri="{9D8B030D-6E8A-4147-A177-3AD203B41FA5}">
                      <a16:colId xmlns:a16="http://schemas.microsoft.com/office/drawing/2014/main" val="1396195608"/>
                    </a:ext>
                  </a:extLst>
                </a:gridCol>
                <a:gridCol w="680223">
                  <a:extLst>
                    <a:ext uri="{9D8B030D-6E8A-4147-A177-3AD203B41FA5}">
                      <a16:colId xmlns:a16="http://schemas.microsoft.com/office/drawing/2014/main" val="14361591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Low delay B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362498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6703599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034684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61755434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10015879"/>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38924400"/>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-0.59%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14399747"/>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1182229"/>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0871513"/>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-0.47%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903666621"/>
                  </a:ext>
                </a:extLst>
              </a:tr>
            </a:tbl>
          </a:graphicData>
        </a:graphic>
      </p:graphicFrame>
    </p:spTree>
    <p:extLst>
      <p:ext uri="{BB962C8B-B14F-4D97-AF65-F5344CB8AC3E}">
        <p14:creationId xmlns:p14="http://schemas.microsoft.com/office/powerpoint/2010/main" val="18053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Supplimental results of using 16-tap for uni-prediction</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CTC LDP (using 16-tap set0 filter for uni-prediction)</a:t>
            </a:r>
          </a:p>
          <a:p>
            <a:endParaRPr lang="sv-SE" dirty="0"/>
          </a:p>
        </p:txBody>
      </p:sp>
      <p:graphicFrame>
        <p:nvGraphicFramePr>
          <p:cNvPr id="8" name="Table 7">
            <a:extLst>
              <a:ext uri="{FF2B5EF4-FFF2-40B4-BE49-F238E27FC236}">
                <a16:creationId xmlns:a16="http://schemas.microsoft.com/office/drawing/2014/main" id="{3BADA8E3-3A3E-EA43-BCC8-CA2A863CB83D}"/>
              </a:ext>
            </a:extLst>
          </p:cNvPr>
          <p:cNvGraphicFramePr>
            <a:graphicFrameLocks noGrp="1"/>
          </p:cNvGraphicFramePr>
          <p:nvPr>
            <p:extLst>
              <p:ext uri="{D42A27DB-BD31-4B8C-83A1-F6EECF244321}">
                <p14:modId xmlns:p14="http://schemas.microsoft.com/office/powerpoint/2010/main" val="838540360"/>
              </p:ext>
            </p:extLst>
          </p:nvPr>
        </p:nvGraphicFramePr>
        <p:xfrm>
          <a:off x="1246345" y="2227339"/>
          <a:ext cx="5476074" cy="1619250"/>
        </p:xfrm>
        <a:graphic>
          <a:graphicData uri="http://schemas.openxmlformats.org/drawingml/2006/table">
            <a:tbl>
              <a:tblPr/>
              <a:tblGrid>
                <a:gridCol w="821569">
                  <a:extLst>
                    <a:ext uri="{9D8B030D-6E8A-4147-A177-3AD203B41FA5}">
                      <a16:colId xmlns:a16="http://schemas.microsoft.com/office/drawing/2014/main" val="2556622120"/>
                    </a:ext>
                  </a:extLst>
                </a:gridCol>
                <a:gridCol w="663575">
                  <a:extLst>
                    <a:ext uri="{9D8B030D-6E8A-4147-A177-3AD203B41FA5}">
                      <a16:colId xmlns:a16="http://schemas.microsoft.com/office/drawing/2014/main" val="3064247725"/>
                    </a:ext>
                  </a:extLst>
                </a:gridCol>
                <a:gridCol w="663575">
                  <a:extLst>
                    <a:ext uri="{9D8B030D-6E8A-4147-A177-3AD203B41FA5}">
                      <a16:colId xmlns:a16="http://schemas.microsoft.com/office/drawing/2014/main" val="685870846"/>
                    </a:ext>
                  </a:extLst>
                </a:gridCol>
                <a:gridCol w="663575">
                  <a:extLst>
                    <a:ext uri="{9D8B030D-6E8A-4147-A177-3AD203B41FA5}">
                      <a16:colId xmlns:a16="http://schemas.microsoft.com/office/drawing/2014/main" val="3961376908"/>
                    </a:ext>
                  </a:extLst>
                </a:gridCol>
                <a:gridCol w="663575">
                  <a:extLst>
                    <a:ext uri="{9D8B030D-6E8A-4147-A177-3AD203B41FA5}">
                      <a16:colId xmlns:a16="http://schemas.microsoft.com/office/drawing/2014/main" val="3664022147"/>
                    </a:ext>
                  </a:extLst>
                </a:gridCol>
                <a:gridCol w="663575">
                  <a:extLst>
                    <a:ext uri="{9D8B030D-6E8A-4147-A177-3AD203B41FA5}">
                      <a16:colId xmlns:a16="http://schemas.microsoft.com/office/drawing/2014/main" val="2926447160"/>
                    </a:ext>
                  </a:extLst>
                </a:gridCol>
                <a:gridCol w="663575">
                  <a:extLst>
                    <a:ext uri="{9D8B030D-6E8A-4147-A177-3AD203B41FA5}">
                      <a16:colId xmlns:a16="http://schemas.microsoft.com/office/drawing/2014/main" val="1636528095"/>
                    </a:ext>
                  </a:extLst>
                </a:gridCol>
                <a:gridCol w="673055">
                  <a:extLst>
                    <a:ext uri="{9D8B030D-6E8A-4147-A177-3AD203B41FA5}">
                      <a16:colId xmlns:a16="http://schemas.microsoft.com/office/drawing/2014/main" val="276051669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Low delay P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4008027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166117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21124107"/>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612250154"/>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6163747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12277365"/>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-0.29%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101.6%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24594992"/>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-0.16%</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-0.78%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101.0%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56894328"/>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#NUM!</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9024342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4011754902"/>
                  </a:ext>
                </a:extLst>
              </a:tr>
            </a:tbl>
          </a:graphicData>
        </a:graphic>
      </p:graphicFrame>
    </p:spTree>
    <p:extLst>
      <p:ext uri="{BB962C8B-B14F-4D97-AF65-F5344CB8AC3E}">
        <p14:creationId xmlns:p14="http://schemas.microsoft.com/office/powerpoint/2010/main" val="1009277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Conclusion</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r>
              <a:rPr lang="sv-SE" sz="1800" dirty="0"/>
              <a:t>16-tap interpolation filters are proposed for luma motion compensation</a:t>
            </a:r>
          </a:p>
          <a:p>
            <a:pPr lvl="1"/>
            <a:r>
              <a:rPr lang="sv-SE" sz="1400" dirty="0"/>
              <a:t>Our original proposal was targeting for bi-prediction, but it is found that using 16-tap can also help with uni-prediction in the later process</a:t>
            </a:r>
          </a:p>
          <a:p>
            <a:endParaRPr lang="sv-SE" sz="1800" dirty="0"/>
          </a:p>
          <a:p>
            <a:r>
              <a:rPr lang="sv-SE" sz="1800" dirty="0"/>
              <a:t>Some evidence of BD-rate improvements have been demonstrated</a:t>
            </a:r>
          </a:p>
          <a:p>
            <a:pPr marL="0" indent="0">
              <a:buNone/>
            </a:pPr>
            <a:endParaRPr lang="sv-SE" sz="1800" dirty="0"/>
          </a:p>
          <a:p>
            <a:r>
              <a:rPr lang="sv-SE" sz="1800" dirty="0"/>
              <a:t>It is proposed to study using 16-tap interpolation filters in the next round of EE</a:t>
            </a:r>
            <a:endParaRPr lang="sv-SE" sz="1400" dirty="0"/>
          </a:p>
          <a:p>
            <a:pPr lvl="1"/>
            <a:endParaRPr lang="sv-SE" sz="1400" dirty="0"/>
          </a:p>
          <a:p>
            <a:endParaRPr lang="sv-SE" sz="1800" dirty="0"/>
          </a:p>
          <a:p>
            <a:pPr lvl="1"/>
            <a:endParaRPr lang="sv-SE" dirty="0"/>
          </a:p>
          <a:p>
            <a:endParaRPr lang="sv-SE" dirty="0"/>
          </a:p>
        </p:txBody>
      </p:sp>
    </p:spTree>
    <p:extLst>
      <p:ext uri="{BB962C8B-B14F-4D97-AF65-F5344CB8AC3E}">
        <p14:creationId xmlns:p14="http://schemas.microsoft.com/office/powerpoint/2010/main" val="197865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675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(Coefficients for filter set0 and set1)</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pPr lvl="1"/>
            <a:endParaRPr lang="sv-SE" sz="1400" dirty="0"/>
          </a:p>
          <a:p>
            <a:endParaRPr lang="sv-SE" sz="1800" dirty="0"/>
          </a:p>
          <a:p>
            <a:pPr lvl="1"/>
            <a:endParaRPr lang="sv-SE" dirty="0"/>
          </a:p>
          <a:p>
            <a:endParaRPr lang="sv-SE" dirty="0"/>
          </a:p>
        </p:txBody>
      </p:sp>
      <p:graphicFrame>
        <p:nvGraphicFramePr>
          <p:cNvPr id="2" name="Table 1">
            <a:extLst>
              <a:ext uri="{FF2B5EF4-FFF2-40B4-BE49-F238E27FC236}">
                <a16:creationId xmlns:a16="http://schemas.microsoft.com/office/drawing/2014/main" id="{F714A192-0465-195A-8997-B7A897306866}"/>
              </a:ext>
            </a:extLst>
          </p:cNvPr>
          <p:cNvGraphicFramePr>
            <a:graphicFrameLocks noGrp="1"/>
          </p:cNvGraphicFramePr>
          <p:nvPr>
            <p:extLst>
              <p:ext uri="{D42A27DB-BD31-4B8C-83A1-F6EECF244321}">
                <p14:modId xmlns:p14="http://schemas.microsoft.com/office/powerpoint/2010/main" val="3926860751"/>
              </p:ext>
            </p:extLst>
          </p:nvPr>
        </p:nvGraphicFramePr>
        <p:xfrm>
          <a:off x="509588" y="1299079"/>
          <a:ext cx="11187112" cy="2743200"/>
        </p:xfrm>
        <a:graphic>
          <a:graphicData uri="http://schemas.openxmlformats.org/drawingml/2006/table">
            <a:tbl>
              <a:tblPr firstRow="1" firstCol="1" bandRow="1">
                <a:tableStyleId>{5C22544A-7EE6-4342-B048-85BDC9FD1C3A}</a:tableStyleId>
              </a:tblPr>
              <a:tblGrid>
                <a:gridCol w="1085150">
                  <a:extLst>
                    <a:ext uri="{9D8B030D-6E8A-4147-A177-3AD203B41FA5}">
                      <a16:colId xmlns:a16="http://schemas.microsoft.com/office/drawing/2014/main" val="1280730424"/>
                    </a:ext>
                  </a:extLst>
                </a:gridCol>
                <a:gridCol w="451959">
                  <a:extLst>
                    <a:ext uri="{9D8B030D-6E8A-4147-A177-3AD203B41FA5}">
                      <a16:colId xmlns:a16="http://schemas.microsoft.com/office/drawing/2014/main" val="2067557530"/>
                    </a:ext>
                  </a:extLst>
                </a:gridCol>
                <a:gridCol w="451959">
                  <a:extLst>
                    <a:ext uri="{9D8B030D-6E8A-4147-A177-3AD203B41FA5}">
                      <a16:colId xmlns:a16="http://schemas.microsoft.com/office/drawing/2014/main" val="2784373141"/>
                    </a:ext>
                  </a:extLst>
                </a:gridCol>
                <a:gridCol w="451959">
                  <a:extLst>
                    <a:ext uri="{9D8B030D-6E8A-4147-A177-3AD203B41FA5}">
                      <a16:colId xmlns:a16="http://schemas.microsoft.com/office/drawing/2014/main" val="3250967872"/>
                    </a:ext>
                  </a:extLst>
                </a:gridCol>
                <a:gridCol w="675702">
                  <a:extLst>
                    <a:ext uri="{9D8B030D-6E8A-4147-A177-3AD203B41FA5}">
                      <a16:colId xmlns:a16="http://schemas.microsoft.com/office/drawing/2014/main" val="3098323091"/>
                    </a:ext>
                  </a:extLst>
                </a:gridCol>
                <a:gridCol w="673464">
                  <a:extLst>
                    <a:ext uri="{9D8B030D-6E8A-4147-A177-3AD203B41FA5}">
                      <a16:colId xmlns:a16="http://schemas.microsoft.com/office/drawing/2014/main" val="2185517449"/>
                    </a:ext>
                  </a:extLst>
                </a:gridCol>
                <a:gridCol w="677939">
                  <a:extLst>
                    <a:ext uri="{9D8B030D-6E8A-4147-A177-3AD203B41FA5}">
                      <a16:colId xmlns:a16="http://schemas.microsoft.com/office/drawing/2014/main" val="2273718170"/>
                    </a:ext>
                  </a:extLst>
                </a:gridCol>
                <a:gridCol w="673464">
                  <a:extLst>
                    <a:ext uri="{9D8B030D-6E8A-4147-A177-3AD203B41FA5}">
                      <a16:colId xmlns:a16="http://schemas.microsoft.com/office/drawing/2014/main" val="3910145040"/>
                    </a:ext>
                  </a:extLst>
                </a:gridCol>
                <a:gridCol w="675702">
                  <a:extLst>
                    <a:ext uri="{9D8B030D-6E8A-4147-A177-3AD203B41FA5}">
                      <a16:colId xmlns:a16="http://schemas.microsoft.com/office/drawing/2014/main" val="3955893333"/>
                    </a:ext>
                  </a:extLst>
                </a:gridCol>
                <a:gridCol w="673464">
                  <a:extLst>
                    <a:ext uri="{9D8B030D-6E8A-4147-A177-3AD203B41FA5}">
                      <a16:colId xmlns:a16="http://schemas.microsoft.com/office/drawing/2014/main" val="1271220465"/>
                    </a:ext>
                  </a:extLst>
                </a:gridCol>
                <a:gridCol w="675702">
                  <a:extLst>
                    <a:ext uri="{9D8B030D-6E8A-4147-A177-3AD203B41FA5}">
                      <a16:colId xmlns:a16="http://schemas.microsoft.com/office/drawing/2014/main" val="1839441156"/>
                    </a:ext>
                  </a:extLst>
                </a:gridCol>
                <a:gridCol w="673464">
                  <a:extLst>
                    <a:ext uri="{9D8B030D-6E8A-4147-A177-3AD203B41FA5}">
                      <a16:colId xmlns:a16="http://schemas.microsoft.com/office/drawing/2014/main" val="863411305"/>
                    </a:ext>
                  </a:extLst>
                </a:gridCol>
                <a:gridCol w="675702">
                  <a:extLst>
                    <a:ext uri="{9D8B030D-6E8A-4147-A177-3AD203B41FA5}">
                      <a16:colId xmlns:a16="http://schemas.microsoft.com/office/drawing/2014/main" val="1646422841"/>
                    </a:ext>
                  </a:extLst>
                </a:gridCol>
                <a:gridCol w="673464">
                  <a:extLst>
                    <a:ext uri="{9D8B030D-6E8A-4147-A177-3AD203B41FA5}">
                      <a16:colId xmlns:a16="http://schemas.microsoft.com/office/drawing/2014/main" val="3018533237"/>
                    </a:ext>
                  </a:extLst>
                </a:gridCol>
                <a:gridCol w="671227">
                  <a:extLst>
                    <a:ext uri="{9D8B030D-6E8A-4147-A177-3AD203B41FA5}">
                      <a16:colId xmlns:a16="http://schemas.microsoft.com/office/drawing/2014/main" val="588044953"/>
                    </a:ext>
                  </a:extLst>
                </a:gridCol>
                <a:gridCol w="668989">
                  <a:extLst>
                    <a:ext uri="{9D8B030D-6E8A-4147-A177-3AD203B41FA5}">
                      <a16:colId xmlns:a16="http://schemas.microsoft.com/office/drawing/2014/main" val="2298297125"/>
                    </a:ext>
                  </a:extLst>
                </a:gridCol>
                <a:gridCol w="657802">
                  <a:extLst>
                    <a:ext uri="{9D8B030D-6E8A-4147-A177-3AD203B41FA5}">
                      <a16:colId xmlns:a16="http://schemas.microsoft.com/office/drawing/2014/main" val="255692995"/>
                    </a:ext>
                  </a:extLst>
                </a:gridCol>
              </a:tblGrid>
              <a:tr h="2366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Fractional sample position</a:t>
                      </a:r>
                      <a:endParaRPr lang="en-US" sz="1100">
                        <a:effectLst/>
                        <a:latin typeface="Times New Roman" panose="02020603050405020304" pitchFamily="18" charset="0"/>
                        <a:ea typeface="Times New Roman" panose="02020603050405020304" pitchFamily="18" charset="0"/>
                      </a:endParaRPr>
                    </a:p>
                  </a:txBody>
                  <a:tcPr marL="68580" marR="68580" marT="0" marB="0"/>
                </a:tc>
                <a:tc gridSpan="1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dirty="0">
                          <a:effectLst/>
                        </a:rPr>
                        <a:t>Interpolation filter coefficients (set0)</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7323403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867156095"/>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626417057"/>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023461971"/>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16717373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054211354"/>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467685749"/>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6/16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54620521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7/16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970662615"/>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8/16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202482096"/>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9/16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347750644"/>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74383116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65142451"/>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331341489"/>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93122929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115860075"/>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893488830"/>
                  </a:ext>
                </a:extLst>
              </a:tr>
            </a:tbl>
          </a:graphicData>
        </a:graphic>
      </p:graphicFrame>
      <p:graphicFrame>
        <p:nvGraphicFramePr>
          <p:cNvPr id="5" name="Table 4">
            <a:extLst>
              <a:ext uri="{FF2B5EF4-FFF2-40B4-BE49-F238E27FC236}">
                <a16:creationId xmlns:a16="http://schemas.microsoft.com/office/drawing/2014/main" id="{B122FB2C-9F17-BD0E-661A-43EE1A3806CC}"/>
              </a:ext>
            </a:extLst>
          </p:cNvPr>
          <p:cNvGraphicFramePr>
            <a:graphicFrameLocks noGrp="1"/>
          </p:cNvGraphicFramePr>
          <p:nvPr>
            <p:extLst>
              <p:ext uri="{D42A27DB-BD31-4B8C-83A1-F6EECF244321}">
                <p14:modId xmlns:p14="http://schemas.microsoft.com/office/powerpoint/2010/main" val="405065225"/>
              </p:ext>
            </p:extLst>
          </p:nvPr>
        </p:nvGraphicFramePr>
        <p:xfrm>
          <a:off x="502444" y="4121106"/>
          <a:ext cx="11187112" cy="2743200"/>
        </p:xfrm>
        <a:graphic>
          <a:graphicData uri="http://schemas.openxmlformats.org/drawingml/2006/table">
            <a:tbl>
              <a:tblPr firstRow="1" firstCol="1" bandRow="1">
                <a:tableStyleId>{5C22544A-7EE6-4342-B048-85BDC9FD1C3A}</a:tableStyleId>
              </a:tblPr>
              <a:tblGrid>
                <a:gridCol w="1085150">
                  <a:extLst>
                    <a:ext uri="{9D8B030D-6E8A-4147-A177-3AD203B41FA5}">
                      <a16:colId xmlns:a16="http://schemas.microsoft.com/office/drawing/2014/main" val="3955102695"/>
                    </a:ext>
                  </a:extLst>
                </a:gridCol>
                <a:gridCol w="451959">
                  <a:extLst>
                    <a:ext uri="{9D8B030D-6E8A-4147-A177-3AD203B41FA5}">
                      <a16:colId xmlns:a16="http://schemas.microsoft.com/office/drawing/2014/main" val="184719746"/>
                    </a:ext>
                  </a:extLst>
                </a:gridCol>
                <a:gridCol w="451959">
                  <a:extLst>
                    <a:ext uri="{9D8B030D-6E8A-4147-A177-3AD203B41FA5}">
                      <a16:colId xmlns:a16="http://schemas.microsoft.com/office/drawing/2014/main" val="1870021550"/>
                    </a:ext>
                  </a:extLst>
                </a:gridCol>
                <a:gridCol w="451959">
                  <a:extLst>
                    <a:ext uri="{9D8B030D-6E8A-4147-A177-3AD203B41FA5}">
                      <a16:colId xmlns:a16="http://schemas.microsoft.com/office/drawing/2014/main" val="2949700620"/>
                    </a:ext>
                  </a:extLst>
                </a:gridCol>
                <a:gridCol w="675702">
                  <a:extLst>
                    <a:ext uri="{9D8B030D-6E8A-4147-A177-3AD203B41FA5}">
                      <a16:colId xmlns:a16="http://schemas.microsoft.com/office/drawing/2014/main" val="64012944"/>
                    </a:ext>
                  </a:extLst>
                </a:gridCol>
                <a:gridCol w="673464">
                  <a:extLst>
                    <a:ext uri="{9D8B030D-6E8A-4147-A177-3AD203B41FA5}">
                      <a16:colId xmlns:a16="http://schemas.microsoft.com/office/drawing/2014/main" val="1224067261"/>
                    </a:ext>
                  </a:extLst>
                </a:gridCol>
                <a:gridCol w="677939">
                  <a:extLst>
                    <a:ext uri="{9D8B030D-6E8A-4147-A177-3AD203B41FA5}">
                      <a16:colId xmlns:a16="http://schemas.microsoft.com/office/drawing/2014/main" val="2313657402"/>
                    </a:ext>
                  </a:extLst>
                </a:gridCol>
                <a:gridCol w="673464">
                  <a:extLst>
                    <a:ext uri="{9D8B030D-6E8A-4147-A177-3AD203B41FA5}">
                      <a16:colId xmlns:a16="http://schemas.microsoft.com/office/drawing/2014/main" val="3837484360"/>
                    </a:ext>
                  </a:extLst>
                </a:gridCol>
                <a:gridCol w="675702">
                  <a:extLst>
                    <a:ext uri="{9D8B030D-6E8A-4147-A177-3AD203B41FA5}">
                      <a16:colId xmlns:a16="http://schemas.microsoft.com/office/drawing/2014/main" val="2962430656"/>
                    </a:ext>
                  </a:extLst>
                </a:gridCol>
                <a:gridCol w="673464">
                  <a:extLst>
                    <a:ext uri="{9D8B030D-6E8A-4147-A177-3AD203B41FA5}">
                      <a16:colId xmlns:a16="http://schemas.microsoft.com/office/drawing/2014/main" val="353458090"/>
                    </a:ext>
                  </a:extLst>
                </a:gridCol>
                <a:gridCol w="675702">
                  <a:extLst>
                    <a:ext uri="{9D8B030D-6E8A-4147-A177-3AD203B41FA5}">
                      <a16:colId xmlns:a16="http://schemas.microsoft.com/office/drawing/2014/main" val="2625043885"/>
                    </a:ext>
                  </a:extLst>
                </a:gridCol>
                <a:gridCol w="673464">
                  <a:extLst>
                    <a:ext uri="{9D8B030D-6E8A-4147-A177-3AD203B41FA5}">
                      <a16:colId xmlns:a16="http://schemas.microsoft.com/office/drawing/2014/main" val="1330799148"/>
                    </a:ext>
                  </a:extLst>
                </a:gridCol>
                <a:gridCol w="675702">
                  <a:extLst>
                    <a:ext uri="{9D8B030D-6E8A-4147-A177-3AD203B41FA5}">
                      <a16:colId xmlns:a16="http://schemas.microsoft.com/office/drawing/2014/main" val="2601562314"/>
                    </a:ext>
                  </a:extLst>
                </a:gridCol>
                <a:gridCol w="673464">
                  <a:extLst>
                    <a:ext uri="{9D8B030D-6E8A-4147-A177-3AD203B41FA5}">
                      <a16:colId xmlns:a16="http://schemas.microsoft.com/office/drawing/2014/main" val="2669924209"/>
                    </a:ext>
                  </a:extLst>
                </a:gridCol>
                <a:gridCol w="671227">
                  <a:extLst>
                    <a:ext uri="{9D8B030D-6E8A-4147-A177-3AD203B41FA5}">
                      <a16:colId xmlns:a16="http://schemas.microsoft.com/office/drawing/2014/main" val="3673777352"/>
                    </a:ext>
                  </a:extLst>
                </a:gridCol>
                <a:gridCol w="668989">
                  <a:extLst>
                    <a:ext uri="{9D8B030D-6E8A-4147-A177-3AD203B41FA5}">
                      <a16:colId xmlns:a16="http://schemas.microsoft.com/office/drawing/2014/main" val="2690818035"/>
                    </a:ext>
                  </a:extLst>
                </a:gridCol>
                <a:gridCol w="657802">
                  <a:extLst>
                    <a:ext uri="{9D8B030D-6E8A-4147-A177-3AD203B41FA5}">
                      <a16:colId xmlns:a16="http://schemas.microsoft.com/office/drawing/2014/main" val="2298972056"/>
                    </a:ext>
                  </a:extLst>
                </a:gridCol>
              </a:tblGrid>
              <a:tr h="16854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Fractional sample position</a:t>
                      </a:r>
                      <a:endParaRPr lang="en-US" sz="1100">
                        <a:effectLst/>
                        <a:latin typeface="Times New Roman" panose="02020603050405020304" pitchFamily="18" charset="0"/>
                        <a:ea typeface="Times New Roman" panose="02020603050405020304" pitchFamily="18" charset="0"/>
                      </a:endParaRPr>
                    </a:p>
                  </a:txBody>
                  <a:tcPr marL="68580" marR="68580" marT="0" marB="0"/>
                </a:tc>
                <a:tc gridSpan="1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dirty="0">
                          <a:effectLst/>
                        </a:rPr>
                        <a:t>Interpolation filter coefficients (set1)</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9772744"/>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753135377"/>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259</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256415754"/>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571422748"/>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803600027"/>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388575511"/>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342568064"/>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6/16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800692730"/>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7/16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4190651251"/>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8/16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162</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162</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666354785"/>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9/16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803134086"/>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823647040"/>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714321379"/>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4072555762"/>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339759126"/>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933452133"/>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418695817"/>
                  </a:ext>
                </a:extLst>
              </a:tr>
            </a:tbl>
          </a:graphicData>
        </a:graphic>
      </p:graphicFrame>
    </p:spTree>
    <p:extLst>
      <p:ext uri="{BB962C8B-B14F-4D97-AF65-F5344CB8AC3E}">
        <p14:creationId xmlns:p14="http://schemas.microsoft.com/office/powerpoint/2010/main" val="195653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(example of magnitude response)</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pPr lvl="1"/>
            <a:endParaRPr lang="sv-SE" sz="1400" dirty="0"/>
          </a:p>
          <a:p>
            <a:endParaRPr lang="sv-SE" sz="1800" dirty="0"/>
          </a:p>
          <a:p>
            <a:pPr lvl="1"/>
            <a:endParaRPr lang="sv-SE" dirty="0"/>
          </a:p>
          <a:p>
            <a:endParaRPr lang="sv-SE" dirty="0"/>
          </a:p>
        </p:txBody>
      </p:sp>
      <p:pic>
        <p:nvPicPr>
          <p:cNvPr id="9" name="Picture 8" descr="A graph of a normalized frequency&#10;&#10;Description automatically generated">
            <a:extLst>
              <a:ext uri="{FF2B5EF4-FFF2-40B4-BE49-F238E27FC236}">
                <a16:creationId xmlns:a16="http://schemas.microsoft.com/office/drawing/2014/main" id="{C85BC741-3FE6-583D-010F-A83F9731164F}"/>
              </a:ext>
            </a:extLst>
          </p:cNvPr>
          <p:cNvPicPr>
            <a:picLocks noChangeAspect="1"/>
          </p:cNvPicPr>
          <p:nvPr/>
        </p:nvPicPr>
        <p:blipFill>
          <a:blip r:embed="rId2"/>
          <a:stretch>
            <a:fillRect/>
          </a:stretch>
        </p:blipFill>
        <p:spPr>
          <a:xfrm>
            <a:off x="2755522" y="1465027"/>
            <a:ext cx="6666667" cy="5000000"/>
          </a:xfrm>
          <a:prstGeom prst="rect">
            <a:avLst/>
          </a:prstGeom>
        </p:spPr>
      </p:pic>
    </p:spTree>
    <p:extLst>
      <p:ext uri="{BB962C8B-B14F-4D97-AF65-F5344CB8AC3E}">
        <p14:creationId xmlns:p14="http://schemas.microsoft.com/office/powerpoint/2010/main" val="23992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Feb 2023_v06.pptx" id="{BF62DC1C-CEA5-4CAF-A35F-E71673FE086B}" vid="{9660E5A5-8CF2-431F-AF3D-78F55A10DAC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Qualcomm_Corporate_Public_Template-Feb 2023_v06</Template>
  <TotalTime>586</TotalTime>
  <Words>1780</Words>
  <Application>Microsoft Office PowerPoint</Application>
  <PresentationFormat>Widescreen</PresentationFormat>
  <Paragraphs>923</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Century Gothic</vt:lpstr>
      <vt:lpstr>Microsoft Sans Serif</vt:lpstr>
      <vt:lpstr>Times New Roman</vt:lpstr>
      <vt:lpstr>Qualcomm Corporate Public Template - May2022</vt:lpstr>
      <vt:lpstr>JVET-AI0226: Longer motion compensation interpolation filter</vt:lpstr>
      <vt:lpstr>Introduction</vt:lpstr>
      <vt:lpstr>Proposal</vt:lpstr>
      <vt:lpstr>Results</vt:lpstr>
      <vt:lpstr>Supplimental results of using 16-tap for uni-prediction</vt:lpstr>
      <vt:lpstr>Conclusion</vt:lpstr>
      <vt:lpstr>PowerPoint Presentation</vt:lpstr>
      <vt:lpstr>Appendix (Coefficients for filter set0 and set1)</vt:lpstr>
      <vt:lpstr>Appendix (example of magnitude response)</vt:lpstr>
      <vt:lpstr>Appendix (phase delay of set0 and set1)</vt:lpstr>
      <vt:lpstr>Appendix (Results vs. EE2-3.10 testb)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JVET-AI0226: Longer motion compensation interpolation filter</dc:title>
  <dc:creator>Ruoyang Yu</dc:creator>
  <cp:lastModifiedBy>Ruoyang Yu</cp:lastModifiedBy>
  <cp:revision>2</cp:revision>
  <dcterms:created xsi:type="dcterms:W3CDTF">2024-07-12T13:59:54Z</dcterms:created>
  <dcterms:modified xsi:type="dcterms:W3CDTF">2024-07-14T07:59:45Z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