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CA066-7B13-43E6-8D2F-D12D6E191BB0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B97C2-49BD-46EF-821C-D9D2B9E7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77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B97C2-49BD-46EF-821C-D9D2B9E7F4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5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A9A9-259D-0D86-AE5A-03C5D6C66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AB506-E816-A1C5-A9FA-2767EE967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BEBC1-EB0F-758A-1D92-918284CAE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CAD9E-799E-E752-263C-A2C57457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648CC-64C2-01BD-FDAF-DE17F67E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A393C-493A-9821-E7DA-E6C3644BF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C6C51-25BD-28F7-56A5-AD5EC794A6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B884A-DACB-7688-DEC5-CBC7A27F8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A41BB-89C0-D84B-E113-B3E3FFD85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879F6-DCD5-096E-E4C2-3324464CE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1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AA19CB-1ED4-7A68-5B01-AD17728E9F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981E1-63FE-1212-2C52-0FE4F36AD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6CC84-0908-2673-30B1-5D0670010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09EFB-8D88-595C-586D-697C04948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D41B0-F284-75AE-83B6-39C47FC9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5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D2B21-1961-9362-C880-13984835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3489C-EA6E-BB83-7E0E-9B12E8006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1E662-1829-0A8F-2F68-3D81B5CAF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0C379-00DD-CC9A-76A8-02BE1D345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90EA-A933-EBE6-C027-FFE0E4A1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9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D75AA-47D8-7683-00E4-FCD72527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B14DD-B052-0BCD-493F-1FD3D7520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84C6-A2F9-CED1-1EF9-5CBBE1F9A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6A47F-E521-93D9-7970-186D36B3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C23B-779B-1B6E-F7DE-2F933E2B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5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BFE3E-46AB-610F-2EE7-CF36C854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5D8C-B5AA-5E59-E8B2-F6A8C59441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854A7-D280-9D19-8BE9-4F327F7D1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B7A3D-C15B-378F-253A-B869A4F3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E72B3-F26A-C545-8FED-9D09CBA1F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57FC23-512A-DFBD-63BF-99BD0AA82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7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292E-23A8-BB2B-4EE6-7D4C9D51B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5D1BF-9125-DCDB-1BB2-BC6683200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CEAC7-B45E-D9B2-3CB4-AF270840C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A21FD2-9D14-188B-EAAE-F079CB291F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EAD65-6207-39F9-780E-B2FBDDFDF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003DBB-F837-0719-A155-925E28CA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0E4CB6-C8AF-032F-1EB0-E9E519F30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A36905-60B5-2733-3CCF-F6E96255A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7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D68D-A00B-6ED6-E72A-0163335F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0F0848-D5B4-1CC5-C883-48AC713B3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2518D0-330D-32D2-9750-B04D2E611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D75FB-3A2D-25DF-0CDB-525402E3E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7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5086F-1C0D-DCF0-6A6C-C8D35823F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C3EB6E-CF7D-A1F3-D93C-8F2C6476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E9E14-9989-4051-CB04-424DEEB4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3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91466-0439-723B-FBB8-0C5773A7D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9F6A1-4006-83AD-538A-68C34CFEE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0363B-2B1C-1503-0932-78C45E96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8F1DA-3F5D-7130-3F6E-C6005D60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41D2B8-AFBC-226D-F4AF-260981F60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BCDC10-234F-FF6B-F412-07BE1738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8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0120F-32F5-9798-FE97-AC5932945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632B70-D614-AA7D-999D-64E0A71A9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382E0-C0F2-4093-1966-A7F614576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FC1E-CB29-1996-EDA1-F9FDCE169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020FC-5197-A6E1-3979-4B51AA04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5D9EE-620E-1D04-F5ED-33C4E2FB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2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3C26BF-D985-2644-0337-A9AA0C3EA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512E6-47D0-4CEE-034E-85F746D91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AE643-8E6C-29FD-19AA-AFAC617A0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EB187-813A-278B-7A81-CFA471CC9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95E07-F5D9-87E5-AB3E-73FA70761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9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672F2-CD64-033F-BA3D-8D0B7FA72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99019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700" dirty="0"/>
              <a:t>JVET-AI0225: </a:t>
            </a:r>
            <a:r>
              <a:rPr lang="en-CA" sz="4700" dirty="0"/>
              <a:t>Neural network-based intra prediction with DIMD mode derivation</a:t>
            </a:r>
            <a:br>
              <a:rPr lang="en-CA" sz="6000" b="1" dirty="0">
                <a:effectLst/>
                <a:latin typeface="+mj-lt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796B9-282C-669A-5D71-E23A87C30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7152" y="4114102"/>
            <a:ext cx="8214360" cy="1655762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latin typeface="Microsoft Sans Serif (Body)"/>
              </a:rPr>
              <a:t>S. Eadie, P. </a:t>
            </a:r>
            <a:r>
              <a:rPr lang="en-US" sz="2800" dirty="0" err="1">
                <a:latin typeface="Microsoft Sans Serif (Body)"/>
              </a:rPr>
              <a:t>Garus</a:t>
            </a:r>
            <a:r>
              <a:rPr lang="en-US" sz="2800" dirty="0">
                <a:latin typeface="Microsoft Sans Serif (Body)"/>
              </a:rPr>
              <a:t>, T. Ryder, P. Nikitin, M. Coban,              V. Seregin, M.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220520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6E09B-0663-AD2C-D37E-638B78638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644D6B-3018-71F9-7116-2E7FFB86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608"/>
            <a:ext cx="10515600" cy="474135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Microsoft Sans Serif (Body)"/>
              </a:rPr>
              <a:t>A reduced-complexity NN-based intra prediction mode based on NNVC intra prediction.</a:t>
            </a:r>
          </a:p>
          <a:p>
            <a:r>
              <a:rPr lang="en-US" sz="2400" dirty="0">
                <a:latin typeface="Microsoft Sans Serif (Body)"/>
              </a:rPr>
              <a:t>Intra mode derivation of the NN-based prediction is derived by performing DIMD.</a:t>
            </a:r>
          </a:p>
          <a:p>
            <a:r>
              <a:rPr lang="en-US" sz="2400" dirty="0">
                <a:latin typeface="Microsoft Sans Serif (Body)"/>
              </a:rPr>
              <a:t>Models:</a:t>
            </a:r>
            <a:endParaRPr lang="en-US" sz="2000" dirty="0">
              <a:latin typeface="Microsoft Sans Serif (Body)"/>
            </a:endParaRPr>
          </a:p>
          <a:p>
            <a:pPr lvl="1"/>
            <a:r>
              <a:rPr lang="en-US" dirty="0">
                <a:latin typeface="Microsoft Sans Serif (Body)"/>
              </a:rPr>
              <a:t>Utilize dense matrix multiplication for computations.</a:t>
            </a:r>
          </a:p>
          <a:p>
            <a:pPr lvl="1"/>
            <a:r>
              <a:rPr lang="en-US" dirty="0">
                <a:latin typeface="Microsoft Sans Serif (Body)"/>
              </a:rPr>
              <a:t>Three or four fully connected layers, depending on block size.</a:t>
            </a:r>
          </a:p>
          <a:p>
            <a:pPr lvl="1"/>
            <a:r>
              <a:rPr lang="en-US" dirty="0">
                <a:latin typeface="Microsoft Sans Serif (Body)"/>
              </a:rPr>
              <a:t>Rectified linear activations.</a:t>
            </a:r>
          </a:p>
          <a:p>
            <a:pPr lvl="1"/>
            <a:r>
              <a:rPr lang="en-US" dirty="0">
                <a:latin typeface="Microsoft Sans Serif (Body)"/>
              </a:rPr>
              <a:t>16-bit integer inference using SADL.</a:t>
            </a:r>
          </a:p>
          <a:p>
            <a:pPr lvl="1"/>
            <a:r>
              <a:rPr lang="en-US" dirty="0">
                <a:latin typeface="Microsoft Sans Serif (Body)"/>
              </a:rPr>
              <a:t>Target block shapes: 4x4,8x4,16x4,32x4,8x8,16x8,16x16.</a:t>
            </a:r>
          </a:p>
          <a:p>
            <a:pPr lvl="1"/>
            <a:endParaRPr lang="en-US" sz="2000" dirty="0">
              <a:latin typeface="Microsoft Sans Serif (Body)"/>
            </a:endParaRPr>
          </a:p>
        </p:txBody>
      </p:sp>
    </p:spTree>
    <p:extLst>
      <p:ext uri="{BB962C8B-B14F-4D97-AF65-F5344CB8AC3E}">
        <p14:creationId xmlns:p14="http://schemas.microsoft.com/office/powerpoint/2010/main" val="224972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ADB8-1E50-8A77-8D28-5891306C1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E08E42-0756-5A38-ECF7-A6ABFA801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493742"/>
              </p:ext>
            </p:extLst>
          </p:nvPr>
        </p:nvGraphicFramePr>
        <p:xfrm>
          <a:off x="7540751" y="1690688"/>
          <a:ext cx="3916680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872610">
                  <a:extLst>
                    <a:ext uri="{9D8B030D-6E8A-4147-A177-3AD203B41FA5}">
                      <a16:colId xmlns:a16="http://schemas.microsoft.com/office/drawing/2014/main" val="1933006807"/>
                    </a:ext>
                  </a:extLst>
                </a:gridCol>
                <a:gridCol w="872610">
                  <a:extLst>
                    <a:ext uri="{9D8B030D-6E8A-4147-A177-3AD203B41FA5}">
                      <a16:colId xmlns:a16="http://schemas.microsoft.com/office/drawing/2014/main" val="2269359748"/>
                    </a:ext>
                  </a:extLst>
                </a:gridCol>
                <a:gridCol w="900444">
                  <a:extLst>
                    <a:ext uri="{9D8B030D-6E8A-4147-A177-3AD203B41FA5}">
                      <a16:colId xmlns:a16="http://schemas.microsoft.com/office/drawing/2014/main" val="1850543691"/>
                    </a:ext>
                  </a:extLst>
                </a:gridCol>
                <a:gridCol w="1271016">
                  <a:extLst>
                    <a:ext uri="{9D8B030D-6E8A-4147-A177-3AD203B41FA5}">
                      <a16:colId xmlns:a16="http://schemas.microsoft.com/office/drawing/2014/main" val="1806225380"/>
                    </a:ext>
                  </a:extLst>
                </a:gridCol>
              </a:tblGrid>
              <a:tr h="12191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Complexity (MACs/pixel)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952391"/>
                  </a:ext>
                </a:extLst>
              </a:tr>
              <a:tr h="1595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AH0156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Reduction (%)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732828"/>
                  </a:ext>
                </a:extLst>
              </a:tr>
              <a:tr h="1241349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4837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3773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1789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3030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1865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2355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2336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2150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1445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2411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1501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51.3%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38.1%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19.2%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20.4%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19.5%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78971"/>
                  </a:ext>
                </a:extLst>
              </a:tr>
              <a:tr h="30849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932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19.4%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8879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32x32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53442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64x64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298034"/>
                  </a:ext>
                </a:extLst>
              </a:tr>
              <a:tr h="130031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128x128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9675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E0494F4-D2EB-40E2-074A-F7455F953958}"/>
              </a:ext>
            </a:extLst>
          </p:cNvPr>
          <p:cNvSpPr txBox="1"/>
          <p:nvPr/>
        </p:nvSpPr>
        <p:spPr>
          <a:xfrm>
            <a:off x="8006995" y="1352134"/>
            <a:ext cx="3273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Model complexity per block shape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8A27ACE-22CC-300C-0073-223310CF8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946611"/>
              </p:ext>
            </p:extLst>
          </p:nvPr>
        </p:nvGraphicFramePr>
        <p:xfrm>
          <a:off x="838200" y="1690688"/>
          <a:ext cx="6187209" cy="2413140"/>
        </p:xfrm>
        <a:graphic>
          <a:graphicData uri="http://schemas.openxmlformats.org/drawingml/2006/table">
            <a:tbl>
              <a:tblPr/>
              <a:tblGrid>
                <a:gridCol w="1093862">
                  <a:extLst>
                    <a:ext uri="{9D8B030D-6E8A-4147-A177-3AD203B41FA5}">
                      <a16:colId xmlns:a16="http://schemas.microsoft.com/office/drawing/2014/main" val="1251664881"/>
                    </a:ext>
                  </a:extLst>
                </a:gridCol>
                <a:gridCol w="679917">
                  <a:extLst>
                    <a:ext uri="{9D8B030D-6E8A-4147-A177-3AD203B41FA5}">
                      <a16:colId xmlns:a16="http://schemas.microsoft.com/office/drawing/2014/main" val="2808416396"/>
                    </a:ext>
                  </a:extLst>
                </a:gridCol>
                <a:gridCol w="882686">
                  <a:extLst>
                    <a:ext uri="{9D8B030D-6E8A-4147-A177-3AD203B41FA5}">
                      <a16:colId xmlns:a16="http://schemas.microsoft.com/office/drawing/2014/main" val="2420888295"/>
                    </a:ext>
                  </a:extLst>
                </a:gridCol>
                <a:gridCol w="882686">
                  <a:extLst>
                    <a:ext uri="{9D8B030D-6E8A-4147-A177-3AD203B41FA5}">
                      <a16:colId xmlns:a16="http://schemas.microsoft.com/office/drawing/2014/main" val="795126469"/>
                    </a:ext>
                  </a:extLst>
                </a:gridCol>
                <a:gridCol w="882686">
                  <a:extLst>
                    <a:ext uri="{9D8B030D-6E8A-4147-A177-3AD203B41FA5}">
                      <a16:colId xmlns:a16="http://schemas.microsoft.com/office/drawing/2014/main" val="3018812447"/>
                    </a:ext>
                  </a:extLst>
                </a:gridCol>
                <a:gridCol w="882686">
                  <a:extLst>
                    <a:ext uri="{9D8B030D-6E8A-4147-A177-3AD203B41FA5}">
                      <a16:colId xmlns:a16="http://schemas.microsoft.com/office/drawing/2014/main" val="2892643527"/>
                    </a:ext>
                  </a:extLst>
                </a:gridCol>
                <a:gridCol w="882686">
                  <a:extLst>
                    <a:ext uri="{9D8B030D-6E8A-4147-A177-3AD203B41FA5}">
                      <a16:colId xmlns:a16="http://schemas.microsoft.com/office/drawing/2014/main" val="656787253"/>
                    </a:ext>
                  </a:extLst>
                </a:gridCol>
              </a:tblGrid>
              <a:tr h="241314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32072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406525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967249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-0.94%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113.1%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652352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-0.33%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113.2%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519685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119.2%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672283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-0.70%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-0.52%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122.8%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101.1%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914885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-1.09%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-0.99%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121.8%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101.2%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210897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-0.74%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118.3%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845454"/>
                  </a:ext>
                </a:extLst>
              </a:tr>
              <a:tr h="2413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-0.46%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123.8%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101.3%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27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37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98D86-A4B0-5D25-D674-7B1C83969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390632" cy="78701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DAB61-AB9C-0E7A-A51B-C05308FFF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sz="2400" dirty="0">
                <a:latin typeface="Microsoft Sans Serif (Body)"/>
              </a:rPr>
              <a:t>Low-complexity NN intra prediction mode.</a:t>
            </a:r>
          </a:p>
          <a:p>
            <a:r>
              <a:rPr lang="en-US" sz="2400" dirty="0">
                <a:latin typeface="Microsoft Sans Serif (Body)"/>
              </a:rPr>
              <a:t>DIMD based intra mode derivation from prediction block. </a:t>
            </a:r>
          </a:p>
          <a:p>
            <a:r>
              <a:rPr lang="en-CA" sz="2400" dirty="0">
                <a:latin typeface="Microsoft Sans Serif (Body)"/>
              </a:rPr>
              <a:t>AI: {-0.74% Y, -0.57% U, -0.57% V, 105.6% </a:t>
            </a:r>
            <a:r>
              <a:rPr lang="en-CA" sz="2400" dirty="0" err="1">
                <a:latin typeface="Microsoft Sans Serif (Body)"/>
              </a:rPr>
              <a:t>EncT</a:t>
            </a:r>
            <a:r>
              <a:rPr lang="en-CA" sz="2400" dirty="0">
                <a:latin typeface="Microsoft Sans Serif (Body)"/>
              </a:rPr>
              <a:t>, 118.3% </a:t>
            </a:r>
            <a:r>
              <a:rPr lang="en-CA" sz="2400" dirty="0" err="1">
                <a:latin typeface="Microsoft Sans Serif (Body)"/>
              </a:rPr>
              <a:t>DecT</a:t>
            </a:r>
            <a:r>
              <a:rPr lang="en-CA" sz="2400" dirty="0">
                <a:latin typeface="Microsoft Sans Serif (Body)"/>
              </a:rPr>
              <a:t>}.</a:t>
            </a:r>
            <a:endParaRPr lang="en-US" sz="2400" dirty="0">
              <a:latin typeface="Microsoft Sans Serif (Body)"/>
            </a:endParaRPr>
          </a:p>
          <a:p>
            <a:r>
              <a:rPr lang="en-US" sz="2400" dirty="0">
                <a:latin typeface="Microsoft Sans Serif (Body)"/>
              </a:rPr>
              <a:t>It is suggested to study this method in EE2.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89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391</Words>
  <Application>Microsoft Office PowerPoint</Application>
  <PresentationFormat>Widescreen</PresentationFormat>
  <Paragraphs>101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Microsoft Sans Serif (Body)</vt:lpstr>
      <vt:lpstr>Times New Roman</vt:lpstr>
      <vt:lpstr>Office Theme</vt:lpstr>
      <vt:lpstr>JVET-AI0225: Neural network-based intra prediction with DIMD mode derivation </vt:lpstr>
      <vt:lpstr>Proposal</vt:lpstr>
      <vt:lpstr>Results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JVET-AI0225</dc:title>
  <dc:creator>Samuel Eadie</dc:creator>
  <cp:lastModifiedBy>Samuel Eadie</cp:lastModifiedBy>
  <cp:revision>5</cp:revision>
  <dcterms:created xsi:type="dcterms:W3CDTF">2024-07-14T01:41:47Z</dcterms:created>
  <dcterms:modified xsi:type="dcterms:W3CDTF">2024-07-14T05:27:50Z</dcterms:modified>
</cp:coreProperties>
</file>