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sldIdLst>
    <p:sldId id="256" r:id="rId3"/>
    <p:sldId id="258" r:id="rId4"/>
    <p:sldId id="259" r:id="rId5"/>
    <p:sldId id="260" r:id="rId6"/>
    <p:sldId id="262" r:id="rId7"/>
    <p:sldId id="263" r:id="rId8"/>
    <p:sldId id="264" r:id="rId9"/>
    <p:sldId id="265" r:id="rId10"/>
    <p:sldId id="266" r:id="rId11"/>
    <p:sldId id="267" r:id="rId12"/>
    <p:sldId id="26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B00"/>
    <a:srgbClr val="2822FF"/>
    <a:srgbClr val="00FFE8"/>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09" d="100"/>
          <a:sy n="109" d="100"/>
        </p:scale>
        <p:origin x="62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2CD309D-8AFD-45CA-B587-BBBFBE571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a:extLst>
              <a:ext uri="{FF2B5EF4-FFF2-40B4-BE49-F238E27FC236}">
                <a16:creationId xmlns:a16="http://schemas.microsoft.com/office/drawing/2014/main" id="{92BBBA63-9DBA-4E68-9FD4-2930C0F1B9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17"/>
            <a:ext cx="12192000" cy="6828639"/>
          </a:xfrm>
          <a:prstGeom prst="rect">
            <a:avLst/>
          </a:prstGeom>
        </p:spPr>
      </p:pic>
      <p:sp>
        <p:nvSpPr>
          <p:cNvPr id="7" name="Title 6"/>
          <p:cNvSpPr>
            <a:spLocks noGrp="1"/>
          </p:cNvSpPr>
          <p:nvPr>
            <p:ph type="title"/>
          </p:nvPr>
        </p:nvSpPr>
        <p:spPr>
          <a:xfrm>
            <a:off x="1367589" y="2651125"/>
            <a:ext cx="10515600" cy="1325563"/>
          </a:xfr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630975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2FC2BA-F4D6-3A43-83E5-568012793CC4}" type="datetimeFigureOut">
              <a:rPr lang="en-US" smtClean="0"/>
              <a:t>7/15/24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672128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2FC2BA-F4D6-3A43-83E5-568012793CC4}" type="datetimeFigureOut">
              <a:rPr lang="en-US" smtClean="0"/>
              <a:t>7/15/24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491837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2FC2BA-F4D6-3A43-83E5-568012793CC4}" type="datetimeFigureOut">
              <a:rPr lang="en-US" smtClean="0"/>
              <a:t>7/15/24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444661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2FC2BA-F4D6-3A43-83E5-568012793CC4}" type="datetimeFigureOut">
              <a:rPr lang="en-US" smtClean="0"/>
              <a:t>7/15/24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98381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A picture containing black, dark&#10;&#10;Description generated with high confidence">
            <a:extLst>
              <a:ext uri="{FF2B5EF4-FFF2-40B4-BE49-F238E27FC236}">
                <a16:creationId xmlns:a16="http://schemas.microsoft.com/office/drawing/2014/main" id="{115F3F34-29C3-4052-8529-F1B68228B5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8669D7E-FE77-4729-9AB2-73FC2BD679A9}"/>
              </a:ext>
            </a:extLst>
          </p:cNvPr>
          <p:cNvSpPr>
            <a:spLocks noGrp="1"/>
          </p:cNvSpPr>
          <p:nvPr>
            <p:ph type="title" hasCustomPrompt="1"/>
          </p:nvPr>
        </p:nvSpPr>
        <p:spPr/>
        <p:txBody>
          <a:bodyPr>
            <a:normAutofit/>
          </a:bodyPr>
          <a:lstStyle>
            <a:lvl1pPr>
              <a:defRPr sz="6000">
                <a:solidFill>
                  <a:schemeClr val="bg1"/>
                </a:solidFill>
              </a:defRPr>
            </a:lvl1pPr>
          </a:lstStyle>
          <a:p>
            <a:r>
              <a:rPr lang="en-US" dirty="0"/>
              <a:t>Title</a:t>
            </a:r>
          </a:p>
        </p:txBody>
      </p:sp>
      <p:sp>
        <p:nvSpPr>
          <p:cNvPr id="3" name="Content Placeholder 2">
            <a:extLst>
              <a:ext uri="{FF2B5EF4-FFF2-40B4-BE49-F238E27FC236}">
                <a16:creationId xmlns:a16="http://schemas.microsoft.com/office/drawing/2014/main" id="{BDFC6426-1C2E-4A06-9144-6A81DA89E2D3}"/>
              </a:ext>
            </a:extLst>
          </p:cNvPr>
          <p:cNvSpPr>
            <a:spLocks noGrp="1"/>
          </p:cNvSpPr>
          <p:nvPr>
            <p:ph idx="1"/>
          </p:nvPr>
        </p:nvSpPr>
        <p:spPr>
          <a:xfrm>
            <a:off x="838200" y="1825625"/>
            <a:ext cx="10515600" cy="4165272"/>
          </a:xfrm>
        </p:spPr>
        <p:txBody>
          <a:bodyPr>
            <a:normAutofit/>
          </a:bodyPr>
          <a:lstStyle>
            <a:lvl1pPr>
              <a:defRPr>
                <a:solidFill>
                  <a:schemeClr val="bg1"/>
                </a:solidFill>
              </a:defRPr>
            </a:lvl1pPr>
            <a:lvl2pPr marL="457200" indent="0">
              <a:lnSpc>
                <a:spcPct val="150000"/>
              </a:lnSpc>
              <a:buFont typeface="Arial" panose="020B0604020202020204" pitchFamily="34" charset="0"/>
              <a:buNone/>
              <a:defRPr sz="2800">
                <a:solidFill>
                  <a:schemeClr val="bg1"/>
                </a:solidFill>
              </a:defRPr>
            </a:lvl2pPr>
            <a:lvl3pPr marL="1257300" indent="-342900">
              <a:lnSpc>
                <a:spcPct val="150000"/>
              </a:lnSpc>
              <a:buFont typeface="Arial" panose="020B0604020202020204" pitchFamily="34" charset="0"/>
              <a:buChar char="•"/>
              <a:defRPr sz="3400">
                <a:solidFill>
                  <a:srgbClr val="2822FF"/>
                </a:solidFill>
              </a:defRPr>
            </a:lvl3pPr>
            <a:lvl4pPr>
              <a:lnSpc>
                <a:spcPct val="150000"/>
              </a:lnSpc>
              <a:defRPr sz="2600">
                <a:solidFill>
                  <a:srgbClr val="00FFE8"/>
                </a:solidFill>
              </a:defRPr>
            </a:lvl4pPr>
            <a:lvl5pPr>
              <a:defRPr>
                <a:solidFill>
                  <a:schemeClr val="bg1"/>
                </a:solidFill>
              </a:defRPr>
            </a:lvl5pPr>
          </a:lstStyle>
          <a:p>
            <a:pPr lvl="1"/>
            <a:endParaRPr lang="en-US" dirty="0"/>
          </a:p>
        </p:txBody>
      </p:sp>
    </p:spTree>
    <p:extLst>
      <p:ext uri="{BB962C8B-B14F-4D97-AF65-F5344CB8AC3E}">
        <p14:creationId xmlns:p14="http://schemas.microsoft.com/office/powerpoint/2010/main" val="272840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BBBA63-9DBA-4E68-9FD4-2930C0F1B9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17"/>
            <a:ext cx="12192000" cy="6828639"/>
          </a:xfrm>
          <a:prstGeom prst="rect">
            <a:avLst/>
          </a:prstGeom>
        </p:spPr>
      </p:pic>
      <p:sp>
        <p:nvSpPr>
          <p:cNvPr id="2" name="Title 1">
            <a:extLst>
              <a:ext uri="{FF2B5EF4-FFF2-40B4-BE49-F238E27FC236}">
                <a16:creationId xmlns:a16="http://schemas.microsoft.com/office/drawing/2014/main" id="{558D77BD-0B76-4C19-AA80-9804FCBBB4C2}"/>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2B25EBF5-2464-42A9-9E59-3C4230884AF4}"/>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3042798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0"/>
            <a:ext cx="12179300" cy="687651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563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2FC2BA-F4D6-3A43-83E5-568012793CC4}" type="datetimeFigureOut">
              <a:rPr lang="en-US" smtClean="0"/>
              <a:t>7/15/24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2129723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2FC2BA-F4D6-3A43-83E5-568012793CC4}" type="datetimeFigureOut">
              <a:rPr lang="en-US" smtClean="0"/>
              <a:t>7/15/24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0427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2FC2BA-F4D6-3A43-83E5-568012793CC4}" type="datetimeFigureOut">
              <a:rPr lang="en-US" smtClean="0"/>
              <a:t>7/15/24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316934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2FC2BA-F4D6-3A43-83E5-568012793CC4}" type="datetimeFigureOut">
              <a:rPr lang="en-US" smtClean="0"/>
              <a:t>7/15/24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175796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2FC2BA-F4D6-3A43-83E5-568012793CC4}" type="datetimeFigureOut">
              <a:rPr lang="en-US" smtClean="0"/>
              <a:t>7/15/24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89E61-2155-FD4E-AD06-2ED72B059E1B}" type="slidenum">
              <a:rPr lang="en-US" smtClean="0"/>
              <a:t>‹#›</a:t>
            </a:fld>
            <a:endParaRPr lang="en-US"/>
          </a:p>
        </p:txBody>
      </p:sp>
    </p:spTree>
    <p:extLst>
      <p:ext uri="{BB962C8B-B14F-4D97-AF65-F5344CB8AC3E}">
        <p14:creationId xmlns:p14="http://schemas.microsoft.com/office/powerpoint/2010/main" val="9761587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2C57FF-8A38-45D0-8058-A5EA6D3CA0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B4E436-F02D-4168-AAF7-C104D1A8B0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5671E6-0045-406C-B293-8B142EBC4A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04A6D-C2B4-41C7-AE16-2F3932247CFF}" type="datetimeFigureOut">
              <a:rPr lang="en-US" smtClean="0"/>
              <a:t>7/15/24</a:t>
            </a:fld>
            <a:endParaRPr lang="en-US"/>
          </a:p>
        </p:txBody>
      </p:sp>
      <p:sp>
        <p:nvSpPr>
          <p:cNvPr id="5" name="Footer Placeholder 4">
            <a:extLst>
              <a:ext uri="{FF2B5EF4-FFF2-40B4-BE49-F238E27FC236}">
                <a16:creationId xmlns:a16="http://schemas.microsoft.com/office/drawing/2014/main" id="{D4127298-693B-4BA4-B11C-6998347C9B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8A7A6DB-56FC-44AA-A02E-6BFCB6C20D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061F8F-FB79-4E0B-A0BF-095FD4B59232}" type="slidenum">
              <a:rPr lang="en-US" smtClean="0"/>
              <a:t>‹#›</a:t>
            </a:fld>
            <a:endParaRPr lang="en-US"/>
          </a:p>
        </p:txBody>
      </p:sp>
    </p:spTree>
    <p:extLst>
      <p:ext uri="{BB962C8B-B14F-4D97-AF65-F5344CB8AC3E}">
        <p14:creationId xmlns:p14="http://schemas.microsoft.com/office/powerpoint/2010/main" val="1632297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2FC2BA-F4D6-3A43-83E5-568012793CC4}" type="datetimeFigureOut">
              <a:rPr lang="en-US" smtClean="0"/>
              <a:t>7/15/24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89E61-2155-FD4E-AD06-2ED72B059E1B}" type="slidenum">
              <a:rPr lang="en-US" smtClean="0"/>
              <a:t>‹#›</a:t>
            </a:fld>
            <a:endParaRPr lang="en-US"/>
          </a:p>
        </p:txBody>
      </p:sp>
    </p:spTree>
    <p:extLst>
      <p:ext uri="{BB962C8B-B14F-4D97-AF65-F5344CB8AC3E}">
        <p14:creationId xmlns:p14="http://schemas.microsoft.com/office/powerpoint/2010/main" val="69319333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swenger@global.tencent.com" TargetMode="External"/><Relationship Id="rId2" Type="http://schemas.openxmlformats.org/officeDocument/2006/relationships/hyperlink" Target="mailto:ahinds@global.tencent.com" TargetMode="External"/><Relationship Id="rId1" Type="http://schemas.openxmlformats.org/officeDocument/2006/relationships/slideLayout" Target="../slideLayouts/slideLayout3.xml"/><Relationship Id="rId4" Type="http://schemas.openxmlformats.org/officeDocument/2006/relationships/hyperlink" Target="mailto:teniou@global.tencent.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itu.int/net4/ITU-T/lists/sdo.asp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dublincore.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026A7-FBF2-4A9A-A202-A7ACEC48E137}"/>
              </a:ext>
            </a:extLst>
          </p:cNvPr>
          <p:cNvSpPr>
            <a:spLocks noGrp="1"/>
          </p:cNvSpPr>
          <p:nvPr>
            <p:ph type="ctrTitle"/>
          </p:nvPr>
        </p:nvSpPr>
        <p:spPr>
          <a:xfrm>
            <a:off x="1266299" y="2081463"/>
            <a:ext cx="6421880" cy="2475247"/>
          </a:xfrm>
        </p:spPr>
        <p:txBody>
          <a:bodyPr>
            <a:noAutofit/>
          </a:bodyPr>
          <a:lstStyle/>
          <a:p>
            <a:r>
              <a:rPr lang="en-US" altLang="zh-CN" sz="5400" dirty="0">
                <a:solidFill>
                  <a:schemeClr val="bg1"/>
                </a:solidFill>
              </a:rPr>
              <a:t>JVET-AI0205 </a:t>
            </a:r>
            <a:r>
              <a:rPr lang="en-CA" sz="5400" b="1" dirty="0">
                <a:effectLst/>
                <a:ea typeface="Times New Roman" panose="02020603050405020304" pitchFamily="18" charset="0"/>
              </a:rPr>
              <a:t>Combined SEI messages for common image metadata formats</a:t>
            </a:r>
            <a:r>
              <a:rPr lang="en-US" sz="5400" dirty="0">
                <a:effectLst/>
              </a:rPr>
              <a:t> </a:t>
            </a:r>
            <a:r>
              <a:rPr lang="en-US" altLang="zh-CN" sz="5400" dirty="0">
                <a:solidFill>
                  <a:schemeClr val="bg1"/>
                </a:solidFill>
              </a:rPr>
              <a:t> </a:t>
            </a:r>
            <a:endParaRPr lang="en-US" sz="5400" dirty="0">
              <a:solidFill>
                <a:schemeClr val="bg1"/>
              </a:solidFill>
            </a:endParaRPr>
          </a:p>
        </p:txBody>
      </p:sp>
      <p:sp>
        <p:nvSpPr>
          <p:cNvPr id="4" name="TextBox 3">
            <a:extLst>
              <a:ext uri="{FF2B5EF4-FFF2-40B4-BE49-F238E27FC236}">
                <a16:creationId xmlns:a16="http://schemas.microsoft.com/office/drawing/2014/main" id="{5B5F7FE3-DE8A-4AF7-817A-535B3603B084}"/>
              </a:ext>
            </a:extLst>
          </p:cNvPr>
          <p:cNvSpPr txBox="1"/>
          <p:nvPr/>
        </p:nvSpPr>
        <p:spPr>
          <a:xfrm>
            <a:off x="8815176" y="6220623"/>
            <a:ext cx="1378357" cy="378372"/>
          </a:xfrm>
          <a:prstGeom prst="rect">
            <a:avLst/>
          </a:prstGeom>
          <a:noFill/>
        </p:spPr>
        <p:txBody>
          <a:bodyPr wrap="square" rtlCol="0">
            <a:spAutoFit/>
          </a:bodyPr>
          <a:lstStyle/>
          <a:p>
            <a:r>
              <a:rPr lang="en-US" dirty="0">
                <a:solidFill>
                  <a:schemeClr val="bg1"/>
                </a:solidFill>
              </a:rPr>
              <a:t>150</a:t>
            </a:r>
            <a:r>
              <a:rPr lang="en-US" u="sng" dirty="0">
                <a:solidFill>
                  <a:schemeClr val="bg1"/>
                </a:solidFill>
              </a:rPr>
              <a:t>72024</a:t>
            </a:r>
            <a:endParaRPr lang="en-US" dirty="0">
              <a:solidFill>
                <a:schemeClr val="bg1"/>
              </a:solidFill>
            </a:endParaRPr>
          </a:p>
        </p:txBody>
      </p:sp>
      <p:sp>
        <p:nvSpPr>
          <p:cNvPr id="5" name="TextBox 4">
            <a:extLst>
              <a:ext uri="{FF2B5EF4-FFF2-40B4-BE49-F238E27FC236}">
                <a16:creationId xmlns:a16="http://schemas.microsoft.com/office/drawing/2014/main" id="{9F943FEE-9D12-9A77-7F9F-D2AD06D67C43}"/>
              </a:ext>
            </a:extLst>
          </p:cNvPr>
          <p:cNvSpPr txBox="1"/>
          <p:nvPr/>
        </p:nvSpPr>
        <p:spPr>
          <a:xfrm>
            <a:off x="1368402" y="5188164"/>
            <a:ext cx="6099858" cy="1477328"/>
          </a:xfrm>
          <a:prstGeom prst="rect">
            <a:avLst/>
          </a:prstGeom>
          <a:noFill/>
        </p:spPr>
        <p:txBody>
          <a:bodyPr wrap="square">
            <a:spAutoFit/>
          </a:bodyPr>
          <a:lstStyle/>
          <a:p>
            <a:r>
              <a:rPr lang="en-US" b="0" i="0" u="none" strike="noStrike" dirty="0">
                <a:solidFill>
                  <a:schemeClr val="bg1"/>
                </a:solidFill>
                <a:effectLst/>
                <a:latin typeface="Calibri" panose="020F0502020204030204" pitchFamily="34" charset="0"/>
              </a:rPr>
              <a:t>A. T. Hinds</a:t>
            </a:r>
          </a:p>
          <a:p>
            <a:r>
              <a:rPr lang="en-US" b="0" i="0" u="none" strike="noStrike" dirty="0">
                <a:solidFill>
                  <a:schemeClr val="bg1"/>
                </a:solidFill>
                <a:effectLst/>
                <a:latin typeface="Calibri" panose="020F0502020204030204" pitchFamily="34" charset="0"/>
              </a:rPr>
              <a:t>S. Wenger</a:t>
            </a:r>
          </a:p>
          <a:p>
            <a:r>
              <a:rPr lang="en-US" b="0" i="0" u="none" strike="noStrike" dirty="0">
                <a:solidFill>
                  <a:schemeClr val="bg1"/>
                </a:solidFill>
                <a:effectLst/>
                <a:latin typeface="Calibri" panose="020F0502020204030204" pitchFamily="34" charset="0"/>
              </a:rPr>
              <a:t>G. </a:t>
            </a:r>
            <a:r>
              <a:rPr lang="en-US" b="0" i="0" u="none" strike="noStrike" dirty="0" err="1">
                <a:solidFill>
                  <a:schemeClr val="bg1"/>
                </a:solidFill>
                <a:effectLst/>
                <a:latin typeface="Calibri" panose="020F0502020204030204" pitchFamily="34" charset="0"/>
              </a:rPr>
              <a:t>Teniou</a:t>
            </a:r>
            <a:endParaRPr lang="en-US" b="0" i="0" u="none" strike="noStrike" dirty="0">
              <a:solidFill>
                <a:schemeClr val="bg1"/>
              </a:solidFill>
              <a:effectLst/>
              <a:latin typeface="Calibri" panose="020F0502020204030204" pitchFamily="34" charset="0"/>
            </a:endParaRPr>
          </a:p>
          <a:p>
            <a:endParaRPr lang="en-US" dirty="0">
              <a:solidFill>
                <a:schemeClr val="bg1"/>
              </a:solidFill>
              <a:latin typeface="Calibri" panose="020F0502020204030204" pitchFamily="34" charset="0"/>
            </a:endParaRPr>
          </a:p>
          <a:p>
            <a:r>
              <a:rPr lang="en-US" dirty="0">
                <a:solidFill>
                  <a:schemeClr val="bg1"/>
                </a:solidFill>
                <a:latin typeface="Calibri" panose="020F0502020204030204" pitchFamily="34" charset="0"/>
              </a:rPr>
              <a:t>Tencent </a:t>
            </a:r>
          </a:p>
        </p:txBody>
      </p:sp>
    </p:spTree>
    <p:extLst>
      <p:ext uri="{BB962C8B-B14F-4D97-AF65-F5344CB8AC3E}">
        <p14:creationId xmlns:p14="http://schemas.microsoft.com/office/powerpoint/2010/main" val="1064524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4471"/>
            <a:ext cx="10515600" cy="1325563"/>
          </a:xfrm>
        </p:spPr>
        <p:txBody>
          <a:bodyPr/>
          <a:lstStyle/>
          <a:p>
            <a:r>
              <a:rPr lang="en-US" dirty="0"/>
              <a:t>Semantics 7/7 </a:t>
            </a:r>
          </a:p>
        </p:txBody>
      </p:sp>
      <p:sp>
        <p:nvSpPr>
          <p:cNvPr id="3" name="Content Placeholder 2"/>
          <p:cNvSpPr>
            <a:spLocks noGrp="1"/>
          </p:cNvSpPr>
          <p:nvPr>
            <p:ph idx="1"/>
          </p:nvPr>
        </p:nvSpPr>
        <p:spPr>
          <a:xfrm>
            <a:off x="838200" y="973015"/>
            <a:ext cx="10515600" cy="4724400"/>
          </a:xfrm>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800" b="1" dirty="0" err="1">
                <a:effectLst/>
                <a:ea typeface="Times New Roman" panose="02020603050405020304" pitchFamily="18" charset="0"/>
              </a:rPr>
              <a:t>im_uri_available</a:t>
            </a:r>
            <a:r>
              <a:rPr lang="en-GB" sz="1800" dirty="0">
                <a:effectLst/>
                <a:ea typeface="Times New Roman" panose="02020603050405020304" pitchFamily="18" charset="0"/>
              </a:rPr>
              <a:t> signals if the metadata is obtained via a </a:t>
            </a:r>
            <a:r>
              <a:rPr lang="en-US" sz="1800" dirty="0">
                <a:effectLst/>
                <a:ea typeface="Times New Roman" panose="02020603050405020304" pitchFamily="18" charset="0"/>
              </a:rPr>
              <a:t>URI with syntax and semantics as specified in IETF Internet Standard 66</a:t>
            </a:r>
            <a:r>
              <a:rPr lang="en-GB" sz="1800" dirty="0">
                <a:effectLst/>
                <a:ea typeface="Times New Roman" panose="02020603050405020304" pitchFamily="18" charset="0"/>
              </a:rPr>
              <a:t>.</a:t>
            </a:r>
            <a:endParaRPr lang="en-US" sz="1800" dirty="0">
              <a:effectLst/>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	If </a:t>
            </a:r>
            <a:r>
              <a:rPr lang="en-US" sz="1800" dirty="0" err="1">
                <a:effectLst/>
                <a:ea typeface="Times New Roman" panose="02020603050405020304" pitchFamily="18" charset="0"/>
              </a:rPr>
              <a:t>im_uri_available</a:t>
            </a:r>
            <a:r>
              <a:rPr lang="en-US" sz="1800" dirty="0">
                <a:effectLst/>
                <a:ea typeface="Times New Roman" panose="02020603050405020304" pitchFamily="18" charset="0"/>
              </a:rPr>
              <a:t> is equal to 0, the metadata is obtained directly from the payload of the SEI message. </a:t>
            </a:r>
          </a:p>
          <a:p>
            <a:pPr marL="0" marR="0" indent="0" algn="just" hangingPunct="0">
              <a:spcBef>
                <a:spcPts val="430"/>
              </a:spcBef>
              <a:spcAft>
                <a:spcPts val="0"/>
              </a:spcAft>
              <a:buNone/>
              <a:tabLst>
                <a:tab pos="504190" algn="l"/>
                <a:tab pos="756285" algn="l"/>
                <a:tab pos="1008380" algn="l"/>
                <a:tab pos="1260475" algn="l"/>
              </a:tabLst>
            </a:pPr>
            <a:r>
              <a:rPr lang="en-GB" sz="1800" dirty="0">
                <a:effectLst/>
                <a:ea typeface="SimSun" panose="02010600030101010101" pitchFamily="2" charset="-122"/>
              </a:rPr>
              <a:t>–	Otherwise if </a:t>
            </a:r>
            <a:r>
              <a:rPr lang="en-US" sz="1800" dirty="0" err="1">
                <a:effectLst/>
                <a:ea typeface="SimSun" panose="02010600030101010101" pitchFamily="2" charset="-122"/>
              </a:rPr>
              <a:t>im_uri_available</a:t>
            </a:r>
            <a:r>
              <a:rPr lang="en-US" sz="1800" dirty="0">
                <a:effectLst/>
                <a:ea typeface="SimSun" panose="02010600030101010101" pitchFamily="2" charset="-122"/>
              </a:rPr>
              <a:t> </a:t>
            </a:r>
            <a:r>
              <a:rPr lang="en-GB" sz="1800" dirty="0">
                <a:effectLst/>
                <a:ea typeface="SimSun" panose="02010600030101010101" pitchFamily="2" charset="-122"/>
              </a:rPr>
              <a:t>is equal to 1, the metadata is obtained from a URI.</a:t>
            </a:r>
            <a:endParaRPr lang="en-US" sz="1800" dirty="0">
              <a:effectLst/>
              <a:ea typeface="SimSun" panose="02010600030101010101" pitchFamily="2" charset="-122"/>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a:effectLst/>
                <a:ea typeface="Times New Roman" panose="02020603050405020304" pitchFamily="18" charset="0"/>
              </a:rPr>
              <a:t>im_metadata_len_minus1 </a:t>
            </a:r>
            <a:r>
              <a:rPr lang="en-CA" sz="1800" dirty="0">
                <a:effectLst/>
                <a:ea typeface="Times New Roman" panose="02020603050405020304" pitchFamily="18" charset="0"/>
              </a:rPr>
              <a:t>plus 1 indicates the length of image metadata </a:t>
            </a:r>
            <a:r>
              <a:rPr lang="en-US" sz="1800" dirty="0">
                <a:effectLst/>
                <a:ea typeface="Times New Roman" panose="02020603050405020304" pitchFamily="18" charset="0"/>
              </a:rPr>
              <a:t>according to the </a:t>
            </a:r>
            <a:r>
              <a:rPr lang="en-US" sz="1800" dirty="0" err="1">
                <a:effectLst/>
                <a:ea typeface="Times New Roman" panose="02020603050405020304" pitchFamily="18" charset="0"/>
              </a:rPr>
              <a:t>im_type_id</a:t>
            </a:r>
            <a:r>
              <a:rPr lang="en-US" sz="1800" dirty="0">
                <a:effectLst/>
                <a:ea typeface="Times New Roman" panose="02020603050405020304" pitchFamily="18" charset="0"/>
              </a:rPr>
              <a:t> </a:t>
            </a:r>
            <a:r>
              <a:rPr lang="en-CA" sz="1800" dirty="0">
                <a:effectLst/>
                <a:ea typeface="Times New Roman" panose="02020603050405020304" pitchFamily="18" charset="0"/>
              </a:rPr>
              <a:t>as described in Table xx.</a:t>
            </a:r>
            <a:endParaRPr lang="en-US" sz="1800" dirty="0">
              <a:effectLst/>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800" b="1" dirty="0" err="1">
                <a:effectLst/>
                <a:ea typeface="Times New Roman" panose="02020603050405020304" pitchFamily="18" charset="0"/>
              </a:rPr>
              <a:t>imp_data_payload_byte</a:t>
            </a:r>
            <a:r>
              <a:rPr lang="en-GB" sz="1800" dirty="0">
                <a:effectLst/>
                <a:ea typeface="Times New Roman" panose="02020603050405020304" pitchFamily="18" charset="0"/>
              </a:rPr>
              <a:t> </a:t>
            </a:r>
            <a:r>
              <a:rPr lang="en-US" sz="1800" dirty="0">
                <a:effectLst/>
                <a:ea typeface="Times New Roman" panose="02020603050405020304" pitchFamily="18" charset="0"/>
              </a:rPr>
              <a:t>shall be a byte containing data having syntax and semantics according to </a:t>
            </a:r>
            <a:r>
              <a:rPr lang="en-US" sz="1800" dirty="0" err="1">
                <a:effectLst/>
                <a:ea typeface="Times New Roman" panose="02020603050405020304" pitchFamily="18" charset="0"/>
              </a:rPr>
              <a:t>im_type_id</a:t>
            </a:r>
            <a:r>
              <a:rPr lang="en-US" sz="1800" dirty="0">
                <a:effectLst/>
                <a:ea typeface="Times New Roman" panose="02020603050405020304" pitchFamily="18" charset="0"/>
              </a:rPr>
              <a:t> as described in Table xx.</a:t>
            </a:r>
          </a:p>
          <a:p>
            <a:pPr marL="0" indent="0">
              <a:buNone/>
            </a:pPr>
            <a:r>
              <a:rPr lang="en-US" sz="1800" b="1" dirty="0" err="1">
                <a:effectLst/>
                <a:ea typeface="Times New Roman" panose="02020603050405020304" pitchFamily="18" charset="0"/>
              </a:rPr>
              <a:t>im_data_URI</a:t>
            </a:r>
            <a:r>
              <a:rPr lang="en-US" sz="1800" dirty="0">
                <a:effectLst/>
                <a:ea typeface="Times New Roman" panose="02020603050405020304" pitchFamily="18" charset="0"/>
              </a:rPr>
              <a:t> shall contain a URI with syntax and semantics as specified in IETF Internet Standard 66 identifying the image metadata according to the </a:t>
            </a:r>
            <a:r>
              <a:rPr lang="en-US" sz="1800" dirty="0" err="1">
                <a:effectLst/>
                <a:ea typeface="Times New Roman" panose="02020603050405020304" pitchFamily="18" charset="0"/>
              </a:rPr>
              <a:t>im_type_id</a:t>
            </a:r>
            <a:r>
              <a:rPr lang="en-US" sz="1800" dirty="0">
                <a:effectLst/>
                <a:ea typeface="Times New Roman" panose="02020603050405020304" pitchFamily="18" charset="0"/>
              </a:rPr>
              <a:t> as described in Table xx</a:t>
            </a:r>
            <a:r>
              <a:rPr lang="en-US" sz="1800" dirty="0">
                <a:effectLst/>
              </a:rPr>
              <a:t> </a:t>
            </a:r>
            <a:endParaRPr lang="en-US" sz="1800" dirty="0">
              <a:solidFill>
                <a:schemeClr val="tx1"/>
              </a:solidFill>
              <a:highlight>
                <a:srgbClr val="FFFF00"/>
              </a:highlight>
              <a:ea typeface="Times New Roman" panose="02020603050405020304" pitchFamily="18" charset="0"/>
            </a:endParaRPr>
          </a:p>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chemeClr val="tx1"/>
              </a:solidFill>
              <a:effectLst/>
              <a:latin typeface="Times New Roman" panose="02020603050405020304" pitchFamily="18" charset="0"/>
              <a:ea typeface="Times New Roman" panose="02020603050405020304" pitchFamily="18" charset="0"/>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2869704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BD03C-626D-A286-FBE4-702752B830F6}"/>
              </a:ext>
            </a:extLst>
          </p:cNvPr>
          <p:cNvSpPr>
            <a:spLocks noGrp="1"/>
          </p:cNvSpPr>
          <p:nvPr>
            <p:ph type="title"/>
          </p:nvPr>
        </p:nvSpPr>
        <p:spPr>
          <a:xfrm>
            <a:off x="831850" y="752356"/>
            <a:ext cx="10515600" cy="2004470"/>
          </a:xfrm>
        </p:spPr>
        <p:txBody>
          <a:bodyPr/>
          <a:lstStyle/>
          <a:p>
            <a:r>
              <a:rPr lang="en-US" dirty="0"/>
              <a:t>Questions? </a:t>
            </a:r>
          </a:p>
        </p:txBody>
      </p:sp>
      <p:sp>
        <p:nvSpPr>
          <p:cNvPr id="3" name="Text Placeholder 2">
            <a:extLst>
              <a:ext uri="{FF2B5EF4-FFF2-40B4-BE49-F238E27FC236}">
                <a16:creationId xmlns:a16="http://schemas.microsoft.com/office/drawing/2014/main" id="{838C8EB4-DDFF-BD16-9A1A-9F3EEFEFDECB}"/>
              </a:ext>
            </a:extLst>
          </p:cNvPr>
          <p:cNvSpPr>
            <a:spLocks noGrp="1"/>
          </p:cNvSpPr>
          <p:nvPr>
            <p:ph type="body" idx="1"/>
          </p:nvPr>
        </p:nvSpPr>
        <p:spPr>
          <a:xfrm>
            <a:off x="831850" y="3113591"/>
            <a:ext cx="10515600" cy="2976060"/>
          </a:xfrm>
        </p:spPr>
        <p:txBody>
          <a:bodyPr/>
          <a:lstStyle/>
          <a:p>
            <a:endParaRPr lang="en-US" dirty="0"/>
          </a:p>
          <a:p>
            <a:r>
              <a:rPr lang="en-US" dirty="0"/>
              <a:t>Thank you</a:t>
            </a:r>
          </a:p>
          <a:p>
            <a:r>
              <a:rPr lang="en-US" dirty="0"/>
              <a:t>Arianne T. Hinds (</a:t>
            </a:r>
            <a:r>
              <a:rPr lang="en-US" dirty="0">
                <a:hlinkClick r:id="rId2"/>
              </a:rPr>
              <a:t>ahinds@global.tencent.com</a:t>
            </a:r>
            <a:r>
              <a:rPr lang="en-US" dirty="0"/>
              <a:t>)</a:t>
            </a:r>
          </a:p>
          <a:p>
            <a:r>
              <a:rPr lang="en-US" dirty="0"/>
              <a:t>Stephan Wenger (</a:t>
            </a:r>
            <a:r>
              <a:rPr lang="en-US" dirty="0">
                <a:hlinkClick r:id="rId3"/>
              </a:rPr>
              <a:t>swenger@global.tencent.com</a:t>
            </a:r>
            <a:r>
              <a:rPr lang="en-US" dirty="0"/>
              <a:t>)</a:t>
            </a:r>
          </a:p>
          <a:p>
            <a:r>
              <a:rPr lang="en-US" dirty="0"/>
              <a:t>Gilles </a:t>
            </a:r>
            <a:r>
              <a:rPr lang="en-US" dirty="0" err="1"/>
              <a:t>Teniou</a:t>
            </a:r>
            <a:r>
              <a:rPr lang="en-US" dirty="0"/>
              <a:t> (</a:t>
            </a:r>
            <a:r>
              <a:rPr lang="en-US" dirty="0">
                <a:hlinkClick r:id="rId4"/>
              </a:rPr>
              <a:t>teniou@global.tencent.com</a:t>
            </a:r>
            <a:r>
              <a:rPr lang="en-US" dirty="0"/>
              <a:t>)</a:t>
            </a:r>
          </a:p>
          <a:p>
            <a:endParaRPr lang="en-US" dirty="0"/>
          </a:p>
          <a:p>
            <a:endParaRPr lang="en-US" dirty="0"/>
          </a:p>
        </p:txBody>
      </p:sp>
    </p:spTree>
    <p:extLst>
      <p:ext uri="{BB962C8B-B14F-4D97-AF65-F5344CB8AC3E}">
        <p14:creationId xmlns:p14="http://schemas.microsoft.com/office/powerpoint/2010/main" val="974867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dirty="0"/>
              <a:t>Text Description Information SEI was motivated by desire to create one common SEI for different text strings used for different purposes.</a:t>
            </a:r>
          </a:p>
          <a:p>
            <a:r>
              <a:rPr lang="en-US" dirty="0"/>
              <a:t>(One) motivation for TDI was to prevent proliferation of different SEIs with a primary syntax element of </a:t>
            </a:r>
            <a:r>
              <a:rPr lang="en-US" dirty="0" err="1"/>
              <a:t>st</a:t>
            </a:r>
            <a:r>
              <a:rPr lang="en-US" dirty="0"/>
              <a:t>(v).</a:t>
            </a:r>
          </a:p>
          <a:p>
            <a:r>
              <a:rPr lang="en-US" dirty="0"/>
              <a:t>This contribution proposes that the same rationale can be applied to the image metadata SEIs (EXIF, JFIF, XMP).</a:t>
            </a:r>
          </a:p>
          <a:p>
            <a:r>
              <a:rPr lang="en-US" dirty="0"/>
              <a:t>Suggest to create a ”combined” image metadata SEI.</a:t>
            </a:r>
          </a:p>
          <a:p>
            <a:endParaRPr lang="en-US" dirty="0"/>
          </a:p>
        </p:txBody>
      </p:sp>
    </p:spTree>
    <p:extLst>
      <p:ext uri="{BB962C8B-B14F-4D97-AF65-F5344CB8AC3E}">
        <p14:creationId xmlns:p14="http://schemas.microsoft.com/office/powerpoint/2010/main" val="1736381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81" y="365125"/>
            <a:ext cx="10515600" cy="1325563"/>
          </a:xfrm>
        </p:spPr>
        <p:txBody>
          <a:bodyPr/>
          <a:lstStyle/>
          <a:p>
            <a:r>
              <a:rPr lang="en-US" dirty="0"/>
              <a:t>Syntax</a:t>
            </a:r>
          </a:p>
        </p:txBody>
      </p:sp>
      <p:graphicFrame>
        <p:nvGraphicFramePr>
          <p:cNvPr id="3" name="Table 2">
            <a:extLst>
              <a:ext uri="{FF2B5EF4-FFF2-40B4-BE49-F238E27FC236}">
                <a16:creationId xmlns:a16="http://schemas.microsoft.com/office/drawing/2014/main" id="{26ED6ED4-0509-A2EB-A623-BC4E1BB858A9}"/>
              </a:ext>
            </a:extLst>
          </p:cNvPr>
          <p:cNvGraphicFramePr>
            <a:graphicFrameLocks noGrp="1"/>
          </p:cNvGraphicFramePr>
          <p:nvPr>
            <p:extLst>
              <p:ext uri="{D42A27DB-BD31-4B8C-83A1-F6EECF244321}">
                <p14:modId xmlns:p14="http://schemas.microsoft.com/office/powerpoint/2010/main" val="1822772120"/>
              </p:ext>
            </p:extLst>
          </p:nvPr>
        </p:nvGraphicFramePr>
        <p:xfrm>
          <a:off x="2857500" y="785085"/>
          <a:ext cx="7672388" cy="5486400"/>
        </p:xfrm>
        <a:graphic>
          <a:graphicData uri="http://schemas.openxmlformats.org/drawingml/2006/table">
            <a:tbl>
              <a:tblPr firstRow="1" firstCol="1" bandRow="1">
                <a:tableStyleId>{073A0DAA-6AF3-43AB-8588-CEC1D06C72B9}</a:tableStyleId>
              </a:tblPr>
              <a:tblGrid>
                <a:gridCol w="5958254">
                  <a:extLst>
                    <a:ext uri="{9D8B030D-6E8A-4147-A177-3AD203B41FA5}">
                      <a16:colId xmlns:a16="http://schemas.microsoft.com/office/drawing/2014/main" val="3794677059"/>
                    </a:ext>
                  </a:extLst>
                </a:gridCol>
                <a:gridCol w="1714134">
                  <a:extLst>
                    <a:ext uri="{9D8B030D-6E8A-4147-A177-3AD203B41FA5}">
                      <a16:colId xmlns:a16="http://schemas.microsoft.com/office/drawing/2014/main" val="1396475862"/>
                    </a:ext>
                  </a:extLst>
                </a:gridCol>
              </a:tblGrid>
              <a:tr h="21502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image_metadata( payloadSize )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200"/>
                        </a:spcAft>
                      </a:pPr>
                      <a:r>
                        <a:rPr lang="en-GB" sz="1800" dirty="0">
                          <a:effectLst/>
                        </a:rPr>
                        <a:t>Descriptor</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143619741"/>
                  </a:ext>
                </a:extLst>
              </a:tr>
              <a:tr h="21502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im_cancel_flag</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05547958"/>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if (!im_cancel_flag)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166410024"/>
                  </a:ext>
                </a:extLst>
              </a:tr>
              <a:tr h="215020">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im_persistence_flag</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12509285"/>
                  </a:ext>
                </a:extLst>
              </a:tr>
              <a:tr h="215020">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im_num_metadata_payloads</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a:effectLst/>
                        </a:rPr>
                        <a:t>u(8)</a:t>
                      </a:r>
                      <a:endParaRPr lang="en-US" sz="18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368023555"/>
                  </a:ext>
                </a:extLst>
              </a:tr>
              <a:tr h="215020">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for (i=0; i&lt;im_num_metadata_payloads; i++)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a:effectLst/>
                        </a:rPr>
                        <a:t> </a:t>
                      </a:r>
                      <a:endParaRPr lang="en-US" sz="18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24236602"/>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im_type_id</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u(8)</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159992390"/>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im_uri_available</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u(1)</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165352195"/>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if(!im_uri_available)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586684425"/>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im_metadata_len_minus1</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err="1">
                          <a:effectLst/>
                        </a:rPr>
                        <a:t>ue</a:t>
                      </a:r>
                      <a:r>
                        <a:rPr lang="en-GB" sz="1800" dirty="0">
                          <a:effectLst/>
                        </a:rPr>
                        <a:t>(v)</a:t>
                      </a:r>
                      <a:endParaRPr lang="en-US" sz="18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03667150"/>
                  </a:ext>
                </a:extLst>
              </a:tr>
              <a:tr h="236522">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for( i = 0; i &lt;= im_metadata_len; i++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83168596"/>
                  </a:ext>
                </a:extLst>
              </a:tr>
              <a:tr h="215020">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im_data_payload_byte</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b(8)</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788625197"/>
                  </a:ext>
                </a:extLst>
              </a:tr>
              <a:tr h="215020">
                <a:tc>
                  <a:txBody>
                    <a:bodyPr/>
                    <a:lstStyle/>
                    <a:p>
                      <a:pPr marL="27432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609522113"/>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else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161774287"/>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while( !byte_aligned( )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591207813"/>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im_bit_equal_to_zero</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a:effectLst/>
                        </a:rPr>
                        <a:t>f(1)</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8905634"/>
                  </a:ext>
                </a:extLst>
              </a:tr>
              <a:tr h="215020">
                <a:tc>
                  <a:txBody>
                    <a:bodyPr/>
                    <a:lstStyle/>
                    <a:p>
                      <a:pPr marL="45720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im_data_URI</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l" hangingPunct="0">
                        <a:spcBef>
                          <a:spcPts val="100"/>
                        </a:spcBef>
                        <a:spcAft>
                          <a:spcPts val="200"/>
                        </a:spcAft>
                      </a:pPr>
                      <a:r>
                        <a:rPr lang="en-GB" sz="1800" dirty="0" err="1">
                          <a:effectLst/>
                        </a:rPr>
                        <a:t>st</a:t>
                      </a:r>
                      <a:r>
                        <a:rPr lang="en-GB" sz="1800" dirty="0">
                          <a:effectLst/>
                        </a:rPr>
                        <a:t>(v)</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477862277"/>
                  </a:ext>
                </a:extLst>
              </a:tr>
              <a:tr h="21502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	}</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623687085"/>
                  </a:ext>
                </a:extLst>
              </a:tr>
              <a:tr h="0">
                <a:tc>
                  <a:txBody>
                    <a:bodyPr/>
                    <a:lstStyle/>
                    <a:p>
                      <a:pPr marL="13716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a:effectLst/>
                        </a:rPr>
                        <a:t>}</a:t>
                      </a:r>
                      <a:endParaRPr lang="en-US" sz="18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GB" sz="1800" dirty="0">
                          <a:effectLst/>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959530226"/>
                  </a:ext>
                </a:extLst>
              </a:tr>
              <a:tr h="23652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800" dirty="0">
                          <a:effectLst/>
                        </a:rPr>
                        <a:t>}</a:t>
                      </a:r>
                      <a:endParaRPr lang="en-US" sz="18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57817682"/>
                  </a:ext>
                </a:extLst>
              </a:tr>
            </a:tbl>
          </a:graphicData>
        </a:graphic>
      </p:graphicFrame>
    </p:spTree>
    <p:extLst>
      <p:ext uri="{BB962C8B-B14F-4D97-AF65-F5344CB8AC3E}">
        <p14:creationId xmlns:p14="http://schemas.microsoft.com/office/powerpoint/2010/main" val="3272432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Semantics 1/7</a:t>
            </a:r>
            <a:endParaRPr lang="en-US" dirty="0"/>
          </a:p>
        </p:txBody>
      </p:sp>
      <p:sp>
        <p:nvSpPr>
          <p:cNvPr id="3" name="Content Placeholder 2"/>
          <p:cNvSpPr>
            <a:spLocks noGrp="1"/>
          </p:cNvSpPr>
          <p:nvPr>
            <p:ph idx="1"/>
          </p:nvPr>
        </p:nvSpPr>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ea typeface="Times New Roman" panose="02020603050405020304" pitchFamily="18" charset="0"/>
              </a:rPr>
              <a:t>im_cancel_flag</a:t>
            </a:r>
            <a:r>
              <a:rPr lang="en-CA" sz="1800" dirty="0">
                <a:effectLst/>
                <a:ea typeface="Times New Roman" panose="02020603050405020304" pitchFamily="18" charset="0"/>
              </a:rPr>
              <a:t> </a:t>
            </a:r>
            <a:r>
              <a:rPr lang="en-US" sz="1800" dirty="0">
                <a:effectLst/>
                <a:ea typeface="Times New Roman" panose="02020603050405020304" pitchFamily="18" charset="0"/>
              </a:rPr>
              <a:t>equal to 1 indicates that the SEI message cancels the persistence of any previous image metadata SEI message in output order. </a:t>
            </a:r>
            <a:r>
              <a:rPr lang="en-US" sz="1800" dirty="0" err="1">
                <a:effectLst/>
                <a:ea typeface="Times New Roman" panose="02020603050405020304" pitchFamily="18" charset="0"/>
              </a:rPr>
              <a:t>im_cancel_flag</a:t>
            </a:r>
            <a:r>
              <a:rPr lang="en-US" sz="1800" dirty="0">
                <a:effectLst/>
                <a:ea typeface="Times New Roman" panose="02020603050405020304" pitchFamily="18" charset="0"/>
              </a:rPr>
              <a:t> equal to 0 indicates that image metadata information follows. </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ea typeface="Times New Roman" panose="02020603050405020304" pitchFamily="18" charset="0"/>
              </a:rPr>
              <a:t>im_persistence_flag</a:t>
            </a:r>
            <a:r>
              <a:rPr lang="en-US" sz="1800" dirty="0">
                <a:effectLst/>
                <a:ea typeface="Times New Roman" panose="02020603050405020304" pitchFamily="18" charset="0"/>
              </a:rPr>
              <a:t> specifies the persistence of the image metadata SEI message for the current layer.</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ea typeface="Times New Roman" panose="02020603050405020304" pitchFamily="18" charset="0"/>
              </a:rPr>
              <a:t>im_persistence_flag</a:t>
            </a:r>
            <a:r>
              <a:rPr lang="en-US" sz="1800" dirty="0">
                <a:effectLst/>
                <a:ea typeface="Times New Roman" panose="02020603050405020304" pitchFamily="18" charset="0"/>
              </a:rPr>
              <a:t> equal to 0 specifies that the image metadata SEI message applies to the current decoded picture only.</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ea typeface="Times New Roman" panose="02020603050405020304" pitchFamily="18" charset="0"/>
              </a:rPr>
              <a:t>im_persistence_flag</a:t>
            </a:r>
            <a:r>
              <a:rPr lang="en-US" sz="1800" dirty="0">
                <a:effectLst/>
                <a:ea typeface="Times New Roman" panose="02020603050405020304" pitchFamily="18" charset="0"/>
              </a:rPr>
              <a:t> equal to 1 specifies that the </a:t>
            </a:r>
            <a:r>
              <a:rPr lang="en-US" sz="1800" dirty="0" err="1">
                <a:effectLst/>
                <a:ea typeface="Times New Roman" panose="02020603050405020304" pitchFamily="18" charset="0"/>
              </a:rPr>
              <a:t>imagemetadata</a:t>
            </a:r>
            <a:r>
              <a:rPr lang="en-US" sz="1800" dirty="0">
                <a:effectLst/>
                <a:ea typeface="Times New Roman" panose="02020603050405020304" pitchFamily="18" charset="0"/>
              </a:rPr>
              <a:t> SEI message applies to the current decoded picture and persists for all subsequent pictures of the current layer in output order until one or more of the following conditions are true:</a:t>
            </a:r>
          </a:p>
          <a:p>
            <a:pPr marL="0" marR="0" indent="0" algn="just" hangingPunct="0">
              <a:spcBef>
                <a:spcPts val="430"/>
              </a:spcBef>
              <a:spcAft>
                <a:spcPts val="0"/>
              </a:spcAft>
              <a:buNone/>
              <a:tabLst>
                <a:tab pos="504190" algn="l"/>
                <a:tab pos="756285" algn="l"/>
                <a:tab pos="1008380" algn="l"/>
                <a:tab pos="1260475" algn="l"/>
                <a:tab pos="270510" algn="l"/>
                <a:tab pos="1008380" algn="l"/>
                <a:tab pos="1260475" algn="l"/>
              </a:tabLst>
            </a:pPr>
            <a:r>
              <a:rPr lang="en-GB" sz="1800" dirty="0">
                <a:effectLst/>
                <a:ea typeface="SimSun" panose="02010600030101010101" pitchFamily="2" charset="-122"/>
              </a:rPr>
              <a:t>–	A new CLVS of the current layer begins.</a:t>
            </a:r>
            <a:endParaRPr lang="en-US" sz="1800" dirty="0">
              <a:effectLst/>
              <a:ea typeface="SimSun" panose="02010600030101010101" pitchFamily="2" charset="-122"/>
            </a:endParaRPr>
          </a:p>
          <a:p>
            <a:pPr marL="0" marR="0" indent="0" algn="just" hangingPunct="0">
              <a:spcBef>
                <a:spcPts val="430"/>
              </a:spcBef>
              <a:spcAft>
                <a:spcPts val="0"/>
              </a:spcAft>
              <a:buNone/>
              <a:tabLst>
                <a:tab pos="504190" algn="l"/>
                <a:tab pos="756285" algn="l"/>
                <a:tab pos="1008380" algn="l"/>
                <a:tab pos="1260475" algn="l"/>
              </a:tabLst>
            </a:pPr>
            <a:r>
              <a:rPr lang="en-GB" sz="1800" dirty="0">
                <a:effectLst/>
                <a:ea typeface="SimSun" panose="02010600030101010101" pitchFamily="2" charset="-122"/>
              </a:rPr>
              <a:t>–	The bitstream ends.</a:t>
            </a:r>
            <a:endParaRPr lang="en-US" sz="1800" dirty="0">
              <a:effectLst/>
              <a:ea typeface="SimSun" panose="02010600030101010101" pitchFamily="2" charset="-122"/>
            </a:endParaRPr>
          </a:p>
          <a:p>
            <a:pPr marL="0" marR="0" indent="0" algn="just" hangingPunct="0">
              <a:spcBef>
                <a:spcPts val="430"/>
              </a:spcBef>
              <a:spcAft>
                <a:spcPts val="0"/>
              </a:spcAft>
              <a:buNone/>
              <a:tabLst>
                <a:tab pos="504190" algn="l"/>
                <a:tab pos="756285" algn="l"/>
                <a:tab pos="1008380" algn="l"/>
                <a:tab pos="1260475" algn="l"/>
                <a:tab pos="270510" algn="l"/>
                <a:tab pos="1008380" algn="l"/>
                <a:tab pos="1260475" algn="l"/>
              </a:tabLst>
            </a:pPr>
            <a:r>
              <a:rPr lang="en-GB" sz="1800" dirty="0">
                <a:effectLst/>
                <a:ea typeface="SimSun" panose="02010600030101010101" pitchFamily="2" charset="-122"/>
              </a:rPr>
              <a:t>–	A picture in the current layer in an AU associated with an Exif metadata SEI message is output that follows the current picture in output order.</a:t>
            </a:r>
            <a:endParaRPr lang="en-US" sz="1800" dirty="0">
              <a:effectLst/>
              <a:ea typeface="SimSun" panose="02010600030101010101" pitchFamily="2" charset="-122"/>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1096997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2/7</a:t>
            </a:r>
          </a:p>
        </p:txBody>
      </p:sp>
      <p:sp>
        <p:nvSpPr>
          <p:cNvPr id="3" name="Content Placeholder 2"/>
          <p:cNvSpPr>
            <a:spLocks noGrp="1"/>
          </p:cNvSpPr>
          <p:nvPr>
            <p:ph idx="1"/>
          </p:nvPr>
        </p:nvSpPr>
        <p:spPr>
          <a:xfrm>
            <a:off x="838200" y="1825625"/>
            <a:ext cx="10515600" cy="2213940"/>
          </a:xfrm>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ea typeface="Times New Roman" panose="02020603050405020304" pitchFamily="18" charset="0"/>
              </a:rPr>
              <a:t>im_num_metadata_payloads</a:t>
            </a:r>
            <a:r>
              <a:rPr lang="en-US" sz="1800" b="1" dirty="0">
                <a:effectLst/>
                <a:ea typeface="Times New Roman" panose="02020603050405020304" pitchFamily="18" charset="0"/>
              </a:rPr>
              <a:t> </a:t>
            </a:r>
            <a:r>
              <a:rPr lang="en-US" sz="1800" dirty="0">
                <a:effectLst/>
                <a:ea typeface="Times New Roman" panose="02020603050405020304" pitchFamily="18" charset="0"/>
              </a:rPr>
              <a:t>indicates the number of metadata payloads that follow.</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ea typeface="Times New Roman" panose="02020603050405020304" pitchFamily="18" charset="0"/>
              </a:rPr>
              <a:t>im_bit_equal_to_zero</a:t>
            </a:r>
            <a:r>
              <a:rPr lang="en-US" sz="1800" dirty="0">
                <a:effectLst/>
                <a:ea typeface="Times New Roman" panose="02020603050405020304" pitchFamily="18" charset="0"/>
              </a:rPr>
              <a:t> shall be equal to zero.</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ea typeface="Times New Roman" panose="02020603050405020304" pitchFamily="18" charset="0"/>
              </a:rPr>
              <a:t>im_type_id</a:t>
            </a:r>
            <a:r>
              <a:rPr lang="en-US" sz="1800" b="1" dirty="0">
                <a:effectLst/>
                <a:ea typeface="Times New Roman" panose="02020603050405020304" pitchFamily="18" charset="0"/>
              </a:rPr>
              <a:t> </a:t>
            </a:r>
            <a:r>
              <a:rPr lang="en-US" sz="1800" dirty="0">
                <a:effectLst/>
                <a:ea typeface="Times New Roman" panose="02020603050405020304" pitchFamily="18" charset="0"/>
              </a:rPr>
              <a:t>indicates the type of the metadata payload as defined in Table xx.</a:t>
            </a:r>
          </a:p>
          <a:p>
            <a:pPr marL="0" indent="0">
              <a:buNone/>
            </a:pPr>
            <a:endParaRPr lang="en-US" sz="1800" b="0" i="0" u="none" strike="noStrike" dirty="0">
              <a:effectLst/>
              <a:latin typeface="Aptos" panose="020B0004020202020204" pitchFamily="34" charset="0"/>
            </a:endParaRPr>
          </a:p>
        </p:txBody>
      </p:sp>
      <p:graphicFrame>
        <p:nvGraphicFramePr>
          <p:cNvPr id="4" name="Table 3">
            <a:extLst>
              <a:ext uri="{FF2B5EF4-FFF2-40B4-BE49-F238E27FC236}">
                <a16:creationId xmlns:a16="http://schemas.microsoft.com/office/drawing/2014/main" id="{FB18AB72-A7D3-0998-0127-151044065E0F}"/>
              </a:ext>
            </a:extLst>
          </p:cNvPr>
          <p:cNvGraphicFramePr>
            <a:graphicFrameLocks noGrp="1"/>
          </p:cNvGraphicFramePr>
          <p:nvPr>
            <p:extLst>
              <p:ext uri="{D42A27DB-BD31-4B8C-83A1-F6EECF244321}">
                <p14:modId xmlns:p14="http://schemas.microsoft.com/office/powerpoint/2010/main" val="2942221315"/>
              </p:ext>
            </p:extLst>
          </p:nvPr>
        </p:nvGraphicFramePr>
        <p:xfrm>
          <a:off x="1301262" y="3551712"/>
          <a:ext cx="10052538" cy="2213938"/>
        </p:xfrm>
        <a:graphic>
          <a:graphicData uri="http://schemas.openxmlformats.org/drawingml/2006/table">
            <a:tbl>
              <a:tblPr firstRow="1" firstCol="1" lastRow="1" lastCol="1" bandRow="1" bandCol="1">
                <a:tableStyleId>{073A0DAA-6AF3-43AB-8588-CEC1D06C72B9}</a:tableStyleId>
              </a:tblPr>
              <a:tblGrid>
                <a:gridCol w="1671661">
                  <a:extLst>
                    <a:ext uri="{9D8B030D-6E8A-4147-A177-3AD203B41FA5}">
                      <a16:colId xmlns:a16="http://schemas.microsoft.com/office/drawing/2014/main" val="3532698110"/>
                    </a:ext>
                  </a:extLst>
                </a:gridCol>
                <a:gridCol w="8380877">
                  <a:extLst>
                    <a:ext uri="{9D8B030D-6E8A-4147-A177-3AD203B41FA5}">
                      <a16:colId xmlns:a16="http://schemas.microsoft.com/office/drawing/2014/main" val="4024889652"/>
                    </a:ext>
                  </a:extLst>
                </a:gridCol>
              </a:tblGrid>
              <a:tr h="337720">
                <a:tc>
                  <a:txBody>
                    <a:bodyPr/>
                    <a:lstStyle/>
                    <a:p>
                      <a:pPr marL="0" marR="0"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360045" algn="l"/>
                          <a:tab pos="540385" algn="l"/>
                          <a:tab pos="720090" algn="l"/>
                          <a:tab pos="914400" algn="l"/>
                          <a:tab pos="1080135" algn="l"/>
                          <a:tab pos="1440180" algn="l"/>
                          <a:tab pos="1620520" algn="l"/>
                          <a:tab pos="1800225" algn="l"/>
                          <a:tab pos="1980565" algn="l"/>
                          <a:tab pos="2160270" algn="l"/>
                          <a:tab pos="2340610" algn="l"/>
                          <a:tab pos="2514600" algn="l"/>
                        </a:tabLst>
                      </a:pPr>
                      <a:r>
                        <a:rPr lang="en-CA" sz="1800">
                          <a:effectLst/>
                        </a:rPr>
                        <a:t>Value</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360045" algn="l"/>
                          <a:tab pos="540385" algn="l"/>
                          <a:tab pos="720090" algn="l"/>
                          <a:tab pos="914400" algn="l"/>
                          <a:tab pos="1080135" algn="l"/>
                          <a:tab pos="1440180" algn="l"/>
                          <a:tab pos="1620520" algn="l"/>
                          <a:tab pos="1800225" algn="l"/>
                          <a:tab pos="1980565" algn="l"/>
                          <a:tab pos="2160270" algn="l"/>
                          <a:tab pos="2340610" algn="l"/>
                          <a:tab pos="2514600" algn="l"/>
                        </a:tabLst>
                      </a:pPr>
                      <a:r>
                        <a:rPr lang="en-CA" sz="1800">
                          <a:effectLst/>
                        </a:rPr>
                        <a:t>Interpretation</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36940471"/>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Exif metadata</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27219366"/>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US" sz="1800">
                          <a:effectLst/>
                        </a:rPr>
                        <a:t>JFIF metadata from one or more concatenated APP0 marker segments</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45224643"/>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US" sz="1800">
                          <a:effectLst/>
                        </a:rPr>
                        <a:t>one or more JFIF extension markers</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30476516"/>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US" sz="1800">
                          <a:effectLst/>
                        </a:rPr>
                        <a:t>first APP0 JFIF marker following the 0xFFD8 Start of Image marker</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49675708"/>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XMP metadata</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34317150"/>
                  </a:ext>
                </a:extLst>
              </a:tr>
              <a:tr h="312703">
                <a:tc>
                  <a:txBody>
                    <a:bodyPr/>
                    <a:lstStyle/>
                    <a:p>
                      <a:pPr marL="0" marR="0" algn="ctr"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a:effectLst/>
                        </a:rPr>
                        <a:t>5-255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hangingPunct="0">
                        <a:lnSpc>
                          <a:spcPts val="950"/>
                        </a:lnSpc>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55600" algn="l"/>
                        </a:tabLst>
                      </a:pPr>
                      <a:r>
                        <a:rPr lang="en-CA" sz="1800" dirty="0">
                          <a:effectLst/>
                        </a:rPr>
                        <a:t>Reserved</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425781"/>
                  </a:ext>
                </a:extLst>
              </a:tr>
            </a:tbl>
          </a:graphicData>
        </a:graphic>
      </p:graphicFrame>
    </p:spTree>
    <p:extLst>
      <p:ext uri="{BB962C8B-B14F-4D97-AF65-F5344CB8AC3E}">
        <p14:creationId xmlns:p14="http://schemas.microsoft.com/office/powerpoint/2010/main" val="635807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3/7</a:t>
            </a:r>
          </a:p>
        </p:txBody>
      </p:sp>
      <p:sp>
        <p:nvSpPr>
          <p:cNvPr id="3" name="Content Placeholder 2"/>
          <p:cNvSpPr>
            <a:spLocks noGrp="1"/>
          </p:cNvSpPr>
          <p:nvPr>
            <p:ph idx="1"/>
          </p:nvPr>
        </p:nvSpPr>
        <p:spPr>
          <a:xfrm>
            <a:off x="838200" y="1559404"/>
            <a:ext cx="10515600" cy="2213940"/>
          </a:xfrm>
        </p:spPr>
        <p:txBody>
          <a:bodyPr>
            <a:normAutofit/>
          </a:bodyPr>
          <a:lstStyle/>
          <a:p>
            <a:pPr marL="0" marR="0" indent="0">
              <a:spcBef>
                <a:spcPts val="0"/>
              </a:spcBef>
              <a:spcAft>
                <a:spcPts val="0"/>
              </a:spcAft>
              <a:buNone/>
            </a:pPr>
            <a:r>
              <a:rPr lang="en-US" sz="1800" b="1" dirty="0" err="1">
                <a:effectLst/>
                <a:latin typeface="Times New Roman" panose="02020603050405020304" pitchFamily="18" charset="0"/>
                <a:ea typeface="Times New Roman" panose="02020603050405020304" pitchFamily="18" charset="0"/>
              </a:rPr>
              <a:t>aur_context_present_flag</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indicates the presence of context information for the value in </a:t>
            </a:r>
            <a:r>
              <a:rPr lang="en-US" sz="1800" dirty="0" err="1">
                <a:effectLst/>
                <a:latin typeface="Times New Roman" panose="02020603050405020304" pitchFamily="18" charset="0"/>
                <a:ea typeface="Times New Roman" panose="02020603050405020304" pitchFamily="18" charset="0"/>
              </a:rPr>
              <a:t>aur_restriction</a:t>
            </a:r>
            <a:r>
              <a:rPr lang="en-US" sz="1800" dirty="0">
                <a:effectLst/>
                <a:latin typeface="Times New Roman" panose="02020603050405020304" pitchFamily="18" charset="0"/>
                <a:ea typeface="Times New Roman" panose="02020603050405020304" pitchFamily="18" charset="0"/>
              </a:rPr>
              <a:t>.</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dirty="0">
              <a:latin typeface="Times New Roman" panose="02020603050405020304" pitchFamily="18" charset="0"/>
              <a:ea typeface="Times New Roman" panose="02020603050405020304" pitchFamily="18" charset="0"/>
            </a:endParaRP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b="1" dirty="0" err="1">
                <a:effectLst/>
                <a:latin typeface="Times New Roman" panose="02020603050405020304" pitchFamily="18" charset="0"/>
                <a:ea typeface="Times New Roman" panose="02020603050405020304" pitchFamily="18" charset="0"/>
              </a:rPr>
              <a:t>aur_context</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indicates the context for </a:t>
            </a:r>
            <a:r>
              <a:rPr lang="en-US" sz="1800" dirty="0" err="1">
                <a:effectLst/>
                <a:latin typeface="Times New Roman" panose="02020603050405020304" pitchFamily="18" charset="0"/>
                <a:ea typeface="Times New Roman" panose="02020603050405020304" pitchFamily="18" charset="0"/>
              </a:rPr>
              <a:t>aur_restriction</a:t>
            </a:r>
            <a:r>
              <a:rPr lang="en-US" sz="1800" dirty="0">
                <a:effectLst/>
                <a:latin typeface="Times New Roman" panose="02020603050405020304" pitchFamily="18" charset="0"/>
                <a:ea typeface="Times New Roman" panose="02020603050405020304" pitchFamily="18" charset="0"/>
              </a:rPr>
              <a:t>  as specified in Table </a:t>
            </a:r>
            <a:r>
              <a:rPr lang="en-US" sz="1800" dirty="0" err="1">
                <a:effectLst/>
                <a:latin typeface="Times New Roman" panose="02020603050405020304" pitchFamily="18" charset="0"/>
                <a:ea typeface="Times New Roman" panose="02020603050405020304" pitchFamily="18" charset="0"/>
              </a:rPr>
              <a:t>xy</a:t>
            </a:r>
            <a:r>
              <a:rPr lang="en-US" sz="1800" dirty="0">
                <a:effectLst/>
                <a:latin typeface="Times New Roman" panose="02020603050405020304" pitchFamily="18" charset="0"/>
                <a:ea typeface="Times New Roman" panose="02020603050405020304" pitchFamily="18" charset="0"/>
              </a:rPr>
              <a:t>, where (</a:t>
            </a:r>
            <a:r>
              <a:rPr lang="en-US" sz="1800" dirty="0" err="1">
                <a:effectLst/>
                <a:latin typeface="Times New Roman" panose="02020603050405020304" pitchFamily="18" charset="0"/>
                <a:ea typeface="Times New Roman" panose="02020603050405020304" pitchFamily="18" charset="0"/>
              </a:rPr>
              <a:t>aur_context</a:t>
            </a:r>
            <a:r>
              <a:rPr lang="en-US" sz="1800" dirty="0">
                <a:effectLst/>
                <a:latin typeface="Times New Roman" panose="02020603050405020304" pitchFamily="18" charset="0"/>
                <a:ea typeface="Times New Roman" panose="02020603050405020304" pitchFamily="18" charset="0"/>
              </a:rPr>
              <a:t> &amp; </a:t>
            </a:r>
            <a:r>
              <a:rPr lang="en-US" sz="1800" dirty="0" err="1">
                <a:effectLst/>
                <a:latin typeface="Times New Roman" panose="02020603050405020304" pitchFamily="18" charset="0"/>
                <a:ea typeface="Times New Roman" panose="02020603050405020304" pitchFamily="18" charset="0"/>
              </a:rPr>
              <a:t>bitMask</a:t>
            </a:r>
            <a:r>
              <a:rPr lang="en-US" sz="1800" dirty="0">
                <a:effectLst/>
                <a:latin typeface="Times New Roman" panose="02020603050405020304" pitchFamily="18" charset="0"/>
                <a:ea typeface="Times New Roman" panose="02020603050405020304" pitchFamily="18" charset="0"/>
              </a:rPr>
              <a:t> ) not equal to zero indicates that the context associated with the </a:t>
            </a:r>
            <a:r>
              <a:rPr lang="en-US" sz="1800" dirty="0" err="1">
                <a:effectLst/>
                <a:latin typeface="Times New Roman" panose="02020603050405020304" pitchFamily="18" charset="0"/>
                <a:ea typeface="Times New Roman" panose="02020603050405020304" pitchFamily="18" charset="0"/>
              </a:rPr>
              <a:t>bitMask</a:t>
            </a:r>
            <a:r>
              <a:rPr lang="en-US" sz="1800" dirty="0">
                <a:effectLst/>
                <a:latin typeface="Times New Roman" panose="02020603050405020304" pitchFamily="18" charset="0"/>
                <a:ea typeface="Times New Roman" panose="02020603050405020304" pitchFamily="18" charset="0"/>
              </a:rPr>
              <a:t> value in Table </a:t>
            </a:r>
            <a:r>
              <a:rPr lang="en-US" sz="1800" dirty="0" err="1">
                <a:effectLst/>
                <a:latin typeface="Times New Roman" panose="02020603050405020304" pitchFamily="18" charset="0"/>
                <a:ea typeface="Times New Roman" panose="02020603050405020304" pitchFamily="18" charset="0"/>
              </a:rPr>
              <a:t>xy</a:t>
            </a:r>
            <a:r>
              <a:rPr lang="en-US" sz="1800" dirty="0">
                <a:effectLst/>
                <a:latin typeface="Times New Roman" panose="02020603050405020304" pitchFamily="18" charset="0"/>
                <a:ea typeface="Times New Roman" panose="02020603050405020304" pitchFamily="18" charset="0"/>
              </a:rPr>
              <a:t> applies. When </a:t>
            </a:r>
            <a:r>
              <a:rPr lang="en-US" sz="1800" dirty="0" err="1">
                <a:effectLst/>
                <a:latin typeface="Times New Roman" panose="02020603050405020304" pitchFamily="18" charset="0"/>
                <a:ea typeface="Times New Roman" panose="02020603050405020304" pitchFamily="18" charset="0"/>
              </a:rPr>
              <a:t>aur_context</a:t>
            </a:r>
            <a:r>
              <a:rPr lang="en-US" sz="1800" dirty="0">
                <a:effectLst/>
                <a:latin typeface="Times New Roman" panose="02020603050405020304" pitchFamily="18" charset="0"/>
                <a:ea typeface="Times New Roman" panose="02020603050405020304" pitchFamily="18" charset="0"/>
              </a:rPr>
              <a:t> is greater than 0 and ( </a:t>
            </a:r>
            <a:r>
              <a:rPr lang="en-US" sz="1800" dirty="0" err="1">
                <a:effectLst/>
                <a:latin typeface="Times New Roman" panose="02020603050405020304" pitchFamily="18" charset="0"/>
                <a:ea typeface="Times New Roman" panose="02020603050405020304" pitchFamily="18" charset="0"/>
              </a:rPr>
              <a:t>aur_restriction</a:t>
            </a:r>
            <a:r>
              <a:rPr lang="en-US" sz="1800" dirty="0">
                <a:effectLst/>
                <a:latin typeface="Times New Roman" panose="02020603050405020304" pitchFamily="18" charset="0"/>
                <a:ea typeface="Times New Roman" panose="02020603050405020304" pitchFamily="18" charset="0"/>
              </a:rPr>
              <a:t> &amp; </a:t>
            </a:r>
            <a:r>
              <a:rPr lang="en-US" sz="1800" dirty="0" err="1">
                <a:effectLst/>
                <a:latin typeface="Times New Roman" panose="02020603050405020304" pitchFamily="18" charset="0"/>
                <a:ea typeface="Times New Roman" panose="02020603050405020304" pitchFamily="18" charset="0"/>
              </a:rPr>
              <a:t>bitMask</a:t>
            </a:r>
            <a:r>
              <a:rPr lang="en-US" sz="1800" dirty="0">
                <a:effectLst/>
                <a:latin typeface="Times New Roman" panose="02020603050405020304" pitchFamily="18" charset="0"/>
                <a:ea typeface="Times New Roman" panose="02020603050405020304" pitchFamily="18" charset="0"/>
              </a:rPr>
              <a:t> ) is equal to zero, the context associated with the </a:t>
            </a:r>
            <a:r>
              <a:rPr lang="en-US" sz="1800" dirty="0" err="1">
                <a:effectLst/>
                <a:latin typeface="Times New Roman" panose="02020603050405020304" pitchFamily="18" charset="0"/>
                <a:ea typeface="Times New Roman" panose="02020603050405020304" pitchFamily="18" charset="0"/>
              </a:rPr>
              <a:t>bitMask</a:t>
            </a:r>
            <a:r>
              <a:rPr lang="en-US" sz="1800" dirty="0">
                <a:effectLst/>
                <a:latin typeface="Times New Roman" panose="02020603050405020304" pitchFamily="18" charset="0"/>
                <a:ea typeface="Times New Roman" panose="02020603050405020304" pitchFamily="18" charset="0"/>
              </a:rPr>
              <a:t> value is not applicable.</a:t>
            </a: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800" dirty="0">
              <a:latin typeface="Times New Roman" panose="02020603050405020304" pitchFamily="18" charset="0"/>
              <a:ea typeface="Times New Roman" panose="02020603050405020304" pitchFamily="18" charset="0"/>
            </a:endParaRPr>
          </a:p>
          <a:p>
            <a:pPr marL="0" marR="0" indent="0">
              <a:spcBef>
                <a:spcPts val="0"/>
              </a:spcBef>
              <a:spcAft>
                <a:spcPts val="0"/>
              </a:spcAft>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dirty="0" err="1">
                <a:effectLst/>
                <a:latin typeface="Times New Roman" panose="02020603050405020304" pitchFamily="18" charset="0"/>
                <a:ea typeface="Times New Roman" panose="02020603050405020304" pitchFamily="18" charset="0"/>
              </a:rPr>
              <a:t>aur_context</a:t>
            </a:r>
            <a:r>
              <a:rPr lang="en-US" sz="1800" dirty="0">
                <a:effectLst/>
                <a:latin typeface="Times New Roman" panose="02020603050405020304" pitchFamily="18" charset="0"/>
                <a:ea typeface="Times New Roman" panose="02020603050405020304" pitchFamily="18" charset="0"/>
              </a:rPr>
              <a:t> shall not be equal to 0.</a:t>
            </a:r>
          </a:p>
          <a:p>
            <a:pPr marL="0" indent="0">
              <a:buNone/>
            </a:pPr>
            <a:endParaRPr lang="en-US" sz="1800" b="0" i="0" u="none" strike="noStrike" dirty="0">
              <a:effectLst/>
              <a:latin typeface="Aptos" panose="020B0004020202020204" pitchFamily="34" charset="0"/>
            </a:endParaRPr>
          </a:p>
        </p:txBody>
      </p:sp>
      <p:graphicFrame>
        <p:nvGraphicFramePr>
          <p:cNvPr id="4" name="Table 3">
            <a:extLst>
              <a:ext uri="{FF2B5EF4-FFF2-40B4-BE49-F238E27FC236}">
                <a16:creationId xmlns:a16="http://schemas.microsoft.com/office/drawing/2014/main" id="{A8248308-09A7-BF80-40DE-D5C11A97C92D}"/>
              </a:ext>
            </a:extLst>
          </p:cNvPr>
          <p:cNvGraphicFramePr>
            <a:graphicFrameLocks noGrp="1"/>
          </p:cNvGraphicFramePr>
          <p:nvPr>
            <p:extLst>
              <p:ext uri="{D42A27DB-BD31-4B8C-83A1-F6EECF244321}">
                <p14:modId xmlns:p14="http://schemas.microsoft.com/office/powerpoint/2010/main" val="3416499642"/>
              </p:ext>
            </p:extLst>
          </p:nvPr>
        </p:nvGraphicFramePr>
        <p:xfrm>
          <a:off x="1950231" y="3938959"/>
          <a:ext cx="7054873" cy="2542863"/>
        </p:xfrm>
        <a:graphic>
          <a:graphicData uri="http://schemas.openxmlformats.org/drawingml/2006/table">
            <a:tbl>
              <a:tblPr firstRow="1" firstCol="1" lastRow="1" lastCol="1" bandRow="1" bandCol="1">
                <a:tableStyleId>{073A0DAA-6AF3-43AB-8588-CEC1D06C72B9}</a:tableStyleId>
              </a:tblPr>
              <a:tblGrid>
                <a:gridCol w="1811541">
                  <a:extLst>
                    <a:ext uri="{9D8B030D-6E8A-4147-A177-3AD203B41FA5}">
                      <a16:colId xmlns:a16="http://schemas.microsoft.com/office/drawing/2014/main" val="1288806498"/>
                    </a:ext>
                  </a:extLst>
                </a:gridCol>
                <a:gridCol w="5243332">
                  <a:extLst>
                    <a:ext uri="{9D8B030D-6E8A-4147-A177-3AD203B41FA5}">
                      <a16:colId xmlns:a16="http://schemas.microsoft.com/office/drawing/2014/main" val="1918410622"/>
                    </a:ext>
                  </a:extLst>
                </a:gridCol>
              </a:tblGrid>
              <a:tr h="451693">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Bitmask</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400"/>
                        </a:spcBef>
                        <a:spcAft>
                          <a:spcPts val="400"/>
                        </a:spcAft>
                        <a:tabLst>
                          <a:tab pos="180340" algn="l"/>
                          <a:tab pos="360045" algn="l"/>
                          <a:tab pos="540385" algn="l"/>
                          <a:tab pos="720090" algn="l"/>
                          <a:tab pos="1080135" algn="l"/>
                          <a:tab pos="1440180" algn="l"/>
                          <a:tab pos="1620520" algn="l"/>
                          <a:tab pos="1800225" algn="l"/>
                          <a:tab pos="1980565" algn="l"/>
                          <a:tab pos="2160270" algn="l"/>
                          <a:tab pos="2340610" algn="l"/>
                        </a:tabLst>
                      </a:pPr>
                      <a:r>
                        <a:rPr lang="en-CA" sz="1800" dirty="0">
                          <a:effectLst/>
                        </a:rPr>
                        <a:t>Interpretation</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4889086"/>
                  </a:ext>
                </a:extLst>
              </a:tr>
              <a:tr h="418234">
                <a:tc>
                  <a:txBody>
                    <a:bodyPr/>
                    <a:lstStyle/>
                    <a:p>
                      <a:pPr marL="0" marR="0" algn="ctr">
                        <a:lnSpc>
                          <a:spcPts val="950"/>
                        </a:lnSpc>
                        <a:spcBef>
                          <a:spcPts val="200"/>
                        </a:spcBef>
                        <a:spcAft>
                          <a:spcPts val="200"/>
                        </a:spcAft>
                      </a:pPr>
                      <a:r>
                        <a:rPr lang="en-CA" sz="1800">
                          <a:effectLst/>
                        </a:rPr>
                        <a:t>0x0001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commercial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2871909"/>
                  </a:ext>
                </a:extLst>
              </a:tr>
              <a:tr h="418234">
                <a:tc>
                  <a:txBody>
                    <a:bodyPr/>
                    <a:lstStyle/>
                    <a:p>
                      <a:pPr marL="0" marR="0" algn="ctr">
                        <a:lnSpc>
                          <a:spcPts val="950"/>
                        </a:lnSpc>
                        <a:spcBef>
                          <a:spcPts val="200"/>
                        </a:spcBef>
                        <a:spcAft>
                          <a:spcPts val="200"/>
                        </a:spcAft>
                      </a:pPr>
                      <a:r>
                        <a:rPr lang="en-CA" sz="1800">
                          <a:effectLst/>
                        </a:rPr>
                        <a:t>0x0002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non-commercial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35513834"/>
                  </a:ext>
                </a:extLst>
              </a:tr>
              <a:tr h="418234">
                <a:tc>
                  <a:txBody>
                    <a:bodyPr/>
                    <a:lstStyle/>
                    <a:p>
                      <a:pPr marL="0" marR="0" algn="ctr">
                        <a:lnSpc>
                          <a:spcPts val="950"/>
                        </a:lnSpc>
                        <a:spcBef>
                          <a:spcPts val="200"/>
                        </a:spcBef>
                        <a:spcAft>
                          <a:spcPts val="200"/>
                        </a:spcAft>
                      </a:pPr>
                      <a:r>
                        <a:rPr lang="en-CA" sz="1800">
                          <a:effectLst/>
                        </a:rPr>
                        <a:t>0x0004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official government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57251730"/>
                  </a:ext>
                </a:extLst>
              </a:tr>
              <a:tr h="418234">
                <a:tc>
                  <a:txBody>
                    <a:bodyPr/>
                    <a:lstStyle/>
                    <a:p>
                      <a:pPr marL="0" marR="0" algn="ctr">
                        <a:lnSpc>
                          <a:spcPts val="950"/>
                        </a:lnSpc>
                        <a:spcBef>
                          <a:spcPts val="200"/>
                        </a:spcBef>
                        <a:spcAft>
                          <a:spcPts val="200"/>
                        </a:spcAft>
                      </a:pPr>
                      <a:r>
                        <a:rPr lang="en-CA" sz="1800">
                          <a:effectLst/>
                        </a:rPr>
                        <a:t>0x0008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research and academic use</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34948664"/>
                  </a:ext>
                </a:extLst>
              </a:tr>
              <a:tr h="418234">
                <a:tc>
                  <a:txBody>
                    <a:bodyPr/>
                    <a:lstStyle/>
                    <a:p>
                      <a:pPr marL="0" marR="0" algn="ctr">
                        <a:lnSpc>
                          <a:spcPts val="950"/>
                        </a:lnSpc>
                        <a:spcBef>
                          <a:spcPts val="200"/>
                        </a:spcBef>
                        <a:spcAft>
                          <a:spcPts val="200"/>
                        </a:spcAft>
                      </a:pPr>
                      <a:r>
                        <a:rPr lang="en-CA" sz="1800">
                          <a:effectLst/>
                        </a:rPr>
                        <a:t>0x0010 to 0xFFFF</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nSpc>
                          <a:spcPts val="950"/>
                        </a:lnSpc>
                        <a:spcBef>
                          <a:spcPts val="200"/>
                        </a:spcBef>
                        <a:spcAft>
                          <a:spcPts val="200"/>
                        </a:spcAft>
                      </a:pPr>
                      <a:r>
                        <a:rPr lang="en-CA" sz="1800" dirty="0">
                          <a:effectLst/>
                        </a:rPr>
                        <a:t>Reserved for future use of ITU and ISO</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46340837"/>
                  </a:ext>
                </a:extLst>
              </a:tr>
            </a:tbl>
          </a:graphicData>
        </a:graphic>
      </p:graphicFrame>
    </p:spTree>
    <p:extLst>
      <p:ext uri="{BB962C8B-B14F-4D97-AF65-F5344CB8AC3E}">
        <p14:creationId xmlns:p14="http://schemas.microsoft.com/office/powerpoint/2010/main" val="3208171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Semantics 4/7 (Exif)</a:t>
            </a:r>
          </a:p>
        </p:txBody>
      </p:sp>
      <p:sp>
        <p:nvSpPr>
          <p:cNvPr id="3" name="Content Placeholder 2"/>
          <p:cNvSpPr>
            <a:spLocks noGrp="1"/>
          </p:cNvSpPr>
          <p:nvPr>
            <p:ph idx="1"/>
          </p:nvPr>
        </p:nvSpPr>
        <p:spPr>
          <a:xfrm>
            <a:off x="838200" y="1559404"/>
            <a:ext cx="10515600" cy="4102842"/>
          </a:xfrm>
        </p:spPr>
        <p:txBody>
          <a:bodyPr>
            <a:normAutofit fontScale="92500" lnSpcReduction="10000"/>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900" dirty="0">
                <a:effectLst/>
                <a:ea typeface="Times New Roman" panose="02020603050405020304" pitchFamily="18" charset="0"/>
              </a:rPr>
              <a:t>When </a:t>
            </a:r>
            <a:r>
              <a:rPr lang="en-CA" sz="1900" dirty="0" err="1">
                <a:effectLst/>
                <a:ea typeface="Times New Roman" panose="02020603050405020304" pitchFamily="18" charset="0"/>
              </a:rPr>
              <a:t>im_type_id</a:t>
            </a:r>
            <a:r>
              <a:rPr lang="en-CA" sz="1900" dirty="0">
                <a:effectLst/>
                <a:ea typeface="Times New Roman" panose="02020603050405020304" pitchFamily="18" charset="0"/>
              </a:rPr>
              <a:t> is equal to 0, the following image metadata payload is Exchangeable Image File (Exif)  metadata. The Exif Format for digital still cameras includes a set of metadata that captures information regarding the digital photography process that was used to record an image. Such metadata includes: the acceleration vector of the camera at the time the image was captured, camera lens information, GPS data, the color space used, spectral sensitivity, maximum lens aperture, and more. </a:t>
            </a:r>
            <a:endParaRPr lang="en-US" sz="1900" dirty="0">
              <a:effectLst/>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900" dirty="0">
                <a:effectLst/>
                <a:ea typeface="Times New Roman" panose="02020603050405020304" pitchFamily="18" charset="0"/>
              </a:rPr>
              <a:t>Exif metadata is specified by </a:t>
            </a:r>
            <a:r>
              <a:rPr lang="en-US" sz="1900" dirty="0">
                <a:solidFill>
                  <a:schemeClr val="tx1"/>
                </a:solidFill>
                <a:effectLst/>
                <a:highlight>
                  <a:srgbClr val="FFFF00"/>
                </a:highlight>
                <a:ea typeface="Times New Roman" panose="02020603050405020304" pitchFamily="18" charset="0"/>
              </a:rPr>
              <a:t>any of the</a:t>
            </a:r>
            <a:r>
              <a:rPr lang="en-US" sz="1900" dirty="0">
                <a:solidFill>
                  <a:schemeClr val="tx1"/>
                </a:solidFill>
                <a:effectLst/>
                <a:ea typeface="Times New Roman" panose="02020603050405020304" pitchFamily="18" charset="0"/>
              </a:rPr>
              <a:t> </a:t>
            </a:r>
            <a:r>
              <a:rPr lang="en-US" sz="1900" dirty="0">
                <a:effectLst/>
                <a:ea typeface="Times New Roman" panose="02020603050405020304" pitchFamily="18" charset="0"/>
              </a:rPr>
              <a:t>Exchangeable image file (Exif) format for digital still cameras standards developed jointly by the Camera &amp; Imaging Products Association (CIPA) and the Japan Electronics and Information Technology Industries Association (JEITA), </a:t>
            </a:r>
            <a:r>
              <a:rPr lang="en-CA" sz="1900" dirty="0">
                <a:effectLst/>
                <a:ea typeface="Times New Roman" panose="02020603050405020304" pitchFamily="18" charset="0"/>
              </a:rPr>
              <a:t>for the associated video source pictures prior to encoding, e.g., for camera-captured content. To date, there are </a:t>
            </a:r>
            <a:r>
              <a:rPr lang="en-CA" sz="1900" dirty="0" err="1">
                <a:effectLst/>
                <a:ea typeface="Times New Roman" panose="02020603050405020304" pitchFamily="18" charset="0"/>
              </a:rPr>
              <a:t>multple</a:t>
            </a:r>
            <a:r>
              <a:rPr lang="en-CA" sz="1900" dirty="0">
                <a:effectLst/>
                <a:ea typeface="Times New Roman" panose="02020603050405020304" pitchFamily="18" charset="0"/>
              </a:rPr>
              <a:t> versions of Exif deployed, each with its own indicator to signal the version number in use.</a:t>
            </a:r>
            <a:endParaRPr lang="en-US" sz="1900" dirty="0">
              <a:effectLst/>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900" dirty="0">
                <a:effectLst/>
                <a:ea typeface="Times New Roman" panose="02020603050405020304" pitchFamily="18" charset="0"/>
              </a:rPr>
              <a:t>[Ed. Note: Neither CIPA nor JEITA are listed in the organizations for which normative references may be made to documents published by CIPA or JEITA. The list of such organizations is available at: </a:t>
            </a:r>
            <a:r>
              <a:rPr lang="en-GB" sz="1900" u="sng" dirty="0">
                <a:solidFill>
                  <a:srgbClr val="0000FF"/>
                </a:solidFill>
                <a:effectLst/>
                <a:ea typeface="Times New Roman" panose="02020603050405020304" pitchFamily="18" charset="0"/>
                <a:hlinkClick r:id="rId2"/>
              </a:rPr>
              <a:t>https://www.itu.int/net4/ITU-T/lists/sdo.aspx</a:t>
            </a:r>
            <a:r>
              <a:rPr lang="en-GB" sz="1900" dirty="0">
                <a:effectLst/>
                <a:ea typeface="Times New Roman" panose="02020603050405020304" pitchFamily="18" charset="0"/>
              </a:rPr>
              <a:t>. To add either CIPA or JEITA to the list, the A.4 process needs to be executed for one or both organizations, and their status as A.5 organizations needs to be approved by SG16. There would probably also need to be a specific list of documents referenced rather than the concept of “any of the” standards produced by those organizations.]</a:t>
            </a:r>
            <a:endParaRPr lang="en-US" sz="1900" dirty="0">
              <a:effectLst/>
              <a:ea typeface="Times New Roman" panose="02020603050405020304" pitchFamily="18" charset="0"/>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3534138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4471"/>
            <a:ext cx="10515600" cy="1325563"/>
          </a:xfrm>
        </p:spPr>
        <p:txBody>
          <a:bodyPr/>
          <a:lstStyle/>
          <a:p>
            <a:r>
              <a:rPr lang="en-US" dirty="0"/>
              <a:t>Semantics 5/7 (JFIF)</a:t>
            </a:r>
          </a:p>
        </p:txBody>
      </p:sp>
      <p:sp>
        <p:nvSpPr>
          <p:cNvPr id="3" name="Content Placeholder 2"/>
          <p:cNvSpPr>
            <a:spLocks noGrp="1"/>
          </p:cNvSpPr>
          <p:nvPr>
            <p:ph idx="1"/>
          </p:nvPr>
        </p:nvSpPr>
        <p:spPr>
          <a:xfrm>
            <a:off x="838200" y="973015"/>
            <a:ext cx="10515600" cy="5791200"/>
          </a:xfrm>
        </p:spPr>
        <p:txBody>
          <a:bodyPr>
            <a:normAutofit fontScale="70000" lnSpcReduction="20000"/>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300" dirty="0">
                <a:effectLst/>
                <a:latin typeface="Times New Roman" panose="02020603050405020304" pitchFamily="18" charset="0"/>
                <a:ea typeface="Times New Roman" panose="02020603050405020304" pitchFamily="18" charset="0"/>
              </a:rPr>
              <a:t>When </a:t>
            </a:r>
            <a:r>
              <a:rPr lang="en-CA" sz="2300" dirty="0" err="1">
                <a:effectLst/>
                <a:latin typeface="Times New Roman" panose="02020603050405020304" pitchFamily="18" charset="0"/>
                <a:ea typeface="Times New Roman" panose="02020603050405020304" pitchFamily="18" charset="0"/>
              </a:rPr>
              <a:t>im_type_id</a:t>
            </a:r>
            <a:r>
              <a:rPr lang="en-CA" sz="2300" dirty="0">
                <a:effectLst/>
                <a:latin typeface="Times New Roman" panose="02020603050405020304" pitchFamily="18" charset="0"/>
                <a:ea typeface="Times New Roman" panose="02020603050405020304" pitchFamily="18" charset="0"/>
              </a:rPr>
              <a:t> is equal to 1, 2, or 3, the following metadata payload is JFIF metadata, as specified by </a:t>
            </a:r>
            <a:r>
              <a:rPr lang="en-US" sz="2300" dirty="0">
                <a:effectLst/>
                <a:latin typeface="Times New Roman" panose="02020603050405020304" pitchFamily="18" charset="0"/>
                <a:ea typeface="Times New Roman" panose="02020603050405020304" pitchFamily="18" charset="0"/>
              </a:rPr>
              <a:t>ITU-T Recommendation T.871 | ISO/IEC International Standard 10918-5.</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300" dirty="0">
                <a:effectLst/>
                <a:latin typeface="Times New Roman" panose="02020603050405020304" pitchFamily="18" charset="0"/>
                <a:ea typeface="Times New Roman" panose="02020603050405020304" pitchFamily="18" charset="0"/>
              </a:rPr>
              <a:t>JFIF metadata and its semantics are specified by </a:t>
            </a:r>
            <a:r>
              <a:rPr lang="en-US" sz="2300" dirty="0">
                <a:effectLst/>
                <a:latin typeface="Times New Roman" panose="02020603050405020304" pitchFamily="18" charset="0"/>
                <a:ea typeface="Times New Roman" panose="02020603050405020304" pitchFamily="18" charset="0"/>
              </a:rPr>
              <a:t>ITU-T Recommendation T.871 | ISO/IEC International Standard 10918-5 (hereafter, the JFIF standard)</a:t>
            </a:r>
            <a:r>
              <a:rPr lang="en-CA" sz="2300" dirty="0">
                <a:effectLst/>
                <a:latin typeface="Times New Roman" panose="02020603050405020304" pitchFamily="18" charset="0"/>
                <a:ea typeface="Times New Roman" panose="02020603050405020304" pitchFamily="18" charset="0"/>
              </a:rPr>
              <a:t>. Of particular importance is the distinction by JFIF between an APP0 marker that contains information describing the organization of the image data, and an APP0 marker that contains “extension” information. [Ed. Note: Needs formal reference (in clause 2). Does that document define what an “APP0 marker” is?]</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300" dirty="0">
                <a:effectLst/>
                <a:latin typeface="Times New Roman" panose="02020603050405020304" pitchFamily="18" charset="0"/>
                <a:ea typeface="Times New Roman" panose="02020603050405020304" pitchFamily="18" charset="0"/>
              </a:rPr>
              <a:t>A single APP0 marker that carries the information to describe the organization of the image is signalled by the zero-terminated string “JFIF” (‘0x</a:t>
            </a:r>
            <a:r>
              <a:rPr lang="en-US" sz="2300" dirty="0">
                <a:effectLst/>
                <a:latin typeface="Times New Roman" panose="02020603050405020304" pitchFamily="18" charset="0"/>
                <a:ea typeface="Times New Roman" panose="02020603050405020304" pitchFamily="18" charset="0"/>
              </a:rPr>
              <a:t>4A46494600’) within that APP0 marker. One or more subsequent APP0 markers may follow the first APP0 marker in which the subsequent APP0 marker(s) carries “extension” information. In particular,</a:t>
            </a:r>
            <a:r>
              <a:rPr lang="en-CA" sz="2300" dirty="0">
                <a:effectLst/>
                <a:latin typeface="Times New Roman" panose="02020603050405020304" pitchFamily="18" charset="0"/>
                <a:ea typeface="Times New Roman" panose="02020603050405020304" pitchFamily="18" charset="0"/>
              </a:rPr>
              <a:t> the JFIF extension mechanism can be used to carry image thumbnails, although there is no specification by the JFIF standard for the precise type of data carried in JFIF extensions.</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300" dirty="0">
                <a:effectLst/>
                <a:latin typeface="Times New Roman" panose="02020603050405020304" pitchFamily="18" charset="0"/>
                <a:ea typeface="Times New Roman" panose="02020603050405020304" pitchFamily="18" charset="0"/>
              </a:rPr>
              <a:t>Approaches for carriage of JFIF within an SEI message include:</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300" dirty="0">
                <a:effectLst/>
                <a:latin typeface="Times New Roman" panose="02020603050405020304" pitchFamily="18" charset="0"/>
                <a:ea typeface="Times New Roman" panose="02020603050405020304" pitchFamily="18" charset="0"/>
              </a:rPr>
              <a:t>–	</a:t>
            </a:r>
            <a:r>
              <a:rPr lang="en-CA" sz="2300" dirty="0">
                <a:effectLst/>
                <a:latin typeface="Times New Roman" panose="02020603050405020304" pitchFamily="18" charset="0"/>
                <a:ea typeface="Times New Roman" panose="02020603050405020304" pitchFamily="18" charset="0"/>
              </a:rPr>
              <a:t>The JFIF payload is carried entirely as a single “container” within an SEI message. In this approach, the JFIF payload includes the payloads from the first and all, if any, subsequent JFIF APP0 markers for an image.</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300" dirty="0">
                <a:effectLst/>
                <a:latin typeface="Times New Roman" panose="02020603050405020304" pitchFamily="18" charset="0"/>
                <a:ea typeface="Times New Roman" panose="02020603050405020304" pitchFamily="18" charset="0"/>
              </a:rPr>
              <a:t>–	</a:t>
            </a:r>
            <a:r>
              <a:rPr lang="en-CA" sz="2300" dirty="0">
                <a:effectLst/>
                <a:latin typeface="Times New Roman" panose="02020603050405020304" pitchFamily="18" charset="0"/>
                <a:ea typeface="Times New Roman" panose="02020603050405020304" pitchFamily="18" charset="0"/>
              </a:rPr>
              <a:t>The JFIF payload from only extension APP0 markers, i.e., all JFIF APP0 markers that appear subsequent to the first APP0 marker, is carried as a single container. This approach facilitates the carriage of thumbnail images without the overhead of the carriage of the first JFIF APP0 marker.</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300" dirty="0">
                <a:effectLst/>
                <a:latin typeface="Times New Roman" panose="02020603050405020304" pitchFamily="18" charset="0"/>
                <a:ea typeface="Times New Roman" panose="02020603050405020304" pitchFamily="18" charset="0"/>
              </a:rPr>
              <a:t>–	</a:t>
            </a:r>
            <a:r>
              <a:rPr lang="en-CA" sz="2300" dirty="0">
                <a:effectLst/>
                <a:latin typeface="Times New Roman" panose="02020603050405020304" pitchFamily="18" charset="0"/>
                <a:ea typeface="Times New Roman" panose="02020603050405020304" pitchFamily="18" charset="0"/>
              </a:rPr>
              <a:t>The JFIF payload from only the first JFIF APP0 marker is carried as a single container.</a:t>
            </a:r>
            <a:endParaRPr lang="en-US" sz="23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300" dirty="0">
                <a:effectLst/>
                <a:latin typeface="Times New Roman" panose="02020603050405020304" pitchFamily="18" charset="0"/>
                <a:ea typeface="Times New Roman" panose="02020603050405020304" pitchFamily="18" charset="0"/>
              </a:rPr>
              <a:t>When </a:t>
            </a:r>
            <a:r>
              <a:rPr lang="en-CA" sz="2300" dirty="0" err="1">
                <a:effectLst/>
                <a:latin typeface="Times New Roman" panose="02020603050405020304" pitchFamily="18" charset="0"/>
                <a:ea typeface="Times New Roman" panose="02020603050405020304" pitchFamily="18" charset="0"/>
              </a:rPr>
              <a:t>im_type_id</a:t>
            </a:r>
            <a:r>
              <a:rPr lang="en-CA" sz="2300" dirty="0">
                <a:effectLst/>
                <a:latin typeface="Times New Roman" panose="02020603050405020304" pitchFamily="18" charset="0"/>
                <a:ea typeface="Times New Roman" panose="02020603050405020304" pitchFamily="18" charset="0"/>
              </a:rPr>
              <a:t> is equal to 1, the following image metadata payload is </a:t>
            </a:r>
            <a:r>
              <a:rPr lang="en-US" sz="2300" dirty="0">
                <a:effectLst/>
                <a:latin typeface="Times New Roman" panose="02020603050405020304" pitchFamily="18" charset="0"/>
                <a:ea typeface="Times New Roman" panose="02020603050405020304" pitchFamily="18" charset="0"/>
              </a:rPr>
              <a:t>JFIF metadata from one or more concatenated APP0 marker segments without the APP0 marker segment identifiers themselves, i.e., an APP0 marker segment with  bytes containing 0x4A46494600, </a:t>
            </a:r>
            <a:r>
              <a:rPr lang="en-US" sz="2300" dirty="0" err="1">
                <a:effectLst/>
                <a:latin typeface="Times New Roman" panose="02020603050405020304" pitchFamily="18" charset="0"/>
                <a:ea typeface="Times New Roman" panose="02020603050405020304" pitchFamily="18" charset="0"/>
              </a:rPr>
              <a:t>i.e</a:t>
            </a:r>
            <a:r>
              <a:rPr lang="en-US" sz="2300" dirty="0">
                <a:effectLst/>
                <a:latin typeface="Times New Roman" panose="02020603050405020304" pitchFamily="18" charset="0"/>
                <a:ea typeface="Times New Roman" panose="02020603050405020304" pitchFamily="18" charset="0"/>
              </a:rPr>
              <a:t>, the zero-terminated string "JFIF", according to Rec. ITU-T T.50 or ISO 646 coding, and one or more APP0 marker segments containing 0x4A46585800, </a:t>
            </a:r>
            <a:r>
              <a:rPr lang="en-US" sz="2300" dirty="0" err="1">
                <a:effectLst/>
                <a:latin typeface="Times New Roman" panose="02020603050405020304" pitchFamily="18" charset="0"/>
                <a:ea typeface="Times New Roman" panose="02020603050405020304" pitchFamily="18" charset="0"/>
              </a:rPr>
              <a:t>i.e</a:t>
            </a:r>
            <a:r>
              <a:rPr lang="en-US" sz="2300" dirty="0">
                <a:effectLst/>
                <a:latin typeface="Times New Roman" panose="02020603050405020304" pitchFamily="18" charset="0"/>
                <a:ea typeface="Times New Roman" panose="02020603050405020304" pitchFamily="18" charset="0"/>
              </a:rPr>
              <a:t>,  the zero-terminated string "JFXX", according to Rec. ITU-T T.50 or ISO 646 coding.</a:t>
            </a:r>
          </a:p>
          <a:p>
            <a:pPr marL="0" marR="0" indent="0" algn="just" hangingPunct="0">
              <a:spcBef>
                <a:spcPts val="430"/>
              </a:spcBef>
              <a:spcAft>
                <a:spcPts val="0"/>
              </a:spcAft>
              <a:buNone/>
              <a:tabLst>
                <a:tab pos="504190" algn="l"/>
                <a:tab pos="756285" algn="l"/>
                <a:tab pos="1008380" algn="l"/>
                <a:tab pos="1260475" algn="l"/>
              </a:tabLst>
            </a:pPr>
            <a:r>
              <a:rPr lang="en-GB" sz="2300" dirty="0">
                <a:effectLst/>
                <a:latin typeface="Times New Roman" panose="02020603050405020304" pitchFamily="18" charset="0"/>
                <a:ea typeface="SimSun" panose="02010600030101010101" pitchFamily="2" charset="-122"/>
              </a:rPr>
              <a:t>When </a:t>
            </a:r>
            <a:r>
              <a:rPr lang="en-GB" sz="2300" dirty="0" err="1">
                <a:effectLst/>
                <a:latin typeface="Times New Roman" panose="02020603050405020304" pitchFamily="18" charset="0"/>
                <a:ea typeface="SimSun" panose="02010600030101010101" pitchFamily="2" charset="-122"/>
              </a:rPr>
              <a:t>im_type_id</a:t>
            </a:r>
            <a:r>
              <a:rPr lang="en-GB" sz="2300" dirty="0">
                <a:effectLst/>
                <a:latin typeface="Times New Roman" panose="02020603050405020304" pitchFamily="18" charset="0"/>
                <a:ea typeface="SimSun" panose="02010600030101010101" pitchFamily="2" charset="-122"/>
              </a:rPr>
              <a:t> is equal to 2, </a:t>
            </a:r>
            <a:r>
              <a:rPr lang="en-CA" sz="2300" dirty="0">
                <a:effectLst/>
                <a:latin typeface="Times New Roman" panose="02020603050405020304" pitchFamily="18" charset="0"/>
                <a:ea typeface="SimSun" panose="02010600030101010101" pitchFamily="2" charset="-122"/>
              </a:rPr>
              <a:t>the following image metadata payload</a:t>
            </a:r>
            <a:r>
              <a:rPr lang="en-US" sz="2300" dirty="0">
                <a:effectLst/>
                <a:latin typeface="Times New Roman" panose="02020603050405020304" pitchFamily="18" charset="0"/>
                <a:ea typeface="SimSun" panose="02010600030101010101" pitchFamily="2" charset="-122"/>
              </a:rPr>
              <a:t> contains bytes from one or more JFIF extension markers, i.e., one or more </a:t>
            </a:r>
            <a:r>
              <a:rPr lang="en-GB" sz="2300" dirty="0">
                <a:effectLst/>
                <a:latin typeface="Times New Roman" panose="02020603050405020304" pitchFamily="18" charset="0"/>
                <a:ea typeface="SimSun" panose="02010600030101010101" pitchFamily="2" charset="-122"/>
              </a:rPr>
              <a:t>APP0 markers that include 0x4A46585800, </a:t>
            </a:r>
            <a:r>
              <a:rPr lang="en-GB" sz="2300" dirty="0" err="1">
                <a:effectLst/>
                <a:latin typeface="Times New Roman" panose="02020603050405020304" pitchFamily="18" charset="0"/>
                <a:ea typeface="SimSun" panose="02010600030101010101" pitchFamily="2" charset="-122"/>
              </a:rPr>
              <a:t>i.e</a:t>
            </a:r>
            <a:r>
              <a:rPr lang="en-GB" sz="2300" dirty="0">
                <a:effectLst/>
                <a:latin typeface="Times New Roman" panose="02020603050405020304" pitchFamily="18" charset="0"/>
                <a:ea typeface="SimSun" panose="02010600030101010101" pitchFamily="2" charset="-122"/>
              </a:rPr>
              <a:t>,  the zero-terminated string "JFXX", according to Rec. ITU-T T.50 or ISO 646 coding.</a:t>
            </a:r>
            <a:endParaRPr lang="en-US" sz="2300" dirty="0">
              <a:effectLst/>
              <a:latin typeface="Times New Roman" panose="02020603050405020304" pitchFamily="18" charset="0"/>
              <a:ea typeface="SimSun" panose="02010600030101010101" pitchFamily="2" charset="-122"/>
            </a:endParaRPr>
          </a:p>
          <a:p>
            <a:pPr marL="0" marR="0" indent="0" algn="just" hangingPunct="0">
              <a:spcBef>
                <a:spcPts val="430"/>
              </a:spcBef>
              <a:spcAft>
                <a:spcPts val="0"/>
              </a:spcAft>
              <a:buNone/>
              <a:tabLst>
                <a:tab pos="504190" algn="l"/>
                <a:tab pos="756285" algn="l"/>
                <a:tab pos="1008380" algn="l"/>
                <a:tab pos="1260475" algn="l"/>
              </a:tabLst>
            </a:pPr>
            <a:r>
              <a:rPr lang="en-GB" sz="2300" dirty="0">
                <a:effectLst/>
                <a:latin typeface="Times New Roman" panose="02020603050405020304" pitchFamily="18" charset="0"/>
                <a:ea typeface="SimSun" panose="02010600030101010101" pitchFamily="2" charset="-122"/>
              </a:rPr>
              <a:t>When </a:t>
            </a:r>
            <a:r>
              <a:rPr lang="en-GB" sz="2300" dirty="0" err="1">
                <a:effectLst/>
                <a:latin typeface="Times New Roman" panose="02020603050405020304" pitchFamily="18" charset="0"/>
                <a:ea typeface="SimSun" panose="02010600030101010101" pitchFamily="2" charset="-122"/>
              </a:rPr>
              <a:t>im_type_id</a:t>
            </a:r>
            <a:r>
              <a:rPr lang="en-GB" sz="2300" dirty="0">
                <a:effectLst/>
                <a:latin typeface="Times New Roman" panose="02020603050405020304" pitchFamily="18" charset="0"/>
                <a:ea typeface="SimSun" panose="02010600030101010101" pitchFamily="2" charset="-122"/>
              </a:rPr>
              <a:t> is equal to 3, </a:t>
            </a:r>
            <a:r>
              <a:rPr lang="en-CA" sz="2300" dirty="0">
                <a:effectLst/>
                <a:latin typeface="Times New Roman" panose="02020603050405020304" pitchFamily="18" charset="0"/>
                <a:ea typeface="SimSun" panose="02010600030101010101" pitchFamily="2" charset="-122"/>
              </a:rPr>
              <a:t>the following image metadata payload</a:t>
            </a:r>
            <a:r>
              <a:rPr lang="en-US" sz="2300" dirty="0">
                <a:effectLst/>
                <a:latin typeface="Times New Roman" panose="02020603050405020304" pitchFamily="18" charset="0"/>
                <a:ea typeface="SimSun" panose="02010600030101010101" pitchFamily="2" charset="-122"/>
              </a:rPr>
              <a:t> contains bytes obtained from the first </a:t>
            </a:r>
            <a:r>
              <a:rPr lang="en-GB" sz="2300" dirty="0">
                <a:effectLst/>
                <a:latin typeface="Times New Roman" panose="02020603050405020304" pitchFamily="18" charset="0"/>
                <a:ea typeface="SimSun" panose="02010600030101010101" pitchFamily="2" charset="-122"/>
              </a:rPr>
              <a:t>APP0 marker following the 0xFFD8 Start of Image marker within the image. The first APP0 marker includes 0x4A46494600, </a:t>
            </a:r>
            <a:r>
              <a:rPr lang="en-GB" sz="2300" dirty="0" err="1">
                <a:effectLst/>
                <a:latin typeface="Times New Roman" panose="02020603050405020304" pitchFamily="18" charset="0"/>
                <a:ea typeface="SimSun" panose="02010600030101010101" pitchFamily="2" charset="-122"/>
              </a:rPr>
              <a:t>i.e</a:t>
            </a:r>
            <a:r>
              <a:rPr lang="en-GB" sz="2300" dirty="0">
                <a:effectLst/>
                <a:latin typeface="Times New Roman" panose="02020603050405020304" pitchFamily="18" charset="0"/>
                <a:ea typeface="SimSun" panose="02010600030101010101" pitchFamily="2" charset="-122"/>
              </a:rPr>
              <a:t>,  the zero-terminated string "JFIF", according to Rec. ITU-T T.50 or ISO 646 coding.</a:t>
            </a:r>
            <a:endParaRPr lang="en-US" sz="2300" dirty="0">
              <a:effectLst/>
              <a:latin typeface="Times New Roman" panose="02020603050405020304" pitchFamily="18" charset="0"/>
              <a:ea typeface="SimSun" panose="02010600030101010101" pitchFamily="2" charset="-122"/>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629972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4471"/>
            <a:ext cx="10515600" cy="1325563"/>
          </a:xfrm>
        </p:spPr>
        <p:txBody>
          <a:bodyPr/>
          <a:lstStyle/>
          <a:p>
            <a:r>
              <a:rPr lang="en-US" dirty="0"/>
              <a:t>Semantics 6/7 (XMP)</a:t>
            </a:r>
          </a:p>
        </p:txBody>
      </p:sp>
      <p:sp>
        <p:nvSpPr>
          <p:cNvPr id="3" name="Content Placeholder 2"/>
          <p:cNvSpPr>
            <a:spLocks noGrp="1"/>
          </p:cNvSpPr>
          <p:nvPr>
            <p:ph idx="1"/>
          </p:nvPr>
        </p:nvSpPr>
        <p:spPr>
          <a:xfrm>
            <a:off x="838200" y="1289536"/>
            <a:ext cx="10515600" cy="4724400"/>
          </a:xfrm>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Times New Roman" panose="02020603050405020304" pitchFamily="18" charset="0"/>
              </a:rPr>
              <a:t>When </a:t>
            </a:r>
            <a:r>
              <a:rPr lang="en-US" sz="1800" dirty="0" err="1">
                <a:effectLst/>
                <a:ea typeface="Times New Roman" panose="02020603050405020304" pitchFamily="18" charset="0"/>
              </a:rPr>
              <a:t>im_type_id</a:t>
            </a:r>
            <a:r>
              <a:rPr lang="en-US" sz="1800" dirty="0">
                <a:effectLst/>
                <a:ea typeface="Times New Roman" panose="02020603050405020304" pitchFamily="18" charset="0"/>
              </a:rPr>
              <a:t> is equal to 4, </a:t>
            </a:r>
            <a:r>
              <a:rPr lang="en-CA" sz="1800" dirty="0">
                <a:effectLst/>
                <a:ea typeface="Times New Roman" panose="02020603050405020304" pitchFamily="18" charset="0"/>
              </a:rPr>
              <a:t>the following image metadata payload</a:t>
            </a:r>
            <a:r>
              <a:rPr lang="en-US" sz="1800" dirty="0">
                <a:effectLst/>
                <a:ea typeface="Times New Roman" panose="02020603050405020304" pitchFamily="18" charset="0"/>
              </a:rPr>
              <a:t> contains </a:t>
            </a:r>
            <a:r>
              <a:rPr lang="en-GB" sz="1800" dirty="0">
                <a:effectLst/>
                <a:ea typeface="Times New Roman" panose="02020603050405020304" pitchFamily="18" charset="0"/>
              </a:rPr>
              <a:t>XMP metadata </a:t>
            </a:r>
            <a:r>
              <a:rPr lang="en-CA" sz="1800" dirty="0">
                <a:effectLst/>
                <a:ea typeface="Times New Roman" panose="02020603050405020304" pitchFamily="18" charset="0"/>
              </a:rPr>
              <a:t>as specified by [1] in XML or [3] in JSON. </a:t>
            </a:r>
            <a:r>
              <a:rPr lang="en-CA" sz="1800" dirty="0">
                <a:solidFill>
                  <a:schemeClr val="tx1"/>
                </a:solidFill>
                <a:effectLst/>
                <a:highlight>
                  <a:srgbClr val="FFFF00"/>
                </a:highlight>
                <a:ea typeface="Times New Roman" panose="02020603050405020304" pitchFamily="18" charset="0"/>
              </a:rPr>
              <a:t>[Ed. Note: Fix or remove unresolved references and undefined abbreviations.]</a:t>
            </a:r>
            <a:endParaRPr lang="en-US" sz="1800" dirty="0">
              <a:solidFill>
                <a:schemeClr val="tx1"/>
              </a:solidFill>
              <a:effectLst/>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ea typeface="Times New Roman" panose="02020603050405020304" pitchFamily="18" charset="0"/>
              </a:rPr>
              <a:t>Extensible Metadata Platform (XMP) metadata is specified in ISO 16684-1: Graphic Technology</a:t>
            </a:r>
            <a:r>
              <a:rPr lang="en-US" sz="1800" dirty="0">
                <a:effectLst/>
                <a:ea typeface="Times New Roman" panose="02020603050405020304" pitchFamily="18" charset="0"/>
              </a:rPr>
              <a:t> – Extensible metadata platform (XMP) specification</a:t>
            </a:r>
            <a:r>
              <a:rPr lang="en-CA" sz="1800" dirty="0">
                <a:effectLst/>
                <a:ea typeface="Times New Roman" panose="02020603050405020304" pitchFamily="18" charset="0"/>
              </a:rPr>
              <a:t>. [Ed. Note (GJS): Formal reference needed in clause 2.] XMP is widely deployed by digital cameras and digital image editing packages to record provenance and editing history with an image. The most common set of metadata included in XMP refers to a vocabulary defined by the Dublin Core Metadata Initiative (DCMI), e.g., to store information such as digital rights ownership and names of software packages used to modify the image.</a:t>
            </a:r>
            <a:endParaRPr lang="en-US" sz="1800" dirty="0">
              <a:effectLst/>
              <a:ea typeface="Times New Roman" panose="02020603050405020304" pitchFamily="18" charset="0"/>
            </a:endParaRPr>
          </a:p>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chemeClr val="tx1"/>
                </a:solidFill>
                <a:effectLst/>
                <a:highlight>
                  <a:srgbClr val="FFFF00"/>
                </a:highlight>
                <a:ea typeface="Times New Roman" panose="02020603050405020304" pitchFamily="18" charset="0"/>
                <a:hlinkClick r:id="rId2"/>
              </a:rPr>
              <a:t>https://www.dublincore.org</a:t>
            </a:r>
            <a:endParaRPr lang="en-US" sz="1800" dirty="0">
              <a:solidFill>
                <a:schemeClr val="tx1"/>
              </a:solidFill>
              <a:effectLst/>
              <a:highlight>
                <a:srgbClr val="FFFF00"/>
              </a:highlight>
              <a:ea typeface="Times New Roman" panose="02020603050405020304" pitchFamily="18" charset="0"/>
            </a:endParaRPr>
          </a:p>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chemeClr val="tx1"/>
              </a:solidFill>
              <a:highlight>
                <a:srgbClr val="FFFF00"/>
              </a:highlight>
              <a:latin typeface="Times New Roman" panose="02020603050405020304" pitchFamily="18" charset="0"/>
              <a:ea typeface="Times New Roman" panose="02020603050405020304" pitchFamily="18" charset="0"/>
            </a:endParaRPr>
          </a:p>
          <a:p>
            <a:pPr marL="0" marR="0" algn="just"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chemeClr val="tx1"/>
              </a:solidFill>
              <a:effectLst/>
              <a:latin typeface="Times New Roman" panose="02020603050405020304" pitchFamily="18" charset="0"/>
              <a:ea typeface="Times New Roman" panose="02020603050405020304" pitchFamily="18" charset="0"/>
            </a:endParaRPr>
          </a:p>
          <a:p>
            <a:pPr marL="0" indent="0">
              <a:buNone/>
            </a:pPr>
            <a:endParaRPr lang="en-US" sz="1800" b="0" i="0" u="none" strike="noStrike" dirty="0">
              <a:effectLst/>
              <a:latin typeface="Aptos" panose="020B0004020202020204" pitchFamily="34" charset="0"/>
            </a:endParaRPr>
          </a:p>
        </p:txBody>
      </p:sp>
    </p:spTree>
    <p:extLst>
      <p:ext uri="{BB962C8B-B14F-4D97-AF65-F5344CB8AC3E}">
        <p14:creationId xmlns:p14="http://schemas.microsoft.com/office/powerpoint/2010/main" val="35965175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1985</Words>
  <Application>Microsoft Macintosh PowerPoint</Application>
  <PresentationFormat>Widescreen</PresentationFormat>
  <Paragraphs>130</Paragraphs>
  <Slides>11</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Aptos</vt:lpstr>
      <vt:lpstr>Arial</vt:lpstr>
      <vt:lpstr>Calibri</vt:lpstr>
      <vt:lpstr>Calibri Light</vt:lpstr>
      <vt:lpstr>Times New Roman</vt:lpstr>
      <vt:lpstr>Office Theme</vt:lpstr>
      <vt:lpstr>Custom Design</vt:lpstr>
      <vt:lpstr>JVET-AI0205 Combined SEI messages for common image metadata formats  </vt:lpstr>
      <vt:lpstr>Background</vt:lpstr>
      <vt:lpstr>Syntax</vt:lpstr>
      <vt:lpstr>Semantics 1/7</vt:lpstr>
      <vt:lpstr>Semantics 2/7</vt:lpstr>
      <vt:lpstr>Semantics 3/7</vt:lpstr>
      <vt:lpstr>Semantics 4/7 (Exif)</vt:lpstr>
      <vt:lpstr>Semantics 5/7 (JFIF)</vt:lpstr>
      <vt:lpstr>Semantics 6/7 (XMP)</vt:lpstr>
      <vt:lpstr>Semantics 7/7 </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Yali Chen</dc:creator>
  <cp:lastModifiedBy>Arianne Hinds</cp:lastModifiedBy>
  <cp:revision>41</cp:revision>
  <dcterms:created xsi:type="dcterms:W3CDTF">2019-03-19T18:09:01Z</dcterms:created>
  <dcterms:modified xsi:type="dcterms:W3CDTF">2024-07-15T07:15:21Z</dcterms:modified>
</cp:coreProperties>
</file>