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
  </p:notesMasterIdLst>
  <p:sldIdLst>
    <p:sldId id="256" r:id="rId2"/>
    <p:sldId id="266" r:id="rId3"/>
    <p:sldId id="267" r:id="rId4"/>
    <p:sldId id="268" r:id="rId5"/>
    <p:sldId id="269" r:id="rId6"/>
    <p:sldId id="274" r:id="rId7"/>
    <p:sldId id="271" r:id="rId8"/>
    <p:sldId id="272" r:id="rId9"/>
    <p:sldId id="261" r:id="rId10"/>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15:guide id="1" orient="horz" pos="4320" userDrawn="1">
          <p15:clr>
            <a:srgbClr val="A4A3A4"/>
          </p15:clr>
        </p15:guide>
        <p15:guide id="2" pos="76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FFFFFF"/>
      </a:tcTxStyle>
      <a:tcStyle>
        <a:tcBdr>
          <a:left>
            <a:ln w="12700" cap="flat">
              <a:solidFill>
                <a:srgbClr val="D6D7D6"/>
              </a:solidFill>
              <a:prstDash val="solid"/>
              <a:miter lim="400000"/>
            </a:ln>
          </a:left>
          <a:right>
            <a:ln w="12700" cap="flat">
              <a:solidFill>
                <a:srgbClr val="D6D7D6"/>
              </a:solidFill>
              <a:prstDash val="solid"/>
              <a:miter lim="400000"/>
            </a:ln>
          </a:right>
          <a:top>
            <a:ln w="12700" cap="flat">
              <a:solidFill>
                <a:srgbClr val="D6D7D6"/>
              </a:solidFill>
              <a:prstDash val="solid"/>
              <a:miter lim="400000"/>
            </a:ln>
          </a:top>
          <a:bottom>
            <a:ln w="12700" cap="flat">
              <a:solidFill>
                <a:srgbClr val="D6D7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noFill/>
        </a:fill>
      </a:tcStyle>
    </a:wholeTbl>
    <a:band2H>
      <a:tcTxStyle/>
      <a:tcStyle>
        <a:tcBdr/>
        <a:fill>
          <a:solidFill>
            <a:srgbClr val="747676">
              <a:alpha val="63790"/>
            </a:srgbClr>
          </a:solidFill>
        </a:fill>
      </a:tcStyle>
    </a:band2H>
    <a:firstCol>
      <a:tcTxStyle b="on" i="off">
        <a:font>
          <a:latin typeface="Helvetica Neue"/>
          <a:ea typeface="Helvetica Neue"/>
          <a:cs typeface="Helvetica Neue"/>
        </a:font>
        <a:srgbClr val="FFFFFF"/>
      </a:tcTxStyle>
      <a:tcStyle>
        <a:tcBdr>
          <a:left>
            <a:ln w="12700" cap="flat">
              <a:solidFill>
                <a:srgbClr val="D6D6D6"/>
              </a:solidFill>
              <a:prstDash val="solid"/>
              <a:miter lim="400000"/>
            </a:ln>
          </a:left>
          <a:right>
            <a:ln w="25400" cap="flat">
              <a:solidFill>
                <a:srgbClr val="D6D7D6"/>
              </a:solidFill>
              <a:prstDash val="solid"/>
              <a:miter lim="400000"/>
            </a:ln>
          </a:right>
          <a:top>
            <a:ln w="12700" cap="flat">
              <a:solidFill>
                <a:srgbClr val="D6D7D6"/>
              </a:solidFill>
              <a:prstDash val="solid"/>
              <a:miter lim="400000"/>
            </a:ln>
          </a:top>
          <a:bottom>
            <a:ln w="12700" cap="flat">
              <a:solidFill>
                <a:srgbClr val="D6D7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solidFill>
            <a:schemeClr val="accent1"/>
          </a:solidFill>
        </a:fill>
      </a:tcStyle>
    </a:firstCol>
    <a:lastRow>
      <a:tcTxStyle b="off" i="off">
        <a:font>
          <a:latin typeface="Helvetica Neue"/>
          <a:ea typeface="Helvetica Neue"/>
          <a:cs typeface="Helvetica Neue"/>
        </a:font>
        <a:srgbClr val="FFFFFF"/>
      </a:tcTxStyle>
      <a:tcStyle>
        <a:tcBdr>
          <a:left>
            <a:ln w="12700" cap="flat">
              <a:solidFill>
                <a:srgbClr val="D6D7D6"/>
              </a:solidFill>
              <a:prstDash val="solid"/>
              <a:miter lim="400000"/>
            </a:ln>
          </a:left>
          <a:right>
            <a:ln w="12700" cap="flat">
              <a:solidFill>
                <a:srgbClr val="D6D7D6"/>
              </a:solidFill>
              <a:prstDash val="solid"/>
              <a:miter lim="400000"/>
            </a:ln>
          </a:right>
          <a:top>
            <a:ln w="25400" cap="flat">
              <a:solidFill>
                <a:srgbClr val="D6D7D6"/>
              </a:solidFill>
              <a:prstDash val="solid"/>
              <a:miter lim="400000"/>
            </a:ln>
          </a:top>
          <a:bottom>
            <a:ln w="12700" cap="flat">
              <a:solidFill>
                <a:srgbClr val="D6D6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solidFill>
            <a:srgbClr val="032650"/>
          </a:solidFill>
        </a:fill>
      </a:tcStyle>
    </a:lastRow>
    <a:firstRow>
      <a:tcTxStyle b="on" i="off">
        <a:font>
          <a:latin typeface="Helvetica Neue"/>
          <a:ea typeface="Helvetica Neue"/>
          <a:cs typeface="Helvetica Neue"/>
        </a:font>
        <a:srgbClr val="FFFFFF"/>
      </a:tcTxStyle>
      <a:tcStyle>
        <a:tcBdr>
          <a:left>
            <a:ln w="12700" cap="flat">
              <a:solidFill>
                <a:srgbClr val="D6D7D6"/>
              </a:solidFill>
              <a:prstDash val="solid"/>
              <a:miter lim="400000"/>
            </a:ln>
          </a:left>
          <a:right>
            <a:ln w="12700" cap="flat">
              <a:solidFill>
                <a:srgbClr val="D6D7D6"/>
              </a:solidFill>
              <a:prstDash val="solid"/>
              <a:miter lim="400000"/>
            </a:ln>
          </a:right>
          <a:top>
            <a:ln w="12700" cap="flat">
              <a:solidFill>
                <a:srgbClr val="D6D6D6"/>
              </a:solidFill>
              <a:prstDash val="solid"/>
              <a:miter lim="400000"/>
            </a:ln>
          </a:top>
          <a:bottom>
            <a:ln w="25400" cap="flat">
              <a:solidFill>
                <a:srgbClr val="D6D7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solidFill>
            <a:srgbClr val="032650"/>
          </a:solidFill>
        </a:fill>
      </a:tcStyle>
    </a:firstRow>
  </a:tblStyle>
  <a:tblStyle styleId="{C7B018BB-80A7-4F77-B60F-C8B233D01FF8}" styleName="">
    <a:tblBg/>
    <a:wholeTbl>
      <a:tcTxStyle b="off" i="off">
        <a:font>
          <a:latin typeface="Helvetica Neue"/>
          <a:ea typeface="Helvetica Neue"/>
          <a:cs typeface="Helvetica Neue"/>
        </a:font>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929292"/>
              </a:solidFill>
              <a:prstDash val="solid"/>
              <a:miter lim="400000"/>
            </a:ln>
          </a:top>
          <a:bottom>
            <a:ln w="12700" cap="flat">
              <a:solidFill>
                <a:srgbClr val="929292"/>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noFill/>
        </a:fill>
      </a:tcStyle>
    </a:wholeTbl>
    <a:band2H>
      <a:tcTxStyle/>
      <a:tcStyle>
        <a:tcBdr/>
        <a:fill>
          <a:solidFill>
            <a:srgbClr val="747676">
              <a:alpha val="63790"/>
            </a:srgbClr>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084E00"/>
          </a:solidFill>
        </a:fill>
      </a:tcStyle>
    </a:firstCol>
    <a:lastRow>
      <a:tcTxStyle b="off"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017101"/>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017101"/>
          </a:solidFill>
        </a:fill>
      </a:tcStyle>
    </a:firstRow>
  </a:tblStyle>
  <a:tblStyle styleId="{EEE7283C-3CF3-47DC-8721-378D4A62B228}" styleName="">
    <a:tblBg/>
    <a:wholeTbl>
      <a:tcTxStyle b="off" i="off">
        <a:font>
          <a:latin typeface="Helvetica Neue"/>
          <a:ea typeface="Helvetica Neue"/>
          <a:cs typeface="Helvetica Neue"/>
        </a:font>
        <a:srgbClr val="FFFFFF"/>
      </a:tcTxStyle>
      <a:tcStyle>
        <a:tcBdr>
          <a:left>
            <a:ln w="12700" cap="flat">
              <a:solidFill>
                <a:srgbClr val="AAAAAA"/>
              </a:solidFill>
              <a:prstDash val="solid"/>
              <a:miter lim="400000"/>
            </a:ln>
          </a:left>
          <a:right>
            <a:ln w="12700" cap="flat">
              <a:solidFill>
                <a:srgbClr val="AAAAAA"/>
              </a:solidFill>
              <a:prstDash val="solid"/>
              <a:miter lim="400000"/>
            </a:ln>
          </a:right>
          <a:top>
            <a:ln w="12700" cap="flat">
              <a:solidFill>
                <a:srgbClr val="AAAAAA"/>
              </a:solidFill>
              <a:prstDash val="solid"/>
              <a:miter lim="400000"/>
            </a:ln>
          </a:top>
          <a:bottom>
            <a:ln w="12700" cap="flat">
              <a:solidFill>
                <a:srgbClr val="AAAAAA"/>
              </a:solidFill>
              <a:prstDash val="solid"/>
              <a:miter lim="400000"/>
            </a:ln>
          </a:bottom>
          <a:insideH>
            <a:ln w="12700" cap="flat">
              <a:solidFill>
                <a:srgbClr val="AAAAAA"/>
              </a:solidFill>
              <a:prstDash val="solid"/>
              <a:miter lim="400000"/>
            </a:ln>
          </a:insideH>
          <a:insideV>
            <a:ln w="12700" cap="flat">
              <a:solidFill>
                <a:srgbClr val="AAAAAA"/>
              </a:solidFill>
              <a:prstDash val="solid"/>
              <a:miter lim="400000"/>
            </a:ln>
          </a:insideV>
        </a:tcBdr>
        <a:fill>
          <a:noFill/>
        </a:fill>
      </a:tcStyle>
    </a:wholeTbl>
    <a:band2H>
      <a:tcTxStyle/>
      <a:tcStyle>
        <a:tcBdr/>
        <a:fill>
          <a:solidFill>
            <a:srgbClr val="747676">
              <a:alpha val="63790"/>
            </a:srgbClr>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5"/>
          </a:solidFill>
        </a:fill>
      </a:tcStyle>
    </a:firstCol>
    <a:lastRow>
      <a:tcTxStyle b="off"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5">
              <a:hueOff val="106375"/>
              <a:satOff val="9554"/>
              <a:lumOff val="-13516"/>
            </a:schemeClr>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5">
              <a:hueOff val="106375"/>
              <a:satOff val="9554"/>
              <a:lumOff val="-13516"/>
            </a:schemeClr>
          </a:solidFill>
        </a:fill>
      </a:tcStyle>
    </a:firstRow>
  </a:tblStyle>
  <a:tblStyle styleId="{CF821DB8-F4EB-4A41-A1BA-3FCAFE7338EE}" styleName="">
    <a:tblBg/>
    <a:wholeTbl>
      <a:tcTxStyle b="off" i="off">
        <a:font>
          <a:latin typeface="Helvetica Neue"/>
          <a:ea typeface="Helvetica Neue"/>
          <a:cs typeface="Helvetica Neue"/>
        </a:font>
        <a:srgbClr val="FFFFFF"/>
      </a:tcTxStyle>
      <a:tcStyle>
        <a:tcBdr>
          <a:left>
            <a:ln w="12700" cap="flat">
              <a:solidFill>
                <a:srgbClr val="D6D7D6"/>
              </a:solidFill>
              <a:prstDash val="solid"/>
              <a:miter lim="400000"/>
            </a:ln>
          </a:left>
          <a:right>
            <a:ln w="12700" cap="flat">
              <a:solidFill>
                <a:srgbClr val="D6D7D6"/>
              </a:solidFill>
              <a:prstDash val="solid"/>
              <a:miter lim="400000"/>
            </a:ln>
          </a:right>
          <a:top>
            <a:ln w="12700" cap="flat">
              <a:solidFill>
                <a:srgbClr val="D6D7D6"/>
              </a:solidFill>
              <a:prstDash val="solid"/>
              <a:miter lim="400000"/>
            </a:ln>
          </a:top>
          <a:bottom>
            <a:ln w="12700" cap="flat">
              <a:solidFill>
                <a:srgbClr val="D6D7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noFill/>
        </a:fill>
      </a:tcStyle>
    </a:wholeTbl>
    <a:band2H>
      <a:tcTxStyle/>
      <a:tcStyle>
        <a:tcBdr/>
        <a:fill>
          <a:solidFill>
            <a:srgbClr val="747676">
              <a:alpha val="63790"/>
            </a:srgbClr>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6">
              <a:hueOff val="-119728"/>
              <a:satOff val="5580"/>
              <a:lumOff val="-12961"/>
            </a:schemeClr>
          </a:solidFill>
        </a:fill>
      </a:tcStyle>
    </a:firstCol>
    <a:lastRow>
      <a:tcTxStyle b="off"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650E48"/>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650E48"/>
          </a:solidFill>
        </a:fill>
      </a:tcStyle>
    </a:firstRow>
  </a:tblStyle>
  <a:tblStyle styleId="{33BA23B1-9221-436E-865A-0063620EA4FD}" styleName="">
    <a:tblBg/>
    <a:wholeTbl>
      <a:tcTxStyle b="off" i="off">
        <a:font>
          <a:latin typeface="Helvetica Neue"/>
          <a:ea typeface="Helvetica Neue"/>
          <a:cs typeface="Helvetica Neue"/>
        </a:font>
        <a:srgbClr val="FFFFFF"/>
      </a:tcTxStyle>
      <a:tcStyle>
        <a:tcBdr>
          <a:left>
            <a:ln w="12700" cap="flat">
              <a:solidFill>
                <a:srgbClr val="909090"/>
              </a:solidFill>
              <a:prstDash val="solid"/>
              <a:miter lim="400000"/>
            </a:ln>
          </a:left>
          <a:right>
            <a:ln w="12700" cap="flat">
              <a:solidFill>
                <a:srgbClr val="909090"/>
              </a:solidFill>
              <a:prstDash val="solid"/>
              <a:miter lim="400000"/>
            </a:ln>
          </a:right>
          <a:top>
            <a:ln w="12700" cap="flat">
              <a:solidFill>
                <a:srgbClr val="909090"/>
              </a:solidFill>
              <a:prstDash val="solid"/>
              <a:miter lim="400000"/>
            </a:ln>
          </a:top>
          <a:bottom>
            <a:ln w="12700" cap="flat">
              <a:solidFill>
                <a:srgbClr val="909090"/>
              </a:solidFill>
              <a:prstDash val="solid"/>
              <a:miter lim="400000"/>
            </a:ln>
          </a:bottom>
          <a:insideH>
            <a:ln w="12700" cap="flat">
              <a:solidFill>
                <a:srgbClr val="909090"/>
              </a:solidFill>
              <a:prstDash val="solid"/>
              <a:miter lim="400000"/>
            </a:ln>
          </a:insideH>
          <a:insideV>
            <a:ln w="12700" cap="flat">
              <a:solidFill>
                <a:srgbClr val="909090"/>
              </a:solidFill>
              <a:prstDash val="solid"/>
              <a:miter lim="400000"/>
            </a:ln>
          </a:insideV>
        </a:tcBdr>
        <a:fill>
          <a:noFill/>
        </a:fill>
      </a:tcStyle>
    </a:wholeTbl>
    <a:band2H>
      <a:tcTxStyle/>
      <a:tcStyle>
        <a:tcBdr/>
        <a:fill>
          <a:solidFill>
            <a:srgbClr val="747676">
              <a:alpha val="63790"/>
            </a:srgbClr>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798089"/>
          </a:solidFill>
        </a:fill>
      </a:tcStyle>
    </a:firstCol>
    <a:lastRow>
      <a:tcTxStyle b="off"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96A0AC"/>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96A0AC"/>
          </a:solidFill>
        </a:fill>
      </a:tcStyle>
    </a:firstRow>
  </a:tblStyle>
  <a:tblStyle styleId="{2708684C-4D16-4618-839F-0558EEFCDFE6}" styleName="">
    <a:tblBg/>
    <a:wholeTbl>
      <a:tcTxStyle b="off" i="off">
        <a:font>
          <a:latin typeface="Helvetica Neue"/>
          <a:ea typeface="Helvetica Neue"/>
          <a:cs typeface="Helvetica Neue"/>
        </a:font>
        <a:srgbClr val="FFFFFF"/>
      </a:tcTxStyle>
      <a:tcStyle>
        <a:tcBdr>
          <a:left>
            <a:ln w="12700" cap="flat">
              <a:solidFill>
                <a:srgbClr val="929292"/>
              </a:solidFill>
              <a:custDash>
                <a:ds d="200000" sp="200000"/>
              </a:custDash>
              <a:miter lim="400000"/>
            </a:ln>
          </a:left>
          <a:right>
            <a:ln w="12700" cap="flat">
              <a:solidFill>
                <a:srgbClr val="929292"/>
              </a:solidFill>
              <a:custDash>
                <a:ds d="200000" sp="200000"/>
              </a:custDash>
              <a:miter lim="400000"/>
            </a:ln>
          </a:right>
          <a:top>
            <a:ln w="12700" cap="flat">
              <a:solidFill>
                <a:srgbClr val="929292"/>
              </a:solidFill>
              <a:custDash>
                <a:ds d="200000" sp="200000"/>
              </a:custDash>
              <a:miter lim="400000"/>
            </a:ln>
          </a:top>
          <a:bottom>
            <a:ln w="12700" cap="flat">
              <a:solidFill>
                <a:srgbClr val="929292"/>
              </a:solidFill>
              <a:custDash>
                <a:ds d="200000" sp="200000"/>
              </a:custDash>
              <a:miter lim="400000"/>
            </a:ln>
          </a:bottom>
          <a:insideH>
            <a:ln w="12700" cap="flat">
              <a:solidFill>
                <a:srgbClr val="929292"/>
              </a:solidFill>
              <a:custDash>
                <a:ds d="200000" sp="200000"/>
              </a:custDash>
              <a:miter lim="400000"/>
            </a:ln>
          </a:insideH>
          <a:insideV>
            <a:ln w="12700" cap="flat">
              <a:solidFill>
                <a:srgbClr val="929292"/>
              </a:solidFill>
              <a:custDash>
                <a:ds d="200000" sp="200000"/>
              </a:custDash>
              <a:miter lim="400000"/>
            </a:ln>
          </a:insideV>
        </a:tcBdr>
        <a:fill>
          <a:noFill/>
        </a:fill>
      </a:tcStyle>
    </a:wholeTbl>
    <a:band2H>
      <a:tcTxStyle/>
      <a:tcStyle>
        <a:tcBdr/>
        <a:fill>
          <a:solidFill>
            <a:srgbClr val="747676">
              <a:alpha val="63790"/>
            </a:srgbClr>
          </a:solidFill>
        </a:fill>
      </a:tcStyle>
    </a:band2H>
    <a:firstCol>
      <a:tcTxStyle b="on" i="off">
        <a:font>
          <a:latin typeface="Helvetica Neue"/>
          <a:ea typeface="Helvetica Neue"/>
          <a:cs typeface="Helvetica Neue"/>
        </a:font>
        <a:srgbClr val="FFFFFF"/>
      </a:tcTxStyle>
      <a:tcStyle>
        <a:tcBdr>
          <a:left>
            <a:ln w="12700" cap="flat">
              <a:noFill/>
              <a:miter lim="400000"/>
            </a:ln>
          </a:left>
          <a:right>
            <a:ln w="25400" cap="flat">
              <a:solidFill>
                <a:srgbClr val="929292"/>
              </a:solidFill>
              <a:prstDash val="solid"/>
              <a:miter lim="400000"/>
            </a:ln>
          </a:right>
          <a:top>
            <a:ln w="25400" cap="flat">
              <a:solidFill>
                <a:srgbClr val="929292"/>
              </a:solidFill>
              <a:prstDash val="solid"/>
              <a:miter lim="400000"/>
            </a:ln>
          </a:top>
          <a:bottom>
            <a:ln w="25400" cap="flat">
              <a:solidFill>
                <a:srgbClr val="929292"/>
              </a:solidFill>
              <a:prstDash val="solid"/>
              <a:miter lim="400000"/>
            </a:ln>
          </a:bottom>
          <a:insideH>
            <a:ln w="25400" cap="flat">
              <a:solidFill>
                <a:srgbClr val="929292"/>
              </a:solidFill>
              <a:prstDash val="solid"/>
              <a:miter lim="400000"/>
            </a:ln>
          </a:insideH>
          <a:insideV>
            <a:ln w="25400" cap="flat">
              <a:solidFill>
                <a:srgbClr val="929292"/>
              </a:solidFill>
              <a:prstDash val="solid"/>
              <a:miter lim="400000"/>
            </a:ln>
          </a:insideV>
        </a:tcBdr>
        <a:fill>
          <a:noFill/>
        </a:fill>
      </a:tcStyle>
    </a:firstCol>
    <a:lastRow>
      <a:tcTxStyle b="off" i="off">
        <a:font>
          <a:latin typeface="Helvetica Neue"/>
          <a:ea typeface="Helvetica Neue"/>
          <a:cs typeface="Helvetica Neue"/>
        </a:font>
        <a:srgbClr val="FFFFFF"/>
      </a:tcTxStyle>
      <a:tcStyle>
        <a:tcBdr>
          <a:left>
            <a:ln w="25400" cap="flat">
              <a:solidFill>
                <a:srgbClr val="929292"/>
              </a:solidFill>
              <a:prstDash val="solid"/>
              <a:miter lim="400000"/>
            </a:ln>
          </a:left>
          <a:right>
            <a:ln w="25400" cap="flat">
              <a:solidFill>
                <a:srgbClr val="929292"/>
              </a:solidFill>
              <a:prstDash val="solid"/>
              <a:miter lim="400000"/>
            </a:ln>
          </a:right>
          <a:top>
            <a:ln w="25400" cap="flat">
              <a:solidFill>
                <a:srgbClr val="929292"/>
              </a:solidFill>
              <a:prstDash val="solid"/>
              <a:miter lim="400000"/>
            </a:ln>
          </a:top>
          <a:bottom>
            <a:ln w="12700" cap="flat">
              <a:noFill/>
              <a:miter lim="400000"/>
            </a:ln>
          </a:bottom>
          <a:insideH>
            <a:ln w="25400" cap="flat">
              <a:solidFill>
                <a:srgbClr val="929292"/>
              </a:solidFill>
              <a:prstDash val="solid"/>
              <a:miter lim="400000"/>
            </a:ln>
          </a:insideH>
          <a:insideV>
            <a:ln w="25400" cap="flat">
              <a:solidFill>
                <a:srgbClr val="929292"/>
              </a:solidFill>
              <a:prstDash val="solid"/>
              <a:miter lim="400000"/>
            </a:ln>
          </a:insideV>
        </a:tcBdr>
        <a:fill>
          <a:noFill/>
        </a:fill>
      </a:tcStyle>
    </a:lastRow>
    <a:firstRow>
      <a:tcTxStyle b="on" i="off">
        <a:font>
          <a:latin typeface="Helvetica Neue"/>
          <a:ea typeface="Helvetica Neue"/>
          <a:cs typeface="Helvetica Neue"/>
        </a:font>
        <a:srgbClr val="FFFFFF"/>
      </a:tcTxStyle>
      <a:tcStyle>
        <a:tcBdr>
          <a:left>
            <a:ln w="25400" cap="flat">
              <a:solidFill>
                <a:srgbClr val="929292"/>
              </a:solidFill>
              <a:prstDash val="solid"/>
              <a:miter lim="400000"/>
            </a:ln>
          </a:left>
          <a:right>
            <a:ln w="25400" cap="flat">
              <a:solidFill>
                <a:srgbClr val="929292"/>
              </a:solidFill>
              <a:prstDash val="solid"/>
              <a:miter lim="400000"/>
            </a:ln>
          </a:right>
          <a:top>
            <a:ln w="12700" cap="flat">
              <a:noFill/>
              <a:miter lim="400000"/>
            </a:ln>
          </a:top>
          <a:bottom>
            <a:ln w="25400" cap="flat">
              <a:solidFill>
                <a:srgbClr val="929292"/>
              </a:solidFill>
              <a:prstDash val="solid"/>
              <a:miter lim="400000"/>
            </a:ln>
          </a:bottom>
          <a:insideH>
            <a:ln w="25400" cap="flat">
              <a:solidFill>
                <a:srgbClr val="929292"/>
              </a:solidFill>
              <a:prstDash val="solid"/>
              <a:miter lim="400000"/>
            </a:ln>
          </a:insideH>
          <a:insideV>
            <a:ln w="25400" cap="flat">
              <a:solidFill>
                <a:srgbClr val="929292"/>
              </a:solidFill>
              <a:prstDash val="solid"/>
              <a:miter lim="400000"/>
            </a:ln>
          </a:insideV>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932"/>
    <p:restoredTop sz="94570"/>
  </p:normalViewPr>
  <p:slideViewPr>
    <p:cSldViewPr snapToGrid="0" showGuides="1">
      <p:cViewPr>
        <p:scale>
          <a:sx n="60" d="100"/>
          <a:sy n="60" d="100"/>
        </p:scale>
        <p:origin x="752" y="144"/>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1" name="Shape 71"/>
          <p:cNvSpPr>
            <a:spLocks noGrp="1" noRot="1" noChangeAspect="1"/>
          </p:cNvSpPr>
          <p:nvPr>
            <p:ph type="sldImg"/>
          </p:nvPr>
        </p:nvSpPr>
        <p:spPr>
          <a:xfrm>
            <a:off x="1143000" y="685800"/>
            <a:ext cx="4572000" cy="3429000"/>
          </a:xfrm>
          <a:prstGeom prst="rect">
            <a:avLst/>
          </a:prstGeom>
        </p:spPr>
        <p:txBody>
          <a:bodyPr/>
          <a:lstStyle/>
          <a:p>
            <a:endParaRPr/>
          </a:p>
        </p:txBody>
      </p:sp>
      <p:sp>
        <p:nvSpPr>
          <p:cNvPr id="72" name="Shape 72"/>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封面-1">
    <p:spTree>
      <p:nvGrpSpPr>
        <p:cNvPr id="1" name=""/>
        <p:cNvGrpSpPr/>
        <p:nvPr/>
      </p:nvGrpSpPr>
      <p:grpSpPr>
        <a:xfrm>
          <a:off x="0" y="0"/>
          <a:ext cx="0" cy="0"/>
          <a:chOff x="0" y="0"/>
          <a:chExt cx="0" cy="0"/>
        </a:xfrm>
      </p:grpSpPr>
      <p:sp>
        <p:nvSpPr>
          <p:cNvPr id="13"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内页-1">
    <p:bg>
      <p:bgPr>
        <a:solidFill>
          <a:srgbClr val="FFFFFF"/>
        </a:solidFill>
        <a:effectLst/>
      </p:bgPr>
    </p:bg>
    <p:spTree>
      <p:nvGrpSpPr>
        <p:cNvPr id="1" name=""/>
        <p:cNvGrpSpPr/>
        <p:nvPr/>
      </p:nvGrpSpPr>
      <p:grpSpPr>
        <a:xfrm>
          <a:off x="0" y="0"/>
          <a:ext cx="0" cy="0"/>
          <a:chOff x="0" y="0"/>
          <a:chExt cx="0" cy="0"/>
        </a:xfrm>
      </p:grpSpPr>
      <p:pic>
        <p:nvPicPr>
          <p:cNvPr id="29" name="图像" descr="图像"/>
          <p:cNvPicPr>
            <a:picLocks noChangeAspect="1"/>
          </p:cNvPicPr>
          <p:nvPr/>
        </p:nvPicPr>
        <p:blipFill>
          <a:blip r:embed="rId2"/>
          <a:stretch>
            <a:fillRect/>
          </a:stretch>
        </p:blipFill>
        <p:spPr>
          <a:xfrm>
            <a:off x="236627" y="12526058"/>
            <a:ext cx="2089596" cy="1016001"/>
          </a:xfrm>
          <a:prstGeom prst="rect">
            <a:avLst/>
          </a:prstGeom>
          <a:ln w="12700">
            <a:miter lim="400000"/>
          </a:ln>
        </p:spPr>
      </p:pic>
      <p:pic>
        <p:nvPicPr>
          <p:cNvPr id="30" name="图像" descr="图像"/>
          <p:cNvPicPr>
            <a:picLocks noChangeAspect="1"/>
          </p:cNvPicPr>
          <p:nvPr/>
        </p:nvPicPr>
        <p:blipFill rotWithShape="1">
          <a:blip r:embed="rId3"/>
          <a:srcRect l="72759" t="46147" r="1440" b="3454"/>
          <a:stretch/>
        </p:blipFill>
        <p:spPr>
          <a:xfrm>
            <a:off x="17886556" y="6512311"/>
            <a:ext cx="6490614" cy="7293897"/>
          </a:xfrm>
          <a:prstGeom prst="rect">
            <a:avLst/>
          </a:prstGeom>
          <a:ln w="12700">
            <a:miter lim="400000"/>
          </a:ln>
        </p:spPr>
      </p:pic>
      <p:sp>
        <p:nvSpPr>
          <p:cNvPr id="31"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 name="实验室名称">
            <a:extLst>
              <a:ext uri="{FF2B5EF4-FFF2-40B4-BE49-F238E27FC236}">
                <a16:creationId xmlns:a16="http://schemas.microsoft.com/office/drawing/2014/main" id="{3BB3D30D-768D-B115-1642-9DED9A87D844}"/>
              </a:ext>
            </a:extLst>
          </p:cNvPr>
          <p:cNvSpPr txBox="1"/>
          <p:nvPr userDrawn="1"/>
        </p:nvSpPr>
        <p:spPr>
          <a:xfrm>
            <a:off x="21264523" y="516170"/>
            <a:ext cx="2975173"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200" b="0">
                <a:solidFill>
                  <a:srgbClr val="2A039B"/>
                </a:solidFill>
                <a:latin typeface="Alibaba PuHuiTi 2 65 Medium"/>
                <a:ea typeface="Alibaba PuHuiTi 2 65 Medium"/>
                <a:cs typeface="Alibaba PuHuiTi 2 65 Medium"/>
                <a:sym typeface="Alibaba PuHuiTi 2 65 Medium"/>
              </a:defRPr>
            </a:lvl1pPr>
          </a:lstStyle>
          <a:p>
            <a:r>
              <a:rPr lang="zh-CN" altLang="en-US" dirty="0"/>
              <a:t>视频技术实验室</a:t>
            </a:r>
            <a:endParaRPr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封底-1">
    <p:spTree>
      <p:nvGrpSpPr>
        <p:cNvPr id="1" name=""/>
        <p:cNvGrpSpPr/>
        <p:nvPr/>
      </p:nvGrpSpPr>
      <p:grpSpPr>
        <a:xfrm>
          <a:off x="0" y="0"/>
          <a:ext cx="0" cy="0"/>
          <a:chOff x="0" y="0"/>
          <a:chExt cx="0" cy="0"/>
        </a:xfrm>
      </p:grpSpPr>
      <p:pic>
        <p:nvPicPr>
          <p:cNvPr id="54" name="图像" descr="图像"/>
          <p:cNvPicPr>
            <a:picLocks noChangeAspect="1"/>
          </p:cNvPicPr>
          <p:nvPr/>
        </p:nvPicPr>
        <p:blipFill>
          <a:blip r:embed="rId2"/>
          <a:stretch>
            <a:fillRect/>
          </a:stretch>
        </p:blipFill>
        <p:spPr>
          <a:xfrm>
            <a:off x="0" y="0"/>
            <a:ext cx="24384000" cy="13716000"/>
          </a:xfrm>
          <a:prstGeom prst="rect">
            <a:avLst/>
          </a:prstGeom>
          <a:ln w="12700">
            <a:miter lim="400000"/>
          </a:ln>
        </p:spPr>
      </p:pic>
      <p:pic>
        <p:nvPicPr>
          <p:cNvPr id="55" name="图像" descr="图像"/>
          <p:cNvPicPr>
            <a:picLocks noChangeAspect="1"/>
          </p:cNvPicPr>
          <p:nvPr/>
        </p:nvPicPr>
        <p:blipFill>
          <a:blip r:embed="rId3"/>
          <a:stretch>
            <a:fillRect/>
          </a:stretch>
        </p:blipFill>
        <p:spPr>
          <a:xfrm>
            <a:off x="636616" y="6312332"/>
            <a:ext cx="3133929" cy="1523776"/>
          </a:xfrm>
          <a:prstGeom prst="rect">
            <a:avLst/>
          </a:prstGeom>
          <a:ln w="12700">
            <a:miter lim="400000"/>
          </a:ln>
        </p:spPr>
      </p:pic>
      <p:sp>
        <p:nvSpPr>
          <p:cNvPr id="56"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封底-2">
    <p:spTree>
      <p:nvGrpSpPr>
        <p:cNvPr id="1" name=""/>
        <p:cNvGrpSpPr/>
        <p:nvPr/>
      </p:nvGrpSpPr>
      <p:grpSpPr>
        <a:xfrm>
          <a:off x="0" y="0"/>
          <a:ext cx="0" cy="0"/>
          <a:chOff x="0" y="0"/>
          <a:chExt cx="0" cy="0"/>
        </a:xfrm>
      </p:grpSpPr>
      <p:pic>
        <p:nvPicPr>
          <p:cNvPr id="63" name="图像" descr="图像"/>
          <p:cNvPicPr>
            <a:picLocks noChangeAspect="1"/>
          </p:cNvPicPr>
          <p:nvPr/>
        </p:nvPicPr>
        <p:blipFill>
          <a:blip r:embed="rId2"/>
          <a:srcRect t="768" r="1246" b="3698"/>
          <a:stretch>
            <a:fillRect/>
          </a:stretch>
        </p:blipFill>
        <p:spPr>
          <a:xfrm>
            <a:off x="-50920" y="-444"/>
            <a:ext cx="24485784" cy="13652869"/>
          </a:xfrm>
          <a:prstGeom prst="rect">
            <a:avLst/>
          </a:prstGeom>
          <a:ln w="12700">
            <a:miter lim="400000"/>
          </a:ln>
        </p:spPr>
      </p:pic>
      <p:pic>
        <p:nvPicPr>
          <p:cNvPr id="64" name="图像" descr="图像"/>
          <p:cNvPicPr>
            <a:picLocks noChangeAspect="1"/>
          </p:cNvPicPr>
          <p:nvPr/>
        </p:nvPicPr>
        <p:blipFill>
          <a:blip r:embed="rId3"/>
          <a:stretch>
            <a:fillRect/>
          </a:stretch>
        </p:blipFill>
        <p:spPr>
          <a:xfrm>
            <a:off x="636616" y="6312332"/>
            <a:ext cx="3133929" cy="1523776"/>
          </a:xfrm>
          <a:prstGeom prst="rect">
            <a:avLst/>
          </a:prstGeom>
          <a:ln w="12700">
            <a:miter lim="400000"/>
          </a:ln>
        </p:spPr>
      </p:pic>
      <p:sp>
        <p:nvSpPr>
          <p:cNvPr id="65"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2" name="图像" descr="图像"/>
          <p:cNvPicPr>
            <a:picLocks noChangeAspect="1"/>
          </p:cNvPicPr>
          <p:nvPr/>
        </p:nvPicPr>
        <p:blipFill>
          <a:blip r:embed="rId6"/>
          <a:stretch>
            <a:fillRect/>
          </a:stretch>
        </p:blipFill>
        <p:spPr>
          <a:xfrm>
            <a:off x="0" y="0"/>
            <a:ext cx="24384000" cy="13716000"/>
          </a:xfrm>
          <a:prstGeom prst="rect">
            <a:avLst/>
          </a:prstGeom>
          <a:ln w="12700">
            <a:miter lim="400000"/>
          </a:ln>
        </p:spPr>
      </p:pic>
      <p:pic>
        <p:nvPicPr>
          <p:cNvPr id="3" name="图像" descr="图像"/>
          <p:cNvPicPr>
            <a:picLocks noChangeAspect="1"/>
          </p:cNvPicPr>
          <p:nvPr/>
        </p:nvPicPr>
        <p:blipFill>
          <a:blip r:embed="rId7"/>
          <a:stretch>
            <a:fillRect/>
          </a:stretch>
        </p:blipFill>
        <p:spPr>
          <a:xfrm>
            <a:off x="666933" y="627770"/>
            <a:ext cx="2089596" cy="1016001"/>
          </a:xfrm>
          <a:prstGeom prst="rect">
            <a:avLst/>
          </a:prstGeom>
          <a:ln w="12700">
            <a:miter lim="400000"/>
          </a:ln>
        </p:spPr>
      </p:pic>
      <p:sp>
        <p:nvSpPr>
          <p:cNvPr id="4" name="标题文本"/>
          <p:cNvSpPr txBox="1">
            <a:spLocks noGrp="1"/>
          </p:cNvSpPr>
          <p:nvPr>
            <p:ph type="title"/>
          </p:nvPr>
        </p:nvSpPr>
        <p:spPr>
          <a:xfrm>
            <a:off x="1778000" y="2298700"/>
            <a:ext cx="20828000" cy="46482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p>
            <a:r>
              <a:t>标题文本</a:t>
            </a:r>
          </a:p>
        </p:txBody>
      </p:sp>
      <p:sp>
        <p:nvSpPr>
          <p:cNvPr id="5" name="正文级别 1…"/>
          <p:cNvSpPr txBox="1">
            <a:spLocks noGrp="1"/>
          </p:cNvSpPr>
          <p:nvPr>
            <p:ph type="body" idx="1"/>
          </p:nvPr>
        </p:nvSpPr>
        <p:spPr>
          <a:xfrm>
            <a:off x="1778000" y="7073900"/>
            <a:ext cx="20828000" cy="15875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t>正文级别 1</a:t>
            </a:r>
          </a:p>
          <a:p>
            <a:pPr lvl="1"/>
            <a:r>
              <a:t>正文级别 2</a:t>
            </a:r>
          </a:p>
          <a:p>
            <a:pPr lvl="2"/>
            <a:r>
              <a:t>正文级别 3</a:t>
            </a:r>
          </a:p>
          <a:p>
            <a:pPr lvl="3"/>
            <a:r>
              <a:t>正文级别 4</a:t>
            </a:r>
          </a:p>
          <a:p>
            <a:pPr lvl="4"/>
            <a:r>
              <a:t>正文级别 5</a:t>
            </a:r>
          </a:p>
        </p:txBody>
      </p:sp>
      <p:sp>
        <p:nvSpPr>
          <p:cNvPr id="6" name="幻灯片编号"/>
          <p:cNvSpPr txBox="1">
            <a:spLocks noGrp="1"/>
          </p:cNvSpPr>
          <p:nvPr>
            <p:ph type="sldNum" sz="quarter" idx="2"/>
          </p:nvPr>
        </p:nvSpPr>
        <p:spPr>
          <a:xfrm>
            <a:off x="11959031" y="13081000"/>
            <a:ext cx="453238" cy="461059"/>
          </a:xfrm>
          <a:prstGeom prst="rect">
            <a:avLst/>
          </a:prstGeom>
          <a:ln w="12700">
            <a:miter lim="400000"/>
          </a:ln>
        </p:spPr>
        <p:txBody>
          <a:bodyPr wrap="none" lIns="50800" tIns="50800" rIns="50800" bIns="50800">
            <a:spAutoFit/>
          </a:bodyPr>
          <a:lstStyle>
            <a:lvl1pPr>
              <a:defRPr sz="24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dk1" tx1="lt1" bg2="dk2" tx2="lt2" accent1="accent1" accent2="accent2" accent3="accent3" accent4="accent4" accent5="accent5" accent6="accent6" hlink="hlink" folHlink="folHlink"/>
  <p:sldLayoutIdLst>
    <p:sldLayoutId id="2147483649" r:id="rId1"/>
    <p:sldLayoutId id="2147483651" r:id="rId2"/>
    <p:sldLayoutId id="2147483654" r:id="rId3"/>
    <p:sldLayoutId id="2147483655" r:id="rId4"/>
  </p:sldLayoutIdLst>
  <p:transition spd="med"/>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9pPr>
    </p:titleStyle>
    <p:body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5pPr>
      <a:lvl6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6pPr>
      <a:lvl7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7pPr>
      <a:lvl8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8pPr>
      <a:lvl9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实验室名称"/>
          <p:cNvSpPr txBox="1"/>
          <p:nvPr/>
        </p:nvSpPr>
        <p:spPr>
          <a:xfrm>
            <a:off x="21264523" y="516170"/>
            <a:ext cx="2975173"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200" b="0">
                <a:solidFill>
                  <a:srgbClr val="2A039B"/>
                </a:solidFill>
                <a:latin typeface="Alibaba PuHuiTi 2 65 Medium"/>
                <a:ea typeface="Alibaba PuHuiTi 2 65 Medium"/>
                <a:cs typeface="Alibaba PuHuiTi 2 65 Medium"/>
                <a:sym typeface="Alibaba PuHuiTi 2 65 Medium"/>
              </a:defRPr>
            </a:lvl1pPr>
          </a:lstStyle>
          <a:p>
            <a:r>
              <a:rPr lang="zh-CN" altLang="en-US" dirty="0"/>
              <a:t>视频技术实验室</a:t>
            </a:r>
          </a:p>
        </p:txBody>
      </p:sp>
      <p:sp>
        <p:nvSpPr>
          <p:cNvPr id="75" name="这里是一级标题"/>
          <p:cNvSpPr txBox="1"/>
          <p:nvPr/>
        </p:nvSpPr>
        <p:spPr>
          <a:xfrm>
            <a:off x="516623" y="4046101"/>
            <a:ext cx="23698795" cy="37959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12000" b="0">
                <a:latin typeface="Alibaba PuHuiTi 2 85 Bold"/>
                <a:ea typeface="Alibaba PuHuiTi 2 85 Bold"/>
                <a:cs typeface="Alibaba PuHuiTi 2 85 Bold"/>
                <a:sym typeface="Alibaba PuHuiTi 2 85 Bold"/>
              </a:defRPr>
            </a:lvl1pPr>
          </a:lstStyle>
          <a:p>
            <a:pPr algn="l"/>
            <a:r>
              <a:rPr lang="en-US" sz="8000" b="1" dirty="0"/>
              <a:t>JVET-AI01</a:t>
            </a:r>
            <a:r>
              <a:rPr lang="en-US" altLang="zh-CN" sz="8000" b="1" dirty="0"/>
              <a:t>96</a:t>
            </a:r>
            <a:endParaRPr lang="en-US" sz="8000" b="1" dirty="0"/>
          </a:p>
          <a:p>
            <a:pPr algn="l"/>
            <a:r>
              <a:rPr lang="en-US" sz="8000" b="1" dirty="0"/>
              <a:t>AHG8: On combined pre- and post-processing</a:t>
            </a:r>
          </a:p>
          <a:p>
            <a:pPr algn="l"/>
            <a:r>
              <a:rPr lang="en-US" sz="8000" b="1" dirty="0"/>
              <a:t> and ROI-based adaptive QP for machine vision</a:t>
            </a:r>
            <a:endParaRPr sz="8000" b="1" dirty="0"/>
          </a:p>
        </p:txBody>
      </p:sp>
      <p:sp>
        <p:nvSpPr>
          <p:cNvPr id="9" name="文本框 8">
            <a:extLst>
              <a:ext uri="{FF2B5EF4-FFF2-40B4-BE49-F238E27FC236}">
                <a16:creationId xmlns:a16="http://schemas.microsoft.com/office/drawing/2014/main" id="{FDA2B5D2-1148-4077-8233-F8AD169F5DFE}"/>
              </a:ext>
            </a:extLst>
          </p:cNvPr>
          <p:cNvSpPr txBox="1"/>
          <p:nvPr/>
        </p:nvSpPr>
        <p:spPr>
          <a:xfrm>
            <a:off x="1587137" y="8925190"/>
            <a:ext cx="14805156" cy="16765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0" marR="0" indent="0" algn="l" defTabSz="825500" rtl="0" fontAlgn="auto" latinLnBrk="0" hangingPunct="0">
              <a:lnSpc>
                <a:spcPct val="150000"/>
              </a:lnSpc>
              <a:spcBef>
                <a:spcPts val="0"/>
              </a:spcBef>
              <a:spcAft>
                <a:spcPts val="0"/>
              </a:spcAft>
              <a:buClrTx/>
              <a:buSzTx/>
              <a:buFontTx/>
              <a:buNone/>
              <a:tabLst/>
            </a:pPr>
            <a:r>
              <a:rPr lang="en-US" altLang="zh-CN" sz="3600" b="0" dirty="0">
                <a:solidFill>
                  <a:schemeClr val="tx1"/>
                </a:solidFill>
                <a:latin typeface="Alibaba PuHuiTi R" pitchFamily="18" charset="-122"/>
                <a:ea typeface="Alibaba PuHuiTi R" pitchFamily="18" charset="-122"/>
                <a:cs typeface="Alibaba PuHuiTi R" pitchFamily="18" charset="-122"/>
              </a:rPr>
              <a:t>Shurun</a:t>
            </a:r>
            <a:r>
              <a:rPr lang="zh-CN" altLang="en-US" sz="3600" b="0" dirty="0">
                <a:solidFill>
                  <a:schemeClr val="tx1"/>
                </a:solidFill>
                <a:latin typeface="Alibaba PuHuiTi R" pitchFamily="18" charset="-122"/>
                <a:ea typeface="Alibaba PuHuiTi R" pitchFamily="18" charset="-122"/>
                <a:cs typeface="Alibaba PuHuiTi R" pitchFamily="18" charset="-122"/>
              </a:rPr>
              <a:t> </a:t>
            </a:r>
            <a:r>
              <a:rPr lang="en-US" altLang="zh-CN" sz="3600" b="0" dirty="0">
                <a:solidFill>
                  <a:schemeClr val="tx1"/>
                </a:solidFill>
                <a:latin typeface="Alibaba PuHuiTi R" pitchFamily="18" charset="-122"/>
                <a:ea typeface="Alibaba PuHuiTi R" pitchFamily="18" charset="-122"/>
                <a:cs typeface="Alibaba PuHuiTi R" pitchFamily="18" charset="-122"/>
              </a:rPr>
              <a:t>Wang</a:t>
            </a:r>
            <a:r>
              <a:rPr kumimoji="0" lang="en-US" altLang="zh-CN"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 </a:t>
            </a:r>
            <a:r>
              <a:rPr kumimoji="0" lang="en-US" altLang="zh-CN" sz="3600" b="0" i="0" strike="noStrike" cap="none" spc="0" normalizeH="0" baseline="0" dirty="0" err="1">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Binzhe</a:t>
            </a:r>
            <a:r>
              <a:rPr kumimoji="0" lang="zh-CN" altLang="en-US" sz="3600" b="0" i="0"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 </a:t>
            </a:r>
            <a:r>
              <a:rPr kumimoji="0" lang="en-US" altLang="zh-CN" sz="3600" b="0" i="0"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Li</a:t>
            </a:r>
            <a:r>
              <a:rPr kumimoji="0" lang="en-US" altLang="zh-CN"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 </a:t>
            </a:r>
            <a:r>
              <a:rPr kumimoji="0" lang="en-US" altLang="zh-CN" sz="3600" b="0" i="0" u="none" strike="noStrike" cap="none" spc="0" normalizeH="0" baseline="0" dirty="0" err="1">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Jie</a:t>
            </a:r>
            <a:r>
              <a:rPr kumimoji="0" lang="en-US" altLang="zh-CN"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 Chen, Yan Ye</a:t>
            </a:r>
            <a:r>
              <a:rPr lang="zh-CN" altLang="en-US" sz="3600" b="0" dirty="0">
                <a:solidFill>
                  <a:schemeClr val="tx1"/>
                </a:solidFill>
                <a:latin typeface="Alibaba PuHuiTi R" pitchFamily="18" charset="-122"/>
                <a:ea typeface="Alibaba PuHuiTi R" pitchFamily="18" charset="-122"/>
                <a:cs typeface="Alibaba PuHuiTi R" pitchFamily="18" charset="-122"/>
              </a:rPr>
              <a:t> </a:t>
            </a:r>
            <a:r>
              <a:rPr lang="en-US" altLang="zh-CN" sz="3600" b="0" dirty="0">
                <a:solidFill>
                  <a:schemeClr val="tx1"/>
                </a:solidFill>
                <a:latin typeface="Alibaba PuHuiTi R" pitchFamily="18" charset="-122"/>
                <a:ea typeface="Alibaba PuHuiTi R" pitchFamily="18" charset="-122"/>
                <a:cs typeface="Alibaba PuHuiTi R" pitchFamily="18" charset="-122"/>
              </a:rPr>
              <a:t>(Alibaba group)</a:t>
            </a:r>
          </a:p>
          <a:p>
            <a:pPr marL="0" marR="0" indent="0" algn="l" defTabSz="825500" rtl="0" fontAlgn="auto" latinLnBrk="0" hangingPunct="0">
              <a:lnSpc>
                <a:spcPct val="150000"/>
              </a:lnSpc>
              <a:spcBef>
                <a:spcPts val="0"/>
              </a:spcBef>
              <a:spcAft>
                <a:spcPts val="0"/>
              </a:spcAft>
              <a:buClrTx/>
              <a:buSzTx/>
              <a:buFontTx/>
              <a:buNone/>
              <a:tabLst/>
            </a:pPr>
            <a:r>
              <a:rPr kumimoji="0" lang="en-US" altLang="zh-CN" sz="3600" b="0" i="0" u="none" strike="noStrike" cap="none" spc="0" normalizeH="0" baseline="0" dirty="0" err="1">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Shiqi</a:t>
            </a:r>
            <a:r>
              <a:rPr kumimoji="0" lang="zh-CN" altLang="en-US"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 </a:t>
            </a:r>
            <a:r>
              <a:rPr kumimoji="0" lang="en-US" altLang="zh-CN"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Wang</a:t>
            </a:r>
            <a:r>
              <a:rPr kumimoji="0" lang="zh-CN" altLang="en-US"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 </a:t>
            </a:r>
            <a:r>
              <a:rPr kumimoji="0" lang="en-US" altLang="zh-CN"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(City</a:t>
            </a:r>
            <a:r>
              <a:rPr kumimoji="0" lang="zh-CN" altLang="en-US"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 </a:t>
            </a:r>
            <a:r>
              <a:rPr kumimoji="0" lang="en-US" altLang="zh-CN"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University</a:t>
            </a:r>
            <a:r>
              <a:rPr kumimoji="0" lang="zh-CN" altLang="en-US"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 </a:t>
            </a:r>
            <a:r>
              <a:rPr kumimoji="0" lang="en-US" altLang="zh-CN"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of</a:t>
            </a:r>
            <a:r>
              <a:rPr kumimoji="0" lang="zh-CN" altLang="en-US"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 </a:t>
            </a:r>
            <a:r>
              <a:rPr kumimoji="0" lang="en-US" altLang="zh-CN"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Hong</a:t>
            </a:r>
            <a:r>
              <a:rPr kumimoji="0" lang="zh-CN" altLang="en-US"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 </a:t>
            </a:r>
            <a:r>
              <a:rPr kumimoji="0" lang="en-US" altLang="zh-CN"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Kong)</a:t>
            </a:r>
            <a:endParaRPr kumimoji="0" lang="zh-CN" altLang="en-US"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357483DD-4CDA-39FD-477C-778225CA870F}"/>
              </a:ext>
            </a:extLst>
          </p:cNvPr>
          <p:cNvSpPr txBox="1">
            <a:spLocks/>
          </p:cNvSpPr>
          <p:nvPr/>
        </p:nvSpPr>
        <p:spPr>
          <a:xfrm>
            <a:off x="1326776" y="660274"/>
            <a:ext cx="17375415" cy="1321798"/>
          </a:xfrm>
          <a:prstGeom prst="rect">
            <a:avLst/>
          </a:prstGeom>
        </p:spPr>
        <p:txBody>
          <a:bodyPr/>
          <a:lst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5pPr>
            <a:lvl6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6pPr>
            <a:lvl7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7pPr>
            <a:lvl8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8pPr>
            <a:lvl9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9pPr>
          </a:lstStyle>
          <a:p>
            <a:pPr algn="l" hangingPunct="1"/>
            <a:r>
              <a:rPr lang="en-US" sz="8000" dirty="0">
                <a:solidFill>
                  <a:schemeClr val="bg1"/>
                </a:solidFill>
                <a:latin typeface="+mj-lt"/>
                <a:ea typeface="等线" panose="02010600030101010101" pitchFamily="2" charset="-122"/>
                <a:cs typeface="Calibri" panose="020F0502020204030204" pitchFamily="34" charset="0"/>
              </a:rPr>
              <a:t>Outline</a:t>
            </a:r>
          </a:p>
        </p:txBody>
      </p:sp>
      <p:sp>
        <p:nvSpPr>
          <p:cNvPr id="3" name="文本框 2">
            <a:extLst>
              <a:ext uri="{FF2B5EF4-FFF2-40B4-BE49-F238E27FC236}">
                <a16:creationId xmlns:a16="http://schemas.microsoft.com/office/drawing/2014/main" id="{C78B1BA5-6AB4-FDB4-FD0B-3974DA2E1F52}"/>
              </a:ext>
            </a:extLst>
          </p:cNvPr>
          <p:cNvSpPr txBox="1"/>
          <p:nvPr/>
        </p:nvSpPr>
        <p:spPr>
          <a:xfrm>
            <a:off x="1326776" y="3135391"/>
            <a:ext cx="22106965" cy="619656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857250" marR="0" indent="-857250" algn="l" defTabSz="825500" rtl="0" fontAlgn="auto" latinLnBrk="0" hangingPunct="0">
              <a:lnSpc>
                <a:spcPct val="200000"/>
              </a:lnSpc>
              <a:spcBef>
                <a:spcPts val="0"/>
              </a:spcBef>
              <a:spcAft>
                <a:spcPts val="0"/>
              </a:spcAft>
              <a:buClr>
                <a:srgbClr val="2C059D"/>
              </a:buClr>
              <a:buSzTx/>
              <a:buFont typeface="Wingdings" pitchFamily="2" charset="2"/>
              <a:buChar char="p"/>
              <a:tabLst/>
            </a:pPr>
            <a:r>
              <a:rPr kumimoji="0" lang="en-US" altLang="zh-CN" sz="6600" b="1" i="0" u="none" strike="noStrike" cap="none" spc="0" normalizeH="0" baseline="0" dirty="0">
                <a:ln>
                  <a:noFill/>
                </a:ln>
                <a:solidFill>
                  <a:schemeClr val="bg1"/>
                </a:solidFill>
                <a:effectLst/>
                <a:uFillTx/>
                <a:latin typeface="Helvetica Neue"/>
                <a:ea typeface="Helvetica Neue"/>
                <a:cs typeface="Helvetica Neue"/>
                <a:sym typeface="Helvetica Neue"/>
              </a:rPr>
              <a:t>Framework</a:t>
            </a:r>
            <a:r>
              <a:rPr kumimoji="0" lang="zh-CN" altLang="en-US" sz="6600" b="1" i="0" u="none" strike="noStrike" cap="none" spc="0" normalizeH="0" baseline="0" dirty="0">
                <a:ln>
                  <a:noFill/>
                </a:ln>
                <a:solidFill>
                  <a:schemeClr val="bg1"/>
                </a:solidFill>
                <a:effectLst/>
                <a:uFillTx/>
                <a:latin typeface="Helvetica Neue"/>
                <a:ea typeface="Helvetica Neue"/>
                <a:cs typeface="Helvetica Neue"/>
                <a:sym typeface="Helvetica Neue"/>
              </a:rPr>
              <a:t> </a:t>
            </a:r>
            <a:r>
              <a:rPr kumimoji="0" lang="en" altLang="zh-CN" sz="6600" b="1" i="0" u="none" strike="noStrike" cap="none" spc="0" normalizeH="0" baseline="0" dirty="0">
                <a:ln>
                  <a:noFill/>
                </a:ln>
                <a:solidFill>
                  <a:schemeClr val="bg1"/>
                </a:solidFill>
                <a:effectLst/>
                <a:uFillTx/>
                <a:latin typeface="Helvetica Neue"/>
                <a:ea typeface="Helvetica Neue"/>
                <a:cs typeface="Helvetica Neue"/>
                <a:sym typeface="Helvetica Neue"/>
              </a:rPr>
              <a:t>description</a:t>
            </a:r>
          </a:p>
          <a:p>
            <a:pPr marL="857250" marR="0" indent="-857250" algn="l" defTabSz="825500" rtl="0" fontAlgn="auto" latinLnBrk="0" hangingPunct="0">
              <a:lnSpc>
                <a:spcPct val="200000"/>
              </a:lnSpc>
              <a:spcBef>
                <a:spcPts val="0"/>
              </a:spcBef>
              <a:spcAft>
                <a:spcPts val="0"/>
              </a:spcAft>
              <a:buClr>
                <a:srgbClr val="2C059D"/>
              </a:buClr>
              <a:buSzTx/>
              <a:buFont typeface="Wingdings" pitchFamily="2" charset="2"/>
              <a:buChar char="p"/>
              <a:tabLst/>
            </a:pPr>
            <a:r>
              <a:rPr kumimoji="0" lang="en" altLang="zh-CN" sz="6600" b="1" i="0" u="none" strike="noStrike" cap="none" spc="0" normalizeH="0" baseline="0" dirty="0">
                <a:ln>
                  <a:noFill/>
                </a:ln>
                <a:solidFill>
                  <a:schemeClr val="bg1"/>
                </a:solidFill>
                <a:effectLst/>
                <a:uFillTx/>
                <a:latin typeface="Helvetica Neue"/>
                <a:ea typeface="Helvetica Neue"/>
                <a:cs typeface="Helvetica Neue"/>
                <a:sym typeface="Helvetica Neue"/>
              </a:rPr>
              <a:t>Experimental results</a:t>
            </a:r>
          </a:p>
          <a:p>
            <a:pPr marL="857250" marR="0" indent="-857250" algn="l" defTabSz="825500" rtl="0" fontAlgn="auto" latinLnBrk="0" hangingPunct="0">
              <a:lnSpc>
                <a:spcPct val="200000"/>
              </a:lnSpc>
              <a:spcBef>
                <a:spcPts val="0"/>
              </a:spcBef>
              <a:spcAft>
                <a:spcPts val="0"/>
              </a:spcAft>
              <a:buClr>
                <a:srgbClr val="2C059D"/>
              </a:buClr>
              <a:buSzTx/>
              <a:buFont typeface="Wingdings" pitchFamily="2" charset="2"/>
              <a:buChar char="p"/>
              <a:tabLst/>
            </a:pPr>
            <a:r>
              <a:rPr lang="en-US" altLang="zh-CN" sz="6600" dirty="0">
                <a:solidFill>
                  <a:schemeClr val="bg1"/>
                </a:solidFill>
              </a:rPr>
              <a:t>Proposal</a:t>
            </a:r>
            <a:endParaRPr kumimoji="0" lang="zh-CN" altLang="en-US" sz="6600" b="1" i="0" u="none" strike="noStrike" cap="none" spc="0" normalizeH="0" baseline="0" dirty="0">
              <a:ln>
                <a:noFill/>
              </a:ln>
              <a:solidFill>
                <a:schemeClr val="bg1"/>
              </a:solidFill>
              <a:effectLst/>
              <a:uFillTx/>
              <a:latin typeface="Helvetica Neue"/>
              <a:ea typeface="Helvetica Neue"/>
              <a:cs typeface="Helvetica Neue"/>
              <a:sym typeface="Helvetica Neue"/>
            </a:endParaRPr>
          </a:p>
        </p:txBody>
      </p:sp>
    </p:spTree>
    <p:extLst>
      <p:ext uri="{BB962C8B-B14F-4D97-AF65-F5344CB8AC3E}">
        <p14:creationId xmlns:p14="http://schemas.microsoft.com/office/powerpoint/2010/main" val="4100403715"/>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5E302EFA-1DB6-0576-9C34-C1414C0AB51C}"/>
              </a:ext>
            </a:extLst>
          </p:cNvPr>
          <p:cNvSpPr txBox="1">
            <a:spLocks/>
          </p:cNvSpPr>
          <p:nvPr/>
        </p:nvSpPr>
        <p:spPr>
          <a:xfrm>
            <a:off x="1326776" y="660274"/>
            <a:ext cx="17375415" cy="1321798"/>
          </a:xfrm>
          <a:prstGeom prst="rect">
            <a:avLst/>
          </a:prstGeom>
        </p:spPr>
        <p:txBody>
          <a:bodyPr/>
          <a:lst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5pPr>
            <a:lvl6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6pPr>
            <a:lvl7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7pPr>
            <a:lvl8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8pPr>
            <a:lvl9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9pPr>
          </a:lstStyle>
          <a:p>
            <a:pPr algn="l" hangingPunct="1"/>
            <a:r>
              <a:rPr lang="en-US" altLang="zh-CN" sz="8000" dirty="0">
                <a:solidFill>
                  <a:schemeClr val="bg1"/>
                </a:solidFill>
                <a:latin typeface="+mj-lt"/>
                <a:ea typeface="等线" panose="02010600030101010101" pitchFamily="2" charset="-122"/>
                <a:cs typeface="Calibri" panose="020F0502020204030204" pitchFamily="34" charset="0"/>
              </a:rPr>
              <a:t>Framework</a:t>
            </a:r>
            <a:r>
              <a:rPr lang="zh-CN" altLang="en-US" sz="8000" dirty="0">
                <a:solidFill>
                  <a:schemeClr val="bg1"/>
                </a:solidFill>
                <a:latin typeface="+mj-lt"/>
                <a:ea typeface="等线" panose="02010600030101010101" pitchFamily="2" charset="-122"/>
                <a:cs typeface="Calibri" panose="020F0502020204030204" pitchFamily="34" charset="0"/>
              </a:rPr>
              <a:t> </a:t>
            </a:r>
            <a:r>
              <a:rPr lang="en-US" altLang="zh-CN" sz="8000" dirty="0">
                <a:solidFill>
                  <a:schemeClr val="bg1"/>
                </a:solidFill>
                <a:latin typeface="+mj-lt"/>
                <a:ea typeface="等线" panose="02010600030101010101" pitchFamily="2" charset="-122"/>
                <a:cs typeface="Calibri" panose="020F0502020204030204" pitchFamily="34" charset="0"/>
              </a:rPr>
              <a:t>description</a:t>
            </a:r>
            <a:endParaRPr lang="en-US" sz="8000" dirty="0">
              <a:solidFill>
                <a:schemeClr val="bg1"/>
              </a:solidFill>
              <a:latin typeface="+mj-lt"/>
              <a:ea typeface="等线" panose="02010600030101010101" pitchFamily="2" charset="-122"/>
              <a:cs typeface="Calibri" panose="020F0502020204030204" pitchFamily="34" charset="0"/>
            </a:endParaRPr>
          </a:p>
        </p:txBody>
      </p:sp>
      <p:sp>
        <p:nvSpPr>
          <p:cNvPr id="4" name="Content Placeholder 4">
            <a:extLst>
              <a:ext uri="{FF2B5EF4-FFF2-40B4-BE49-F238E27FC236}">
                <a16:creationId xmlns:a16="http://schemas.microsoft.com/office/drawing/2014/main" id="{5BEBEBA9-619D-5192-91C5-5A6D241DFE57}"/>
              </a:ext>
            </a:extLst>
          </p:cNvPr>
          <p:cNvSpPr txBox="1">
            <a:spLocks/>
          </p:cNvSpPr>
          <p:nvPr/>
        </p:nvSpPr>
        <p:spPr>
          <a:xfrm>
            <a:off x="1326775" y="2056491"/>
            <a:ext cx="21533224" cy="996315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1pPr>
            <a:lvl2pPr marL="9144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2pPr>
            <a:lvl3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3pPr>
            <a:lvl4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4pPr>
            <a:lvl5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5pPr>
            <a:lvl6pPr marL="0" marR="0" indent="355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a:lstStyle>
          <a:p>
            <a:pPr marL="857250" marR="0" lvl="0" indent="-857250" algn="l" defTabSz="825500" rtl="0" eaLnBrk="1" fontAlgn="auto" latinLnBrk="0" hangingPunct="1">
              <a:lnSpc>
                <a:spcPct val="100000"/>
              </a:lnSpc>
              <a:spcBef>
                <a:spcPts val="1200"/>
              </a:spcBef>
              <a:spcAft>
                <a:spcPts val="0"/>
              </a:spcAft>
              <a:buClr>
                <a:srgbClr val="2B049B"/>
              </a:buClr>
              <a:buSzTx/>
              <a:buFont typeface="Arial" panose="020B0604020202020204" pitchFamily="34" charset="0"/>
              <a:buChar char="•"/>
              <a:tabLst/>
              <a:defRPr/>
            </a:pPr>
            <a:r>
              <a:rPr lang="en-US" altLang="zh-CN" sz="4600" dirty="0">
                <a:latin typeface="+mn-lt"/>
                <a:cs typeface="Calibri" panose="020F0502020204030204" pitchFamily="34" charset="0"/>
              </a:rPr>
              <a:t>In</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previous</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meetings</a:t>
            </a:r>
          </a:p>
          <a:p>
            <a:pPr marL="1771650" lvl="1" indent="-857250" hangingPunct="1">
              <a:spcBef>
                <a:spcPts val="1200"/>
              </a:spcBef>
              <a:buClr>
                <a:srgbClr val="2B049B"/>
              </a:buClr>
              <a:buFont typeface="Arial" panose="020B0604020202020204" pitchFamily="34" charset="0"/>
              <a:buChar char="•"/>
              <a:defRPr/>
            </a:pP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JVET-AB0275:</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ROI-based</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adaptive</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QP</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method</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a:t>
            </a:r>
            <a:r>
              <a:rPr kumimoji="0" lang="en-US" altLang="zh-CN" sz="4600" b="1"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ROIAQP</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for</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encoding</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optimization</a:t>
            </a:r>
          </a:p>
          <a:p>
            <a:pPr marL="1771650" lvl="1" indent="-857250" hangingPunct="1">
              <a:spcBef>
                <a:spcPts val="1200"/>
              </a:spcBef>
              <a:buClr>
                <a:srgbClr val="2B049B"/>
              </a:buClr>
              <a:buFont typeface="Arial" panose="020B0604020202020204" pitchFamily="34" charset="0"/>
              <a:buChar char="•"/>
              <a:defRPr/>
            </a:pPr>
            <a:r>
              <a:rPr lang="en-US" altLang="zh-CN" sz="4600" dirty="0">
                <a:latin typeface="+mn-lt"/>
                <a:cs typeface="Calibri" panose="020F0502020204030204" pitchFamily="34" charset="0"/>
              </a:rPr>
              <a:t>JVET-AH0157:</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Pre-</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and</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post-processing</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method</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a:t>
            </a:r>
            <a:r>
              <a:rPr lang="en-US" altLang="zh-CN" sz="4600" b="1" dirty="0">
                <a:latin typeface="+mn-lt"/>
                <a:cs typeface="Calibri" panose="020F0502020204030204" pitchFamily="34" charset="0"/>
              </a:rPr>
              <a:t>PREPOST</a:t>
            </a:r>
            <a:r>
              <a:rPr lang="en-US" altLang="zh-CN" sz="4600" dirty="0">
                <a:latin typeface="+mn-lt"/>
                <a:cs typeface="Calibri" panose="020F0502020204030204" pitchFamily="34" charset="0"/>
              </a:rPr>
              <a:t>),</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including:</a:t>
            </a:r>
          </a:p>
          <a:p>
            <a:pPr marL="2686050" lvl="2" indent="-857250" hangingPunct="1">
              <a:spcBef>
                <a:spcPts val="1200"/>
              </a:spcBef>
              <a:buClr>
                <a:srgbClr val="2B049B"/>
              </a:buClr>
              <a:buFont typeface="Arial" panose="020B0604020202020204" pitchFamily="34" charset="0"/>
              <a:buChar char="•"/>
              <a:defRPr/>
            </a:pPr>
            <a:r>
              <a:rPr lang="en-US" altLang="zh-CN" sz="4600" dirty="0">
                <a:latin typeface="+mn-lt"/>
                <a:cs typeface="Calibri" panose="020F0502020204030204" pitchFamily="34" charset="0"/>
              </a:rPr>
              <a:t>JVET-AD0047:</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Pre-processing</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of</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foreground</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and</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background</a:t>
            </a:r>
          </a:p>
          <a:p>
            <a:pPr marL="2686050" lvl="2" indent="-857250" hangingPunct="1">
              <a:spcBef>
                <a:spcPts val="1200"/>
              </a:spcBef>
              <a:buClr>
                <a:srgbClr val="2B049B"/>
              </a:buClr>
              <a:buFont typeface="Arial" panose="020B0604020202020204" pitchFamily="34" charset="0"/>
              <a:buChar char="•"/>
              <a:defRPr/>
            </a:pPr>
            <a:r>
              <a:rPr lang="en-US" altLang="zh-CN" sz="4600" dirty="0">
                <a:latin typeface="+mn-lt"/>
                <a:cs typeface="Calibri" panose="020F0502020204030204" pitchFamily="34" charset="0"/>
              </a:rPr>
              <a:t>JVET-AG0212:</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Enhancement</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post-filtering</a:t>
            </a:r>
          </a:p>
          <a:p>
            <a:pPr marL="1771650" lvl="1" indent="-857250" hangingPunct="1">
              <a:spcBef>
                <a:spcPts val="1200"/>
              </a:spcBef>
              <a:buClr>
                <a:srgbClr val="2B049B"/>
              </a:buClr>
              <a:buFont typeface="Arial" panose="020B0604020202020204" pitchFamily="34" charset="0"/>
              <a:buChar char="•"/>
              <a:defRPr/>
            </a:pPr>
            <a:r>
              <a:rPr lang="en-US" altLang="zh-CN" sz="4600" dirty="0">
                <a:latin typeface="+mn-lt"/>
                <a:cs typeface="Calibri" panose="020F0502020204030204" pitchFamily="34" charset="0"/>
              </a:rPr>
              <a:t>Included</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in</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the</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technical</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report</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(TR)</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and</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AGH8</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software</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branch</a:t>
            </a:r>
          </a:p>
          <a:p>
            <a:pPr marL="857250" indent="-857250" hangingPunct="1">
              <a:spcBef>
                <a:spcPts val="1200"/>
              </a:spcBef>
              <a:buClr>
                <a:srgbClr val="2B049B"/>
              </a:buClr>
              <a:buFont typeface="Arial" panose="020B0604020202020204" pitchFamily="34" charset="0"/>
              <a:buChar char="•"/>
              <a:defRPr/>
            </a:pPr>
            <a:r>
              <a:rPr lang="en-US" altLang="zh-CN" sz="4600" dirty="0">
                <a:latin typeface="+mn-lt"/>
                <a:cs typeface="Calibri" panose="020F0502020204030204" pitchFamily="34" charset="0"/>
              </a:rPr>
              <a:t>In</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this</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contribution,</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c</a:t>
            </a:r>
            <a:r>
              <a:rPr lang="en" altLang="zh-CN" sz="4600" dirty="0" err="1">
                <a:latin typeface="+mn-lt"/>
                <a:cs typeface="Calibri" panose="020F0502020204030204" pitchFamily="34" charset="0"/>
              </a:rPr>
              <a:t>ombin</a:t>
            </a:r>
            <a:r>
              <a:rPr lang="en-US" altLang="zh-CN" sz="4600" dirty="0">
                <a:latin typeface="+mn-lt"/>
                <a:cs typeface="Calibri" panose="020F0502020204030204" pitchFamily="34" charset="0"/>
              </a:rPr>
              <a:t>e</a:t>
            </a:r>
            <a:r>
              <a:rPr lang="en" altLang="zh-CN" sz="4600" dirty="0">
                <a:latin typeface="+mn-lt"/>
                <a:cs typeface="Calibri" panose="020F0502020204030204" pitchFamily="34" charset="0"/>
              </a:rPr>
              <a:t> both methods</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a:t>
            </a:r>
            <a:r>
              <a:rPr lang="en-US" altLang="zh-CN" sz="4600" b="1" dirty="0">
                <a:latin typeface="+mn-lt"/>
                <a:cs typeface="Calibri" panose="020F0502020204030204" pitchFamily="34" charset="0"/>
              </a:rPr>
              <a:t>JOINT</a:t>
            </a:r>
            <a:r>
              <a:rPr lang="en-US" altLang="zh-CN" sz="4600" dirty="0">
                <a:latin typeface="+mn-lt"/>
                <a:cs typeface="Calibri" panose="020F0502020204030204" pitchFamily="34" charset="0"/>
              </a:rPr>
              <a:t>)</a:t>
            </a:r>
          </a:p>
          <a:p>
            <a:pPr marL="2686050" lvl="2" indent="-857250" hangingPunct="1">
              <a:spcBef>
                <a:spcPts val="1200"/>
              </a:spcBef>
              <a:buClr>
                <a:srgbClr val="2B049B"/>
              </a:buClr>
              <a:buFont typeface="Arial" panose="020B0604020202020204" pitchFamily="34" charset="0"/>
              <a:buChar char="•"/>
              <a:defRPr/>
            </a:pPr>
            <a:endParaRPr kumimoji="0" lang="en-US" sz="4600" b="0" i="0" u="none" strike="noStrike" kern="0" cap="none" spc="0" normalizeH="0" baseline="0" noProof="0" dirty="0">
              <a:ln>
                <a:noFill/>
              </a:ln>
              <a:solidFill>
                <a:srgbClr val="000000"/>
              </a:solidFill>
              <a:effectLst/>
              <a:uLnTx/>
              <a:uFillTx/>
              <a:latin typeface="DengXian" panose="02010600030101010101" pitchFamily="2" charset="-122"/>
              <a:ea typeface="DengXian" panose="02010600030101010101" pitchFamily="2" charset="-122"/>
              <a:cs typeface="Calibri" panose="020F0502020204030204" pitchFamily="34" charset="0"/>
              <a:sym typeface="Helvetica Neue"/>
            </a:endParaRPr>
          </a:p>
        </p:txBody>
      </p:sp>
      <p:grpSp>
        <p:nvGrpSpPr>
          <p:cNvPr id="8" name="组合 7">
            <a:extLst>
              <a:ext uri="{FF2B5EF4-FFF2-40B4-BE49-F238E27FC236}">
                <a16:creationId xmlns:a16="http://schemas.microsoft.com/office/drawing/2014/main" id="{048696CA-D15D-58C0-9E63-8B50EC4B7A87}"/>
              </a:ext>
            </a:extLst>
          </p:cNvPr>
          <p:cNvGrpSpPr/>
          <p:nvPr/>
        </p:nvGrpSpPr>
        <p:grpSpPr>
          <a:xfrm>
            <a:off x="0" y="9524841"/>
            <a:ext cx="24384000" cy="3079575"/>
            <a:chOff x="0" y="9195244"/>
            <a:chExt cx="24384000" cy="3079575"/>
          </a:xfrm>
        </p:grpSpPr>
        <p:pic>
          <p:nvPicPr>
            <p:cNvPr id="5" name="图片 4">
              <a:extLst>
                <a:ext uri="{FF2B5EF4-FFF2-40B4-BE49-F238E27FC236}">
                  <a16:creationId xmlns:a16="http://schemas.microsoft.com/office/drawing/2014/main" id="{49AFDB39-1FF8-2B7B-B6CB-5B6963361FFF}"/>
                </a:ext>
              </a:extLst>
            </p:cNvPr>
            <p:cNvPicPr>
              <a:picLocks noChangeAspect="1"/>
            </p:cNvPicPr>
            <p:nvPr/>
          </p:nvPicPr>
          <p:blipFill>
            <a:blip r:embed="rId2"/>
            <a:stretch>
              <a:fillRect/>
            </a:stretch>
          </p:blipFill>
          <p:spPr>
            <a:xfrm>
              <a:off x="0" y="9195244"/>
              <a:ext cx="24384000" cy="2172936"/>
            </a:xfrm>
            <a:prstGeom prst="rect">
              <a:avLst/>
            </a:prstGeom>
          </p:spPr>
        </p:pic>
        <p:sp>
          <p:nvSpPr>
            <p:cNvPr id="7" name="文本框 6">
              <a:extLst>
                <a:ext uri="{FF2B5EF4-FFF2-40B4-BE49-F238E27FC236}">
                  <a16:creationId xmlns:a16="http://schemas.microsoft.com/office/drawing/2014/main" id="{436AB3C3-30F3-B795-05ED-B5822B7266B9}"/>
                </a:ext>
              </a:extLst>
            </p:cNvPr>
            <p:cNvSpPr txBox="1"/>
            <p:nvPr/>
          </p:nvSpPr>
          <p:spPr>
            <a:xfrm>
              <a:off x="908316" y="11690044"/>
              <a:ext cx="22370143" cy="584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3200" dirty="0">
                  <a:solidFill>
                    <a:schemeClr val="bg1"/>
                  </a:solidFill>
                  <a:effectLst/>
                  <a:latin typeface="+mn-lt"/>
                  <a:ea typeface="黑体" panose="02010609060101010101" pitchFamily="49" charset="-122"/>
                  <a:cs typeface="Mangal" panose="02040503050203030202" pitchFamily="18" charset="0"/>
                </a:rPr>
                <a:t>Figure 1 The experiment flowchart on combined pre- and post-processing and ROI-based adaptive QP</a:t>
              </a:r>
              <a:endParaRPr lang="zh-CN" altLang="zh-CN" sz="4000" dirty="0">
                <a:solidFill>
                  <a:schemeClr val="bg1"/>
                </a:solidFill>
                <a:effectLst/>
                <a:latin typeface="+mn-lt"/>
                <a:ea typeface="黑体" panose="02010609060101010101" pitchFamily="49" charset="-122"/>
                <a:cs typeface="Mangal" panose="02040503050203030202" pitchFamily="18" charset="0"/>
              </a:endParaRPr>
            </a:p>
          </p:txBody>
        </p:sp>
      </p:grpSp>
    </p:spTree>
    <p:extLst>
      <p:ext uri="{BB962C8B-B14F-4D97-AF65-F5344CB8AC3E}">
        <p14:creationId xmlns:p14="http://schemas.microsoft.com/office/powerpoint/2010/main" val="4077864957"/>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5E302EFA-1DB6-0576-9C34-C1414C0AB51C}"/>
              </a:ext>
            </a:extLst>
          </p:cNvPr>
          <p:cNvSpPr txBox="1">
            <a:spLocks/>
          </p:cNvSpPr>
          <p:nvPr/>
        </p:nvSpPr>
        <p:spPr>
          <a:xfrm>
            <a:off x="1326776" y="660274"/>
            <a:ext cx="17375415" cy="1321798"/>
          </a:xfrm>
          <a:prstGeom prst="rect">
            <a:avLst/>
          </a:prstGeom>
        </p:spPr>
        <p:txBody>
          <a:bodyPr/>
          <a:lst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5pPr>
            <a:lvl6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6pPr>
            <a:lvl7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7pPr>
            <a:lvl8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8pPr>
            <a:lvl9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9pPr>
          </a:lstStyle>
          <a:p>
            <a:pPr algn="l" hangingPunct="1"/>
            <a:r>
              <a:rPr lang="en-US" altLang="zh-CN" sz="8000" dirty="0">
                <a:solidFill>
                  <a:schemeClr val="bg1"/>
                </a:solidFill>
                <a:latin typeface="+mj-lt"/>
                <a:ea typeface="等线" panose="02010600030101010101" pitchFamily="2" charset="-122"/>
                <a:cs typeface="Calibri" panose="020F0502020204030204" pitchFamily="34" charset="0"/>
              </a:rPr>
              <a:t>Experimental</a:t>
            </a:r>
            <a:r>
              <a:rPr lang="zh-CN" altLang="en-US" sz="8000" dirty="0">
                <a:solidFill>
                  <a:schemeClr val="bg1"/>
                </a:solidFill>
                <a:latin typeface="+mj-lt"/>
                <a:ea typeface="等线" panose="02010600030101010101" pitchFamily="2" charset="-122"/>
                <a:cs typeface="Calibri" panose="020F0502020204030204" pitchFamily="34" charset="0"/>
              </a:rPr>
              <a:t> </a:t>
            </a:r>
            <a:r>
              <a:rPr lang="en-US" altLang="zh-CN" sz="8000" dirty="0">
                <a:solidFill>
                  <a:schemeClr val="bg1"/>
                </a:solidFill>
                <a:latin typeface="+mj-lt"/>
                <a:ea typeface="等线" panose="02010600030101010101" pitchFamily="2" charset="-122"/>
                <a:cs typeface="Calibri" panose="020F0502020204030204" pitchFamily="34" charset="0"/>
              </a:rPr>
              <a:t>results</a:t>
            </a:r>
            <a:endParaRPr lang="en-US" sz="8000" dirty="0">
              <a:solidFill>
                <a:schemeClr val="bg1"/>
              </a:solidFill>
              <a:latin typeface="+mj-lt"/>
              <a:ea typeface="等线" panose="02010600030101010101" pitchFamily="2" charset="-122"/>
              <a:cs typeface="Calibri" panose="020F0502020204030204" pitchFamily="34" charset="0"/>
            </a:endParaRPr>
          </a:p>
        </p:txBody>
      </p:sp>
      <p:sp>
        <p:nvSpPr>
          <p:cNvPr id="4" name="Content Placeholder 4">
            <a:extLst>
              <a:ext uri="{FF2B5EF4-FFF2-40B4-BE49-F238E27FC236}">
                <a16:creationId xmlns:a16="http://schemas.microsoft.com/office/drawing/2014/main" id="{5BEBEBA9-619D-5192-91C5-5A6D241DFE57}"/>
              </a:ext>
            </a:extLst>
          </p:cNvPr>
          <p:cNvSpPr txBox="1">
            <a:spLocks/>
          </p:cNvSpPr>
          <p:nvPr/>
        </p:nvSpPr>
        <p:spPr>
          <a:xfrm>
            <a:off x="1326776" y="2311669"/>
            <a:ext cx="22512938" cy="996315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1pPr>
            <a:lvl2pPr marL="9144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2pPr>
            <a:lvl3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3pPr>
            <a:lvl4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4pPr>
            <a:lvl5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5pPr>
            <a:lvl6pPr marL="0" marR="0" indent="355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a:lstStyle>
          <a:p>
            <a:pPr marL="857250" marR="0" lvl="0" indent="-857250" algn="l" defTabSz="825500" rtl="0" eaLnBrk="1" fontAlgn="auto" latinLnBrk="0" hangingPunct="1">
              <a:lnSpc>
                <a:spcPct val="100000"/>
              </a:lnSpc>
              <a:spcBef>
                <a:spcPts val="1200"/>
              </a:spcBef>
              <a:spcAft>
                <a:spcPts val="0"/>
              </a:spcAft>
              <a:buClr>
                <a:srgbClr val="290590"/>
              </a:buClr>
              <a:buSzTx/>
              <a:buFont typeface="Arial" panose="020B0604020202020204" pitchFamily="34" charset="0"/>
              <a:buChar char="•"/>
              <a:tabLst/>
              <a:defRPr/>
            </a:pP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Based</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on</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common</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test</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conditions</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(CTC)</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of</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AHG8,</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evaluate</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performance</a:t>
            </a:r>
          </a:p>
          <a:p>
            <a:pPr marL="1771650" lvl="1" indent="-857250" hangingPunct="1">
              <a:spcBef>
                <a:spcPts val="1200"/>
              </a:spcBef>
              <a:buClr>
                <a:srgbClr val="290590"/>
              </a:buClr>
              <a:buFont typeface="Arial" panose="020B0604020202020204" pitchFamily="34" charset="0"/>
              <a:buChar char="•"/>
              <a:defRPr/>
            </a:pPr>
            <a:r>
              <a:rPr lang="en-US" altLang="zh-CN" sz="4600" dirty="0">
                <a:latin typeface="+mn-lt"/>
                <a:cs typeface="Calibri" panose="020F0502020204030204" pitchFamily="34" charset="0"/>
              </a:rPr>
              <a:t>Object</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detection</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task</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on</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SFU-HW</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dataset</a:t>
            </a:r>
            <a:endPar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endParaRPr>
          </a:p>
          <a:p>
            <a:pPr marL="1771650" lvl="1" indent="-857250" hangingPunct="1">
              <a:spcBef>
                <a:spcPts val="1200"/>
              </a:spcBef>
              <a:buClr>
                <a:srgbClr val="290590"/>
              </a:buClr>
              <a:buFont typeface="Arial" panose="020B0604020202020204" pitchFamily="34" charset="0"/>
              <a:buChar char="•"/>
              <a:defRPr/>
            </a:pP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Object</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lang="en-US" altLang="zh-CN" sz="4600" dirty="0">
                <a:latin typeface="+mn-lt"/>
                <a:cs typeface="Calibri" panose="020F0502020204030204" pitchFamily="34" charset="0"/>
              </a:rPr>
              <a:t>tracking</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task</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on</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TVD</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dataset</a:t>
            </a:r>
            <a:endParaRPr kumimoji="0" lang="en-US" sz="4600" b="0" i="0" u="none" strike="noStrike" kern="0" cap="none" spc="0" normalizeH="0" baseline="0" noProof="0" dirty="0">
              <a:ln>
                <a:noFill/>
              </a:ln>
              <a:solidFill>
                <a:srgbClr val="000000"/>
              </a:solidFill>
              <a:effectLst/>
              <a:uLnTx/>
              <a:uFillTx/>
              <a:latin typeface="DengXian" panose="02010600030101010101" pitchFamily="2" charset="-122"/>
              <a:ea typeface="DengXian" panose="02010600030101010101" pitchFamily="2" charset="-122"/>
              <a:cs typeface="Calibri" panose="020F0502020204030204" pitchFamily="34" charset="0"/>
              <a:sym typeface="Helvetica Neue"/>
            </a:endParaRPr>
          </a:p>
        </p:txBody>
      </p:sp>
      <p:graphicFrame>
        <p:nvGraphicFramePr>
          <p:cNvPr id="3" name="表格 2">
            <a:extLst>
              <a:ext uri="{FF2B5EF4-FFF2-40B4-BE49-F238E27FC236}">
                <a16:creationId xmlns:a16="http://schemas.microsoft.com/office/drawing/2014/main" id="{70231EC7-1F06-459B-2DCE-8AA2392D38CC}"/>
              </a:ext>
            </a:extLst>
          </p:cNvPr>
          <p:cNvGraphicFramePr>
            <a:graphicFrameLocks noGrp="1"/>
          </p:cNvGraphicFramePr>
          <p:nvPr>
            <p:extLst>
              <p:ext uri="{D42A27DB-BD31-4B8C-83A1-F6EECF244321}">
                <p14:modId xmlns:p14="http://schemas.microsoft.com/office/powerpoint/2010/main" val="2186708346"/>
              </p:ext>
            </p:extLst>
          </p:nvPr>
        </p:nvGraphicFramePr>
        <p:xfrm>
          <a:off x="4010744" y="6189738"/>
          <a:ext cx="17145000" cy="2438400"/>
        </p:xfrm>
        <a:graphic>
          <a:graphicData uri="http://schemas.openxmlformats.org/drawingml/2006/table">
            <a:tbl>
              <a:tblPr firstRow="1" firstCol="1" bandRow="1" bandCol="1">
                <a:tableStyleId>{5940675A-B579-460E-94D1-54222C63F5DA}</a:tableStyleId>
              </a:tblPr>
              <a:tblGrid>
                <a:gridCol w="2857500">
                  <a:extLst>
                    <a:ext uri="{9D8B030D-6E8A-4147-A177-3AD203B41FA5}">
                      <a16:colId xmlns:a16="http://schemas.microsoft.com/office/drawing/2014/main" val="1433191853"/>
                    </a:ext>
                  </a:extLst>
                </a:gridCol>
                <a:gridCol w="2857500">
                  <a:extLst>
                    <a:ext uri="{9D8B030D-6E8A-4147-A177-3AD203B41FA5}">
                      <a16:colId xmlns:a16="http://schemas.microsoft.com/office/drawing/2014/main" val="340533383"/>
                    </a:ext>
                  </a:extLst>
                </a:gridCol>
                <a:gridCol w="2857500">
                  <a:extLst>
                    <a:ext uri="{9D8B030D-6E8A-4147-A177-3AD203B41FA5}">
                      <a16:colId xmlns:a16="http://schemas.microsoft.com/office/drawing/2014/main" val="3778108307"/>
                    </a:ext>
                  </a:extLst>
                </a:gridCol>
                <a:gridCol w="2857500">
                  <a:extLst>
                    <a:ext uri="{9D8B030D-6E8A-4147-A177-3AD203B41FA5}">
                      <a16:colId xmlns:a16="http://schemas.microsoft.com/office/drawing/2014/main" val="1896756888"/>
                    </a:ext>
                  </a:extLst>
                </a:gridCol>
                <a:gridCol w="2857500">
                  <a:extLst>
                    <a:ext uri="{9D8B030D-6E8A-4147-A177-3AD203B41FA5}">
                      <a16:colId xmlns:a16="http://schemas.microsoft.com/office/drawing/2014/main" val="1918657128"/>
                    </a:ext>
                  </a:extLst>
                </a:gridCol>
                <a:gridCol w="2857500">
                  <a:extLst>
                    <a:ext uri="{9D8B030D-6E8A-4147-A177-3AD203B41FA5}">
                      <a16:colId xmlns:a16="http://schemas.microsoft.com/office/drawing/2014/main" val="297266213"/>
                    </a:ext>
                  </a:extLst>
                </a:gridCol>
              </a:tblGrid>
              <a:tr h="60052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rPr>
                        <a:t>Task</a:t>
                      </a:r>
                      <a:endParaRPr lang="zh-CN" sz="4000">
                        <a:solidFill>
                          <a:schemeClr val="bg1"/>
                        </a:solidFill>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rPr>
                        <a:t>Dataset</a:t>
                      </a:r>
                      <a:endParaRPr lang="zh-CN" sz="4000">
                        <a:solidFill>
                          <a:schemeClr val="bg1"/>
                        </a:solidFill>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rPr>
                        <a:t>Methods</a:t>
                      </a:r>
                      <a:endParaRPr lang="zh-CN" sz="4000">
                        <a:solidFill>
                          <a:schemeClr val="bg1"/>
                        </a:solidFill>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rPr>
                        <a:t>RA </a:t>
                      </a:r>
                      <a:endParaRPr lang="zh-CN" sz="4000">
                        <a:solidFill>
                          <a:schemeClr val="bg1"/>
                        </a:solidFill>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rPr>
                        <a:t>LD </a:t>
                      </a:r>
                      <a:endParaRPr lang="zh-CN" sz="4000">
                        <a:solidFill>
                          <a:schemeClr val="bg1"/>
                        </a:solidFill>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rPr>
                        <a:t>AI </a:t>
                      </a:r>
                      <a:endParaRPr lang="zh-CN" sz="4000">
                        <a:solidFill>
                          <a:schemeClr val="bg1"/>
                        </a:solidFill>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331807208"/>
                  </a:ext>
                </a:extLst>
              </a:tr>
              <a:tr h="600529">
                <a:tc rowSpan="3">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rPr>
                        <a:t>Detection</a:t>
                      </a:r>
                      <a:endParaRPr lang="zh-CN" sz="4000">
                        <a:solidFill>
                          <a:schemeClr val="bg1"/>
                        </a:solidFill>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rowSpan="3">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rPr>
                        <a:t>SFU-HW</a:t>
                      </a:r>
                      <a:endParaRPr lang="zh-CN" sz="4000">
                        <a:solidFill>
                          <a:schemeClr val="bg1"/>
                        </a:solidFill>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rPr>
                        <a:t>PREPOST</a:t>
                      </a:r>
                      <a:endParaRPr lang="zh-CN" sz="4000">
                        <a:solidFill>
                          <a:schemeClr val="bg1"/>
                        </a:solidFill>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dirty="0">
                          <a:solidFill>
                            <a:schemeClr val="bg1"/>
                          </a:solidFill>
                          <a:effectLst/>
                        </a:rPr>
                        <a:t>-32.</a:t>
                      </a:r>
                      <a:r>
                        <a:rPr lang="en-US" altLang="zh-CN" sz="4000" dirty="0">
                          <a:solidFill>
                            <a:schemeClr val="bg1"/>
                          </a:solidFill>
                          <a:effectLst/>
                        </a:rPr>
                        <a:t>75</a:t>
                      </a:r>
                      <a:r>
                        <a:rPr lang="en-US" sz="4000" dirty="0">
                          <a:solidFill>
                            <a:schemeClr val="bg1"/>
                          </a:solidFill>
                          <a:effectLst/>
                        </a:rPr>
                        <a:t>%</a:t>
                      </a:r>
                      <a:endParaRPr lang="zh-CN" sz="4000" dirty="0">
                        <a:solidFill>
                          <a:schemeClr val="bg1"/>
                        </a:solidFill>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4000" dirty="0">
                          <a:solidFill>
                            <a:schemeClr val="bg1"/>
                          </a:solidFill>
                          <a:effectLst/>
                        </a:rPr>
                        <a:t>xx</a:t>
                      </a:r>
                      <a:endParaRPr lang="zh-CN" sz="4000" dirty="0">
                        <a:solidFill>
                          <a:schemeClr val="bg1"/>
                        </a:solidFill>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dirty="0">
                          <a:solidFill>
                            <a:schemeClr val="bg1"/>
                          </a:solidFill>
                          <a:effectLst/>
                        </a:rPr>
                        <a:t>-40.</a:t>
                      </a:r>
                      <a:r>
                        <a:rPr lang="en-US" altLang="zh-CN" sz="4000" dirty="0">
                          <a:solidFill>
                            <a:schemeClr val="bg1"/>
                          </a:solidFill>
                          <a:effectLst/>
                        </a:rPr>
                        <a:t>29</a:t>
                      </a:r>
                      <a:r>
                        <a:rPr lang="en-US" sz="4000" dirty="0">
                          <a:solidFill>
                            <a:schemeClr val="bg1"/>
                          </a:solidFill>
                          <a:effectLst/>
                        </a:rPr>
                        <a:t>%</a:t>
                      </a:r>
                      <a:endParaRPr lang="zh-CN" sz="4000" dirty="0">
                        <a:solidFill>
                          <a:schemeClr val="bg1"/>
                        </a:solidFill>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552594650"/>
                  </a:ext>
                </a:extLst>
              </a:tr>
              <a:tr h="600529">
                <a:tc vMerge="1">
                  <a:txBody>
                    <a:bodyPr/>
                    <a:lstStyle/>
                    <a:p>
                      <a:endParaRPr lang="zh-CN" altLang="en-US"/>
                    </a:p>
                  </a:txBody>
                  <a:tcPr/>
                </a:tc>
                <a:tc vMerge="1">
                  <a:txBody>
                    <a:bodyPr/>
                    <a:lstStyle/>
                    <a:p>
                      <a:endParaRPr lang="zh-CN" altLang="en-US"/>
                    </a:p>
                  </a:txBody>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rPr>
                        <a:t>ROIAQP</a:t>
                      </a:r>
                      <a:endParaRPr lang="zh-CN" sz="4000">
                        <a:solidFill>
                          <a:schemeClr val="bg1"/>
                        </a:solidFill>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dirty="0">
                          <a:solidFill>
                            <a:schemeClr val="bg1"/>
                          </a:solidFill>
                          <a:effectLst/>
                        </a:rPr>
                        <a:t>-1</a:t>
                      </a:r>
                      <a:r>
                        <a:rPr lang="en-US" altLang="zh-CN" sz="4000" dirty="0">
                          <a:solidFill>
                            <a:schemeClr val="bg1"/>
                          </a:solidFill>
                          <a:effectLst/>
                        </a:rPr>
                        <a:t>1</a:t>
                      </a:r>
                      <a:r>
                        <a:rPr lang="en-US" sz="4000" dirty="0">
                          <a:solidFill>
                            <a:schemeClr val="bg1"/>
                          </a:solidFill>
                          <a:effectLst/>
                        </a:rPr>
                        <a:t>.</a:t>
                      </a:r>
                      <a:r>
                        <a:rPr lang="en-US" altLang="zh-CN" sz="4000" dirty="0">
                          <a:solidFill>
                            <a:schemeClr val="bg1"/>
                          </a:solidFill>
                          <a:effectLst/>
                        </a:rPr>
                        <a:t>2</a:t>
                      </a:r>
                      <a:r>
                        <a:rPr lang="en-US" sz="4000" dirty="0">
                          <a:solidFill>
                            <a:schemeClr val="bg1"/>
                          </a:solidFill>
                          <a:effectLst/>
                        </a:rPr>
                        <a:t>1%</a:t>
                      </a:r>
                      <a:endParaRPr lang="zh-CN" sz="4000" dirty="0">
                        <a:solidFill>
                          <a:schemeClr val="bg1"/>
                        </a:solidFill>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4000" dirty="0">
                          <a:solidFill>
                            <a:schemeClr val="bg1"/>
                          </a:solidFill>
                          <a:effectLst/>
                        </a:rPr>
                        <a:t>xx</a:t>
                      </a:r>
                      <a:endParaRPr lang="zh-CN" sz="4000" dirty="0">
                        <a:solidFill>
                          <a:schemeClr val="bg1"/>
                        </a:solidFill>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dirty="0">
                          <a:solidFill>
                            <a:schemeClr val="bg1"/>
                          </a:solidFill>
                          <a:effectLst/>
                        </a:rPr>
                        <a:t>-</a:t>
                      </a:r>
                      <a:r>
                        <a:rPr lang="en-US" altLang="zh-CN" sz="4000" dirty="0">
                          <a:solidFill>
                            <a:schemeClr val="bg1"/>
                          </a:solidFill>
                          <a:effectLst/>
                        </a:rPr>
                        <a:t>9</a:t>
                      </a:r>
                      <a:r>
                        <a:rPr lang="en-US" sz="4000" dirty="0">
                          <a:solidFill>
                            <a:schemeClr val="bg1"/>
                          </a:solidFill>
                          <a:effectLst/>
                        </a:rPr>
                        <a:t>.</a:t>
                      </a:r>
                      <a:r>
                        <a:rPr lang="en-US" altLang="zh-CN" sz="4000" dirty="0">
                          <a:solidFill>
                            <a:schemeClr val="bg1"/>
                          </a:solidFill>
                          <a:effectLst/>
                        </a:rPr>
                        <a:t>03</a:t>
                      </a:r>
                      <a:r>
                        <a:rPr lang="en-US" sz="4000" dirty="0">
                          <a:solidFill>
                            <a:schemeClr val="bg1"/>
                          </a:solidFill>
                          <a:effectLst/>
                        </a:rPr>
                        <a:t>%</a:t>
                      </a:r>
                      <a:endParaRPr lang="zh-CN" sz="4000" dirty="0">
                        <a:solidFill>
                          <a:schemeClr val="bg1"/>
                        </a:solidFill>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843327348"/>
                  </a:ext>
                </a:extLst>
              </a:tr>
              <a:tr h="391177">
                <a:tc vMerge="1">
                  <a:txBody>
                    <a:bodyPr/>
                    <a:lstStyle/>
                    <a:p>
                      <a:endParaRPr lang="zh-CN" altLang="en-US"/>
                    </a:p>
                  </a:txBody>
                  <a:tcPr/>
                </a:tc>
                <a:tc vMerge="1">
                  <a:txBody>
                    <a:bodyPr/>
                    <a:lstStyle/>
                    <a:p>
                      <a:endParaRPr lang="zh-CN" altLang="en-US"/>
                    </a:p>
                  </a:txBody>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rPr>
                        <a:t>JOINT</a:t>
                      </a:r>
                      <a:endParaRPr lang="zh-CN" sz="4000">
                        <a:solidFill>
                          <a:schemeClr val="bg1"/>
                        </a:solidFill>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b="1" dirty="0">
                          <a:solidFill>
                            <a:schemeClr val="bg1"/>
                          </a:solidFill>
                          <a:effectLst/>
                        </a:rPr>
                        <a:t>-3</a:t>
                      </a:r>
                      <a:r>
                        <a:rPr lang="en-US" altLang="zh-CN" sz="4000" b="1" dirty="0">
                          <a:solidFill>
                            <a:schemeClr val="bg1"/>
                          </a:solidFill>
                          <a:effectLst/>
                        </a:rPr>
                        <a:t>7</a:t>
                      </a:r>
                      <a:r>
                        <a:rPr lang="en-US" sz="4000" b="1" dirty="0">
                          <a:solidFill>
                            <a:schemeClr val="bg1"/>
                          </a:solidFill>
                          <a:effectLst/>
                        </a:rPr>
                        <a:t>.</a:t>
                      </a:r>
                      <a:r>
                        <a:rPr lang="en-US" altLang="zh-CN" sz="4000" b="1" dirty="0">
                          <a:solidFill>
                            <a:schemeClr val="bg1"/>
                          </a:solidFill>
                          <a:effectLst/>
                        </a:rPr>
                        <a:t>11</a:t>
                      </a:r>
                      <a:r>
                        <a:rPr lang="en-US" sz="4000" b="1" dirty="0">
                          <a:solidFill>
                            <a:schemeClr val="bg1"/>
                          </a:solidFill>
                          <a:effectLst/>
                        </a:rPr>
                        <a:t>%</a:t>
                      </a:r>
                      <a:endParaRPr lang="zh-CN" sz="4000" b="1" dirty="0">
                        <a:solidFill>
                          <a:schemeClr val="bg1"/>
                        </a:solidFill>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4000" b="0" dirty="0">
                          <a:solidFill>
                            <a:schemeClr val="bg1"/>
                          </a:solidFill>
                          <a:effectLst/>
                        </a:rPr>
                        <a:t>xx</a:t>
                      </a:r>
                      <a:endParaRPr lang="zh-CN" sz="4000" b="0" dirty="0">
                        <a:solidFill>
                          <a:schemeClr val="bg1"/>
                        </a:solidFill>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b="1" dirty="0">
                          <a:solidFill>
                            <a:schemeClr val="bg1"/>
                          </a:solidFill>
                          <a:effectLst/>
                        </a:rPr>
                        <a:t>-43.</a:t>
                      </a:r>
                      <a:r>
                        <a:rPr lang="en-US" altLang="zh-CN" sz="4000" b="1" dirty="0">
                          <a:solidFill>
                            <a:schemeClr val="bg1"/>
                          </a:solidFill>
                          <a:effectLst/>
                        </a:rPr>
                        <a:t>34</a:t>
                      </a:r>
                      <a:r>
                        <a:rPr lang="en-US" sz="4000" b="1" dirty="0">
                          <a:solidFill>
                            <a:schemeClr val="bg1"/>
                          </a:solidFill>
                          <a:effectLst/>
                        </a:rPr>
                        <a:t>%</a:t>
                      </a:r>
                      <a:endParaRPr lang="zh-CN" sz="4000" b="1" dirty="0">
                        <a:solidFill>
                          <a:schemeClr val="bg1"/>
                        </a:solidFill>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715909230"/>
                  </a:ext>
                </a:extLst>
              </a:tr>
            </a:tbl>
          </a:graphicData>
        </a:graphic>
      </p:graphicFrame>
      <p:sp>
        <p:nvSpPr>
          <p:cNvPr id="9" name="文本框 8">
            <a:extLst>
              <a:ext uri="{FF2B5EF4-FFF2-40B4-BE49-F238E27FC236}">
                <a16:creationId xmlns:a16="http://schemas.microsoft.com/office/drawing/2014/main" id="{CA44FEAF-944C-042A-77A7-21E1BDD28F3E}"/>
              </a:ext>
            </a:extLst>
          </p:cNvPr>
          <p:cNvSpPr txBox="1"/>
          <p:nvPr/>
        </p:nvSpPr>
        <p:spPr>
          <a:xfrm>
            <a:off x="718460" y="5536975"/>
            <a:ext cx="23306314" cy="6463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3600" dirty="0">
                <a:solidFill>
                  <a:schemeClr val="bg1"/>
                </a:solidFill>
                <a:effectLst/>
                <a:latin typeface="+mn-lt"/>
                <a:ea typeface="黑体" panose="02010609060101010101" pitchFamily="49" charset="-122"/>
                <a:cs typeface="Mangal" panose="02040503050203030202" pitchFamily="18" charset="0"/>
              </a:rPr>
              <a:t>Table 1 Overview of the averaged BD-rate performance</a:t>
            </a:r>
            <a:r>
              <a:rPr lang="zh-CN" altLang="en-US" sz="3600" dirty="0">
                <a:solidFill>
                  <a:schemeClr val="bg1"/>
                </a:solidFill>
                <a:effectLst/>
                <a:latin typeface="+mn-lt"/>
                <a:ea typeface="黑体" panose="02010609060101010101" pitchFamily="49" charset="-122"/>
                <a:cs typeface="Mangal" panose="02040503050203030202" pitchFamily="18" charset="0"/>
              </a:rPr>
              <a:t> </a:t>
            </a:r>
            <a:r>
              <a:rPr lang="en-US" altLang="zh-CN" sz="3600" dirty="0">
                <a:solidFill>
                  <a:schemeClr val="bg1"/>
                </a:solidFill>
                <a:effectLst/>
                <a:latin typeface="+mn-lt"/>
                <a:ea typeface="黑体" panose="02010609060101010101" pitchFamily="49" charset="-122"/>
                <a:cs typeface="Mangal" panose="02040503050203030202" pitchFamily="18" charset="0"/>
              </a:rPr>
              <a:t>for</a:t>
            </a:r>
            <a:r>
              <a:rPr lang="zh-CN" altLang="en-US" sz="3600" dirty="0">
                <a:solidFill>
                  <a:schemeClr val="bg1"/>
                </a:solidFill>
                <a:effectLst/>
                <a:latin typeface="+mn-lt"/>
                <a:ea typeface="黑体" panose="02010609060101010101" pitchFamily="49" charset="-122"/>
                <a:cs typeface="Mangal" panose="02040503050203030202" pitchFamily="18" charset="0"/>
              </a:rPr>
              <a:t> </a:t>
            </a:r>
            <a:r>
              <a:rPr lang="en-US" altLang="zh-CN" sz="3600" dirty="0">
                <a:solidFill>
                  <a:schemeClr val="bg1"/>
                </a:solidFill>
                <a:effectLst/>
                <a:latin typeface="+mn-lt"/>
                <a:ea typeface="黑体" panose="02010609060101010101" pitchFamily="49" charset="-122"/>
                <a:cs typeface="Mangal" panose="02040503050203030202" pitchFamily="18" charset="0"/>
              </a:rPr>
              <a:t>detection</a:t>
            </a:r>
            <a:r>
              <a:rPr lang="zh-CN" altLang="en-US" sz="3600" dirty="0">
                <a:solidFill>
                  <a:schemeClr val="bg1"/>
                </a:solidFill>
                <a:effectLst/>
                <a:latin typeface="+mn-lt"/>
                <a:ea typeface="黑体" panose="02010609060101010101" pitchFamily="49" charset="-122"/>
                <a:cs typeface="Mangal" panose="02040503050203030202" pitchFamily="18" charset="0"/>
              </a:rPr>
              <a:t> </a:t>
            </a:r>
            <a:r>
              <a:rPr lang="en-US" altLang="zh-CN" sz="3600" dirty="0">
                <a:solidFill>
                  <a:schemeClr val="bg1"/>
                </a:solidFill>
                <a:effectLst/>
                <a:latin typeface="+mn-lt"/>
                <a:ea typeface="黑体" panose="02010609060101010101" pitchFamily="49" charset="-122"/>
                <a:cs typeface="Mangal" panose="02040503050203030202" pitchFamily="18" charset="0"/>
              </a:rPr>
              <a:t>task in terms of mono-</a:t>
            </a:r>
            <a:r>
              <a:rPr lang="en-US" altLang="zh-CN" sz="3600" dirty="0" err="1">
                <a:solidFill>
                  <a:schemeClr val="bg1"/>
                </a:solidFill>
                <a:effectLst/>
                <a:latin typeface="+mn-lt"/>
                <a:ea typeface="黑体" panose="02010609060101010101" pitchFamily="49" charset="-122"/>
                <a:cs typeface="Mangal" panose="02040503050203030202" pitchFamily="18" charset="0"/>
              </a:rPr>
              <a:t>mAP</a:t>
            </a:r>
            <a:endParaRPr lang="zh-CN" altLang="zh-CN" sz="4400" dirty="0">
              <a:solidFill>
                <a:schemeClr val="bg1"/>
              </a:solidFill>
              <a:effectLst/>
              <a:latin typeface="+mn-lt"/>
              <a:ea typeface="黑体" panose="02010609060101010101" pitchFamily="49" charset="-122"/>
              <a:cs typeface="Mangal" panose="02040503050203030202" pitchFamily="18" charset="0"/>
            </a:endParaRPr>
          </a:p>
        </p:txBody>
      </p:sp>
      <p:graphicFrame>
        <p:nvGraphicFramePr>
          <p:cNvPr id="10" name="表格 9">
            <a:extLst>
              <a:ext uri="{FF2B5EF4-FFF2-40B4-BE49-F238E27FC236}">
                <a16:creationId xmlns:a16="http://schemas.microsoft.com/office/drawing/2014/main" id="{19EEA102-B31D-00F8-7A10-51DC2D09691A}"/>
              </a:ext>
            </a:extLst>
          </p:cNvPr>
          <p:cNvGraphicFramePr>
            <a:graphicFrameLocks noGrp="1"/>
          </p:cNvGraphicFramePr>
          <p:nvPr>
            <p:extLst>
              <p:ext uri="{D42A27DB-BD31-4B8C-83A1-F6EECF244321}">
                <p14:modId xmlns:p14="http://schemas.microsoft.com/office/powerpoint/2010/main" val="92361874"/>
              </p:ext>
            </p:extLst>
          </p:nvPr>
        </p:nvGraphicFramePr>
        <p:xfrm>
          <a:off x="4010744" y="10685487"/>
          <a:ext cx="17145000" cy="2438400"/>
        </p:xfrm>
        <a:graphic>
          <a:graphicData uri="http://schemas.openxmlformats.org/drawingml/2006/table">
            <a:tbl>
              <a:tblPr firstRow="1" firstCol="1" bandRow="1" bandCol="1">
                <a:tableStyleId>{5940675A-B579-460E-94D1-54222C63F5DA}</a:tableStyleId>
              </a:tblPr>
              <a:tblGrid>
                <a:gridCol w="2857500">
                  <a:extLst>
                    <a:ext uri="{9D8B030D-6E8A-4147-A177-3AD203B41FA5}">
                      <a16:colId xmlns:a16="http://schemas.microsoft.com/office/drawing/2014/main" val="1433191853"/>
                    </a:ext>
                  </a:extLst>
                </a:gridCol>
                <a:gridCol w="2857500">
                  <a:extLst>
                    <a:ext uri="{9D8B030D-6E8A-4147-A177-3AD203B41FA5}">
                      <a16:colId xmlns:a16="http://schemas.microsoft.com/office/drawing/2014/main" val="340533383"/>
                    </a:ext>
                  </a:extLst>
                </a:gridCol>
                <a:gridCol w="2857500">
                  <a:extLst>
                    <a:ext uri="{9D8B030D-6E8A-4147-A177-3AD203B41FA5}">
                      <a16:colId xmlns:a16="http://schemas.microsoft.com/office/drawing/2014/main" val="3778108307"/>
                    </a:ext>
                  </a:extLst>
                </a:gridCol>
                <a:gridCol w="2857500">
                  <a:extLst>
                    <a:ext uri="{9D8B030D-6E8A-4147-A177-3AD203B41FA5}">
                      <a16:colId xmlns:a16="http://schemas.microsoft.com/office/drawing/2014/main" val="1896756888"/>
                    </a:ext>
                  </a:extLst>
                </a:gridCol>
                <a:gridCol w="2857500">
                  <a:extLst>
                    <a:ext uri="{9D8B030D-6E8A-4147-A177-3AD203B41FA5}">
                      <a16:colId xmlns:a16="http://schemas.microsoft.com/office/drawing/2014/main" val="1918657128"/>
                    </a:ext>
                  </a:extLst>
                </a:gridCol>
                <a:gridCol w="2857500">
                  <a:extLst>
                    <a:ext uri="{9D8B030D-6E8A-4147-A177-3AD203B41FA5}">
                      <a16:colId xmlns:a16="http://schemas.microsoft.com/office/drawing/2014/main" val="297266213"/>
                    </a:ext>
                  </a:extLst>
                </a:gridCol>
              </a:tblGrid>
              <a:tr h="60052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mj-ea"/>
                          <a:ea typeface="+mj-ea"/>
                        </a:rPr>
                        <a:t>Task</a:t>
                      </a:r>
                      <a:endParaRPr lang="zh-CN" sz="400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mj-ea"/>
                          <a:ea typeface="+mj-ea"/>
                        </a:rPr>
                        <a:t>Dataset</a:t>
                      </a:r>
                      <a:endParaRPr lang="zh-CN" sz="400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mj-ea"/>
                          <a:ea typeface="+mj-ea"/>
                        </a:rPr>
                        <a:t>Methods</a:t>
                      </a:r>
                      <a:endParaRPr lang="zh-CN" sz="400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mj-ea"/>
                          <a:ea typeface="+mj-ea"/>
                        </a:rPr>
                        <a:t>RA </a:t>
                      </a:r>
                      <a:endParaRPr lang="zh-CN" sz="400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mj-ea"/>
                          <a:ea typeface="+mj-ea"/>
                        </a:rPr>
                        <a:t>LD </a:t>
                      </a:r>
                      <a:endParaRPr lang="zh-CN" sz="400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mj-ea"/>
                          <a:ea typeface="+mj-ea"/>
                        </a:rPr>
                        <a:t>AI </a:t>
                      </a:r>
                      <a:endParaRPr lang="zh-CN" sz="400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331807208"/>
                  </a:ext>
                </a:extLst>
              </a:tr>
              <a:tr h="600529">
                <a:tc rowSpan="3">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dirty="0">
                          <a:solidFill>
                            <a:schemeClr val="bg1"/>
                          </a:solidFill>
                          <a:effectLst/>
                          <a:latin typeface="+mj-ea"/>
                          <a:ea typeface="+mj-ea"/>
                        </a:rPr>
                        <a:t>Tracking</a:t>
                      </a:r>
                      <a:endParaRPr lang="zh-CN" sz="4000" dirty="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rowSpan="3">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dirty="0">
                          <a:solidFill>
                            <a:schemeClr val="bg1"/>
                          </a:solidFill>
                          <a:effectLst/>
                          <a:latin typeface="+mj-ea"/>
                          <a:ea typeface="+mj-ea"/>
                        </a:rPr>
                        <a:t>TVD</a:t>
                      </a:r>
                      <a:endParaRPr lang="zh-CN" sz="4000" dirty="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mj-ea"/>
                          <a:ea typeface="+mj-ea"/>
                        </a:rPr>
                        <a:t>PREPOST</a:t>
                      </a:r>
                      <a:endParaRPr lang="zh-CN" sz="400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4000" dirty="0">
                          <a:solidFill>
                            <a:schemeClr val="bg1"/>
                          </a:solidFill>
                          <a:effectLst/>
                          <a:latin typeface="+mj-ea"/>
                          <a:ea typeface="+mj-ea"/>
                        </a:rPr>
                        <a:t>-52.05%</a:t>
                      </a:r>
                      <a:endParaRPr lang="zh-CN" sz="4000" dirty="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4000" dirty="0">
                          <a:solidFill>
                            <a:schemeClr val="bg1"/>
                          </a:solidFill>
                          <a:effectLst/>
                          <a:latin typeface="+mj-ea"/>
                          <a:ea typeface="+mj-ea"/>
                        </a:rPr>
                        <a:t>-39.40%</a:t>
                      </a:r>
                      <a:endParaRPr lang="zh-CN" sz="4000" dirty="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4000" dirty="0">
                          <a:solidFill>
                            <a:schemeClr val="bg1"/>
                          </a:solidFill>
                          <a:effectLst/>
                          <a:latin typeface="+mj-ea"/>
                          <a:ea typeface="+mj-ea"/>
                        </a:rPr>
                        <a:t>-65.45%</a:t>
                      </a:r>
                      <a:endParaRPr lang="zh-CN" sz="4000" dirty="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552594650"/>
                  </a:ext>
                </a:extLst>
              </a:tr>
              <a:tr h="600529">
                <a:tc vMerge="1">
                  <a:txBody>
                    <a:bodyPr/>
                    <a:lstStyle/>
                    <a:p>
                      <a:endParaRPr lang="zh-CN" altLang="en-US"/>
                    </a:p>
                  </a:txBody>
                  <a:tcPr/>
                </a:tc>
                <a:tc vMerge="1">
                  <a:txBody>
                    <a:bodyPr/>
                    <a:lstStyle/>
                    <a:p>
                      <a:endParaRPr lang="zh-CN" altLang="en-US"/>
                    </a:p>
                  </a:txBody>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mj-ea"/>
                          <a:ea typeface="+mj-ea"/>
                        </a:rPr>
                        <a:t>ROIAQP</a:t>
                      </a:r>
                      <a:endParaRPr lang="zh-CN" sz="400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4000" dirty="0">
                          <a:solidFill>
                            <a:schemeClr val="bg1"/>
                          </a:solidFill>
                          <a:effectLst/>
                          <a:latin typeface="+mj-ea"/>
                          <a:ea typeface="+mj-ea"/>
                        </a:rPr>
                        <a:t>-28.39%</a:t>
                      </a:r>
                      <a:endParaRPr lang="zh-CN" sz="4000" dirty="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4000" dirty="0">
                          <a:solidFill>
                            <a:schemeClr val="bg1"/>
                          </a:solidFill>
                          <a:effectLst/>
                          <a:latin typeface="+mj-ea"/>
                          <a:ea typeface="+mj-ea"/>
                        </a:rPr>
                        <a:t>-1.38%</a:t>
                      </a:r>
                      <a:endParaRPr lang="zh-CN" sz="4000" dirty="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4000" dirty="0">
                          <a:solidFill>
                            <a:schemeClr val="bg1"/>
                          </a:solidFill>
                          <a:effectLst/>
                          <a:latin typeface="+mj-ea"/>
                          <a:ea typeface="+mj-ea"/>
                        </a:rPr>
                        <a:t>xx</a:t>
                      </a:r>
                      <a:endParaRPr lang="zh-CN" sz="4000" dirty="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843327348"/>
                  </a:ext>
                </a:extLst>
              </a:tr>
              <a:tr h="600529">
                <a:tc vMerge="1">
                  <a:txBody>
                    <a:bodyPr/>
                    <a:lstStyle/>
                    <a:p>
                      <a:endParaRPr lang="zh-CN" altLang="en-US"/>
                    </a:p>
                  </a:txBody>
                  <a:tcPr/>
                </a:tc>
                <a:tc vMerge="1">
                  <a:txBody>
                    <a:bodyPr/>
                    <a:lstStyle/>
                    <a:p>
                      <a:endParaRPr lang="zh-CN" altLang="en-US"/>
                    </a:p>
                  </a:txBody>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mj-ea"/>
                          <a:ea typeface="+mj-ea"/>
                        </a:rPr>
                        <a:t>JOINT</a:t>
                      </a:r>
                      <a:endParaRPr lang="zh-CN" sz="400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4000" b="1" dirty="0">
                          <a:solidFill>
                            <a:schemeClr val="bg1"/>
                          </a:solidFill>
                          <a:effectLst/>
                          <a:latin typeface="+mj-ea"/>
                          <a:ea typeface="+mj-ea"/>
                        </a:rPr>
                        <a:t>-62.92%</a:t>
                      </a:r>
                      <a:endParaRPr lang="zh-CN" sz="4000" b="1" dirty="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4000" b="1" dirty="0">
                          <a:solidFill>
                            <a:schemeClr val="bg1"/>
                          </a:solidFill>
                          <a:effectLst/>
                          <a:latin typeface="+mj-ea"/>
                          <a:ea typeface="+mj-ea"/>
                        </a:rPr>
                        <a:t>-43.69%</a:t>
                      </a:r>
                      <a:endParaRPr lang="zh-CN" sz="4000" b="1" dirty="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4000" b="1" dirty="0">
                          <a:solidFill>
                            <a:schemeClr val="bg1"/>
                          </a:solidFill>
                          <a:effectLst/>
                          <a:latin typeface="+mj-ea"/>
                          <a:ea typeface="+mj-ea"/>
                        </a:rPr>
                        <a:t>-72.48%</a:t>
                      </a:r>
                      <a:endParaRPr lang="zh-CN" sz="4000" b="1" dirty="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715909230"/>
                  </a:ext>
                </a:extLst>
              </a:tr>
            </a:tbl>
          </a:graphicData>
        </a:graphic>
      </p:graphicFrame>
      <p:sp>
        <p:nvSpPr>
          <p:cNvPr id="11" name="文本框 10">
            <a:extLst>
              <a:ext uri="{FF2B5EF4-FFF2-40B4-BE49-F238E27FC236}">
                <a16:creationId xmlns:a16="http://schemas.microsoft.com/office/drawing/2014/main" id="{A1CC3DAA-2FE7-3B15-807D-13DB30E8F177}"/>
              </a:ext>
            </a:extLst>
          </p:cNvPr>
          <p:cNvSpPr txBox="1"/>
          <p:nvPr/>
        </p:nvSpPr>
        <p:spPr>
          <a:xfrm>
            <a:off x="1881945" y="10039156"/>
            <a:ext cx="21053609" cy="6463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3600" dirty="0">
                <a:solidFill>
                  <a:schemeClr val="bg1"/>
                </a:solidFill>
                <a:effectLst/>
                <a:latin typeface="+mn-lt"/>
                <a:ea typeface="黑体" panose="02010609060101010101" pitchFamily="49" charset="-122"/>
                <a:cs typeface="Mangal" panose="02040503050203030202" pitchFamily="18" charset="0"/>
              </a:rPr>
              <a:t>Table 1 Overview of the averaged BD-rate performance</a:t>
            </a:r>
            <a:r>
              <a:rPr lang="zh-CN" altLang="en-US" sz="3600" dirty="0">
                <a:solidFill>
                  <a:schemeClr val="bg1"/>
                </a:solidFill>
                <a:effectLst/>
                <a:latin typeface="+mn-lt"/>
                <a:ea typeface="黑体" panose="02010609060101010101" pitchFamily="49" charset="-122"/>
                <a:cs typeface="Mangal" panose="02040503050203030202" pitchFamily="18" charset="0"/>
              </a:rPr>
              <a:t> </a:t>
            </a:r>
            <a:r>
              <a:rPr lang="en-US" altLang="zh-CN" sz="3600" dirty="0">
                <a:solidFill>
                  <a:schemeClr val="bg1"/>
                </a:solidFill>
                <a:effectLst/>
                <a:latin typeface="+mn-lt"/>
                <a:ea typeface="黑体" panose="02010609060101010101" pitchFamily="49" charset="-122"/>
                <a:cs typeface="Mangal" panose="02040503050203030202" pitchFamily="18" charset="0"/>
              </a:rPr>
              <a:t>for</a:t>
            </a:r>
            <a:r>
              <a:rPr lang="zh-CN" altLang="en-US" sz="3600" dirty="0">
                <a:solidFill>
                  <a:schemeClr val="bg1"/>
                </a:solidFill>
                <a:effectLst/>
                <a:latin typeface="+mn-lt"/>
                <a:ea typeface="黑体" panose="02010609060101010101" pitchFamily="49" charset="-122"/>
                <a:cs typeface="Mangal" panose="02040503050203030202" pitchFamily="18" charset="0"/>
              </a:rPr>
              <a:t> </a:t>
            </a:r>
            <a:r>
              <a:rPr lang="en-US" altLang="zh-CN" sz="3600" dirty="0">
                <a:solidFill>
                  <a:schemeClr val="bg1"/>
                </a:solidFill>
                <a:effectLst/>
                <a:latin typeface="+mn-lt"/>
                <a:ea typeface="黑体" panose="02010609060101010101" pitchFamily="49" charset="-122"/>
                <a:cs typeface="Mangal" panose="02040503050203030202" pitchFamily="18" charset="0"/>
              </a:rPr>
              <a:t>tracking in terms of mono-MOTA</a:t>
            </a:r>
            <a:endParaRPr lang="zh-CN" altLang="zh-CN" sz="4400" dirty="0">
              <a:solidFill>
                <a:schemeClr val="bg1"/>
              </a:solidFill>
              <a:effectLst/>
              <a:latin typeface="+mn-lt"/>
              <a:ea typeface="黑体" panose="02010609060101010101" pitchFamily="49" charset="-122"/>
              <a:cs typeface="Mangal" panose="02040503050203030202" pitchFamily="18" charset="0"/>
            </a:endParaRPr>
          </a:p>
        </p:txBody>
      </p:sp>
    </p:spTree>
    <p:extLst>
      <p:ext uri="{BB962C8B-B14F-4D97-AF65-F5344CB8AC3E}">
        <p14:creationId xmlns:p14="http://schemas.microsoft.com/office/powerpoint/2010/main" val="1620402556"/>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5E302EFA-1DB6-0576-9C34-C1414C0AB51C}"/>
              </a:ext>
            </a:extLst>
          </p:cNvPr>
          <p:cNvSpPr txBox="1">
            <a:spLocks/>
          </p:cNvSpPr>
          <p:nvPr/>
        </p:nvSpPr>
        <p:spPr>
          <a:xfrm>
            <a:off x="1326776" y="660274"/>
            <a:ext cx="17375415" cy="1321798"/>
          </a:xfrm>
          <a:prstGeom prst="rect">
            <a:avLst/>
          </a:prstGeom>
        </p:spPr>
        <p:txBody>
          <a:bodyPr/>
          <a:lst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5pPr>
            <a:lvl6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6pPr>
            <a:lvl7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7pPr>
            <a:lvl8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8pPr>
            <a:lvl9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9pPr>
          </a:lstStyle>
          <a:p>
            <a:pPr algn="l" hangingPunct="1"/>
            <a:r>
              <a:rPr lang="en-US" altLang="zh-CN" sz="8000" dirty="0">
                <a:solidFill>
                  <a:schemeClr val="bg1"/>
                </a:solidFill>
                <a:latin typeface="+mj-lt"/>
                <a:ea typeface="等线" panose="02010600030101010101" pitchFamily="2" charset="-122"/>
                <a:cs typeface="Calibri" panose="020F0502020204030204" pitchFamily="34" charset="0"/>
              </a:rPr>
              <a:t>Experimental</a:t>
            </a:r>
            <a:r>
              <a:rPr lang="zh-CN" altLang="en-US" sz="8000" dirty="0">
                <a:solidFill>
                  <a:schemeClr val="bg1"/>
                </a:solidFill>
                <a:latin typeface="+mj-lt"/>
                <a:ea typeface="等线" panose="02010600030101010101" pitchFamily="2" charset="-122"/>
                <a:cs typeface="Calibri" panose="020F0502020204030204" pitchFamily="34" charset="0"/>
              </a:rPr>
              <a:t> </a:t>
            </a:r>
            <a:r>
              <a:rPr lang="en-US" altLang="zh-CN" sz="8000" dirty="0">
                <a:solidFill>
                  <a:schemeClr val="bg1"/>
                </a:solidFill>
                <a:latin typeface="+mj-lt"/>
                <a:ea typeface="等线" panose="02010600030101010101" pitchFamily="2" charset="-122"/>
                <a:cs typeface="Calibri" panose="020F0502020204030204" pitchFamily="34" charset="0"/>
              </a:rPr>
              <a:t>results</a:t>
            </a:r>
            <a:r>
              <a:rPr lang="zh-CN" altLang="en-US" sz="8000" dirty="0">
                <a:solidFill>
                  <a:schemeClr val="bg1"/>
                </a:solidFill>
                <a:latin typeface="+mj-lt"/>
                <a:ea typeface="等线" panose="02010600030101010101" pitchFamily="2" charset="-122"/>
                <a:cs typeface="Calibri" panose="020F0502020204030204" pitchFamily="34" charset="0"/>
              </a:rPr>
              <a:t> </a:t>
            </a:r>
            <a:endParaRPr lang="en-US" sz="8000" dirty="0">
              <a:solidFill>
                <a:schemeClr val="bg1"/>
              </a:solidFill>
              <a:latin typeface="+mj-lt"/>
              <a:ea typeface="等线" panose="02010600030101010101" pitchFamily="2" charset="-122"/>
              <a:cs typeface="Calibri" panose="020F0502020204030204" pitchFamily="34" charset="0"/>
            </a:endParaRPr>
          </a:p>
        </p:txBody>
      </p:sp>
      <p:sp>
        <p:nvSpPr>
          <p:cNvPr id="4" name="Content Placeholder 4">
            <a:extLst>
              <a:ext uri="{FF2B5EF4-FFF2-40B4-BE49-F238E27FC236}">
                <a16:creationId xmlns:a16="http://schemas.microsoft.com/office/drawing/2014/main" id="{5BEBEBA9-619D-5192-91C5-5A6D241DFE57}"/>
              </a:ext>
            </a:extLst>
          </p:cNvPr>
          <p:cNvSpPr txBox="1">
            <a:spLocks/>
          </p:cNvSpPr>
          <p:nvPr/>
        </p:nvSpPr>
        <p:spPr>
          <a:xfrm>
            <a:off x="1326776" y="2311669"/>
            <a:ext cx="21533224" cy="996315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1pPr>
            <a:lvl2pPr marL="9144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2pPr>
            <a:lvl3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3pPr>
            <a:lvl4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4pPr>
            <a:lvl5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5pPr>
            <a:lvl6pPr marL="0" marR="0" indent="355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a:lstStyle>
          <a:p>
            <a:pPr marL="857250" marR="0" lvl="0" indent="-857250" algn="l" defTabSz="825500" rtl="0" eaLnBrk="1" fontAlgn="auto" latinLnBrk="0" hangingPunct="1">
              <a:lnSpc>
                <a:spcPct val="100000"/>
              </a:lnSpc>
              <a:spcBef>
                <a:spcPts val="1200"/>
              </a:spcBef>
              <a:spcAft>
                <a:spcPts val="0"/>
              </a:spcAft>
              <a:buClr>
                <a:srgbClr val="2A0592"/>
              </a:buClr>
              <a:buSzTx/>
              <a:buFont typeface="Arial" panose="020B0604020202020204" pitchFamily="34" charset="0"/>
              <a:buChar char="•"/>
              <a:tabLst/>
              <a:defRPr/>
            </a:pPr>
            <a:r>
              <a:rPr lang="en-US" altLang="zh-CN" sz="4600" dirty="0">
                <a:latin typeface="+mn-lt"/>
                <a:cs typeface="Calibri" panose="020F0502020204030204" pitchFamily="34" charset="0"/>
              </a:rPr>
              <a:t>JOINT</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performance</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on</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SHU-HW</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dataset</a:t>
            </a:r>
            <a:endParaRPr kumimoji="0" lang="en-US" sz="4600" b="0" i="0" u="none" strike="noStrike" kern="0" cap="none" spc="0" normalizeH="0" baseline="0" noProof="0" dirty="0">
              <a:ln>
                <a:noFill/>
              </a:ln>
              <a:solidFill>
                <a:srgbClr val="000000"/>
              </a:solidFill>
              <a:effectLst/>
              <a:uLnTx/>
              <a:uFillTx/>
              <a:latin typeface="DengXian" panose="02010600030101010101" pitchFamily="2" charset="-122"/>
              <a:ea typeface="DengXian" panose="02010600030101010101" pitchFamily="2" charset="-122"/>
              <a:cs typeface="Calibri" panose="020F0502020204030204" pitchFamily="34" charset="0"/>
              <a:sym typeface="Helvetica Neue"/>
            </a:endParaRPr>
          </a:p>
        </p:txBody>
      </p:sp>
      <p:graphicFrame>
        <p:nvGraphicFramePr>
          <p:cNvPr id="6" name="表格 5">
            <a:extLst>
              <a:ext uri="{FF2B5EF4-FFF2-40B4-BE49-F238E27FC236}">
                <a16:creationId xmlns:a16="http://schemas.microsoft.com/office/drawing/2014/main" id="{BE815005-C2FE-66E5-4279-F482B21BB46E}"/>
              </a:ext>
            </a:extLst>
          </p:cNvPr>
          <p:cNvGraphicFramePr>
            <a:graphicFrameLocks noGrp="1"/>
          </p:cNvGraphicFramePr>
          <p:nvPr>
            <p:extLst>
              <p:ext uri="{D42A27DB-BD31-4B8C-83A1-F6EECF244321}">
                <p14:modId xmlns:p14="http://schemas.microsoft.com/office/powerpoint/2010/main" val="3150067437"/>
              </p:ext>
            </p:extLst>
          </p:nvPr>
        </p:nvGraphicFramePr>
        <p:xfrm>
          <a:off x="638713" y="4437030"/>
          <a:ext cx="23404285" cy="6435090"/>
        </p:xfrm>
        <a:graphic>
          <a:graphicData uri="http://schemas.openxmlformats.org/drawingml/2006/table">
            <a:tbl>
              <a:tblPr firstRow="1" firstCol="1" bandRow="1">
                <a:tableStyleId>{5940675A-B579-460E-94D1-54222C63F5DA}</a:tableStyleId>
              </a:tblPr>
              <a:tblGrid>
                <a:gridCol w="1377004">
                  <a:extLst>
                    <a:ext uri="{9D8B030D-6E8A-4147-A177-3AD203B41FA5}">
                      <a16:colId xmlns:a16="http://schemas.microsoft.com/office/drawing/2014/main" val="2575743084"/>
                    </a:ext>
                  </a:extLst>
                </a:gridCol>
                <a:gridCol w="2065506">
                  <a:extLst>
                    <a:ext uri="{9D8B030D-6E8A-4147-A177-3AD203B41FA5}">
                      <a16:colId xmlns:a16="http://schemas.microsoft.com/office/drawing/2014/main" val="525691591"/>
                    </a:ext>
                  </a:extLst>
                </a:gridCol>
                <a:gridCol w="3992355">
                  <a:extLst>
                    <a:ext uri="{9D8B030D-6E8A-4147-A177-3AD203B41FA5}">
                      <a16:colId xmlns:a16="http://schemas.microsoft.com/office/drawing/2014/main" val="288842714"/>
                    </a:ext>
                  </a:extLst>
                </a:gridCol>
                <a:gridCol w="3992355">
                  <a:extLst>
                    <a:ext uri="{9D8B030D-6E8A-4147-A177-3AD203B41FA5}">
                      <a16:colId xmlns:a16="http://schemas.microsoft.com/office/drawing/2014/main" val="1018669484"/>
                    </a:ext>
                  </a:extLst>
                </a:gridCol>
                <a:gridCol w="3992355">
                  <a:extLst>
                    <a:ext uri="{9D8B030D-6E8A-4147-A177-3AD203B41FA5}">
                      <a16:colId xmlns:a16="http://schemas.microsoft.com/office/drawing/2014/main" val="3691722432"/>
                    </a:ext>
                  </a:extLst>
                </a:gridCol>
                <a:gridCol w="3992355">
                  <a:extLst>
                    <a:ext uri="{9D8B030D-6E8A-4147-A177-3AD203B41FA5}">
                      <a16:colId xmlns:a16="http://schemas.microsoft.com/office/drawing/2014/main" val="691687495"/>
                    </a:ext>
                  </a:extLst>
                </a:gridCol>
                <a:gridCol w="3992355">
                  <a:extLst>
                    <a:ext uri="{9D8B030D-6E8A-4147-A177-3AD203B41FA5}">
                      <a16:colId xmlns:a16="http://schemas.microsoft.com/office/drawing/2014/main" val="2650267179"/>
                    </a:ext>
                  </a:extLst>
                </a:gridCol>
              </a:tblGrid>
              <a:tr h="84385">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chemeClr val="bg1"/>
                          </a:solidFill>
                          <a:effectLst/>
                          <a:latin typeface="+mn-lt"/>
                          <a:cs typeface="+mn-cs"/>
                        </a:rPr>
                        <a:t> </a:t>
                      </a:r>
                      <a:endParaRPr lang="zh-CN" sz="320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chemeClr val="bg1"/>
                          </a:solidFill>
                          <a:effectLst/>
                          <a:latin typeface="+mn-lt"/>
                          <a:cs typeface="+mn-cs"/>
                        </a:rPr>
                        <a:t> </a:t>
                      </a:r>
                      <a:endParaRPr lang="zh-CN" sz="320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gridSpan="2">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chemeClr val="bg1"/>
                          </a:solidFill>
                          <a:effectLst/>
                          <a:latin typeface="+mn-lt"/>
                          <a:cs typeface="+mn-cs"/>
                        </a:rPr>
                        <a:t>End-to-End BD-rate (%)</a:t>
                      </a:r>
                      <a:endParaRPr lang="zh-CN" sz="320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h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chemeClr val="bg1"/>
                          </a:solidFill>
                          <a:effectLst/>
                          <a:latin typeface="+mn-lt"/>
                          <a:cs typeface="+mn-cs"/>
                        </a:rPr>
                        <a:t> </a:t>
                      </a:r>
                      <a:endParaRPr lang="zh-CN" sz="320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gridSpan="2">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3200" dirty="0">
                          <a:solidFill>
                            <a:schemeClr val="bg1"/>
                          </a:solidFill>
                          <a:effectLst/>
                          <a:latin typeface="+mn-lt"/>
                          <a:ea typeface="DengXian" panose="02010600030101010101" pitchFamily="2" charset="-122"/>
                          <a:cs typeface="+mn-cs"/>
                        </a:rPr>
                        <a:t>Time</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h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zh-CN" sz="3200" dirty="0">
                        <a:solidFill>
                          <a:schemeClr val="bg1"/>
                        </a:solidFill>
                        <a:effectLst/>
                        <a:latin typeface="+mn-lt"/>
                        <a:ea typeface="DengXian" panose="02010600030101010101" pitchFamily="2" charset="-122"/>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949837523"/>
                  </a:ext>
                </a:extLst>
              </a:tr>
              <a:tr h="84385">
                <a:tc>
                  <a:txBody>
                    <a:bodyPr/>
                    <a:lstStyle/>
                    <a:p>
                      <a:r>
                        <a:rPr lang="en-US" altLang="zh-CN" sz="3200" dirty="0">
                          <a:solidFill>
                            <a:schemeClr val="bg1"/>
                          </a:solidFill>
                          <a:effectLst/>
                          <a:latin typeface="+mn-lt"/>
                          <a:cs typeface="+mn-cs"/>
                        </a:rPr>
                        <a:t>RA</a:t>
                      </a:r>
                      <a:endParaRPr lang="zh-CN" sz="3200" dirty="0">
                        <a:solidFill>
                          <a:schemeClr val="bg1"/>
                        </a:solidFill>
                        <a:effectLst/>
                        <a:latin typeface="+mn-lt"/>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r>
                        <a:rPr lang="en-US" altLang="zh-CN" sz="3200" dirty="0">
                          <a:solidFill>
                            <a:schemeClr val="bg1"/>
                          </a:solidFill>
                          <a:effectLst/>
                          <a:latin typeface="+mn-lt"/>
                          <a:cs typeface="+mn-cs"/>
                        </a:rPr>
                        <a:t>Detection</a:t>
                      </a:r>
                      <a:endParaRPr lang="zh-CN" sz="3200" dirty="0">
                        <a:solidFill>
                          <a:schemeClr val="bg1"/>
                        </a:solidFill>
                        <a:effectLst/>
                        <a:latin typeface="+mn-lt"/>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cs typeface="+mn-cs"/>
                        </a:rPr>
                        <a:t>Mono-</a:t>
                      </a:r>
                      <a:r>
                        <a:rPr lang="en-US" sz="3200" dirty="0" err="1">
                          <a:solidFill>
                            <a:schemeClr val="bg1"/>
                          </a:solidFill>
                          <a:effectLst/>
                          <a:latin typeface="+mn-lt"/>
                          <a:cs typeface="+mn-cs"/>
                        </a:rPr>
                        <a:t>mAP</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err="1">
                          <a:solidFill>
                            <a:schemeClr val="bg1"/>
                          </a:solidFill>
                          <a:effectLst/>
                          <a:latin typeface="+mn-lt"/>
                          <a:cs typeface="+mn-cs"/>
                        </a:rPr>
                        <a:t>mAP</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cs typeface="+mn-cs"/>
                        </a:rPr>
                        <a:t>BD-</a:t>
                      </a:r>
                      <a:r>
                        <a:rPr lang="en-US" sz="3200" dirty="0" err="1">
                          <a:solidFill>
                            <a:schemeClr val="bg1"/>
                          </a:solidFill>
                          <a:effectLst/>
                          <a:latin typeface="+mn-lt"/>
                          <a:cs typeface="+mn-cs"/>
                        </a:rPr>
                        <a:t>mAP</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3200" dirty="0">
                          <a:solidFill>
                            <a:schemeClr val="bg1"/>
                          </a:solidFill>
                          <a:effectLst/>
                          <a:latin typeface="+mn-lt"/>
                          <a:ea typeface="DengXian" panose="02010600030101010101" pitchFamily="2" charset="-122"/>
                          <a:cs typeface="+mn-cs"/>
                        </a:rPr>
                        <a:t>Enc</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3200" dirty="0">
                          <a:solidFill>
                            <a:schemeClr val="bg1"/>
                          </a:solidFill>
                          <a:effectLst/>
                          <a:latin typeface="+mn-lt"/>
                          <a:ea typeface="DengXian" panose="02010600030101010101" pitchFamily="2" charset="-122"/>
                          <a:cs typeface="+mn-cs"/>
                        </a:rPr>
                        <a:t>Dec</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762206189"/>
                  </a:ext>
                </a:extLst>
              </a:tr>
              <a:tr h="79111">
                <a:tc rowSpan="5">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chemeClr val="bg1"/>
                          </a:solidFill>
                          <a:effectLst/>
                          <a:latin typeface="+mn-lt"/>
                          <a:cs typeface="+mn-cs"/>
                        </a:rPr>
                        <a:t>SFU-HW</a:t>
                      </a:r>
                      <a:endParaRPr lang="zh-CN" sz="320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chemeClr val="bg1"/>
                          </a:solidFill>
                          <a:effectLst/>
                          <a:latin typeface="+mn-lt"/>
                          <a:cs typeface="+mn-cs"/>
                        </a:rPr>
                        <a:t>Class A</a:t>
                      </a:r>
                      <a:endParaRPr lang="zh-CN" sz="320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-17.75%</a:t>
                      </a:r>
                      <a:endParaRPr lang="zh-CN" sz="320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a:t>
                      </a:r>
                      <a:endParaRPr lang="zh-CN" sz="3200">
                        <a:effectLst/>
                        <a:latin typeface="+mn-lt"/>
                        <a:ea typeface="DengXian" panose="02010600030101010101" pitchFamily="2" charset="-122"/>
                        <a:cs typeface="+mn-cs"/>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2.54 </a:t>
                      </a:r>
                      <a:endParaRPr lang="zh-CN" sz="320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dirty="0">
                          <a:solidFill>
                            <a:srgbClr val="000000"/>
                          </a:solidFill>
                          <a:effectLst/>
                          <a:latin typeface="+mn-lt"/>
                          <a:ea typeface="宋体" panose="02010600030101010101" pitchFamily="2" charset="-122"/>
                          <a:cs typeface="+mn-cs"/>
                        </a:rPr>
                        <a:t>299.27%</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a:solidFill>
                            <a:srgbClr val="000000"/>
                          </a:solidFill>
                          <a:effectLst/>
                          <a:latin typeface="+mn-lt"/>
                          <a:ea typeface="宋体" panose="02010600030101010101" pitchFamily="2" charset="-122"/>
                          <a:cs typeface="+mn-cs"/>
                        </a:rPr>
                        <a:t>583.23%</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64227511"/>
                  </a:ext>
                </a:extLst>
              </a:tr>
              <a:tr h="79111">
                <a:tc v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chemeClr val="bg1"/>
                          </a:solidFill>
                          <a:effectLst/>
                          <a:latin typeface="+mn-lt"/>
                          <a:cs typeface="+mn-cs"/>
                        </a:rPr>
                        <a:t>Class B</a:t>
                      </a:r>
                      <a:endParaRPr lang="zh-CN" sz="320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-38.03%</a:t>
                      </a:r>
                      <a:endParaRPr lang="zh-CN" sz="320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a:t>
                      </a:r>
                      <a:endParaRPr lang="zh-CN" sz="3200">
                        <a:effectLst/>
                        <a:latin typeface="+mn-lt"/>
                        <a:ea typeface="DengXian" panose="02010600030101010101" pitchFamily="2" charset="-122"/>
                        <a:cs typeface="+mn-cs"/>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7.85 </a:t>
                      </a:r>
                      <a:endParaRPr lang="zh-CN" sz="320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a:solidFill>
                            <a:srgbClr val="000000"/>
                          </a:solidFill>
                          <a:effectLst/>
                          <a:latin typeface="+mn-lt"/>
                          <a:ea typeface="宋体" panose="02010600030101010101" pitchFamily="2" charset="-122"/>
                          <a:cs typeface="+mn-cs"/>
                        </a:rPr>
                        <a:t>278.88%</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a:solidFill>
                            <a:srgbClr val="000000"/>
                          </a:solidFill>
                          <a:effectLst/>
                          <a:latin typeface="+mn-lt"/>
                          <a:ea typeface="宋体" panose="02010600030101010101" pitchFamily="2" charset="-122"/>
                          <a:cs typeface="+mn-cs"/>
                        </a:rPr>
                        <a:t>766.12%</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606516536"/>
                  </a:ext>
                </a:extLst>
              </a:tr>
              <a:tr h="79111">
                <a:tc v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chemeClr val="bg1"/>
                          </a:solidFill>
                          <a:effectLst/>
                          <a:latin typeface="+mn-lt"/>
                          <a:cs typeface="+mn-cs"/>
                        </a:rPr>
                        <a:t>Class C</a:t>
                      </a:r>
                      <a:endParaRPr lang="zh-CN" sz="320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-41.44%</a:t>
                      </a:r>
                      <a:endParaRPr lang="zh-CN" sz="320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-42.68%</a:t>
                      </a:r>
                      <a:endParaRPr lang="zh-CN" sz="3200">
                        <a:effectLst/>
                        <a:latin typeface="+mn-lt"/>
                        <a:ea typeface="DengXian" panose="02010600030101010101" pitchFamily="2" charset="-122"/>
                        <a:cs typeface="+mn-cs"/>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6.17 </a:t>
                      </a:r>
                      <a:endParaRPr lang="zh-CN" sz="320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a:solidFill>
                            <a:srgbClr val="000000"/>
                          </a:solidFill>
                          <a:effectLst/>
                          <a:latin typeface="+mn-lt"/>
                          <a:ea typeface="宋体" panose="02010600030101010101" pitchFamily="2" charset="-122"/>
                          <a:cs typeface="+mn-cs"/>
                        </a:rPr>
                        <a:t>383.23%</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a:solidFill>
                            <a:srgbClr val="000000"/>
                          </a:solidFill>
                          <a:effectLst/>
                          <a:latin typeface="+mn-lt"/>
                          <a:ea typeface="宋体" panose="02010600030101010101" pitchFamily="2" charset="-122"/>
                          <a:cs typeface="+mn-cs"/>
                        </a:rPr>
                        <a:t>1170.83%</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798855926"/>
                  </a:ext>
                </a:extLst>
              </a:tr>
              <a:tr h="84385">
                <a:tc v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chemeClr val="bg1"/>
                          </a:solidFill>
                          <a:effectLst/>
                          <a:latin typeface="+mn-lt"/>
                          <a:cs typeface="+mn-cs"/>
                        </a:rPr>
                        <a:t>Class D</a:t>
                      </a:r>
                      <a:endParaRPr lang="zh-CN" sz="320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-36.70%</a:t>
                      </a:r>
                      <a:endParaRPr lang="zh-CN" sz="320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rgbClr val="000000"/>
                          </a:solidFill>
                          <a:effectLst/>
                          <a:latin typeface="+mn-lt"/>
                          <a:ea typeface="DengXian" panose="02010600030101010101" pitchFamily="2" charset="-122"/>
                          <a:cs typeface="+mn-cs"/>
                        </a:rPr>
                        <a:t>-37.76%</a:t>
                      </a:r>
                      <a:endParaRPr lang="zh-CN" sz="3200" dirty="0">
                        <a:effectLst/>
                        <a:latin typeface="+mn-lt"/>
                        <a:ea typeface="DengXian" panose="02010600030101010101" pitchFamily="2" charset="-122"/>
                        <a:cs typeface="+mn-cs"/>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4.14 </a:t>
                      </a:r>
                      <a:endParaRPr lang="zh-CN" sz="320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a:solidFill>
                            <a:srgbClr val="000000"/>
                          </a:solidFill>
                          <a:effectLst/>
                          <a:latin typeface="+mn-lt"/>
                          <a:ea typeface="宋体" panose="02010600030101010101" pitchFamily="2" charset="-122"/>
                          <a:cs typeface="+mn-cs"/>
                        </a:rPr>
                        <a:t>650.05%</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a:solidFill>
                            <a:srgbClr val="000000"/>
                          </a:solidFill>
                          <a:effectLst/>
                          <a:latin typeface="+mn-lt"/>
                          <a:ea typeface="宋体" panose="02010600030101010101" pitchFamily="2" charset="-122"/>
                          <a:cs typeface="+mn-cs"/>
                        </a:rPr>
                        <a:t>2555.82%</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354972039"/>
                  </a:ext>
                </a:extLst>
              </a:tr>
              <a:tr h="84385">
                <a:tc v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chemeClr val="bg1"/>
                          </a:solidFill>
                          <a:effectLst/>
                          <a:latin typeface="+mn-lt"/>
                          <a:cs typeface="+mn-cs"/>
                        </a:rPr>
                        <a:t>Average</a:t>
                      </a:r>
                      <a:endParaRPr lang="zh-CN" sz="320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-37.11%</a:t>
                      </a:r>
                      <a:endParaRPr lang="zh-CN" sz="320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a:t>
                      </a:r>
                      <a:endParaRPr lang="zh-CN" sz="3200">
                        <a:effectLst/>
                        <a:latin typeface="+mn-lt"/>
                        <a:ea typeface="DengXian" panose="02010600030101010101" pitchFamily="2" charset="-122"/>
                        <a:cs typeface="+mn-cs"/>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rgbClr val="000000"/>
                          </a:solidFill>
                          <a:effectLst/>
                          <a:latin typeface="+mn-lt"/>
                          <a:ea typeface="DengXian" panose="02010600030101010101" pitchFamily="2" charset="-122"/>
                          <a:cs typeface="+mn-cs"/>
                        </a:rPr>
                        <a:t>5.78 </a:t>
                      </a:r>
                      <a:endParaRPr lang="zh-CN" sz="3200" dirty="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a:solidFill>
                            <a:srgbClr val="000000"/>
                          </a:solidFill>
                          <a:effectLst/>
                          <a:latin typeface="+mn-lt"/>
                          <a:ea typeface="宋体" panose="02010600030101010101" pitchFamily="2" charset="-122"/>
                          <a:cs typeface="+mn-cs"/>
                        </a:rPr>
                        <a:t>401.17%</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dirty="0">
                          <a:solidFill>
                            <a:srgbClr val="000000"/>
                          </a:solidFill>
                          <a:effectLst/>
                          <a:latin typeface="+mn-lt"/>
                          <a:ea typeface="宋体" panose="02010600030101010101" pitchFamily="2" charset="-122"/>
                          <a:cs typeface="+mn-cs"/>
                        </a:rPr>
                        <a:t>1238.39%</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676956504"/>
                  </a:ext>
                </a:extLst>
              </a:tr>
              <a:tr h="84385">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chemeClr val="bg1"/>
                          </a:solidFill>
                          <a:effectLst/>
                          <a:latin typeface="+mn-lt"/>
                          <a:cs typeface="+mn-cs"/>
                        </a:rPr>
                        <a:t>AI</a:t>
                      </a:r>
                      <a:endParaRPr lang="zh-CN" sz="320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cs typeface="+mn-cs"/>
                        </a:rPr>
                        <a:t>Detection</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chemeClr val="bg1"/>
                          </a:solidFill>
                          <a:effectLst/>
                          <a:latin typeface="+mn-lt"/>
                          <a:cs typeface="+mn-cs"/>
                        </a:rPr>
                        <a:t>Mono-mAP</a:t>
                      </a:r>
                      <a:endParaRPr lang="zh-CN" sz="320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chemeClr val="bg1"/>
                          </a:solidFill>
                          <a:effectLst/>
                          <a:latin typeface="+mn-lt"/>
                          <a:cs typeface="+mn-cs"/>
                        </a:rPr>
                        <a:t>mAP</a:t>
                      </a:r>
                      <a:endParaRPr lang="zh-CN" sz="320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cs typeface="+mn-cs"/>
                        </a:rPr>
                        <a:t>BD-</a:t>
                      </a:r>
                      <a:r>
                        <a:rPr lang="en-US" sz="3200" dirty="0" err="1">
                          <a:solidFill>
                            <a:schemeClr val="bg1"/>
                          </a:solidFill>
                          <a:effectLst/>
                          <a:latin typeface="+mn-lt"/>
                          <a:cs typeface="+mn-cs"/>
                        </a:rPr>
                        <a:t>mAP</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3200" dirty="0">
                          <a:solidFill>
                            <a:schemeClr val="bg1"/>
                          </a:solidFill>
                          <a:effectLst/>
                          <a:latin typeface="+mn-lt"/>
                          <a:ea typeface="DengXian" panose="02010600030101010101" pitchFamily="2" charset="-122"/>
                          <a:cs typeface="+mn-cs"/>
                        </a:rPr>
                        <a:t>Enc</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3200" dirty="0">
                          <a:solidFill>
                            <a:schemeClr val="bg1"/>
                          </a:solidFill>
                          <a:effectLst/>
                          <a:latin typeface="+mn-lt"/>
                          <a:ea typeface="DengXian" panose="02010600030101010101" pitchFamily="2" charset="-122"/>
                          <a:cs typeface="+mn-cs"/>
                        </a:rPr>
                        <a:t>Dec</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667095772"/>
                  </a:ext>
                </a:extLst>
              </a:tr>
              <a:tr h="84385">
                <a:tc rowSpan="5">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cs typeface="+mn-cs"/>
                        </a:rPr>
                        <a:t>SFU-HW</a:t>
                      </a: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chemeClr val="bg1"/>
                          </a:solidFill>
                          <a:effectLst/>
                          <a:latin typeface="+mn-lt"/>
                          <a:cs typeface="+mn-cs"/>
                        </a:rPr>
                        <a:t>Class A</a:t>
                      </a:r>
                      <a:endParaRPr lang="zh-CN" sz="320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-45.67%</a:t>
                      </a:r>
                      <a:endParaRPr lang="zh-CN" sz="320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宋体" panose="02010600030101010101" pitchFamily="2" charset="-122"/>
                          <a:cs typeface="+mn-cs"/>
                        </a:rPr>
                        <a:t>-45.14%</a:t>
                      </a:r>
                      <a:endParaRPr lang="zh-CN" sz="320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15.04 </a:t>
                      </a:r>
                      <a:endParaRPr lang="zh-CN" sz="320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dirty="0">
                          <a:solidFill>
                            <a:srgbClr val="000000"/>
                          </a:solidFill>
                          <a:effectLst/>
                          <a:latin typeface="+mn-lt"/>
                          <a:ea typeface="宋体" panose="02010600030101010101" pitchFamily="2" charset="-122"/>
                          <a:cs typeface="+mn-cs"/>
                        </a:rPr>
                        <a:t>113.55%</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a:solidFill>
                            <a:srgbClr val="000000"/>
                          </a:solidFill>
                          <a:effectLst/>
                          <a:latin typeface="+mn-lt"/>
                          <a:ea typeface="宋体" panose="02010600030101010101" pitchFamily="2" charset="-122"/>
                          <a:cs typeface="+mn-cs"/>
                        </a:rPr>
                        <a:t>461.72%</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546966835"/>
                  </a:ext>
                </a:extLst>
              </a:tr>
              <a:tr h="84385">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rPr>
                        <a:t> </a:t>
                      </a:r>
                      <a:endParaRPr lang="zh-CN" sz="3200" dirty="0">
                        <a:solidFill>
                          <a:schemeClr val="bg1"/>
                        </a:solidFill>
                        <a:effectLst/>
                        <a:latin typeface="+mn-lt"/>
                        <a:ea typeface="DengXian" panose="02010600030101010101" pitchFamily="2" charset="-122"/>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chemeClr val="bg1"/>
                          </a:solidFill>
                          <a:effectLst/>
                          <a:latin typeface="+mn-lt"/>
                          <a:cs typeface="+mn-cs"/>
                        </a:rPr>
                        <a:t>Class B</a:t>
                      </a:r>
                      <a:endParaRPr lang="zh-CN" sz="320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-51.31%</a:t>
                      </a:r>
                      <a:endParaRPr lang="zh-CN" sz="320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rgbClr val="000000"/>
                          </a:solidFill>
                          <a:effectLst/>
                          <a:latin typeface="+mn-lt"/>
                          <a:ea typeface="DengXian" panose="02010600030101010101" pitchFamily="2" charset="-122"/>
                          <a:cs typeface="+mn-cs"/>
                        </a:rPr>
                        <a:t>/</a:t>
                      </a:r>
                      <a:endParaRPr lang="zh-CN" sz="3200" dirty="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13.73 </a:t>
                      </a:r>
                      <a:endParaRPr lang="zh-CN" sz="320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a:solidFill>
                            <a:srgbClr val="000000"/>
                          </a:solidFill>
                          <a:effectLst/>
                          <a:latin typeface="+mn-lt"/>
                          <a:ea typeface="宋体" panose="02010600030101010101" pitchFamily="2" charset="-122"/>
                          <a:cs typeface="+mn-cs"/>
                        </a:rPr>
                        <a:t>120.31%</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a:solidFill>
                            <a:srgbClr val="000000"/>
                          </a:solidFill>
                          <a:effectLst/>
                          <a:latin typeface="+mn-lt"/>
                          <a:ea typeface="宋体" panose="02010600030101010101" pitchFamily="2" charset="-122"/>
                          <a:cs typeface="+mn-cs"/>
                        </a:rPr>
                        <a:t>510.81%</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4028986986"/>
                  </a:ext>
                </a:extLst>
              </a:tr>
              <a:tr h="84385">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rPr>
                        <a:t> </a:t>
                      </a:r>
                      <a:endParaRPr lang="zh-CN" sz="3200" dirty="0">
                        <a:solidFill>
                          <a:schemeClr val="bg1"/>
                        </a:solidFill>
                        <a:effectLst/>
                        <a:latin typeface="+mn-lt"/>
                        <a:ea typeface="DengXian" panose="02010600030101010101" pitchFamily="2" charset="-122"/>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chemeClr val="bg1"/>
                          </a:solidFill>
                          <a:effectLst/>
                          <a:latin typeface="+mn-lt"/>
                          <a:cs typeface="+mn-cs"/>
                        </a:rPr>
                        <a:t>Class C</a:t>
                      </a:r>
                      <a:endParaRPr lang="zh-CN" sz="320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-46.27%</a:t>
                      </a:r>
                      <a:endParaRPr lang="zh-CN" sz="320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-46.63%</a:t>
                      </a:r>
                      <a:endParaRPr lang="zh-CN" sz="3200">
                        <a:effectLst/>
                        <a:latin typeface="+mn-lt"/>
                        <a:ea typeface="DengXian" panose="02010600030101010101" pitchFamily="2" charset="-122"/>
                        <a:cs typeface="+mn-cs"/>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9.14 </a:t>
                      </a:r>
                      <a:endParaRPr lang="zh-CN" sz="320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a:solidFill>
                            <a:srgbClr val="000000"/>
                          </a:solidFill>
                          <a:effectLst/>
                          <a:latin typeface="+mn-lt"/>
                          <a:ea typeface="宋体" panose="02010600030101010101" pitchFamily="2" charset="-122"/>
                          <a:cs typeface="+mn-cs"/>
                        </a:rPr>
                        <a:t>133.45%</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a:solidFill>
                            <a:srgbClr val="000000"/>
                          </a:solidFill>
                          <a:effectLst/>
                          <a:latin typeface="+mn-lt"/>
                          <a:ea typeface="宋体" panose="02010600030101010101" pitchFamily="2" charset="-122"/>
                          <a:cs typeface="+mn-cs"/>
                        </a:rPr>
                        <a:t>644.28%</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85720204"/>
                  </a:ext>
                </a:extLst>
              </a:tr>
              <a:tr h="84385">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rPr>
                        <a:t> </a:t>
                      </a:r>
                      <a:endParaRPr lang="zh-CN" sz="3200" dirty="0">
                        <a:solidFill>
                          <a:schemeClr val="bg1"/>
                        </a:solidFill>
                        <a:effectLst/>
                        <a:latin typeface="+mn-lt"/>
                        <a:ea typeface="DengXian" panose="02010600030101010101" pitchFamily="2" charset="-122"/>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chemeClr val="bg1"/>
                          </a:solidFill>
                          <a:effectLst/>
                          <a:latin typeface="+mn-lt"/>
                          <a:cs typeface="+mn-cs"/>
                        </a:rPr>
                        <a:t>Class D</a:t>
                      </a:r>
                      <a:endParaRPr lang="zh-CN" sz="320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-31.87%</a:t>
                      </a:r>
                      <a:endParaRPr lang="zh-CN" sz="320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-31.87%</a:t>
                      </a:r>
                      <a:endParaRPr lang="zh-CN" sz="3200">
                        <a:effectLst/>
                        <a:latin typeface="+mn-lt"/>
                        <a:ea typeface="DengXian" panose="02010600030101010101" pitchFamily="2" charset="-122"/>
                        <a:cs typeface="+mn-cs"/>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5.18 </a:t>
                      </a:r>
                      <a:endParaRPr lang="zh-CN" sz="320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a:solidFill>
                            <a:srgbClr val="000000"/>
                          </a:solidFill>
                          <a:effectLst/>
                          <a:latin typeface="+mn-lt"/>
                          <a:ea typeface="宋体" panose="02010600030101010101" pitchFamily="2" charset="-122"/>
                          <a:cs typeface="+mn-cs"/>
                        </a:rPr>
                        <a:t>171.01%</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a:solidFill>
                            <a:srgbClr val="000000"/>
                          </a:solidFill>
                          <a:effectLst/>
                          <a:latin typeface="+mn-lt"/>
                          <a:ea typeface="宋体" panose="02010600030101010101" pitchFamily="2" charset="-122"/>
                          <a:cs typeface="+mn-cs"/>
                        </a:rPr>
                        <a:t>1159.16%</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478323472"/>
                  </a:ext>
                </a:extLst>
              </a:tr>
              <a:tr h="84385">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rPr>
                        <a:t> </a:t>
                      </a:r>
                      <a:endParaRPr lang="zh-CN" sz="3200" dirty="0">
                        <a:solidFill>
                          <a:schemeClr val="bg1"/>
                        </a:solidFill>
                        <a:effectLst/>
                        <a:latin typeface="+mn-lt"/>
                        <a:ea typeface="DengXian" panose="02010600030101010101" pitchFamily="2" charset="-122"/>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chemeClr val="bg1"/>
                          </a:solidFill>
                          <a:effectLst/>
                          <a:latin typeface="+mn-lt"/>
                          <a:cs typeface="+mn-cs"/>
                        </a:rPr>
                        <a:t>Average</a:t>
                      </a:r>
                      <a:endParaRPr lang="zh-CN" sz="320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-43.34%</a:t>
                      </a:r>
                      <a:endParaRPr lang="zh-CN" sz="320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a:t>
                      </a:r>
                      <a:endParaRPr lang="zh-CN" sz="320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rgbClr val="000000"/>
                          </a:solidFill>
                          <a:effectLst/>
                          <a:latin typeface="+mn-lt"/>
                          <a:ea typeface="DengXian" panose="02010600030101010101" pitchFamily="2" charset="-122"/>
                          <a:cs typeface="+mn-cs"/>
                        </a:rPr>
                        <a:t>9.79 </a:t>
                      </a:r>
                      <a:endParaRPr lang="zh-CN" sz="3200" dirty="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a:solidFill>
                            <a:srgbClr val="000000"/>
                          </a:solidFill>
                          <a:effectLst/>
                          <a:latin typeface="+mn-lt"/>
                          <a:ea typeface="宋体" panose="02010600030101010101" pitchFamily="2" charset="-122"/>
                          <a:cs typeface="+mn-cs"/>
                        </a:rPr>
                        <a:t>137.79%</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dirty="0">
                          <a:solidFill>
                            <a:srgbClr val="000000"/>
                          </a:solidFill>
                          <a:effectLst/>
                          <a:latin typeface="+mn-lt"/>
                          <a:ea typeface="宋体" panose="02010600030101010101" pitchFamily="2" charset="-122"/>
                          <a:cs typeface="+mn-cs"/>
                        </a:rPr>
                        <a:t>700.50%</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727886992"/>
                  </a:ext>
                </a:extLst>
              </a:tr>
            </a:tbl>
          </a:graphicData>
        </a:graphic>
      </p:graphicFrame>
      <p:sp>
        <p:nvSpPr>
          <p:cNvPr id="8" name="文本框 7">
            <a:extLst>
              <a:ext uri="{FF2B5EF4-FFF2-40B4-BE49-F238E27FC236}">
                <a16:creationId xmlns:a16="http://schemas.microsoft.com/office/drawing/2014/main" id="{3DF0C8CD-682C-D281-801A-C7D3D98638CB}"/>
              </a:ext>
            </a:extLst>
          </p:cNvPr>
          <p:cNvSpPr txBox="1"/>
          <p:nvPr/>
        </p:nvSpPr>
        <p:spPr>
          <a:xfrm>
            <a:off x="2581196" y="12880443"/>
            <a:ext cx="21312946" cy="830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l"/>
            <a:r>
              <a:rPr lang="en" altLang="zh-CN" sz="2400" b="0" dirty="0">
                <a:solidFill>
                  <a:schemeClr val="bg1"/>
                </a:solidFill>
              </a:rPr>
              <a:t>lease note “/” in the tables indicates the performance cannot be calculated validly, due to the nonmonotonic machine task performance or the non-overlap between rate-accuracy curves</a:t>
            </a:r>
            <a:r>
              <a:rPr lang="en-US" altLang="zh-CN" sz="2400" b="0" dirty="0">
                <a:solidFill>
                  <a:schemeClr val="bg1"/>
                </a:solidFill>
              </a:rPr>
              <a:t>.</a:t>
            </a:r>
            <a:r>
              <a:rPr lang="zh-CN" altLang="en-US" sz="2400" b="0" dirty="0">
                <a:solidFill>
                  <a:schemeClr val="bg1"/>
                </a:solidFill>
              </a:rPr>
              <a:t> </a:t>
            </a:r>
            <a:r>
              <a:rPr lang="en-US" altLang="zh-CN" sz="2400" b="0" dirty="0">
                <a:solidFill>
                  <a:schemeClr val="bg1"/>
                </a:solidFill>
              </a:rPr>
              <a:t>Same</a:t>
            </a:r>
            <a:r>
              <a:rPr lang="zh-CN" altLang="en-US" sz="2400" b="0" dirty="0">
                <a:solidFill>
                  <a:schemeClr val="bg1"/>
                </a:solidFill>
              </a:rPr>
              <a:t> </a:t>
            </a:r>
            <a:r>
              <a:rPr lang="en-US" altLang="zh-CN" sz="2400" b="0" dirty="0">
                <a:solidFill>
                  <a:schemeClr val="bg1"/>
                </a:solidFill>
              </a:rPr>
              <a:t>below.</a:t>
            </a:r>
            <a:endParaRPr lang="zh-CN" altLang="en-US" sz="2400" b="0" dirty="0">
              <a:solidFill>
                <a:schemeClr val="bg1"/>
              </a:solidFill>
            </a:endParaRPr>
          </a:p>
        </p:txBody>
      </p:sp>
    </p:spTree>
    <p:extLst>
      <p:ext uri="{BB962C8B-B14F-4D97-AF65-F5344CB8AC3E}">
        <p14:creationId xmlns:p14="http://schemas.microsoft.com/office/powerpoint/2010/main" val="595100109"/>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5E302EFA-1DB6-0576-9C34-C1414C0AB51C}"/>
              </a:ext>
            </a:extLst>
          </p:cNvPr>
          <p:cNvSpPr txBox="1">
            <a:spLocks/>
          </p:cNvSpPr>
          <p:nvPr/>
        </p:nvSpPr>
        <p:spPr>
          <a:xfrm>
            <a:off x="0" y="-169065"/>
            <a:ext cx="17375415" cy="1321798"/>
          </a:xfrm>
          <a:prstGeom prst="rect">
            <a:avLst/>
          </a:prstGeom>
        </p:spPr>
        <p:txBody>
          <a:bodyPr/>
          <a:lst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5pPr>
            <a:lvl6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6pPr>
            <a:lvl7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7pPr>
            <a:lvl8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8pPr>
            <a:lvl9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9pPr>
          </a:lstStyle>
          <a:p>
            <a:pPr algn="l" hangingPunct="1"/>
            <a:r>
              <a:rPr lang="en-US" altLang="zh-CN" sz="8000" dirty="0">
                <a:solidFill>
                  <a:schemeClr val="bg1"/>
                </a:solidFill>
                <a:latin typeface="+mj-lt"/>
                <a:ea typeface="等线" panose="02010600030101010101" pitchFamily="2" charset="-122"/>
                <a:cs typeface="Calibri" panose="020F0502020204030204" pitchFamily="34" charset="0"/>
              </a:rPr>
              <a:t>Experimental</a:t>
            </a:r>
            <a:r>
              <a:rPr lang="zh-CN" altLang="en-US" sz="8000" dirty="0">
                <a:solidFill>
                  <a:schemeClr val="bg1"/>
                </a:solidFill>
                <a:latin typeface="+mj-lt"/>
                <a:ea typeface="等线" panose="02010600030101010101" pitchFamily="2" charset="-122"/>
                <a:cs typeface="Calibri" panose="020F0502020204030204" pitchFamily="34" charset="0"/>
              </a:rPr>
              <a:t> </a:t>
            </a:r>
            <a:r>
              <a:rPr lang="en-US" altLang="zh-CN" sz="8000" dirty="0">
                <a:solidFill>
                  <a:schemeClr val="bg1"/>
                </a:solidFill>
                <a:latin typeface="+mj-lt"/>
                <a:ea typeface="等线" panose="02010600030101010101" pitchFamily="2" charset="-122"/>
                <a:cs typeface="Calibri" panose="020F0502020204030204" pitchFamily="34" charset="0"/>
              </a:rPr>
              <a:t>results</a:t>
            </a:r>
            <a:r>
              <a:rPr lang="zh-CN" altLang="en-US" sz="8000" dirty="0">
                <a:solidFill>
                  <a:schemeClr val="bg1"/>
                </a:solidFill>
                <a:latin typeface="+mj-lt"/>
                <a:ea typeface="等线" panose="02010600030101010101" pitchFamily="2" charset="-122"/>
                <a:cs typeface="Calibri" panose="020F0502020204030204" pitchFamily="34" charset="0"/>
              </a:rPr>
              <a:t> </a:t>
            </a:r>
            <a:endParaRPr lang="en-US" sz="8000" dirty="0">
              <a:solidFill>
                <a:schemeClr val="bg1"/>
              </a:solidFill>
              <a:latin typeface="+mj-lt"/>
              <a:ea typeface="等线" panose="02010600030101010101" pitchFamily="2" charset="-122"/>
              <a:cs typeface="Calibri" panose="020F0502020204030204" pitchFamily="34" charset="0"/>
            </a:endParaRPr>
          </a:p>
        </p:txBody>
      </p:sp>
      <p:sp>
        <p:nvSpPr>
          <p:cNvPr id="4" name="Content Placeholder 4">
            <a:extLst>
              <a:ext uri="{FF2B5EF4-FFF2-40B4-BE49-F238E27FC236}">
                <a16:creationId xmlns:a16="http://schemas.microsoft.com/office/drawing/2014/main" id="{5BEBEBA9-619D-5192-91C5-5A6D241DFE57}"/>
              </a:ext>
            </a:extLst>
          </p:cNvPr>
          <p:cNvSpPr txBox="1">
            <a:spLocks/>
          </p:cNvSpPr>
          <p:nvPr/>
        </p:nvSpPr>
        <p:spPr>
          <a:xfrm>
            <a:off x="10343185" y="158970"/>
            <a:ext cx="21533224" cy="996315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1pPr>
            <a:lvl2pPr marL="9144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2pPr>
            <a:lvl3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3pPr>
            <a:lvl4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4pPr>
            <a:lvl5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5pPr>
            <a:lvl6pPr marL="0" marR="0" indent="355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a:lstStyle>
          <a:p>
            <a:pPr marL="857250" marR="0" lvl="0" indent="-857250" algn="l" defTabSz="825500" rtl="0" eaLnBrk="1" fontAlgn="auto" latinLnBrk="0" hangingPunct="1">
              <a:lnSpc>
                <a:spcPct val="100000"/>
              </a:lnSpc>
              <a:spcBef>
                <a:spcPts val="1200"/>
              </a:spcBef>
              <a:spcAft>
                <a:spcPts val="0"/>
              </a:spcAft>
              <a:buClr>
                <a:srgbClr val="2A0592"/>
              </a:buClr>
              <a:buSzTx/>
              <a:buFont typeface="Arial" panose="020B0604020202020204" pitchFamily="34" charset="0"/>
              <a:buChar char="•"/>
              <a:tabLst/>
              <a:defRPr/>
            </a:pPr>
            <a:r>
              <a:rPr lang="en-US" altLang="zh-CN" sz="4600" dirty="0">
                <a:latin typeface="+mn-lt"/>
                <a:cs typeface="Calibri" panose="020F0502020204030204" pitchFamily="34" charset="0"/>
              </a:rPr>
              <a:t>JOINT</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performance</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on</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TVD</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dataset</a:t>
            </a:r>
            <a:endParaRPr kumimoji="0" lang="en-US" sz="4600" b="0" i="0" u="none" strike="noStrike" kern="0" cap="none" spc="0" normalizeH="0" baseline="0" noProof="0" dirty="0">
              <a:ln>
                <a:noFill/>
              </a:ln>
              <a:solidFill>
                <a:srgbClr val="000000"/>
              </a:solidFill>
              <a:effectLst/>
              <a:uLnTx/>
              <a:uFillTx/>
              <a:latin typeface="DengXian" panose="02010600030101010101" pitchFamily="2" charset="-122"/>
              <a:ea typeface="DengXian" panose="02010600030101010101" pitchFamily="2" charset="-122"/>
              <a:cs typeface="Calibri" panose="020F0502020204030204" pitchFamily="34" charset="0"/>
              <a:sym typeface="Helvetica Neue"/>
            </a:endParaRPr>
          </a:p>
        </p:txBody>
      </p:sp>
      <p:sp>
        <p:nvSpPr>
          <p:cNvPr id="8" name="文本框 7">
            <a:extLst>
              <a:ext uri="{FF2B5EF4-FFF2-40B4-BE49-F238E27FC236}">
                <a16:creationId xmlns:a16="http://schemas.microsoft.com/office/drawing/2014/main" id="{3DF0C8CD-682C-D281-801A-C7D3D98638CB}"/>
              </a:ext>
            </a:extLst>
          </p:cNvPr>
          <p:cNvSpPr txBox="1"/>
          <p:nvPr/>
        </p:nvSpPr>
        <p:spPr>
          <a:xfrm>
            <a:off x="2581196" y="12880443"/>
            <a:ext cx="21312946" cy="830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l"/>
            <a:r>
              <a:rPr lang="en" altLang="zh-CN" sz="2400" b="0" dirty="0">
                <a:solidFill>
                  <a:schemeClr val="bg1"/>
                </a:solidFill>
              </a:rPr>
              <a:t>lease note “/” in the tables indicates the performance cannot be calculated validly, due to the nonmonotonic machine task performance or the non-overlap between rate-accuracy curves</a:t>
            </a:r>
            <a:r>
              <a:rPr lang="en-US" altLang="zh-CN" sz="2400" b="0" dirty="0">
                <a:solidFill>
                  <a:schemeClr val="bg1"/>
                </a:solidFill>
              </a:rPr>
              <a:t>.</a:t>
            </a:r>
            <a:r>
              <a:rPr lang="zh-CN" altLang="en-US" sz="2400" b="0" dirty="0">
                <a:solidFill>
                  <a:schemeClr val="bg1"/>
                </a:solidFill>
              </a:rPr>
              <a:t> </a:t>
            </a:r>
            <a:r>
              <a:rPr lang="en-US" altLang="zh-CN" sz="2400" b="0" dirty="0">
                <a:solidFill>
                  <a:schemeClr val="bg1"/>
                </a:solidFill>
              </a:rPr>
              <a:t>Same</a:t>
            </a:r>
            <a:r>
              <a:rPr lang="zh-CN" altLang="en-US" sz="2400" b="0" dirty="0">
                <a:solidFill>
                  <a:schemeClr val="bg1"/>
                </a:solidFill>
              </a:rPr>
              <a:t> </a:t>
            </a:r>
            <a:r>
              <a:rPr lang="en-US" altLang="zh-CN" sz="2400" b="0" dirty="0">
                <a:solidFill>
                  <a:schemeClr val="bg1"/>
                </a:solidFill>
              </a:rPr>
              <a:t>below.</a:t>
            </a:r>
            <a:endParaRPr lang="zh-CN" altLang="en-US" sz="2400" b="0" dirty="0">
              <a:solidFill>
                <a:schemeClr val="bg1"/>
              </a:solidFill>
            </a:endParaRPr>
          </a:p>
        </p:txBody>
      </p:sp>
      <p:graphicFrame>
        <p:nvGraphicFramePr>
          <p:cNvPr id="3" name="表格 2">
            <a:extLst>
              <a:ext uri="{FF2B5EF4-FFF2-40B4-BE49-F238E27FC236}">
                <a16:creationId xmlns:a16="http://schemas.microsoft.com/office/drawing/2014/main" id="{767B9383-7217-44C8-D4AF-0B10768AB5FD}"/>
              </a:ext>
            </a:extLst>
          </p:cNvPr>
          <p:cNvGraphicFramePr>
            <a:graphicFrameLocks noGrp="1"/>
          </p:cNvGraphicFramePr>
          <p:nvPr>
            <p:extLst>
              <p:ext uri="{D42A27DB-BD31-4B8C-83A1-F6EECF244321}">
                <p14:modId xmlns:p14="http://schemas.microsoft.com/office/powerpoint/2010/main" val="3514763341"/>
              </p:ext>
            </p:extLst>
          </p:nvPr>
        </p:nvGraphicFramePr>
        <p:xfrm>
          <a:off x="139405" y="1763280"/>
          <a:ext cx="24180800" cy="11948160"/>
        </p:xfrm>
        <a:graphic>
          <a:graphicData uri="http://schemas.openxmlformats.org/drawingml/2006/table">
            <a:tbl>
              <a:tblPr firstRow="1" firstCol="1" bandRow="1">
                <a:tableStyleId>{5940675A-B579-460E-94D1-54222C63F5DA}</a:tableStyleId>
              </a:tblPr>
              <a:tblGrid>
                <a:gridCol w="1161205">
                  <a:extLst>
                    <a:ext uri="{9D8B030D-6E8A-4147-A177-3AD203B41FA5}">
                      <a16:colId xmlns:a16="http://schemas.microsoft.com/office/drawing/2014/main" val="2364598120"/>
                    </a:ext>
                  </a:extLst>
                </a:gridCol>
                <a:gridCol w="3918091">
                  <a:extLst>
                    <a:ext uri="{9D8B030D-6E8A-4147-A177-3AD203B41FA5}">
                      <a16:colId xmlns:a16="http://schemas.microsoft.com/office/drawing/2014/main" val="1333934144"/>
                    </a:ext>
                  </a:extLst>
                </a:gridCol>
                <a:gridCol w="6367168">
                  <a:extLst>
                    <a:ext uri="{9D8B030D-6E8A-4147-A177-3AD203B41FA5}">
                      <a16:colId xmlns:a16="http://schemas.microsoft.com/office/drawing/2014/main" val="1289006552"/>
                    </a:ext>
                  </a:extLst>
                </a:gridCol>
                <a:gridCol w="6367168">
                  <a:extLst>
                    <a:ext uri="{9D8B030D-6E8A-4147-A177-3AD203B41FA5}">
                      <a16:colId xmlns:a16="http://schemas.microsoft.com/office/drawing/2014/main" val="3277627794"/>
                    </a:ext>
                  </a:extLst>
                </a:gridCol>
                <a:gridCol w="6367168">
                  <a:extLst>
                    <a:ext uri="{9D8B030D-6E8A-4147-A177-3AD203B41FA5}">
                      <a16:colId xmlns:a16="http://schemas.microsoft.com/office/drawing/2014/main" val="2895527505"/>
                    </a:ext>
                  </a:extLst>
                </a:gridCol>
              </a:tblGrid>
              <a:tr h="230960">
                <a:tc rowSpan="2">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RA</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rowSpan="2">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Object Tracking</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gridSpan="2">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End-to-End BD-Rate [%]</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h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 </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602304932"/>
                  </a:ext>
                </a:extLst>
              </a:tr>
              <a:tr h="230960">
                <a:tc vMerge="1">
                  <a:txBody>
                    <a:bodyPr/>
                    <a:lstStyle/>
                    <a:p>
                      <a:endParaRPr lang="zh-CN" altLang="en-US"/>
                    </a:p>
                  </a:txBody>
                  <a:tcPr/>
                </a:tc>
                <a:tc v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Mono-MOTA</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MOTA</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End-to-end BD-MOTA</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467550359"/>
                  </a:ext>
                </a:extLst>
              </a:tr>
              <a:tr h="230960">
                <a:tc rowSpan="8">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TVD-01-1</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-65.98%</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10.62</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779077617"/>
                  </a:ext>
                </a:extLst>
              </a:tr>
              <a:tr h="230960">
                <a:tc v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TVD-01-2</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-77.09%</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-76.32%</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8.45</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496586052"/>
                  </a:ext>
                </a:extLst>
              </a:tr>
              <a:tr h="230960">
                <a:tc v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TVD-01-3</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-52.26%</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6.16</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01513725"/>
                  </a:ext>
                </a:extLst>
              </a:tr>
              <a:tr h="230960">
                <a:tc v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TVD-02-1</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-35.37%</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-36.30%</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3.58</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22468769"/>
                  </a:ext>
                </a:extLst>
              </a:tr>
              <a:tr h="230960">
                <a:tc v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TVD-03-1</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-54.12%</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-55.29%</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7.84</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915049109"/>
                  </a:ext>
                </a:extLst>
              </a:tr>
              <a:tr h="230960">
                <a:tc v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TVD-03-2</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-73.27%</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7.94</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954693213"/>
                  </a:ext>
                </a:extLst>
              </a:tr>
              <a:tr h="230960">
                <a:tc v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TVD-03-3</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-82.37%</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-83.50%</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10.48</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744593250"/>
                  </a:ext>
                </a:extLst>
              </a:tr>
              <a:tr h="230960">
                <a:tc v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Average</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-62.92%</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7.87</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955677457"/>
                  </a:ext>
                </a:extLst>
              </a:tr>
              <a:tr h="230960">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LD</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Object Tracking</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Mono-MOTA</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MOTA</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End-to-end BD-MOTA</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65744913"/>
                  </a:ext>
                </a:extLst>
              </a:tr>
              <a:tr h="230960">
                <a:tc rowSpan="8">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TVD</a:t>
                      </a: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TVD-01-1</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-53.92%</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-58.05%</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8.02</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286030329"/>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TVD-01-2</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-63.09%</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6.93</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522305323"/>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TVD-01-3</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-39.11%</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4.39</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643493186"/>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TVD-02-1</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26.41%</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-1.32</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602842599"/>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TVD-03-1</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-34.94%</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-34.72%</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5.75</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463062880"/>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TVD-03-2</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-69.67%</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7.14</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4288492176"/>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TVD-03-3</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-71.48%</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-72.55%</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7.35</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127376996"/>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Average</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-43.69%</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5.46</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576170528"/>
                  </a:ext>
                </a:extLst>
              </a:tr>
              <a:tr h="230960">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AI</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Object Tracking</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Mono-MOTA</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MOTA</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End-to-end BD-MOTA</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415018783"/>
                  </a:ext>
                </a:extLst>
              </a:tr>
              <a:tr h="230960">
                <a:tc rowSpan="8">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TVD</a:t>
                      </a: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TVD-01-1</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-79.70%</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-79.40%</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21.57</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076143987"/>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TVD-01-2</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-88.09%</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-87.90%</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17.90</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9956085"/>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TVD-01-3</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-65.47%</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9.72</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497378201"/>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TVD-02-1</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-41.32%</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-44.69%</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4.03</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892016834"/>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TVD-03-1</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-70.21%</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-70.28%</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15.16</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220075696"/>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TVD-03-2</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-77.08%</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-78.26%</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13.30</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585741769"/>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TVD-03-3</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-85.52%</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-86.34%</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17.64</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551438463"/>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Average</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-72.48%</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14.19</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25358045"/>
                  </a:ext>
                </a:extLst>
              </a:tr>
            </a:tbl>
          </a:graphicData>
        </a:graphic>
      </p:graphicFrame>
    </p:spTree>
    <p:extLst>
      <p:ext uri="{BB962C8B-B14F-4D97-AF65-F5344CB8AC3E}">
        <p14:creationId xmlns:p14="http://schemas.microsoft.com/office/powerpoint/2010/main" val="1109594645"/>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5E302EFA-1DB6-0576-9C34-C1414C0AB51C}"/>
              </a:ext>
            </a:extLst>
          </p:cNvPr>
          <p:cNvSpPr txBox="1">
            <a:spLocks/>
          </p:cNvSpPr>
          <p:nvPr/>
        </p:nvSpPr>
        <p:spPr>
          <a:xfrm>
            <a:off x="1326776" y="660274"/>
            <a:ext cx="17375415" cy="1321798"/>
          </a:xfrm>
          <a:prstGeom prst="rect">
            <a:avLst/>
          </a:prstGeom>
        </p:spPr>
        <p:txBody>
          <a:bodyPr/>
          <a:lst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5pPr>
            <a:lvl6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6pPr>
            <a:lvl7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7pPr>
            <a:lvl8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8pPr>
            <a:lvl9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9pPr>
          </a:lstStyle>
          <a:p>
            <a:pPr algn="l" hangingPunct="1"/>
            <a:r>
              <a:rPr lang="en-US" altLang="zh-CN" sz="8000" dirty="0">
                <a:solidFill>
                  <a:schemeClr val="bg1"/>
                </a:solidFill>
                <a:latin typeface="+mj-lt"/>
                <a:ea typeface="等线" panose="02010600030101010101" pitchFamily="2" charset="-122"/>
                <a:cs typeface="Calibri" panose="020F0502020204030204" pitchFamily="34" charset="0"/>
              </a:rPr>
              <a:t>Proposal</a:t>
            </a:r>
            <a:endParaRPr lang="en-US" sz="8000" dirty="0">
              <a:solidFill>
                <a:schemeClr val="bg1"/>
              </a:solidFill>
              <a:latin typeface="+mj-lt"/>
              <a:ea typeface="等线" panose="02010600030101010101" pitchFamily="2" charset="-122"/>
              <a:cs typeface="Calibri" panose="020F0502020204030204" pitchFamily="34" charset="0"/>
            </a:endParaRPr>
          </a:p>
        </p:txBody>
      </p:sp>
      <p:sp>
        <p:nvSpPr>
          <p:cNvPr id="4" name="Content Placeholder 4">
            <a:extLst>
              <a:ext uri="{FF2B5EF4-FFF2-40B4-BE49-F238E27FC236}">
                <a16:creationId xmlns:a16="http://schemas.microsoft.com/office/drawing/2014/main" id="{5BEBEBA9-619D-5192-91C5-5A6D241DFE57}"/>
              </a:ext>
            </a:extLst>
          </p:cNvPr>
          <p:cNvSpPr txBox="1">
            <a:spLocks/>
          </p:cNvSpPr>
          <p:nvPr/>
        </p:nvSpPr>
        <p:spPr>
          <a:xfrm>
            <a:off x="936171" y="2439272"/>
            <a:ext cx="23447829" cy="996315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1pPr>
            <a:lvl2pPr marL="9144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2pPr>
            <a:lvl3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3pPr>
            <a:lvl4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4pPr>
            <a:lvl5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5pPr>
            <a:lvl6pPr marL="0" marR="0" indent="355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a:lstStyle>
          <a:p>
            <a:pPr marL="857250" marR="0" lvl="0" indent="-857250" algn="l" defTabSz="825500" rtl="0" eaLnBrk="1" fontAlgn="auto" latinLnBrk="0" hangingPunct="1">
              <a:lnSpc>
                <a:spcPct val="150000"/>
              </a:lnSpc>
              <a:spcBef>
                <a:spcPts val="1200"/>
              </a:spcBef>
              <a:spcAft>
                <a:spcPts val="0"/>
              </a:spcAft>
              <a:buClr>
                <a:srgbClr val="2C059D"/>
              </a:buClr>
              <a:buSzTx/>
              <a:buFont typeface="Arial" panose="020B0604020202020204" pitchFamily="34" charset="0"/>
              <a:buChar char="•"/>
              <a:tabLst/>
              <a:defRPr/>
            </a:pPr>
            <a:r>
              <a:rPr lang="en-US" altLang="zh-CN" sz="4800" dirty="0">
                <a:latin typeface="+mn-ea"/>
                <a:ea typeface="+mn-ea"/>
                <a:cs typeface="Calibri" panose="020F0502020204030204" pitchFamily="34" charset="0"/>
              </a:rPr>
              <a:t>Jointly</a:t>
            </a:r>
            <a:r>
              <a:rPr lang="zh-CN" altLang="en-US" sz="4800" dirty="0">
                <a:latin typeface="+mn-ea"/>
                <a:ea typeface="+mn-ea"/>
                <a:cs typeface="Calibri" panose="020F0502020204030204" pitchFamily="34" charset="0"/>
              </a:rPr>
              <a:t> </a:t>
            </a:r>
            <a:r>
              <a:rPr lang="en" altLang="zh-CN" sz="4800" dirty="0">
                <a:latin typeface="+mn-ea"/>
                <a:ea typeface="+mn-ea"/>
                <a:cs typeface="Calibri" panose="020F0502020204030204" pitchFamily="34" charset="0"/>
              </a:rPr>
              <a:t>applying pre- and post-processing and ROI-based adaptive QP can achieve obvious coding performance improvement compared with pre- and post-processing or ROI-based adaptive QP only.</a:t>
            </a:r>
          </a:p>
          <a:p>
            <a:pPr marL="857250" marR="0" lvl="0" indent="-857250" algn="l" defTabSz="825500" rtl="0" eaLnBrk="1" fontAlgn="auto" latinLnBrk="0" hangingPunct="1">
              <a:lnSpc>
                <a:spcPct val="150000"/>
              </a:lnSpc>
              <a:spcBef>
                <a:spcPts val="1200"/>
              </a:spcBef>
              <a:spcAft>
                <a:spcPts val="0"/>
              </a:spcAft>
              <a:buClr>
                <a:srgbClr val="2C059D"/>
              </a:buClr>
              <a:buSzTx/>
              <a:buFont typeface="Arial" panose="020B0604020202020204" pitchFamily="34" charset="0"/>
              <a:buChar char="•"/>
              <a:tabLst/>
              <a:defRPr/>
            </a:pPr>
            <a:r>
              <a:rPr kumimoji="0" lang="en-US" altLang="zh-CN"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It’s</a:t>
            </a:r>
            <a:r>
              <a:rPr kumimoji="0" lang="zh-CN" altLang="en-US"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 </a:t>
            </a:r>
            <a:r>
              <a:rPr lang="en-US" altLang="zh-CN" sz="4800" dirty="0">
                <a:latin typeface="+mn-ea"/>
                <a:ea typeface="+mn-ea"/>
                <a:cs typeface="Calibri" panose="020F0502020204030204" pitchFamily="34" charset="0"/>
              </a:rPr>
              <a:t>suggested</a:t>
            </a:r>
            <a:r>
              <a:rPr kumimoji="0" lang="zh-CN" altLang="en-US"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 </a:t>
            </a:r>
            <a:r>
              <a:rPr lang="en-US" altLang="zh-CN" sz="4800" dirty="0">
                <a:latin typeface="+mn-ea"/>
                <a:ea typeface="+mn-ea"/>
                <a:cs typeface="Calibri" panose="020F0502020204030204" pitchFamily="34" charset="0"/>
              </a:rPr>
              <a:t>to</a:t>
            </a:r>
            <a:r>
              <a:rPr lang="zh-CN" altLang="en-US" sz="4800" dirty="0">
                <a:latin typeface="+mn-ea"/>
                <a:ea typeface="+mn-ea"/>
                <a:cs typeface="Calibri" panose="020F0502020204030204" pitchFamily="34" charset="0"/>
              </a:rPr>
              <a:t> </a:t>
            </a:r>
            <a:r>
              <a:rPr lang="en" altLang="zh-CN" sz="4800" dirty="0">
                <a:latin typeface="+mn-ea"/>
                <a:ea typeface="+mn-ea"/>
                <a:cs typeface="Calibri" panose="020F0502020204030204" pitchFamily="34" charset="0"/>
              </a:rPr>
              <a:t>include the combined pre- and post-processing and ROI-based adaptive QP implementation into AHG8 software branch.</a:t>
            </a:r>
            <a:endParaRPr lang="en-US" altLang="zh-CN" sz="4800" dirty="0">
              <a:latin typeface="+mn-ea"/>
              <a:ea typeface="+mn-ea"/>
              <a:cs typeface="Calibri" panose="020F0502020204030204" pitchFamily="34" charset="0"/>
            </a:endParaRPr>
          </a:p>
        </p:txBody>
      </p:sp>
    </p:spTree>
    <p:extLst>
      <p:ext uri="{BB962C8B-B14F-4D97-AF65-F5344CB8AC3E}">
        <p14:creationId xmlns:p14="http://schemas.microsoft.com/office/powerpoint/2010/main" val="3992709635"/>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5E302EFA-1DB6-0576-9C34-C1414C0AB51C}"/>
              </a:ext>
            </a:extLst>
          </p:cNvPr>
          <p:cNvSpPr txBox="1">
            <a:spLocks/>
          </p:cNvSpPr>
          <p:nvPr/>
        </p:nvSpPr>
        <p:spPr>
          <a:xfrm>
            <a:off x="1326776" y="660274"/>
            <a:ext cx="17375415" cy="1321798"/>
          </a:xfrm>
          <a:prstGeom prst="rect">
            <a:avLst/>
          </a:prstGeom>
        </p:spPr>
        <p:txBody>
          <a:bodyPr/>
          <a:lst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5pPr>
            <a:lvl6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6pPr>
            <a:lvl7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7pPr>
            <a:lvl8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8pPr>
            <a:lvl9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9pPr>
          </a:lstStyle>
          <a:p>
            <a:pPr algn="l" hangingPunct="1"/>
            <a:r>
              <a:rPr lang="en-US" altLang="zh-CN" sz="8000" dirty="0">
                <a:solidFill>
                  <a:schemeClr val="bg1"/>
                </a:solidFill>
                <a:latin typeface="+mj-lt"/>
                <a:ea typeface="等线" panose="02010600030101010101" pitchFamily="2" charset="-122"/>
                <a:cs typeface="Calibri" panose="020F0502020204030204" pitchFamily="34" charset="0"/>
              </a:rPr>
              <a:t>Proposal</a:t>
            </a:r>
            <a:endParaRPr lang="en-US" sz="8000" dirty="0">
              <a:solidFill>
                <a:schemeClr val="bg1"/>
              </a:solidFill>
              <a:latin typeface="+mj-lt"/>
              <a:ea typeface="等线" panose="02010600030101010101" pitchFamily="2" charset="-122"/>
              <a:cs typeface="Calibri" panose="020F0502020204030204" pitchFamily="34" charset="0"/>
            </a:endParaRPr>
          </a:p>
        </p:txBody>
      </p:sp>
      <p:sp>
        <p:nvSpPr>
          <p:cNvPr id="4" name="Content Placeholder 4">
            <a:extLst>
              <a:ext uri="{FF2B5EF4-FFF2-40B4-BE49-F238E27FC236}">
                <a16:creationId xmlns:a16="http://schemas.microsoft.com/office/drawing/2014/main" id="{5BEBEBA9-619D-5192-91C5-5A6D241DFE57}"/>
              </a:ext>
            </a:extLst>
          </p:cNvPr>
          <p:cNvSpPr txBox="1">
            <a:spLocks/>
          </p:cNvSpPr>
          <p:nvPr/>
        </p:nvSpPr>
        <p:spPr>
          <a:xfrm>
            <a:off x="936172" y="2439272"/>
            <a:ext cx="22936200" cy="996315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1pPr>
            <a:lvl2pPr marL="9144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2pPr>
            <a:lvl3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3pPr>
            <a:lvl4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4pPr>
            <a:lvl5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5pPr>
            <a:lvl6pPr marL="0" marR="0" indent="355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a:lstStyle>
          <a:p>
            <a:pPr marL="857250" marR="0" lvl="0" indent="-857250" algn="l" defTabSz="825500" rtl="0" eaLnBrk="1" fontAlgn="auto" latinLnBrk="0" hangingPunct="1">
              <a:lnSpc>
                <a:spcPct val="100000"/>
              </a:lnSpc>
              <a:spcBef>
                <a:spcPts val="1200"/>
              </a:spcBef>
              <a:spcAft>
                <a:spcPts val="0"/>
              </a:spcAft>
              <a:buClr>
                <a:srgbClr val="2B049B"/>
              </a:buClr>
              <a:buSzTx/>
              <a:buFont typeface="Arial" panose="020B0604020202020204" pitchFamily="34" charset="0"/>
              <a:buChar char="•"/>
              <a:tabLst/>
              <a:defRPr/>
            </a:pPr>
            <a:r>
              <a:rPr kumimoji="0" lang="en-US" altLang="zh-CN"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It’s</a:t>
            </a:r>
            <a:r>
              <a:rPr kumimoji="0" lang="zh-CN" altLang="en-US"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 </a:t>
            </a:r>
            <a:r>
              <a:rPr kumimoji="0" lang="en-US" altLang="zh-CN"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also</a:t>
            </a:r>
            <a:r>
              <a:rPr kumimoji="0" lang="zh-CN" altLang="en-US"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 </a:t>
            </a:r>
            <a:r>
              <a:rPr lang="en-US" altLang="zh-CN" sz="4800" dirty="0">
                <a:latin typeface="+mn-ea"/>
                <a:ea typeface="+mn-ea"/>
                <a:cs typeface="Calibri" panose="020F0502020204030204" pitchFamily="34" charset="0"/>
              </a:rPr>
              <a:t>suggested</a:t>
            </a:r>
            <a:r>
              <a:rPr kumimoji="0" lang="zh-CN" altLang="en-US"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 </a:t>
            </a:r>
            <a:r>
              <a:rPr lang="en-US" altLang="zh-CN" sz="4800" dirty="0">
                <a:latin typeface="+mn-ea"/>
                <a:ea typeface="+mn-ea"/>
                <a:cs typeface="Calibri" panose="020F0502020204030204" pitchFamily="34" charset="0"/>
              </a:rPr>
              <a:t>to</a:t>
            </a:r>
            <a:r>
              <a:rPr lang="zh-CN" altLang="en-US" sz="4800" dirty="0">
                <a:latin typeface="+mn-ea"/>
                <a:ea typeface="+mn-ea"/>
                <a:cs typeface="Calibri" panose="020F0502020204030204" pitchFamily="34" charset="0"/>
              </a:rPr>
              <a:t> </a:t>
            </a:r>
            <a:r>
              <a:rPr lang="en-US" altLang="zh-CN" sz="4800" dirty="0">
                <a:latin typeface="+mn-ea"/>
                <a:ea typeface="+mn-ea"/>
                <a:cs typeface="Calibri" panose="020F0502020204030204" pitchFamily="34" charset="0"/>
              </a:rPr>
              <a:t>update</a:t>
            </a:r>
            <a:r>
              <a:rPr kumimoji="0" lang="en-US"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 the following text into section 5.1 of the next draft of technical report (TR)</a:t>
            </a:r>
          </a:p>
          <a:p>
            <a:pPr lvl="1" hangingPunct="1">
              <a:spcBef>
                <a:spcPts val="1200"/>
              </a:spcBef>
              <a:buClr>
                <a:srgbClr val="2B049B"/>
              </a:buClr>
              <a:defRPr/>
            </a:pPr>
            <a:r>
              <a:rPr kumimoji="0" lang="en-US"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“It is noted that depending on specific use cases, the technologies outlined in this report can be implemented individually or in combination to optimize machine consumption performance within the constraints of the system capabilities. </a:t>
            </a:r>
            <a:r>
              <a:rPr kumimoji="0" lang="en-US" sz="4800" b="0" i="0" u="none" strike="noStrike" kern="0" cap="none" spc="0" normalizeH="0" baseline="0" noProof="0" dirty="0">
                <a:ln>
                  <a:noFill/>
                </a:ln>
                <a:solidFill>
                  <a:srgbClr val="000000"/>
                </a:solidFill>
                <a:effectLst/>
                <a:highlight>
                  <a:srgbClr val="FFFF00"/>
                </a:highlight>
                <a:uLnTx/>
                <a:uFillTx/>
                <a:latin typeface="+mn-ea"/>
                <a:ea typeface="+mn-ea"/>
                <a:cs typeface="Calibri" panose="020F0502020204030204" pitchFamily="34" charset="0"/>
                <a:sym typeface="Helvetica Neue"/>
              </a:rPr>
              <a:t>For example, a better performance can be achieved by applying a post-filtering being optimized towards object detection on the decoded video that was pre-processed with the method described in Annex A.2 and encoded with the ROI-based adaptive QP method described in Annex A.1. </a:t>
            </a:r>
            <a:r>
              <a:rPr kumimoji="0" lang="en-US"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When employing multiple technologies simultaneously, it is important to consider that certain combinations can be impractical or infeasible due to inherent methodological constraints.”</a:t>
            </a:r>
          </a:p>
          <a:p>
            <a:pPr lvl="1" hangingPunct="1">
              <a:spcBef>
                <a:spcPts val="1200"/>
              </a:spcBef>
              <a:buClr>
                <a:srgbClr val="2B049B"/>
              </a:buClr>
              <a:defRPr/>
            </a:pPr>
            <a:endParaRPr kumimoji="0" lang="en-US"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endParaRPr>
          </a:p>
        </p:txBody>
      </p:sp>
      <p:sp>
        <p:nvSpPr>
          <p:cNvPr id="3" name="文本框 2">
            <a:extLst>
              <a:ext uri="{FF2B5EF4-FFF2-40B4-BE49-F238E27FC236}">
                <a16:creationId xmlns:a16="http://schemas.microsoft.com/office/drawing/2014/main" id="{1AF425DD-7761-2374-27AD-07F2FF5B82E1}"/>
              </a:ext>
            </a:extLst>
          </p:cNvPr>
          <p:cNvSpPr txBox="1"/>
          <p:nvPr/>
        </p:nvSpPr>
        <p:spPr>
          <a:xfrm>
            <a:off x="1850065" y="11753653"/>
            <a:ext cx="13311963" cy="84125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r>
              <a:rPr kumimoji="0" lang="en-US" altLang="zh-CN" sz="4800" b="0" i="0" u="none" strike="noStrike" cap="none" spc="0" normalizeH="0" baseline="0" dirty="0">
                <a:ln>
                  <a:noFill/>
                </a:ln>
                <a:solidFill>
                  <a:schemeClr val="bg1"/>
                </a:solidFill>
                <a:effectLst/>
                <a:uFillTx/>
                <a:latin typeface="+mj-ea"/>
                <a:ea typeface="+mj-ea"/>
                <a:cs typeface="Helvetica Neue"/>
                <a:sym typeface="Helvetica Neue"/>
              </a:rPr>
              <a:t>Thanks</a:t>
            </a:r>
            <a:r>
              <a:rPr kumimoji="0" lang="zh-CN" altLang="en-US" sz="4800" b="0" i="0" u="none" strike="noStrike" cap="none" spc="0" normalizeH="0" baseline="0" dirty="0">
                <a:ln>
                  <a:noFill/>
                </a:ln>
                <a:solidFill>
                  <a:schemeClr val="bg1"/>
                </a:solidFill>
                <a:effectLst/>
                <a:uFillTx/>
                <a:latin typeface="+mj-ea"/>
                <a:ea typeface="+mj-ea"/>
                <a:cs typeface="Helvetica Neue"/>
                <a:sym typeface="Helvetica Neue"/>
              </a:rPr>
              <a:t> </a:t>
            </a:r>
            <a:r>
              <a:rPr kumimoji="0" lang="en-US" altLang="zh-CN" sz="4800" b="0" i="0" u="none" strike="noStrike" cap="none" spc="0" normalizeH="0" baseline="0" dirty="0">
                <a:ln>
                  <a:noFill/>
                </a:ln>
                <a:solidFill>
                  <a:schemeClr val="bg1"/>
                </a:solidFill>
                <a:effectLst/>
                <a:uFillTx/>
                <a:latin typeface="+mj-ea"/>
                <a:ea typeface="+mj-ea"/>
                <a:cs typeface="Helvetica Neue"/>
                <a:sym typeface="Helvetica Neue"/>
              </a:rPr>
              <a:t>for</a:t>
            </a:r>
            <a:r>
              <a:rPr kumimoji="0" lang="zh-CN" altLang="en-US" sz="4800" b="0" i="0" u="none" strike="noStrike" cap="none" spc="0" normalizeH="0" baseline="0" dirty="0">
                <a:ln>
                  <a:noFill/>
                </a:ln>
                <a:solidFill>
                  <a:schemeClr val="bg1"/>
                </a:solidFill>
                <a:effectLst/>
                <a:uFillTx/>
                <a:latin typeface="+mj-ea"/>
                <a:ea typeface="+mj-ea"/>
                <a:cs typeface="Helvetica Neue"/>
                <a:sym typeface="Helvetica Neue"/>
              </a:rPr>
              <a:t> </a:t>
            </a:r>
            <a:r>
              <a:rPr kumimoji="0" lang="en-US" altLang="zh-CN" sz="4800" b="0" i="0" u="none" strike="noStrike" cap="none" spc="0" normalizeH="0" baseline="0" dirty="0">
                <a:ln>
                  <a:noFill/>
                </a:ln>
                <a:solidFill>
                  <a:schemeClr val="bg1"/>
                </a:solidFill>
                <a:effectLst/>
                <a:uFillTx/>
                <a:latin typeface="+mj-ea"/>
                <a:ea typeface="+mj-ea"/>
                <a:cs typeface="Helvetica Neue"/>
                <a:sym typeface="Helvetica Neue"/>
              </a:rPr>
              <a:t>the</a:t>
            </a:r>
            <a:r>
              <a:rPr kumimoji="0" lang="zh-CN" altLang="en-US" sz="4800" b="0" i="0" u="none" strike="noStrike" cap="none" spc="0" normalizeH="0" baseline="0" dirty="0">
                <a:ln>
                  <a:noFill/>
                </a:ln>
                <a:solidFill>
                  <a:schemeClr val="bg1"/>
                </a:solidFill>
                <a:effectLst/>
                <a:uFillTx/>
                <a:latin typeface="+mj-ea"/>
                <a:ea typeface="+mj-ea"/>
                <a:cs typeface="Helvetica Neue"/>
                <a:sym typeface="Helvetica Neue"/>
              </a:rPr>
              <a:t> </a:t>
            </a:r>
            <a:r>
              <a:rPr kumimoji="0" lang="en-US" altLang="zh-CN" sz="4800" b="0" i="0" u="none" strike="noStrike" cap="none" spc="0" normalizeH="0" baseline="0" dirty="0">
                <a:ln>
                  <a:noFill/>
                </a:ln>
                <a:solidFill>
                  <a:schemeClr val="bg1"/>
                </a:solidFill>
                <a:effectLst/>
                <a:uFillTx/>
                <a:latin typeface="+mj-ea"/>
                <a:ea typeface="+mj-ea"/>
                <a:cs typeface="Helvetica Neue"/>
                <a:sym typeface="Helvetica Neue"/>
              </a:rPr>
              <a:t>crosscheck</a:t>
            </a:r>
            <a:r>
              <a:rPr kumimoji="0" lang="zh-CN" altLang="en-US" sz="4800" b="0" i="0" u="none" strike="noStrike" cap="none" spc="0" normalizeH="0" baseline="0" dirty="0">
                <a:ln>
                  <a:noFill/>
                </a:ln>
                <a:solidFill>
                  <a:schemeClr val="bg1"/>
                </a:solidFill>
                <a:effectLst/>
                <a:uFillTx/>
                <a:latin typeface="+mj-ea"/>
                <a:ea typeface="+mj-ea"/>
                <a:cs typeface="Helvetica Neue"/>
                <a:sym typeface="Helvetica Neue"/>
              </a:rPr>
              <a:t> </a:t>
            </a:r>
            <a:r>
              <a:rPr kumimoji="0" lang="en-US" altLang="zh-CN" sz="4800" b="0" i="0" u="none" strike="noStrike" cap="none" spc="0" normalizeH="0" baseline="0" dirty="0">
                <a:ln>
                  <a:noFill/>
                </a:ln>
                <a:solidFill>
                  <a:schemeClr val="bg1"/>
                </a:solidFill>
                <a:effectLst/>
                <a:uFillTx/>
                <a:latin typeface="+mj-ea"/>
                <a:ea typeface="+mj-ea"/>
                <a:cs typeface="Helvetica Neue"/>
                <a:sym typeface="Helvetica Neue"/>
              </a:rPr>
              <a:t>of</a:t>
            </a:r>
            <a:r>
              <a:rPr kumimoji="0" lang="zh-CN" altLang="en-US" sz="4800" b="0" i="0" u="none" strike="noStrike" cap="none" spc="0" normalizeH="0" baseline="0" dirty="0">
                <a:ln>
                  <a:noFill/>
                </a:ln>
                <a:solidFill>
                  <a:schemeClr val="bg1"/>
                </a:solidFill>
                <a:effectLst/>
                <a:uFillTx/>
                <a:latin typeface="+mj-ea"/>
                <a:ea typeface="+mj-ea"/>
                <a:cs typeface="Helvetica Neue"/>
                <a:sym typeface="Helvetica Neue"/>
              </a:rPr>
              <a:t> </a:t>
            </a:r>
            <a:r>
              <a:rPr kumimoji="0" lang="en-US" altLang="zh-CN" sz="4800" b="0" i="0" u="none" strike="noStrike" cap="none" spc="0" normalizeH="0" baseline="0" dirty="0">
                <a:ln>
                  <a:noFill/>
                </a:ln>
                <a:solidFill>
                  <a:schemeClr val="bg1"/>
                </a:solidFill>
                <a:effectLst/>
                <a:uFillTx/>
                <a:latin typeface="+mj-ea"/>
                <a:ea typeface="+mj-ea"/>
                <a:cs typeface="Helvetica Neue"/>
                <a:sym typeface="Helvetica Neue"/>
              </a:rPr>
              <a:t>Nokia</a:t>
            </a:r>
            <a:endParaRPr kumimoji="0" lang="zh-CN" altLang="en-US" sz="4800" b="0" i="0" u="none" strike="noStrike" cap="none" spc="0" normalizeH="0" baseline="0" dirty="0">
              <a:ln>
                <a:noFill/>
              </a:ln>
              <a:solidFill>
                <a:schemeClr val="bg1"/>
              </a:solidFill>
              <a:effectLst/>
              <a:uFillTx/>
              <a:latin typeface="+mj-ea"/>
              <a:ea typeface="+mj-ea"/>
              <a:cs typeface="Helvetica Neue"/>
              <a:sym typeface="Helvetica Neue"/>
            </a:endParaRPr>
          </a:p>
        </p:txBody>
      </p:sp>
    </p:spTree>
    <p:extLst>
      <p:ext uri="{BB962C8B-B14F-4D97-AF65-F5344CB8AC3E}">
        <p14:creationId xmlns:p14="http://schemas.microsoft.com/office/powerpoint/2010/main" val="2601079234"/>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实验室名称"/>
          <p:cNvSpPr txBox="1"/>
          <p:nvPr/>
        </p:nvSpPr>
        <p:spPr>
          <a:xfrm>
            <a:off x="21695210" y="477137"/>
            <a:ext cx="2113789" cy="6731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200" b="0">
                <a:latin typeface="Alibaba PuHuiTi 2 65 Medium"/>
                <a:ea typeface="Alibaba PuHuiTi 2 65 Medium"/>
                <a:cs typeface="Alibaba PuHuiTi 2 65 Medium"/>
                <a:sym typeface="Alibaba PuHuiTi 2 65 Medium"/>
              </a:defRPr>
            </a:lvl1pPr>
          </a:lstStyle>
          <a:p>
            <a:r>
              <a:t>实验室名称</a:t>
            </a:r>
          </a:p>
        </p:txBody>
      </p:sp>
      <p:sp>
        <p:nvSpPr>
          <p:cNvPr id="97" name="感谢观看！"/>
          <p:cNvSpPr txBox="1"/>
          <p:nvPr/>
        </p:nvSpPr>
        <p:spPr>
          <a:xfrm>
            <a:off x="11361747" y="5590986"/>
            <a:ext cx="7928452" cy="25340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15800" b="0">
                <a:latin typeface="Alibaba PuHuiTi 2 85 Bold"/>
                <a:ea typeface="Alibaba PuHuiTi 2 85 Bold"/>
                <a:cs typeface="Alibaba PuHuiTi 2 85 Bold"/>
                <a:sym typeface="Alibaba PuHuiTi 2 85 Bold"/>
              </a:defRPr>
            </a:lvl1pPr>
          </a:lstStyle>
          <a:p>
            <a:r>
              <a:rPr lang="en-US" dirty="0"/>
              <a:t>T</a:t>
            </a:r>
            <a:r>
              <a:rPr lang="en-US" altLang="zh-CN" dirty="0"/>
              <a:t>hanks</a:t>
            </a:r>
            <a:r>
              <a:rPr dirty="0"/>
              <a:t>！</a:t>
            </a:r>
          </a:p>
        </p:txBody>
      </p:sp>
    </p:spTree>
  </p:cSld>
  <p:clrMapOvr>
    <a:masterClrMapping/>
  </p:clrMapOvr>
  <p:transition spd="med"/>
</p:sld>
</file>

<file path=ppt/theme/theme1.xml><?xml version="1.0" encoding="utf-8"?>
<a:theme xmlns:a="http://schemas.openxmlformats.org/drawingml/2006/main" name="Black">
  <a:themeElements>
    <a:clrScheme name="Black">
      <a:dk1>
        <a:srgbClr val="000000"/>
      </a:dk1>
      <a:lt1>
        <a:srgbClr val="FFFFFF"/>
      </a:lt1>
      <a:dk2>
        <a:srgbClr val="434343"/>
      </a:dk2>
      <a:lt2>
        <a:srgbClr val="A9A9A9"/>
      </a:lt2>
      <a:accent1>
        <a:srgbClr val="0076BA"/>
      </a:accent1>
      <a:accent2>
        <a:srgbClr val="00A89D"/>
      </a:accent2>
      <a:accent3>
        <a:srgbClr val="1DB100"/>
      </a:accent3>
      <a:accent4>
        <a:srgbClr val="F8BA00"/>
      </a:accent4>
      <a:accent5>
        <a:srgbClr val="EE220C"/>
      </a:accent5>
      <a:accent6>
        <a:srgbClr val="CB297B"/>
      </a:accent6>
      <a:hlink>
        <a:srgbClr val="0000FF"/>
      </a:hlink>
      <a:folHlink>
        <a:srgbClr val="FF00FF"/>
      </a:folHlink>
    </a:clrScheme>
    <a:fontScheme name="Black">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Black">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lumOff val="13529"/>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ack">
  <a:themeElements>
    <a:clrScheme name="Black">
      <a:dk1>
        <a:srgbClr val="000000"/>
      </a:dk1>
      <a:lt1>
        <a:srgbClr val="FFFFFF"/>
      </a:lt1>
      <a:dk2>
        <a:srgbClr val="434343"/>
      </a:dk2>
      <a:lt2>
        <a:srgbClr val="A9A9A9"/>
      </a:lt2>
      <a:accent1>
        <a:srgbClr val="0076BA"/>
      </a:accent1>
      <a:accent2>
        <a:srgbClr val="00A89D"/>
      </a:accent2>
      <a:accent3>
        <a:srgbClr val="1DB100"/>
      </a:accent3>
      <a:accent4>
        <a:srgbClr val="F8BA00"/>
      </a:accent4>
      <a:accent5>
        <a:srgbClr val="EE220C"/>
      </a:accent5>
      <a:accent6>
        <a:srgbClr val="CB297B"/>
      </a:accent6>
      <a:hlink>
        <a:srgbClr val="0000FF"/>
      </a:hlink>
      <a:folHlink>
        <a:srgbClr val="FF00FF"/>
      </a:folHlink>
    </a:clrScheme>
    <a:fontScheme name="Black">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Black">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lumOff val="13529"/>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421</TotalTime>
  <Words>853</Words>
  <Application>Microsoft Macintosh PowerPoint</Application>
  <PresentationFormat>自定义</PresentationFormat>
  <Paragraphs>277</Paragraphs>
  <Slides>9</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9</vt:i4>
      </vt:variant>
    </vt:vector>
  </HeadingPairs>
  <TitlesOfParts>
    <vt:vector size="20" baseType="lpstr">
      <vt:lpstr>DengXian</vt:lpstr>
      <vt:lpstr>Alibaba PuHuiTi 2 65 Medium</vt:lpstr>
      <vt:lpstr>Alibaba PuHuiTi 2 85 Bold</vt:lpstr>
      <vt:lpstr>Alibaba PuHuiTi R</vt:lpstr>
      <vt:lpstr>Arial</vt:lpstr>
      <vt:lpstr>Helvetica Neue</vt:lpstr>
      <vt:lpstr>Helvetica Neue Light</vt:lpstr>
      <vt:lpstr>Helvetica Neue Medium</vt:lpstr>
      <vt:lpstr>Times New Roman</vt:lpstr>
      <vt:lpstr>Wingdings</vt:lpstr>
      <vt:lpstr>Black</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v2</cp:lastModifiedBy>
  <cp:revision>56</cp:revision>
  <dcterms:modified xsi:type="dcterms:W3CDTF">2024-07-15T18:11:15Z</dcterms:modified>
</cp:coreProperties>
</file>