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6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84" r:id="rId2"/>
    <p:sldId id="766" r:id="rId3"/>
    <p:sldId id="777" r:id="rId4"/>
    <p:sldId id="781" r:id="rId5"/>
    <p:sldId id="767" r:id="rId6"/>
    <p:sldId id="780" r:id="rId7"/>
    <p:sldId id="770" r:id="rId8"/>
  </p:sldIdLst>
  <p:sldSz cx="12192000" cy="6858000"/>
  <p:notesSz cx="6858000" cy="9144000"/>
  <p:custDataLst>
    <p:tags r:id="rId1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4182"/>
    <a:srgbClr val="15487D"/>
    <a:srgbClr val="1E4BA7"/>
    <a:srgbClr val="004C97"/>
    <a:srgbClr val="004181"/>
    <a:srgbClr val="9F1115"/>
    <a:srgbClr val="000000"/>
    <a:srgbClr val="E6E6E6"/>
    <a:srgbClr val="537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70" autoAdjust="0"/>
    <p:restoredTop sz="86878" autoAdjust="0"/>
  </p:normalViewPr>
  <p:slideViewPr>
    <p:cSldViewPr snapToGrid="0">
      <p:cViewPr varScale="1">
        <p:scale>
          <a:sx n="86" d="100"/>
          <a:sy n="86" d="100"/>
        </p:scale>
        <p:origin x="84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1824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6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110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252416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4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4" y="4329489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0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8021" y="5665002"/>
            <a:ext cx="2971953" cy="86819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11827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672511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78376"/>
            <a:ext cx="12184592" cy="0"/>
          </a:xfrm>
          <a:prstGeom prst="line">
            <a:avLst/>
          </a:prstGeom>
          <a:ln w="393700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1" y="6222401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7769411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Aft>
                <a:spcPts val="600"/>
              </a:spcAft>
              <a:defRPr sz="2000"/>
            </a:lvl1pPr>
            <a:lvl2pPr>
              <a:spcAft>
                <a:spcPts val="600"/>
              </a:spcAft>
              <a:defRPr sz="16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100"/>
            </a:lvl4pPr>
            <a:lvl5pPr>
              <a:spcAft>
                <a:spcPts val="600"/>
              </a:spcAft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7000" y="6472103"/>
            <a:ext cx="5825836" cy="309697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62400" y="6429767"/>
            <a:ext cx="5842000" cy="365125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77800" y="128848"/>
            <a:ext cx="11076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199" y="763929"/>
            <a:ext cx="1105574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4721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7000" y="6472103"/>
            <a:ext cx="5850028" cy="28410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" y="636609"/>
            <a:ext cx="8920223" cy="0"/>
          </a:xfrm>
          <a:prstGeom prst="line">
            <a:avLst/>
          </a:prstGeom>
          <a:ln w="635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 flipV="1">
            <a:off x="0" y="6654665"/>
            <a:ext cx="12192000" cy="36469"/>
          </a:xfrm>
          <a:prstGeom prst="line">
            <a:avLst/>
          </a:prstGeom>
          <a:ln w="403225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23"/>
          <p:cNvGrpSpPr/>
          <p:nvPr userDrawn="1"/>
        </p:nvGrpSpPr>
        <p:grpSpPr bwMode="auto">
          <a:xfrm rot="5400000">
            <a:off x="8350079" y="210078"/>
            <a:ext cx="88906" cy="853017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10398311" y="6386941"/>
            <a:ext cx="2022683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Xidian</a:t>
            </a:r>
            <a:r>
              <a:rPr lang="en-US" altLang="zh-CN" sz="1600" baseline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</a:t>
            </a:r>
            <a:r>
              <a:rPr lang="en-US" altLang="zh-CN" sz="1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16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302736" y="6469683"/>
            <a:ext cx="418679" cy="3549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100000"/>
        </a:lnSpc>
        <a:spcBef>
          <a:spcPts val="565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0564" y="2245130"/>
            <a:ext cx="8170870" cy="1503887"/>
          </a:xfrm>
        </p:spPr>
        <p:txBody>
          <a:bodyPr/>
          <a:lstStyle/>
          <a:p>
            <a:pPr algn="ctr"/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AHG12: Context modeling for tu_cb_coded_flag</a:t>
            </a:r>
            <a:b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JVET-AI0119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1159354" y="4168367"/>
            <a:ext cx="9873291" cy="1408833"/>
          </a:xfrm>
        </p:spPr>
        <p:txBody>
          <a:bodyPr/>
          <a:lstStyle/>
          <a:p>
            <a:pPr algn="ctr"/>
            <a:r>
              <a:rPr lang="en-US" altLang="zh-CN"/>
              <a:t>Minzhe Chen, Lu Wang, Wei Zhang, Fuzheng Yang, Junyan Huo</a:t>
            </a:r>
          </a:p>
          <a:p>
            <a:pPr algn="ctr"/>
            <a:r>
              <a:rPr lang="en-US" altLang="zh-CN"/>
              <a:t>Zhitao Yu, Wei Li, Bin Li, Fang Xing </a:t>
            </a:r>
          </a:p>
          <a:p>
            <a:pPr algn="ctr"/>
            <a:r>
              <a:rPr lang="en-US" altLang="zh-CN"/>
              <a:t>July, 2024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800" b="1" dirty="0"/>
              <a:t>Introduction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771" y="893434"/>
            <a:ext cx="11900453" cy="310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ECM and VVC,  the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ctxIdx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tu_cb_coded_flag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depends on the value of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intra_bdpcm_chroma_flag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the current TU.  For example, as shown in Table.1, 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initType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 the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ctxIdx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tu_cb_coded_flag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derived in the following way:</a:t>
            </a: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pt-BR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ctxIdx = intra_bdpcm_chroma_flag ? 1 : 0</a:t>
            </a:r>
          </a:p>
          <a:p>
            <a:pPr algn="ctr">
              <a:lnSpc>
                <a:spcPct val="150000"/>
              </a:lnSpc>
            </a:pPr>
            <a:endParaRPr lang="pt-BR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each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initType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ctxIdx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tu_cb_coded_flag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can only take two values, as shown in Table 1.</a:t>
            </a:r>
            <a:endParaRPr lang="pt-BR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t-BR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63D24C2-951E-41E3-B89A-E38F6BFACD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479870"/>
              </p:ext>
            </p:extLst>
          </p:nvPr>
        </p:nvGraphicFramePr>
        <p:xfrm>
          <a:off x="3091138" y="4564120"/>
          <a:ext cx="6009721" cy="1267015"/>
        </p:xfrm>
        <a:graphic>
          <a:graphicData uri="http://schemas.openxmlformats.org/drawingml/2006/table">
            <a:tbl>
              <a:tblPr firstRow="1" firstCol="1" bandRow="1"/>
              <a:tblGrid>
                <a:gridCol w="3691559">
                  <a:extLst>
                    <a:ext uri="{9D8B030D-6E8A-4147-A177-3AD203B41FA5}">
                      <a16:colId xmlns:a16="http://schemas.microsoft.com/office/drawing/2014/main" val="53403367"/>
                    </a:ext>
                  </a:extLst>
                </a:gridCol>
                <a:gridCol w="771974">
                  <a:extLst>
                    <a:ext uri="{9D8B030D-6E8A-4147-A177-3AD203B41FA5}">
                      <a16:colId xmlns:a16="http://schemas.microsoft.com/office/drawing/2014/main" val="89096707"/>
                    </a:ext>
                  </a:extLst>
                </a:gridCol>
                <a:gridCol w="773094">
                  <a:extLst>
                    <a:ext uri="{9D8B030D-6E8A-4147-A177-3AD203B41FA5}">
                      <a16:colId xmlns:a16="http://schemas.microsoft.com/office/drawing/2014/main" val="2120411783"/>
                    </a:ext>
                  </a:extLst>
                </a:gridCol>
                <a:gridCol w="773094">
                  <a:extLst>
                    <a:ext uri="{9D8B030D-6E8A-4147-A177-3AD203B41FA5}">
                      <a16:colId xmlns:a16="http://schemas.microsoft.com/office/drawing/2014/main" val="1906597254"/>
                    </a:ext>
                  </a:extLst>
                </a:gridCol>
              </a:tblGrid>
              <a:tr h="434814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element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58514" marR="158514" marT="79257" marB="792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initType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58514" marR="158514" marT="79257" marB="792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0199178"/>
                  </a:ext>
                </a:extLst>
              </a:tr>
              <a:tr h="2906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673636"/>
                  </a:ext>
                </a:extLst>
              </a:tr>
              <a:tr h="54159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tu_cb_coded_flag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 ][ ]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0..1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2..3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4..5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5418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7B2AA9A8-C7C5-46B8-939B-019512B0DA4E}"/>
              </a:ext>
            </a:extLst>
          </p:cNvPr>
          <p:cNvSpPr txBox="1"/>
          <p:nvPr/>
        </p:nvSpPr>
        <p:spPr>
          <a:xfrm>
            <a:off x="2974760" y="3926425"/>
            <a:ext cx="6687862" cy="417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1. Association of </a:t>
            </a:r>
            <a:r>
              <a:rPr lang="en-US" altLang="zh-C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ctxIdx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syntax elements for each </a:t>
            </a:r>
            <a:r>
              <a:rPr lang="en-US" altLang="zh-C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initType</a:t>
            </a:r>
            <a:endParaRPr lang="pt-BR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800" b="1" dirty="0"/>
              <a:t>Proposed method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028FA03-75D9-437A-8528-80E6B7101E56}"/>
              </a:ext>
            </a:extLst>
          </p:cNvPr>
          <p:cNvSpPr/>
          <p:nvPr/>
        </p:nvSpPr>
        <p:spPr>
          <a:xfrm>
            <a:off x="291547" y="946765"/>
            <a:ext cx="11900453" cy="2951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addition to the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intra_bdpcm_chroma_flag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current TU, the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tu_cb_coded_flag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adjacent TU are proposed to derive the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tu_cb_coded_flag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ctxIdx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For example, if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initType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the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tu_cb_coded_flag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ctxIdx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current TU is derived as:</a:t>
            </a:r>
          </a:p>
          <a:p>
            <a:pPr algn="ctr">
              <a:lnSpc>
                <a:spcPct val="150000"/>
              </a:lnSpc>
            </a:pPr>
            <a:r>
              <a:rPr lang="pt-BR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ctxIdx = intra_bdpcm_chroma_flag[x0][y0] ?</a:t>
            </a:r>
          </a:p>
          <a:p>
            <a:pPr algn="ctr">
              <a:lnSpc>
                <a:spcPct val="150000"/>
              </a:lnSpc>
            </a:pPr>
            <a:r>
              <a:rPr lang="pt-BR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+ tu_cb_coded_flag[xNbA][yNbA] + tu_cb_coded_flag[xNbL][yNbL]</a:t>
            </a:r>
          </a:p>
          <a:p>
            <a:pPr algn="ctr">
              <a:lnSpc>
                <a:spcPct val="150000"/>
              </a:lnSpc>
            </a:pPr>
            <a:r>
              <a:rPr lang="pt-BR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tu_cb_coded_flag[xNbA][yNbA] + tu_cb_coded_flag[xNbL][yNbL]</a:t>
            </a:r>
          </a:p>
          <a:p>
            <a:pPr>
              <a:lnSpc>
                <a:spcPct val="150000"/>
              </a:lnSpc>
            </a:pPr>
            <a:endParaRPr lang="pt-BR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形 38">
            <a:extLst>
              <a:ext uri="{FF2B5EF4-FFF2-40B4-BE49-F238E27FC236}">
                <a16:creationId xmlns:a16="http://schemas.microsoft.com/office/drawing/2014/main" id="{B97F9294-D41A-4626-8041-C90EF02447F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16738" y="3695709"/>
            <a:ext cx="7758523" cy="21475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FA43946-BB3C-41BF-BFD6-2824363CEDE5}"/>
              </a:ext>
            </a:extLst>
          </p:cNvPr>
          <p:cNvSpPr txBox="1"/>
          <p:nvPr/>
        </p:nvSpPr>
        <p:spPr>
          <a:xfrm>
            <a:off x="3123923" y="5845733"/>
            <a:ext cx="62357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Figure 1. The derivation of tu_cb_coded_flag ctxIdx in I slice</a:t>
            </a:r>
            <a:endParaRPr lang="zh-CN" altLang="zh-CN" sz="16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C94D1A4F-2160-4714-A892-0685D32C02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118671"/>
              </p:ext>
            </p:extLst>
          </p:nvPr>
        </p:nvGraphicFramePr>
        <p:xfrm>
          <a:off x="3086453" y="2619539"/>
          <a:ext cx="6555972" cy="1267015"/>
        </p:xfrm>
        <a:graphic>
          <a:graphicData uri="http://schemas.openxmlformats.org/drawingml/2006/table">
            <a:tbl>
              <a:tblPr firstRow="1" firstCol="1" bandRow="1"/>
              <a:tblGrid>
                <a:gridCol w="2419458">
                  <a:extLst>
                    <a:ext uri="{9D8B030D-6E8A-4147-A177-3AD203B41FA5}">
                      <a16:colId xmlns:a16="http://schemas.microsoft.com/office/drawing/2014/main" val="53403367"/>
                    </a:ext>
                  </a:extLst>
                </a:gridCol>
                <a:gridCol w="1230779">
                  <a:extLst>
                    <a:ext uri="{9D8B030D-6E8A-4147-A177-3AD203B41FA5}">
                      <a16:colId xmlns:a16="http://schemas.microsoft.com/office/drawing/2014/main" val="2023958664"/>
                    </a:ext>
                  </a:extLst>
                </a:gridCol>
                <a:gridCol w="803394">
                  <a:extLst>
                    <a:ext uri="{9D8B030D-6E8A-4147-A177-3AD203B41FA5}">
                      <a16:colId xmlns:a16="http://schemas.microsoft.com/office/drawing/2014/main" val="89096707"/>
                    </a:ext>
                  </a:extLst>
                </a:gridCol>
                <a:gridCol w="804559">
                  <a:extLst>
                    <a:ext uri="{9D8B030D-6E8A-4147-A177-3AD203B41FA5}">
                      <a16:colId xmlns:a16="http://schemas.microsoft.com/office/drawing/2014/main" val="2120411783"/>
                    </a:ext>
                  </a:extLst>
                </a:gridCol>
                <a:gridCol w="1297782">
                  <a:extLst>
                    <a:ext uri="{9D8B030D-6E8A-4147-A177-3AD203B41FA5}">
                      <a16:colId xmlns:a16="http://schemas.microsoft.com/office/drawing/2014/main" val="1906597254"/>
                    </a:ext>
                  </a:extLst>
                </a:gridCol>
              </a:tblGrid>
              <a:tr h="434814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element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58514" marR="158514" marT="79257" marB="792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ctxTable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58514" marR="158514" marT="79257" marB="792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initType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58514" marR="158514" marT="79257" marB="792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0199178"/>
                  </a:ext>
                </a:extLst>
              </a:tr>
              <a:tr h="2906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673636"/>
                  </a:ext>
                </a:extLst>
              </a:tr>
              <a:tr h="54159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tu_cb_coded_flag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 ][ ]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0..5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6..11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12..17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5418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763ABC62-F2AF-40B0-A232-62230214201F}"/>
              </a:ext>
            </a:extLst>
          </p:cNvPr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800" b="1" dirty="0"/>
              <a:t>Proposed method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562850-80F4-4252-AE51-C8E02B2CB039}"/>
              </a:ext>
            </a:extLst>
          </p:cNvPr>
          <p:cNvSpPr txBox="1"/>
          <p:nvPr/>
        </p:nvSpPr>
        <p:spPr>
          <a:xfrm>
            <a:off x="2022763" y="1714020"/>
            <a:ext cx="8916786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Table 2 - Association of </a:t>
            </a:r>
            <a:r>
              <a:rPr lang="en-US" altLang="zh-CN" sz="1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ctxIdx</a:t>
            </a: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and syntax elements for each </a:t>
            </a:r>
            <a:r>
              <a:rPr lang="en-US" altLang="zh-CN" sz="1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initializationType</a:t>
            </a: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in proposal</a:t>
            </a:r>
            <a:endParaRPr lang="pt-BR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A445919-6A34-4A6B-8AE4-E2B52419DD00}"/>
              </a:ext>
            </a:extLst>
          </p:cNvPr>
          <p:cNvSpPr txBox="1"/>
          <p:nvPr/>
        </p:nvSpPr>
        <p:spPr>
          <a:xfrm>
            <a:off x="2171007" y="4365557"/>
            <a:ext cx="86202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this contribution, t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 </a:t>
            </a:r>
            <a:r>
              <a:rPr lang="en-US" altLang="zh-CN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initValue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is set to CNU(35), and the </a:t>
            </a:r>
            <a:r>
              <a:rPr lang="en-US" altLang="zh-CN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shiftIdx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is set to DWS(8)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832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CA" sz="1800" b="1" dirty="0">
                <a:solidFill>
                  <a:prstClr val="black"/>
                </a:solidFill>
                <a:cs typeface="Arial" panose="020B0604020202020204" pitchFamily="34" charset="0"/>
              </a:rPr>
              <a:t>Experimental results</a:t>
            </a:r>
            <a:endParaRPr kumimoji="0" lang="en-US" altLang="en-CA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3C83A15-140B-4F48-A7F8-0B9DA60DB3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81919"/>
              </p:ext>
            </p:extLst>
          </p:nvPr>
        </p:nvGraphicFramePr>
        <p:xfrm>
          <a:off x="716646" y="763236"/>
          <a:ext cx="6905222" cy="26567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0925">
                  <a:extLst>
                    <a:ext uri="{9D8B030D-6E8A-4147-A177-3AD203B41FA5}">
                      <a16:colId xmlns:a16="http://schemas.microsoft.com/office/drawing/2014/main" val="1381021088"/>
                    </a:ext>
                  </a:extLst>
                </a:gridCol>
                <a:gridCol w="824400">
                  <a:extLst>
                    <a:ext uri="{9D8B030D-6E8A-4147-A177-3AD203B41FA5}">
                      <a16:colId xmlns:a16="http://schemas.microsoft.com/office/drawing/2014/main" val="1807802972"/>
                    </a:ext>
                  </a:extLst>
                </a:gridCol>
                <a:gridCol w="817097">
                  <a:extLst>
                    <a:ext uri="{9D8B030D-6E8A-4147-A177-3AD203B41FA5}">
                      <a16:colId xmlns:a16="http://schemas.microsoft.com/office/drawing/2014/main" val="1012047758"/>
                    </a:ext>
                  </a:extLst>
                </a:gridCol>
                <a:gridCol w="824400">
                  <a:extLst>
                    <a:ext uri="{9D8B030D-6E8A-4147-A177-3AD203B41FA5}">
                      <a16:colId xmlns:a16="http://schemas.microsoft.com/office/drawing/2014/main" val="3576753031"/>
                    </a:ext>
                  </a:extLst>
                </a:gridCol>
                <a:gridCol w="687600">
                  <a:extLst>
                    <a:ext uri="{9D8B030D-6E8A-4147-A177-3AD203B41FA5}">
                      <a16:colId xmlns:a16="http://schemas.microsoft.com/office/drawing/2014/main" val="806581067"/>
                    </a:ext>
                  </a:extLst>
                </a:gridCol>
                <a:gridCol w="687600">
                  <a:extLst>
                    <a:ext uri="{9D8B030D-6E8A-4147-A177-3AD203B41FA5}">
                      <a16:colId xmlns:a16="http://schemas.microsoft.com/office/drawing/2014/main" val="4007782072"/>
                    </a:ext>
                  </a:extLst>
                </a:gridCol>
                <a:gridCol w="1101600">
                  <a:extLst>
                    <a:ext uri="{9D8B030D-6E8A-4147-A177-3AD203B41FA5}">
                      <a16:colId xmlns:a16="http://schemas.microsoft.com/office/drawing/2014/main" val="2589867301"/>
                    </a:ext>
                  </a:extLst>
                </a:gridCol>
                <a:gridCol w="1101600">
                  <a:extLst>
                    <a:ext uri="{9D8B030D-6E8A-4147-A177-3AD203B41FA5}">
                      <a16:colId xmlns:a16="http://schemas.microsoft.com/office/drawing/2014/main" val="1022991936"/>
                    </a:ext>
                  </a:extLst>
                </a:gridCol>
              </a:tblGrid>
              <a:tr h="208272">
                <a:tc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Intra Main 10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8754181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 ECM-13.0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723041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929279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2996403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2933842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8653056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8876392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1441587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-0.22%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-0.05%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9500889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0742802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22975549"/>
                  </a:ext>
                </a:extLst>
              </a:tr>
              <a:tr h="20880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2309501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CEF5A970-1AE6-4634-9B80-989207DB8FBA}"/>
              </a:ext>
            </a:extLst>
          </p:cNvPr>
          <p:cNvSpPr txBox="1"/>
          <p:nvPr/>
        </p:nvSpPr>
        <p:spPr>
          <a:xfrm>
            <a:off x="8049492" y="1207865"/>
            <a:ext cx="41425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en-CA" altLang="zh-CN" dirty="0">
                <a:latin typeface="Times New Roman" panose="02020603050405020304" pitchFamily="18" charset="0"/>
              </a:rPr>
              <a:t>T</a:t>
            </a:r>
            <a:r>
              <a:rPr lang="en-CA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 coding performance of </a:t>
            </a:r>
            <a:r>
              <a:rPr lang="en-CA" altLang="zh-CN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Cb</a:t>
            </a:r>
            <a:r>
              <a:rPr lang="en-CA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component is </a:t>
            </a:r>
            <a:r>
              <a:rPr lang="en-US" altLang="zh-CN" dirty="0">
                <a:latin typeface="Times New Roman" panose="02020603050405020304" pitchFamily="18" charset="0"/>
              </a:rPr>
              <a:t>consistently</a:t>
            </a:r>
            <a:r>
              <a:rPr lang="en-CA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improved.</a:t>
            </a:r>
          </a:p>
          <a:p>
            <a:pPr marL="285750" indent="-285750" algn="just">
              <a:buFont typeface="Wingdings" panose="05000000000000000000" pitchFamily="2" charset="2"/>
              <a:buChar char="p"/>
            </a:pPr>
            <a:endParaRPr lang="en-CA" altLang="zh-CN" dirty="0">
              <a:latin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en-CA" altLang="zh-CN" dirty="0">
                <a:latin typeface="Times New Roman" panose="02020603050405020304" pitchFamily="18" charset="0"/>
              </a:rPr>
              <a:t>No coding time increase is expected.</a:t>
            </a: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CCCAB4B3-8046-4228-8A16-E4D1B05F51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302039"/>
              </p:ext>
            </p:extLst>
          </p:nvPr>
        </p:nvGraphicFramePr>
        <p:xfrm>
          <a:off x="716645" y="3621372"/>
          <a:ext cx="6905221" cy="26844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0876">
                  <a:extLst>
                    <a:ext uri="{9D8B030D-6E8A-4147-A177-3AD203B41FA5}">
                      <a16:colId xmlns:a16="http://schemas.microsoft.com/office/drawing/2014/main" val="3552817317"/>
                    </a:ext>
                  </a:extLst>
                </a:gridCol>
                <a:gridCol w="825282">
                  <a:extLst>
                    <a:ext uri="{9D8B030D-6E8A-4147-A177-3AD203B41FA5}">
                      <a16:colId xmlns:a16="http://schemas.microsoft.com/office/drawing/2014/main" val="277759128"/>
                    </a:ext>
                  </a:extLst>
                </a:gridCol>
                <a:gridCol w="825282">
                  <a:extLst>
                    <a:ext uri="{9D8B030D-6E8A-4147-A177-3AD203B41FA5}">
                      <a16:colId xmlns:a16="http://schemas.microsoft.com/office/drawing/2014/main" val="4012901997"/>
                    </a:ext>
                  </a:extLst>
                </a:gridCol>
                <a:gridCol w="825282">
                  <a:extLst>
                    <a:ext uri="{9D8B030D-6E8A-4147-A177-3AD203B41FA5}">
                      <a16:colId xmlns:a16="http://schemas.microsoft.com/office/drawing/2014/main" val="2783850190"/>
                    </a:ext>
                  </a:extLst>
                </a:gridCol>
                <a:gridCol w="686218">
                  <a:extLst>
                    <a:ext uri="{9D8B030D-6E8A-4147-A177-3AD203B41FA5}">
                      <a16:colId xmlns:a16="http://schemas.microsoft.com/office/drawing/2014/main" val="3144914758"/>
                    </a:ext>
                  </a:extLst>
                </a:gridCol>
                <a:gridCol w="686218">
                  <a:extLst>
                    <a:ext uri="{9D8B030D-6E8A-4147-A177-3AD203B41FA5}">
                      <a16:colId xmlns:a16="http://schemas.microsoft.com/office/drawing/2014/main" val="3170319343"/>
                    </a:ext>
                  </a:extLst>
                </a:gridCol>
                <a:gridCol w="1092651">
                  <a:extLst>
                    <a:ext uri="{9D8B030D-6E8A-4147-A177-3AD203B41FA5}">
                      <a16:colId xmlns:a16="http://schemas.microsoft.com/office/drawing/2014/main" val="847446847"/>
                    </a:ext>
                  </a:extLst>
                </a:gridCol>
                <a:gridCol w="1103412">
                  <a:extLst>
                    <a:ext uri="{9D8B030D-6E8A-4147-A177-3AD203B41FA5}">
                      <a16:colId xmlns:a16="http://schemas.microsoft.com/office/drawing/2014/main" val="55242501"/>
                    </a:ext>
                  </a:extLst>
                </a:gridCol>
              </a:tblGrid>
              <a:tr h="211080">
                <a:tc>
                  <a:txBody>
                    <a:bodyPr/>
                    <a:lstStyle/>
                    <a:p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Main 10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9198" marR="119198" marT="59599" marB="59599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5085547"/>
                  </a:ext>
                </a:extLst>
              </a:tr>
              <a:tr h="211080">
                <a:tc>
                  <a:txBody>
                    <a:bodyPr/>
                    <a:lstStyle/>
                    <a:p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 ECM-13.0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9198" marR="119198" marT="59599" marB="59599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374392"/>
                  </a:ext>
                </a:extLst>
              </a:tr>
              <a:tr h="211080">
                <a:tc>
                  <a:txBody>
                    <a:bodyPr/>
                    <a:lstStyle/>
                    <a:p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EncVmPeak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DecVmPeak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extLst>
                  <a:ext uri="{0D108BD9-81ED-4DB2-BD59-A6C34878D82A}">
                    <a16:rowId xmlns:a16="http://schemas.microsoft.com/office/drawing/2014/main" val="232412972"/>
                  </a:ext>
                </a:extLst>
              </a:tr>
              <a:tr h="2110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extLst>
                  <a:ext uri="{0D108BD9-81ED-4DB2-BD59-A6C34878D82A}">
                    <a16:rowId xmlns:a16="http://schemas.microsoft.com/office/drawing/2014/main" val="237267706"/>
                  </a:ext>
                </a:extLst>
              </a:tr>
              <a:tr h="2110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extLst>
                  <a:ext uri="{0D108BD9-81ED-4DB2-BD59-A6C34878D82A}">
                    <a16:rowId xmlns:a16="http://schemas.microsoft.com/office/drawing/2014/main" val="4181913592"/>
                  </a:ext>
                </a:extLst>
              </a:tr>
              <a:tr h="2110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-0.37%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-0.14%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extLst>
                  <a:ext uri="{0D108BD9-81ED-4DB2-BD59-A6C34878D82A}">
                    <a16:rowId xmlns:a16="http://schemas.microsoft.com/office/drawing/2014/main" val="2337311689"/>
                  </a:ext>
                </a:extLst>
              </a:tr>
              <a:tr h="2110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-0.43%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extLst>
                  <a:ext uri="{0D108BD9-81ED-4DB2-BD59-A6C34878D82A}">
                    <a16:rowId xmlns:a16="http://schemas.microsoft.com/office/drawing/2014/main" val="1155175968"/>
                  </a:ext>
                </a:extLst>
              </a:tr>
              <a:tr h="2110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extLst>
                  <a:ext uri="{0D108BD9-81ED-4DB2-BD59-A6C34878D82A}">
                    <a16:rowId xmlns:a16="http://schemas.microsoft.com/office/drawing/2014/main" val="2676208250"/>
                  </a:ext>
                </a:extLst>
              </a:tr>
              <a:tr h="2110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extLst>
                  <a:ext uri="{0D108BD9-81ED-4DB2-BD59-A6C34878D82A}">
                    <a16:rowId xmlns:a16="http://schemas.microsoft.com/office/drawing/2014/main" val="4149668172"/>
                  </a:ext>
                </a:extLst>
              </a:tr>
              <a:tr h="2110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-1.29%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-0.27%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extLst>
                  <a:ext uri="{0D108BD9-81ED-4DB2-BD59-A6C34878D82A}">
                    <a16:rowId xmlns:a16="http://schemas.microsoft.com/office/drawing/2014/main" val="1922965503"/>
                  </a:ext>
                </a:extLst>
              </a:tr>
              <a:tr h="2110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-0.14%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-0.18%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extLst>
                  <a:ext uri="{0D108BD9-81ED-4DB2-BD59-A6C34878D82A}">
                    <a16:rowId xmlns:a16="http://schemas.microsoft.com/office/drawing/2014/main" val="2280839971"/>
                  </a:ext>
                </a:extLst>
              </a:tr>
              <a:tr h="2110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-0.03%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-0.06%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0.05%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944" marR="57944" marT="0" marB="0" anchor="ctr"/>
                </a:tc>
                <a:extLst>
                  <a:ext uri="{0D108BD9-81ED-4DB2-BD59-A6C34878D82A}">
                    <a16:rowId xmlns:a16="http://schemas.microsoft.com/office/drawing/2014/main" val="2617414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4074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800" b="1" dirty="0"/>
              <a:t>Conclusion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3773" y="1075517"/>
            <a:ext cx="11259185" cy="46130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propose to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modify the context modelling of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tu_cb_coded_flag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tu_cb_coded_flag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of the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left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and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above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adjacent TU are proposed to derive the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tu_cb_coded_flag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ctxIdx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simulation result for AI config is: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 {0.00 %(Y), -0.22%(U), -0.05%(V)}</a:t>
            </a:r>
          </a:p>
          <a:p>
            <a:pPr lvl="0">
              <a:lnSpc>
                <a:spcPct val="150000"/>
              </a:lnSpc>
            </a:pP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Recommend to investigate in EE.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Thanks to Northwestern Polytechnical University (NPU) for cross-checking.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3"/>
          <p:cNvSpPr txBox="1"/>
          <p:nvPr/>
        </p:nvSpPr>
        <p:spPr bwMode="auto">
          <a:xfrm>
            <a:off x="1623189" y="210844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5e41ce32-358a-4ab8-93a4-a28110e80d87"/>
  <p:tag name="COMMONDATA" val="eyJoZGlkIjoiNTViZDZiMTQzOWY1NzJhYjE4ZTE1ODhiM2FmNDM1ZTMifQ=="/>
</p:tagLst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199</TotalTime>
  <Words>1090</Words>
  <Application>Microsoft Office PowerPoint</Application>
  <PresentationFormat>宽屏</PresentationFormat>
  <Paragraphs>224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Arial</vt:lpstr>
      <vt:lpstr>Arial Black</vt:lpstr>
      <vt:lpstr>Eras Demi ITC</vt:lpstr>
      <vt:lpstr>Times New Roman</vt:lpstr>
      <vt:lpstr>Wingdings</vt:lpstr>
      <vt:lpstr>新实验室模板</vt:lpstr>
      <vt:lpstr>AHG12: Context modeling for tu_cb_coded_flag  JVET-AI0119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1393649764@qq.com</cp:lastModifiedBy>
  <cp:revision>1104</cp:revision>
  <dcterms:created xsi:type="dcterms:W3CDTF">2018-12-28T13:08:00Z</dcterms:created>
  <dcterms:modified xsi:type="dcterms:W3CDTF">2024-07-15T08:50:40Z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B1A794EB1FD74DB580B6F760CE1B06B0</vt:lpwstr>
  </property>
  <property fmtid="{D5CDD505-2E9C-101B-9397-08002B2CF9AE}" pid="3" name="KSOProductBuildVer">
    <vt:lpwstr>2052-11.1.0.13703</vt:lpwstr>
  </property>
</Properties>
</file>