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430" r:id="rId2"/>
    <p:sldId id="1784" r:id="rId3"/>
    <p:sldId id="1802" r:id="rId4"/>
    <p:sldId id="1804" r:id="rId5"/>
    <p:sldId id="1794" r:id="rId6"/>
    <p:sldId id="1480" r:id="rId7"/>
  </p:sldIdLst>
  <p:sldSz cx="12192000" cy="6858000"/>
  <p:notesSz cx="6797675" cy="992822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0C67E9-2891-FC07-DE69-E914B1F93FE1}" name="태식 이" initials="태이" userId="489a8a06052d64f2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승원 정" initials="승정" lastIdx="2" clrIdx="0">
    <p:extLst>
      <p:ext uri="{19B8F6BF-5375-455C-9EA6-DF929625EA0E}">
        <p15:presenceInfo xmlns:p15="http://schemas.microsoft.com/office/powerpoint/2012/main" userId="e548da2964146125" providerId="Windows Live"/>
      </p:ext>
    </p:extLst>
  </p:cmAuthor>
  <p:cmAuthor id="2" name="Seonjae Kim" initials="SK" lastIdx="1" clrIdx="1">
    <p:extLst>
      <p:ext uri="{19B8F6BF-5375-455C-9EA6-DF929625EA0E}">
        <p15:presenceInfo xmlns:p15="http://schemas.microsoft.com/office/powerpoint/2012/main" userId="0803cd45d2e987ae" providerId="Windows Live"/>
      </p:ext>
    </p:extLst>
  </p:cmAuthor>
  <p:cmAuthor id="3" name="KimSeonjae" initials="K" lastIdx="2" clrIdx="2">
    <p:extLst>
      <p:ext uri="{19B8F6BF-5375-455C-9EA6-DF929625EA0E}">
        <p15:presenceInfo xmlns:p15="http://schemas.microsoft.com/office/powerpoint/2012/main" userId="KimSeonja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FF"/>
    <a:srgbClr val="FFFFFF"/>
    <a:srgbClr val="D6DCE5"/>
    <a:srgbClr val="ED7D31"/>
    <a:srgbClr val="B8E986"/>
    <a:srgbClr val="7F7F7F"/>
    <a:srgbClr val="92D050"/>
    <a:srgbClr val="F2942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4" autoAdjust="0"/>
    <p:restoredTop sz="94744" autoAdjust="0"/>
  </p:normalViewPr>
  <p:slideViewPr>
    <p:cSldViewPr snapToGrid="0">
      <p:cViewPr varScale="1">
        <p:scale>
          <a:sx n="100" d="100"/>
          <a:sy n="100" d="100"/>
        </p:scale>
        <p:origin x="56" y="4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364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F0870E55-5661-41C3-A594-0AFFC432EC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EF798CD-A01B-4AE6-BCEB-8381FE7A77C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8C7E11-66C6-4707-AB37-F820B13AC0C1}" type="datetimeFigureOut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DB49F57-4574-4948-8F54-C0F1AC33E36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339637A-33F3-4FDA-BB2D-BC509DBF1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E7033E-CB25-46AC-A218-7CA3D7979C4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124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2FAA0-1E8F-4417-859D-8B47F8C297E3}" type="datetimeFigureOut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55103D-9746-47AD-9526-29F74208C727}" type="slidenum">
              <a:rPr lang="ko-KR" altLang="en-US" smtClean="0"/>
              <a:pPr/>
              <a:t>‹#›</a:t>
            </a:fld>
            <a:r>
              <a:rPr lang="en-US" altLang="ko-KR" dirty="0"/>
              <a:t>/15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32017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F83F-81D8-4042-B1ED-AFFC3D49C953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34878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41C24-CDE9-40CB-AA7E-06827C1C85AC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363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그림 개체 틀 2"/>
          <p:cNvSpPr>
            <a:spLocks noGrp="1"/>
          </p:cNvSpPr>
          <p:nvPr>
            <p:ph type="pic" sz="quarter" idx="13"/>
          </p:nvPr>
        </p:nvSpPr>
        <p:spPr>
          <a:xfrm>
            <a:off x="1200448" y="0"/>
            <a:ext cx="6816080" cy="6858000"/>
          </a:xfrm>
          <a:prstGeom prst="chevron">
            <a:avLst/>
          </a:prstGeom>
          <a:noFill/>
        </p:spPr>
        <p:txBody>
          <a:bodyPr/>
          <a:lstStyle/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2024-07-10(Wed)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902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1B28B-2797-4138-B09B-79A5F08C6DF2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355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E6BD70-17D5-4BDC-ABD4-DC515E793B68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7259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dirty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41C60-9A4D-4A82-B3E5-1890798E4528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40624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>
            <a:spAutoFit/>
          </a:bodyPr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805C9EA0-F3EB-4658-9D68-F7689CD4E560}"/>
              </a:ext>
            </a:extLst>
          </p:cNvPr>
          <p:cNvCxnSpPr/>
          <p:nvPr userDrawn="1"/>
        </p:nvCxnSpPr>
        <p:spPr>
          <a:xfrm>
            <a:off x="0" y="0"/>
            <a:ext cx="164131" cy="155416"/>
          </a:xfrm>
          <a:prstGeom prst="line">
            <a:avLst/>
          </a:prstGeom>
          <a:ln w="19050">
            <a:solidFill>
              <a:srgbClr val="182B4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546BD8FE-E512-426A-8BF2-98AE5B48A1CD}"/>
              </a:ext>
            </a:extLst>
          </p:cNvPr>
          <p:cNvSpPr/>
          <p:nvPr userDrawn="1"/>
        </p:nvSpPr>
        <p:spPr>
          <a:xfrm>
            <a:off x="182616" y="759237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42215094-C2E9-45D3-8D9C-46A2E1B27FC6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206263" y="884432"/>
            <a:ext cx="11659915" cy="1641731"/>
          </a:xfrm>
        </p:spPr>
        <p:txBody>
          <a:bodyPr>
            <a:spAutoFit/>
          </a:bodyPr>
          <a:lstStyle>
            <a:lvl1pPr marL="228600" indent="-228600">
              <a:lnSpc>
                <a:spcPct val="150000"/>
              </a:lnSpc>
              <a:buFont typeface="Wingdings" panose="05000000000000000000" pitchFamily="2" charset="2"/>
              <a:buChar char="§"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ct val="150000"/>
              </a:lnSpc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lnSpc>
                <a:spcPct val="150000"/>
              </a:lnSpc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</p:txBody>
      </p:sp>
      <p:pic>
        <p:nvPicPr>
          <p:cNvPr id="3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FEE53617-1A92-9B9E-236E-949B5B2566D2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10266034" y="155416"/>
            <a:ext cx="1780320" cy="46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4D796E-3847-50BF-54D6-ED8A205E911E}"/>
              </a:ext>
            </a:extLst>
          </p:cNvPr>
          <p:cNvSpPr txBox="1"/>
          <p:nvPr userDrawn="1"/>
        </p:nvSpPr>
        <p:spPr>
          <a:xfrm>
            <a:off x="8181542" y="239640"/>
            <a:ext cx="17254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JVET-AI0076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83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46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CDD3C-F3BD-436C-AF8A-B5986AB055C6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7279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1DA2-3464-4BB8-88A7-9E35CECBDE3C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940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19AA42-A6FC-45C7-9502-EB578C80619D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145EC69-459C-4E03-9C92-09D3804A6FF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8772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B32A9-6C25-42F3-8DC8-46039D791D4A}" type="datetime1">
              <a:rPr lang="ko-KR" altLang="en-US" smtClean="0"/>
              <a:t>2024-07-10(Wed)</a:t>
            </a:fld>
            <a:endParaRPr lang="ko-KR" altLang="en-US"/>
          </a:p>
        </p:txBody>
      </p:sp>
      <p:sp>
        <p:nvSpPr>
          <p:cNvPr id="7" name="슬라이드 번호 개체 틀 5">
            <a:extLst>
              <a:ext uri="{FF2B5EF4-FFF2-40B4-BE49-F238E27FC236}">
                <a16:creationId xmlns:a16="http://schemas.microsoft.com/office/drawing/2014/main" id="{6D9FA9DA-2E4B-4D2F-9970-2DD2D9D0C698}"/>
              </a:ext>
            </a:extLst>
          </p:cNvPr>
          <p:cNvSpPr txBox="1">
            <a:spLocks/>
          </p:cNvSpPr>
          <p:nvPr userDrawn="1"/>
        </p:nvSpPr>
        <p:spPr>
          <a:xfrm>
            <a:off x="11313962" y="6484641"/>
            <a:ext cx="878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r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A145EC69-459C-4E03-9C92-09D3804A6FF1}" type="slidenum">
              <a:rPr lang="ko-KR" altLang="en-US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‹#›</a:t>
            </a:fld>
            <a:r>
              <a:rPr lang="en-US" altLang="ko-KR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/6</a:t>
            </a:r>
            <a:endParaRPr lang="en-US" altLang="ko-KR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591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4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2C15A1B2-5BE8-4B0A-BCCB-6299FA4D7E49}"/>
              </a:ext>
            </a:extLst>
          </p:cNvPr>
          <p:cNvSpPr/>
          <p:nvPr/>
        </p:nvSpPr>
        <p:spPr>
          <a:xfrm>
            <a:off x="831850" y="3672841"/>
            <a:ext cx="10528300" cy="4571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71904E-413B-E6EB-11B6-0A94DBB24FA7}"/>
              </a:ext>
            </a:extLst>
          </p:cNvPr>
          <p:cNvSpPr txBox="1"/>
          <p:nvPr/>
        </p:nvSpPr>
        <p:spPr>
          <a:xfrm>
            <a:off x="4847490" y="2488397"/>
            <a:ext cx="2343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ko-KR" sz="28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JVET-AI0076</a:t>
            </a:r>
            <a:endParaRPr lang="ko-KR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5014B6-14A0-1A3C-5FB7-1DD277173877}"/>
              </a:ext>
            </a:extLst>
          </p:cNvPr>
          <p:cNvSpPr txBox="1"/>
          <p:nvPr/>
        </p:nvSpPr>
        <p:spPr>
          <a:xfrm>
            <a:off x="0" y="3029194"/>
            <a:ext cx="121871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32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AhG12: The Modification of BV Candidate List Construction</a:t>
            </a:r>
            <a:endParaRPr lang="ko-KR" altLang="en-US" sz="3200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82C56C6-B542-0554-4F29-A69A5F859CA9}"/>
              </a:ext>
            </a:extLst>
          </p:cNvPr>
          <p:cNvSpPr txBox="1"/>
          <p:nvPr/>
        </p:nvSpPr>
        <p:spPr>
          <a:xfrm>
            <a:off x="2998591" y="4065114"/>
            <a:ext cx="6194837" cy="8720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Taesik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Lee, Seonjae Kim,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Byeongju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Park,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Dongho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Lee, </a:t>
            </a:r>
          </a:p>
          <a:p>
            <a:pPr algn="ctr">
              <a:lnSpc>
                <a:spcPct val="150000"/>
              </a:lnSpc>
            </a:pP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Jeongil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Seo, and </a:t>
            </a:r>
            <a:r>
              <a:rPr lang="en-US" altLang="ko-KR" b="1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b="1" dirty="0">
                <a:latin typeface="Arial" panose="020B0604020202020204" pitchFamily="34" charset="0"/>
                <a:cs typeface="Arial" panose="020B0604020202020204" pitchFamily="34" charset="0"/>
              </a:rPr>
              <a:t> Jun (Dong-A University)</a:t>
            </a:r>
            <a:endParaRPr lang="ko-KR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87CA20F-333E-3EAE-8FEC-B07C5EBFB7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57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01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Introduction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94" y="884432"/>
            <a:ext cx="12110613" cy="1622239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sz="2000" dirty="0">
                <a:latin typeface="+mj-lt"/>
              </a:rPr>
              <a:t>In ECM-13.0, BV candidate list is constructed in </a:t>
            </a:r>
            <a:r>
              <a:rPr lang="en-US" altLang="ko-KR" sz="2000" dirty="0" err="1">
                <a:latin typeface="+mj-lt"/>
              </a:rPr>
              <a:t>DIMD</a:t>
            </a:r>
            <a:r>
              <a:rPr lang="en-US" altLang="ko-KR" sz="2000" dirty="0">
                <a:latin typeface="+mj-lt"/>
              </a:rPr>
              <a:t>, </a:t>
            </a:r>
            <a:r>
              <a:rPr lang="en-US" altLang="ko-KR" sz="2000" dirty="0" err="1">
                <a:latin typeface="+mj-lt"/>
              </a:rPr>
              <a:t>OBIC</a:t>
            </a:r>
            <a:r>
              <a:rPr lang="en-US" altLang="ko-KR" sz="2000" dirty="0">
                <a:latin typeface="+mj-lt"/>
              </a:rPr>
              <a:t>, </a:t>
            </a:r>
            <a:r>
              <a:rPr lang="en-US" altLang="ko-KR" sz="2000" dirty="0" err="1">
                <a:latin typeface="+mj-lt"/>
              </a:rPr>
              <a:t>SGPM</a:t>
            </a:r>
            <a:r>
              <a:rPr lang="en-US" altLang="ko-KR" sz="2000" dirty="0">
                <a:latin typeface="+mj-lt"/>
              </a:rPr>
              <a:t>, and </a:t>
            </a:r>
            <a:r>
              <a:rPr lang="en-US" altLang="ko-KR" sz="2000" dirty="0" err="1">
                <a:latin typeface="+mj-lt"/>
              </a:rPr>
              <a:t>IntraTMP</a:t>
            </a:r>
            <a:r>
              <a:rPr lang="en-US" altLang="ko-KR" sz="2000" dirty="0">
                <a:latin typeface="+mj-lt"/>
              </a:rPr>
              <a:t> tools.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The BV candidate list is composed of BVs derived from conventional adjacent and non-adjacent spatial candidate blocks.</a:t>
            </a:r>
            <a:endParaRPr lang="en-US" altLang="ko-KR" sz="1400" dirty="0">
              <a:latin typeface="+mj-lt"/>
            </a:endParaRP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Conventional adjacent spatial candidate blocks: 5 blocks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Non-adjacent spatial candidate blocks: 18 blocks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E9E99FA4-8F03-BC5F-9A4E-E1CEF35206FB}"/>
              </a:ext>
            </a:extLst>
          </p:cNvPr>
          <p:cNvGrpSpPr/>
          <p:nvPr/>
        </p:nvGrpSpPr>
        <p:grpSpPr>
          <a:xfrm>
            <a:off x="2037500" y="3376433"/>
            <a:ext cx="1983907" cy="1983907"/>
            <a:chOff x="2130793" y="3494200"/>
            <a:chExt cx="1441885" cy="1441885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779F0E5-1177-F1BE-474D-7D5DAD0263FD}"/>
                </a:ext>
              </a:extLst>
            </p:cNvPr>
            <p:cNvSpPr/>
            <p:nvPr/>
          </p:nvSpPr>
          <p:spPr>
            <a:xfrm>
              <a:off x="2486230" y="3849637"/>
              <a:ext cx="1086448" cy="108644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Current CU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3773884D-D676-9CB4-A1EC-8020966E7011}"/>
                </a:ext>
              </a:extLst>
            </p:cNvPr>
            <p:cNvSpPr/>
            <p:nvPr/>
          </p:nvSpPr>
          <p:spPr>
            <a:xfrm>
              <a:off x="2130793" y="3849637"/>
              <a:ext cx="355437" cy="3554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0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F881B05B-4E28-E2B7-B375-D2DEBD5531FA}"/>
                </a:ext>
              </a:extLst>
            </p:cNvPr>
            <p:cNvSpPr/>
            <p:nvPr/>
          </p:nvSpPr>
          <p:spPr>
            <a:xfrm>
              <a:off x="2486230" y="3494200"/>
              <a:ext cx="355437" cy="3554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1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14D6915A-93FC-6294-AEA4-A2D8E02CFA2D}"/>
                </a:ext>
              </a:extLst>
            </p:cNvPr>
            <p:cNvSpPr/>
            <p:nvPr/>
          </p:nvSpPr>
          <p:spPr>
            <a:xfrm>
              <a:off x="2840181" y="3494200"/>
              <a:ext cx="355437" cy="3554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4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9BC5A38-1709-F449-5556-77CE6D7F1374}"/>
                </a:ext>
              </a:extLst>
            </p:cNvPr>
            <p:cNvSpPr/>
            <p:nvPr/>
          </p:nvSpPr>
          <p:spPr>
            <a:xfrm>
              <a:off x="2130793" y="3494200"/>
              <a:ext cx="355437" cy="3554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2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F1CD8C19-5E58-45AB-2D0A-32E188E8896E}"/>
                </a:ext>
              </a:extLst>
            </p:cNvPr>
            <p:cNvSpPr/>
            <p:nvPr/>
          </p:nvSpPr>
          <p:spPr>
            <a:xfrm>
              <a:off x="2130793" y="4205074"/>
              <a:ext cx="355437" cy="355437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2000" dirty="0">
                  <a:solidFill>
                    <a:schemeClr val="tx1"/>
                  </a:solidFill>
                </a:rPr>
                <a:t>3</a:t>
              </a:r>
              <a:endParaRPr lang="ko-KR" altLang="en-US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20" name="그림 19">
            <a:extLst>
              <a:ext uri="{FF2B5EF4-FFF2-40B4-BE49-F238E27FC236}">
                <a16:creationId xmlns:a16="http://schemas.microsoft.com/office/drawing/2014/main" id="{89F81D1E-4CC4-7C5B-F73F-7E874D86A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240" y="2244237"/>
            <a:ext cx="4132466" cy="3742032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810C114-7EE9-A7DC-A360-EF0906D6FFC8}"/>
              </a:ext>
            </a:extLst>
          </p:cNvPr>
          <p:cNvSpPr txBox="1"/>
          <p:nvPr/>
        </p:nvSpPr>
        <p:spPr>
          <a:xfrm>
            <a:off x="695012" y="6078628"/>
            <a:ext cx="4785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&lt;Conventional adjacent spatial candidate blocks&gt;</a:t>
            </a:r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180230-C754-060F-E3B8-566D78B79483}"/>
              </a:ext>
            </a:extLst>
          </p:cNvPr>
          <p:cNvSpPr txBox="1"/>
          <p:nvPr/>
        </p:nvSpPr>
        <p:spPr>
          <a:xfrm>
            <a:off x="7250983" y="6078628"/>
            <a:ext cx="39517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&lt;Non-adjacent spatial candidate blocks&gt;</a:t>
            </a:r>
            <a:endParaRPr lang="ko-KR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55DCAD-8A84-7952-3BDA-8BA23F3A9811}"/>
              </a:ext>
            </a:extLst>
          </p:cNvPr>
          <p:cNvSpPr txBox="1"/>
          <p:nvPr/>
        </p:nvSpPr>
        <p:spPr>
          <a:xfrm>
            <a:off x="2439550" y="6447960"/>
            <a:ext cx="73128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Figure 1. Spatial candidate blocks used in BV candidate list construction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312011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02</a:t>
            </a:r>
            <a:r>
              <a:rPr lang="en-US" altLang="ko-KR" sz="2800" b="1" dirty="0"/>
              <a:t> </a:t>
            </a:r>
            <a:r>
              <a:rPr lang="en-US" altLang="ko-KR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</a:rPr>
              <a:t>Proposal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896527" cy="1359346"/>
          </a:xfrm>
        </p:spPr>
        <p:txBody>
          <a:bodyPr/>
          <a:lstStyle/>
          <a:p>
            <a:pPr marL="285750" indent="-285750">
              <a:lnSpc>
                <a:spcPct val="100000"/>
              </a:lnSpc>
            </a:pPr>
            <a:r>
              <a:rPr lang="en-US" altLang="ko-KR" sz="2000" b="0" dirty="0">
                <a:latin typeface="+mj-lt"/>
              </a:rPr>
              <a:t>Two methods to modify the adjacent spatial candidate blocks in the process of BV candidate list construction.</a:t>
            </a:r>
          </a:p>
          <a:p>
            <a:pPr marL="742950" lvl="1" indent="-285750">
              <a:lnSpc>
                <a:spcPct val="100000"/>
              </a:lnSpc>
            </a:pPr>
            <a:r>
              <a:rPr lang="en-US" altLang="ko-KR" sz="1800" b="1" dirty="0">
                <a:latin typeface="+mj-lt"/>
              </a:rPr>
              <a:t>Method 1) </a:t>
            </a:r>
            <a:r>
              <a:rPr lang="en-US" altLang="ko-KR" sz="1800" dirty="0">
                <a:latin typeface="+mj-lt"/>
              </a:rPr>
              <a:t>Replaced conventional adjacent spatial candidate blocks with the adjacent spatial candidate blocks </a:t>
            </a:r>
            <a:r>
              <a:rPr lang="en-US" altLang="ko-KR" sz="1800" b="1" dirty="0">
                <a:latin typeface="+mj-lt"/>
              </a:rPr>
              <a:t>used in </a:t>
            </a:r>
            <a:r>
              <a:rPr lang="en-US" altLang="ko-KR" sz="1800" b="1" dirty="0" err="1">
                <a:latin typeface="+mj-lt"/>
              </a:rPr>
              <a:t>OBIC</a:t>
            </a:r>
            <a:r>
              <a:rPr lang="en-US" altLang="ko-KR" sz="1800" b="1" dirty="0">
                <a:latin typeface="+mj-lt"/>
              </a:rPr>
              <a:t> mode.</a:t>
            </a:r>
          </a:p>
          <a:p>
            <a:pPr marL="742950" lvl="1" indent="-285750">
              <a:lnSpc>
                <a:spcPct val="100000"/>
              </a:lnSpc>
            </a:pPr>
            <a:r>
              <a:rPr lang="en-US" altLang="ko-KR" sz="1800" b="1" dirty="0">
                <a:latin typeface="+mj-lt"/>
              </a:rPr>
              <a:t>Method 2)</a:t>
            </a:r>
            <a:r>
              <a:rPr lang="en-US" altLang="ko-KR" sz="1800" dirty="0">
                <a:latin typeface="+mj-lt"/>
              </a:rPr>
              <a:t> Modified the adjacent spatial candidate blocks of Method 1 </a:t>
            </a:r>
            <a:r>
              <a:rPr lang="en-US" altLang="ko-KR" sz="1800" b="1" dirty="0">
                <a:latin typeface="+mj-lt"/>
              </a:rPr>
              <a:t>without exceptional cases.</a:t>
            </a:r>
            <a:endParaRPr lang="en-US" altLang="ko-KR" sz="1400" b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5E2325-6F4F-14AB-FC1C-CEC9A4121737}"/>
              </a:ext>
            </a:extLst>
          </p:cNvPr>
          <p:cNvSpPr txBox="1"/>
          <p:nvPr/>
        </p:nvSpPr>
        <p:spPr>
          <a:xfrm>
            <a:off x="2795150" y="6447960"/>
            <a:ext cx="6406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Figure 2. Adjacent spatial candidate blocks used in </a:t>
            </a:r>
            <a:r>
              <a:rPr lang="en-US" altLang="ko-KR" b="1" dirty="0" err="1"/>
              <a:t>OBIC</a:t>
            </a:r>
            <a:r>
              <a:rPr lang="en-US" altLang="ko-KR" b="1" dirty="0"/>
              <a:t> mode</a:t>
            </a:r>
            <a:endParaRPr lang="ko-KR" altLang="en-US" b="1" dirty="0"/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F1A38621-AA90-6868-4724-FA2852C9D802}"/>
              </a:ext>
            </a:extLst>
          </p:cNvPr>
          <p:cNvGrpSpPr/>
          <p:nvPr/>
        </p:nvGrpSpPr>
        <p:grpSpPr>
          <a:xfrm>
            <a:off x="1735040" y="2622026"/>
            <a:ext cx="8842003" cy="3604389"/>
            <a:chOff x="1735040" y="2710926"/>
            <a:chExt cx="8842003" cy="3604389"/>
          </a:xfrm>
        </p:grpSpPr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8F70556F-1571-1C90-684A-CFD0054B9CF0}"/>
                </a:ext>
              </a:extLst>
            </p:cNvPr>
            <p:cNvGrpSpPr/>
            <p:nvPr/>
          </p:nvGrpSpPr>
          <p:grpSpPr>
            <a:xfrm>
              <a:off x="1735040" y="3640075"/>
              <a:ext cx="2219017" cy="2215633"/>
              <a:chOff x="1802361" y="3442775"/>
              <a:chExt cx="2537636" cy="2533766"/>
            </a:xfrm>
          </p:grpSpPr>
          <p:sp>
            <p:nvSpPr>
              <p:cNvPr id="7" name="직사각형 6">
                <a:extLst>
                  <a:ext uri="{FF2B5EF4-FFF2-40B4-BE49-F238E27FC236}">
                    <a16:creationId xmlns:a16="http://schemas.microsoft.com/office/drawing/2014/main" id="{96571528-633B-48D3-1694-66DA4B679177}"/>
                  </a:ext>
                </a:extLst>
              </p:cNvPr>
              <p:cNvSpPr/>
              <p:nvPr/>
            </p:nvSpPr>
            <p:spPr>
              <a:xfrm>
                <a:off x="2816556" y="4456970"/>
                <a:ext cx="1521645" cy="151659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A5D81A43-AE53-CC0A-2437-90C4ABA207C8}"/>
                  </a:ext>
                </a:extLst>
              </p:cNvPr>
              <p:cNvSpPr/>
              <p:nvPr/>
            </p:nvSpPr>
            <p:spPr>
              <a:xfrm>
                <a:off x="2309459" y="4456109"/>
                <a:ext cx="507098" cy="50709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0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직사각형 8">
                <a:extLst>
                  <a:ext uri="{FF2B5EF4-FFF2-40B4-BE49-F238E27FC236}">
                    <a16:creationId xmlns:a16="http://schemas.microsoft.com/office/drawing/2014/main" id="{148A77EC-2F36-73E6-E5CE-3B79D249886D}"/>
                  </a:ext>
                </a:extLst>
              </p:cNvPr>
              <p:cNvSpPr/>
              <p:nvPr/>
            </p:nvSpPr>
            <p:spPr>
              <a:xfrm>
                <a:off x="2818703" y="3949873"/>
                <a:ext cx="507098" cy="50709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1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직사각형 10">
                <a:extLst>
                  <a:ext uri="{FF2B5EF4-FFF2-40B4-BE49-F238E27FC236}">
                    <a16:creationId xmlns:a16="http://schemas.microsoft.com/office/drawing/2014/main" id="{97852EAD-ACB3-8173-5AA2-E2FCF0C68BD9}"/>
                  </a:ext>
                </a:extLst>
              </p:cNvPr>
              <p:cNvSpPr/>
              <p:nvPr/>
            </p:nvSpPr>
            <p:spPr>
              <a:xfrm>
                <a:off x="3325801" y="3949873"/>
                <a:ext cx="507098" cy="50709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4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직사각형 11">
                <a:extLst>
                  <a:ext uri="{FF2B5EF4-FFF2-40B4-BE49-F238E27FC236}">
                    <a16:creationId xmlns:a16="http://schemas.microsoft.com/office/drawing/2014/main" id="{75874A19-8F3D-CDB3-52C6-5872F0456608}"/>
                  </a:ext>
                </a:extLst>
              </p:cNvPr>
              <p:cNvSpPr/>
              <p:nvPr/>
            </p:nvSpPr>
            <p:spPr>
              <a:xfrm>
                <a:off x="2309459" y="3949873"/>
                <a:ext cx="507098" cy="50709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2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직사각형 12">
                <a:extLst>
                  <a:ext uri="{FF2B5EF4-FFF2-40B4-BE49-F238E27FC236}">
                    <a16:creationId xmlns:a16="http://schemas.microsoft.com/office/drawing/2014/main" id="{0C12A77E-A635-E564-3E0D-AB71739D379D}"/>
                  </a:ext>
                </a:extLst>
              </p:cNvPr>
              <p:cNvSpPr/>
              <p:nvPr/>
            </p:nvSpPr>
            <p:spPr>
              <a:xfrm>
                <a:off x="2309459" y="4967403"/>
                <a:ext cx="507098" cy="507098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3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직사각형 13">
                <a:extLst>
                  <a:ext uri="{FF2B5EF4-FFF2-40B4-BE49-F238E27FC236}">
                    <a16:creationId xmlns:a16="http://schemas.microsoft.com/office/drawing/2014/main" id="{F52474E3-C442-2645-C388-00912E32BB6A}"/>
                  </a:ext>
                </a:extLst>
              </p:cNvPr>
              <p:cNvSpPr/>
              <p:nvPr/>
            </p:nvSpPr>
            <p:spPr>
              <a:xfrm>
                <a:off x="2309459" y="5469443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5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id="{1BCC5601-A34F-9FCD-5AF6-A047CBC5A04F}"/>
                  </a:ext>
                </a:extLst>
              </p:cNvPr>
              <p:cNvSpPr/>
              <p:nvPr/>
            </p:nvSpPr>
            <p:spPr>
              <a:xfrm>
                <a:off x="3832899" y="3949873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6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직사각형 15">
                <a:extLst>
                  <a:ext uri="{FF2B5EF4-FFF2-40B4-BE49-F238E27FC236}">
                    <a16:creationId xmlns:a16="http://schemas.microsoft.com/office/drawing/2014/main" id="{34E7383E-56CF-785C-6E1A-3C9089F16EDB}"/>
                  </a:ext>
                </a:extLst>
              </p:cNvPr>
              <p:cNvSpPr/>
              <p:nvPr/>
            </p:nvSpPr>
            <p:spPr>
              <a:xfrm>
                <a:off x="1802361" y="4455439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7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9BAC4F36-65EB-34B4-6C66-C8F90F07ECBF}"/>
                  </a:ext>
                </a:extLst>
              </p:cNvPr>
              <p:cNvSpPr/>
              <p:nvPr/>
            </p:nvSpPr>
            <p:spPr>
              <a:xfrm>
                <a:off x="2818704" y="3442775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8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직사각형 17">
                <a:extLst>
                  <a:ext uri="{FF2B5EF4-FFF2-40B4-BE49-F238E27FC236}">
                    <a16:creationId xmlns:a16="http://schemas.microsoft.com/office/drawing/2014/main" id="{EBF53087-3297-C68C-2F5F-42B3ED1D480D}"/>
                  </a:ext>
                </a:extLst>
              </p:cNvPr>
              <p:cNvSpPr/>
              <p:nvPr/>
            </p:nvSpPr>
            <p:spPr>
              <a:xfrm>
                <a:off x="1802361" y="4962535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9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0C0CB1AC-BF94-AE6C-D67D-17C795F7593B}"/>
                  </a:ext>
                </a:extLst>
              </p:cNvPr>
              <p:cNvSpPr/>
              <p:nvPr/>
            </p:nvSpPr>
            <p:spPr>
              <a:xfrm>
                <a:off x="3325800" y="3442775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10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직사각형 35">
                <a:extLst>
                  <a:ext uri="{FF2B5EF4-FFF2-40B4-BE49-F238E27FC236}">
                    <a16:creationId xmlns:a16="http://schemas.microsoft.com/office/drawing/2014/main" id="{7392E1E8-697B-2D0D-0A79-37B7E881A6A1}"/>
                  </a:ext>
                </a:extLst>
              </p:cNvPr>
              <p:cNvSpPr/>
              <p:nvPr/>
            </p:nvSpPr>
            <p:spPr>
              <a:xfrm>
                <a:off x="1802361" y="5466470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11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직사각형 36">
                <a:extLst>
                  <a:ext uri="{FF2B5EF4-FFF2-40B4-BE49-F238E27FC236}">
                    <a16:creationId xmlns:a16="http://schemas.microsoft.com/office/drawing/2014/main" id="{45B579F6-FC74-C2A2-F107-438C2AE5D301}"/>
                  </a:ext>
                </a:extLst>
              </p:cNvPr>
              <p:cNvSpPr/>
              <p:nvPr/>
            </p:nvSpPr>
            <p:spPr>
              <a:xfrm>
                <a:off x="3831103" y="3442775"/>
                <a:ext cx="507098" cy="507098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ko-KR" dirty="0">
                    <a:solidFill>
                      <a:schemeClr val="tx1"/>
                    </a:solidFill>
                  </a:rPr>
                  <a:t>12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67B86B02-E49E-4726-CF27-3FD32D1CBABC}"/>
                </a:ext>
              </a:extLst>
            </p:cNvPr>
            <p:cNvGrpSpPr/>
            <p:nvPr/>
          </p:nvGrpSpPr>
          <p:grpSpPr>
            <a:xfrm>
              <a:off x="6658705" y="2710926"/>
              <a:ext cx="3918338" cy="3604389"/>
              <a:chOff x="6379356" y="2710926"/>
              <a:chExt cx="3918338" cy="3604389"/>
            </a:xfrm>
          </p:grpSpPr>
          <p:pic>
            <p:nvPicPr>
              <p:cNvPr id="39" name="그림 38">
                <a:extLst>
                  <a:ext uri="{FF2B5EF4-FFF2-40B4-BE49-F238E27FC236}">
                    <a16:creationId xmlns:a16="http://schemas.microsoft.com/office/drawing/2014/main" id="{048FCD99-72D9-7371-27ED-30A0E7C9E7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701183" y="2756226"/>
                <a:ext cx="1605404" cy="1609181"/>
              </a:xfrm>
              <a:prstGeom prst="rect">
                <a:avLst/>
              </a:prstGeom>
            </p:spPr>
          </p:pic>
          <p:pic>
            <p:nvPicPr>
              <p:cNvPr id="40" name="그림 39">
                <a:extLst>
                  <a:ext uri="{FF2B5EF4-FFF2-40B4-BE49-F238E27FC236}">
                    <a16:creationId xmlns:a16="http://schemas.microsoft.com/office/drawing/2014/main" id="{00406021-BA67-35FB-C0CE-D624255FE1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692290" y="2710926"/>
                <a:ext cx="1605404" cy="1609181"/>
              </a:xfrm>
              <a:prstGeom prst="rect">
                <a:avLst/>
              </a:prstGeom>
            </p:spPr>
          </p:pic>
          <p:pic>
            <p:nvPicPr>
              <p:cNvPr id="41" name="그림 40">
                <a:extLst>
                  <a:ext uri="{FF2B5EF4-FFF2-40B4-BE49-F238E27FC236}">
                    <a16:creationId xmlns:a16="http://schemas.microsoft.com/office/drawing/2014/main" id="{87CC5746-3394-273B-2DAC-D2E3C529335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79356" y="4679471"/>
                <a:ext cx="1927230" cy="1609181"/>
              </a:xfrm>
              <a:prstGeom prst="rect">
                <a:avLst/>
              </a:prstGeom>
            </p:spPr>
          </p:pic>
          <p:pic>
            <p:nvPicPr>
              <p:cNvPr id="42" name="그림 41">
                <a:extLst>
                  <a:ext uri="{FF2B5EF4-FFF2-40B4-BE49-F238E27FC236}">
                    <a16:creationId xmlns:a16="http://schemas.microsoft.com/office/drawing/2014/main" id="{99B97682-DDEA-0B42-63B3-192F9B4C337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687480" y="4377728"/>
                <a:ext cx="1610214" cy="1937587"/>
              </a:xfrm>
              <a:prstGeom prst="rect">
                <a:avLst/>
              </a:prstGeom>
            </p:spPr>
          </p:pic>
        </p:grpSp>
        <p:sp>
          <p:nvSpPr>
            <p:cNvPr id="5" name="화살표: 오른쪽 4">
              <a:extLst>
                <a:ext uri="{FF2B5EF4-FFF2-40B4-BE49-F238E27FC236}">
                  <a16:creationId xmlns:a16="http://schemas.microsoft.com/office/drawing/2014/main" id="{12C08B0D-E4C4-9C53-6F11-6F51FA9C0859}"/>
                </a:ext>
              </a:extLst>
            </p:cNvPr>
            <p:cNvSpPr/>
            <p:nvPr/>
          </p:nvSpPr>
          <p:spPr>
            <a:xfrm>
              <a:off x="4751121" y="4625503"/>
              <a:ext cx="1485900" cy="443428"/>
            </a:xfrm>
            <a:prstGeom prst="rightArrow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6048119-2536-615D-A37E-4B8EC5D4B2A6}"/>
                </a:ext>
              </a:extLst>
            </p:cNvPr>
            <p:cNvSpPr txBox="1"/>
            <p:nvPr/>
          </p:nvSpPr>
          <p:spPr>
            <a:xfrm>
              <a:off x="4510975" y="4256171"/>
              <a:ext cx="19094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>
                  <a:solidFill>
                    <a:srgbClr val="C00000"/>
                  </a:solidFill>
                </a:rPr>
                <a:t>Exceptional cases</a:t>
              </a:r>
              <a:endParaRPr lang="ko-KR" altLang="en-US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2716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 dirty="0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03</a:t>
            </a:r>
            <a:r>
              <a:rPr lang="en-US" altLang="ko-KR" sz="2800" b="1" dirty="0"/>
              <a:t> </a:t>
            </a:r>
            <a:r>
              <a:rPr lang="en-US" altLang="ko-KR" sz="2800" spc="-168" dirty="0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Experimental Results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794974"/>
            <a:ext cx="11659915" cy="496867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Performances on top of ECM-13.0</a:t>
            </a:r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E94D2C7-339D-30C1-BFA9-D220C63072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368573"/>
              </p:ext>
            </p:extLst>
          </p:nvPr>
        </p:nvGraphicFramePr>
        <p:xfrm>
          <a:off x="3578534" y="1334839"/>
          <a:ext cx="7328953" cy="2448180"/>
        </p:xfrm>
        <a:graphic>
          <a:graphicData uri="http://schemas.openxmlformats.org/drawingml/2006/table">
            <a:tbl>
              <a:tblPr/>
              <a:tblGrid>
                <a:gridCol w="1303433">
                  <a:extLst>
                    <a:ext uri="{9D8B030D-6E8A-4147-A177-3AD203B41FA5}">
                      <a16:colId xmlns:a16="http://schemas.microsoft.com/office/drawing/2014/main" val="282209339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2294844858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58354572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702126038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2160707139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1188371916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2592646112"/>
                    </a:ext>
                  </a:extLst>
                </a:gridCol>
                <a:gridCol w="880388">
                  <a:extLst>
                    <a:ext uri="{9D8B030D-6E8A-4147-A177-3AD203B41FA5}">
                      <a16:colId xmlns:a16="http://schemas.microsoft.com/office/drawing/2014/main" val="221526426"/>
                    </a:ext>
                  </a:extLst>
                </a:gridCol>
              </a:tblGrid>
              <a:tr h="20401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605357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718252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870337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541126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325167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7132062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563845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607915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400701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100.9%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19954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100.8%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441064"/>
                  </a:ext>
                </a:extLst>
              </a:tr>
              <a:tr h="20401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</a:t>
                      </a:r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TGM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101.3%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842483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D00322DD-E4D8-3032-00A6-36DA7699FE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508592"/>
              </p:ext>
            </p:extLst>
          </p:nvPr>
        </p:nvGraphicFramePr>
        <p:xfrm>
          <a:off x="3578534" y="4076270"/>
          <a:ext cx="7328954" cy="2561286"/>
        </p:xfrm>
        <a:graphic>
          <a:graphicData uri="http://schemas.openxmlformats.org/drawingml/2006/table">
            <a:tbl>
              <a:tblPr/>
              <a:tblGrid>
                <a:gridCol w="1303434">
                  <a:extLst>
                    <a:ext uri="{9D8B030D-6E8A-4147-A177-3AD203B41FA5}">
                      <a16:colId xmlns:a16="http://schemas.microsoft.com/office/drawing/2014/main" val="282209339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2294844858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58354572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702126038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2160707139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1188371916"/>
                    </a:ext>
                  </a:extLst>
                </a:gridCol>
                <a:gridCol w="857522">
                  <a:extLst>
                    <a:ext uri="{9D8B030D-6E8A-4147-A177-3AD203B41FA5}">
                      <a16:colId xmlns:a16="http://schemas.microsoft.com/office/drawing/2014/main" val="2592646112"/>
                    </a:ext>
                  </a:extLst>
                </a:gridCol>
                <a:gridCol w="880388">
                  <a:extLst>
                    <a:ext uri="{9D8B030D-6E8A-4147-A177-3AD203B41FA5}">
                      <a16:colId xmlns:a16="http://schemas.microsoft.com/office/drawing/2014/main" val="221526426"/>
                    </a:ext>
                  </a:extLst>
                </a:gridCol>
              </a:tblGrid>
              <a:tr h="211043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84717" marR="84717" marT="42359" marB="4235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6605357"/>
                  </a:ext>
                </a:extLst>
              </a:tr>
              <a:tr h="211043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ECM-13.0</a:t>
                      </a:r>
                    </a:p>
                  </a:txBody>
                  <a:tcPr marL="84717" marR="84717" marT="42359" marB="42359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718252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EncVmPeak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DecVmPeak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870337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99.7%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541126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98.9%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5325167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103.0%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7132062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6563845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103.2%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9607915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100.2%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101.0%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400701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-0.19%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100.3%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100.1%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0419954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100.6%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100.4%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99.5%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99.9%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2441064"/>
                  </a:ext>
                </a:extLst>
              </a:tr>
              <a:tr h="2026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4203" marR="4203" marT="420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100.5%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101.2%</a:t>
                      </a:r>
                    </a:p>
                  </a:txBody>
                  <a:tcPr marL="4203" marR="4203" marT="42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100.0%</a:t>
                      </a:r>
                    </a:p>
                  </a:txBody>
                  <a:tcPr marL="4203" marR="4203" marT="420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684248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77D4240-80AC-46E9-E1A2-D9EF1359457D}"/>
              </a:ext>
            </a:extLst>
          </p:cNvPr>
          <p:cNvSpPr txBox="1"/>
          <p:nvPr/>
        </p:nvSpPr>
        <p:spPr>
          <a:xfrm>
            <a:off x="1423165" y="5356913"/>
            <a:ext cx="1544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/>
              <a:t>Method 2)</a:t>
            </a:r>
            <a:endParaRPr lang="ko-KR" altLang="en-US" sz="24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9B803F-1FA5-BC2A-24AB-5958CA2F3EB0}"/>
              </a:ext>
            </a:extLst>
          </p:cNvPr>
          <p:cNvSpPr txBox="1"/>
          <p:nvPr/>
        </p:nvSpPr>
        <p:spPr>
          <a:xfrm>
            <a:off x="1423165" y="2523446"/>
            <a:ext cx="1544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/>
              <a:t>Method 1)</a:t>
            </a:r>
            <a:endParaRPr lang="ko-KR" altLang="en-US" sz="2400" b="1" dirty="0"/>
          </a:p>
        </p:txBody>
      </p: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689B3CB-B9B7-FF14-A02D-8FF4EFF0377C}"/>
              </a:ext>
            </a:extLst>
          </p:cNvPr>
          <p:cNvCxnSpPr/>
          <p:nvPr/>
        </p:nvCxnSpPr>
        <p:spPr>
          <a:xfrm>
            <a:off x="268132" y="3898232"/>
            <a:ext cx="1170157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1259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3BCF40-23DB-18C9-7EB9-C74ADE726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264" y="199630"/>
            <a:ext cx="7772400" cy="480131"/>
          </a:xfrm>
        </p:spPr>
        <p:txBody>
          <a:bodyPr/>
          <a:lstStyle/>
          <a:p>
            <a:r>
              <a:rPr lang="en-US" altLang="ko-KR" sz="2800" b="1" spc="-168">
                <a:solidFill>
                  <a:schemeClr val="accent2"/>
                </a:solidFill>
                <a:latin typeface="+mj-ea"/>
                <a:ea typeface="+mj-ea"/>
                <a:cs typeface="Arial" pitchFamily="34" charset="0"/>
              </a:rPr>
              <a:t>04</a:t>
            </a:r>
            <a:r>
              <a:rPr lang="en-US" altLang="ko-KR" sz="2800" b="1"/>
              <a:t> </a:t>
            </a:r>
            <a:r>
              <a:rPr lang="en-US" altLang="ko-KR" sz="2800" spc="-168">
                <a:gradFill>
                  <a:gsLst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5400000" scaled="0"/>
                </a:gradFill>
                <a:latin typeface="+mj-ea"/>
                <a:cs typeface="Arial" pitchFamily="34" charset="0"/>
              </a:rPr>
              <a:t>Conclusions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268743-ACF9-8C22-1909-D3A3D8B92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6263" y="884432"/>
            <a:ext cx="11659915" cy="5919890"/>
          </a:xfrm>
        </p:spPr>
        <p:txBody>
          <a:bodyPr/>
          <a:lstStyle/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Summary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The use of the modified adjacent spatial candidate block in the BV candidate list was presented in this contribution.</a:t>
            </a:r>
          </a:p>
          <a:p>
            <a:pPr marL="742950" lvl="1" indent="-285750">
              <a:lnSpc>
                <a:spcPct val="120000"/>
              </a:lnSpc>
            </a:pPr>
            <a:r>
              <a:rPr lang="en-US" altLang="ko-KR" sz="1800" dirty="0">
                <a:latin typeface="+mj-lt"/>
              </a:rPr>
              <a:t>Overall performances on ECM-13.0 are reported as below: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600" dirty="0">
                <a:latin typeface="+mj-lt"/>
              </a:rPr>
              <a:t>Method (1)  AI: {-0.02%, 0.00%, -0.06%, 100.5% </a:t>
            </a:r>
            <a:r>
              <a:rPr lang="en-US" altLang="ko-KR" sz="1600" dirty="0" err="1">
                <a:latin typeface="+mj-lt"/>
              </a:rPr>
              <a:t>EncT</a:t>
            </a:r>
            <a:r>
              <a:rPr lang="en-US" altLang="ko-KR" sz="1600" dirty="0">
                <a:latin typeface="+mj-lt"/>
              </a:rPr>
              <a:t>, 101.6% </a:t>
            </a:r>
            <a:r>
              <a:rPr lang="en-US" altLang="ko-KR" sz="1600" dirty="0" err="1">
                <a:latin typeface="+mj-lt"/>
              </a:rPr>
              <a:t>DecT</a:t>
            </a:r>
            <a:r>
              <a:rPr lang="en-US" altLang="ko-KR" sz="1600" dirty="0">
                <a:latin typeface="+mj-lt"/>
              </a:rPr>
              <a:t>} for Overall</a:t>
            </a:r>
            <a:br>
              <a:rPr lang="en-US" altLang="ko-KR" sz="1600" dirty="0">
                <a:latin typeface="+mj-lt"/>
              </a:rPr>
            </a:br>
            <a:r>
              <a:rPr lang="en-US" altLang="ko-KR" sz="1600" dirty="0">
                <a:latin typeface="+mj-lt"/>
              </a:rPr>
              <a:t>                         </a:t>
            </a:r>
            <a:r>
              <a:rPr lang="en-US" altLang="ko-KR" sz="1600" b="1" dirty="0">
                <a:latin typeface="+mj-lt"/>
              </a:rPr>
              <a:t>{</a:t>
            </a:r>
            <a:r>
              <a:rPr lang="en-US" altLang="ko-KR" sz="1600" dirty="0">
                <a:latin typeface="+mj-lt"/>
              </a:rPr>
              <a:t>-0.07%, 0.03%, 0.01%, 100.8% </a:t>
            </a:r>
            <a:r>
              <a:rPr lang="en-US" altLang="ko-KR" sz="1600" dirty="0" err="1">
                <a:latin typeface="+mj-lt"/>
              </a:rPr>
              <a:t>EncT</a:t>
            </a:r>
            <a:r>
              <a:rPr lang="en-US" altLang="ko-KR" sz="1600" dirty="0">
                <a:latin typeface="+mj-lt"/>
              </a:rPr>
              <a:t>, 101.4% </a:t>
            </a:r>
            <a:r>
              <a:rPr lang="en-US" altLang="ko-KR" sz="1600" dirty="0" err="1">
                <a:latin typeface="+mj-lt"/>
              </a:rPr>
              <a:t>DecT</a:t>
            </a:r>
            <a:r>
              <a:rPr lang="en-US" altLang="ko-KR" sz="1600" dirty="0">
                <a:latin typeface="+mj-lt"/>
              </a:rPr>
              <a:t>} for class F</a:t>
            </a:r>
            <a:br>
              <a:rPr lang="en-US" altLang="ko-KR" sz="1600" dirty="0">
                <a:latin typeface="+mj-lt"/>
              </a:rPr>
            </a:br>
            <a:r>
              <a:rPr lang="en-US" altLang="ko-KR" sz="1600" dirty="0">
                <a:latin typeface="+mj-lt"/>
              </a:rPr>
              <a:t>                         {</a:t>
            </a:r>
            <a:r>
              <a:rPr lang="en-US" altLang="ko-KR" sz="1600" b="1" dirty="0">
                <a:latin typeface="+mj-lt"/>
              </a:rPr>
              <a:t>-0.10%</a:t>
            </a:r>
            <a:r>
              <a:rPr lang="en-US" altLang="ko-KR" sz="1600" dirty="0">
                <a:latin typeface="+mj-lt"/>
              </a:rPr>
              <a:t>, -0.07%, -0.07%, 100.4% </a:t>
            </a:r>
            <a:r>
              <a:rPr lang="en-US" altLang="ko-KR" sz="1600" dirty="0" err="1">
                <a:latin typeface="+mj-lt"/>
              </a:rPr>
              <a:t>EncT</a:t>
            </a:r>
            <a:r>
              <a:rPr lang="en-US" altLang="ko-KR" sz="1600" dirty="0">
                <a:latin typeface="+mj-lt"/>
              </a:rPr>
              <a:t>, 101.6% </a:t>
            </a:r>
            <a:r>
              <a:rPr lang="en-US" altLang="ko-KR" sz="1600" dirty="0" err="1">
                <a:latin typeface="+mj-lt"/>
              </a:rPr>
              <a:t>DecT</a:t>
            </a:r>
            <a:r>
              <a:rPr lang="en-US" altLang="ko-KR" sz="1600" dirty="0">
                <a:latin typeface="+mj-lt"/>
              </a:rPr>
              <a:t>} for class TGM</a:t>
            </a:r>
          </a:p>
          <a:p>
            <a:pPr marL="1200150" lvl="2" indent="-285750">
              <a:lnSpc>
                <a:spcPct val="120000"/>
              </a:lnSpc>
            </a:pPr>
            <a:r>
              <a:rPr lang="en-US" altLang="ko-KR" sz="1600" dirty="0">
                <a:latin typeface="+mj-lt"/>
              </a:rPr>
              <a:t>Method (2)  AI: {-0.01%, -0.01%, 0.01%, 100.2% </a:t>
            </a:r>
            <a:r>
              <a:rPr lang="en-US" altLang="ko-KR" sz="1600" dirty="0" err="1">
                <a:latin typeface="+mj-lt"/>
              </a:rPr>
              <a:t>EncT</a:t>
            </a:r>
            <a:r>
              <a:rPr lang="en-US" altLang="ko-KR" sz="1600" dirty="0">
                <a:latin typeface="+mj-lt"/>
              </a:rPr>
              <a:t>, 100.5% </a:t>
            </a:r>
            <a:r>
              <a:rPr lang="en-US" altLang="ko-KR" sz="1600" dirty="0" err="1">
                <a:latin typeface="+mj-lt"/>
              </a:rPr>
              <a:t>DecT</a:t>
            </a:r>
            <a:r>
              <a:rPr lang="en-US" altLang="ko-KR" sz="1600" dirty="0">
                <a:latin typeface="+mj-lt"/>
              </a:rPr>
              <a:t>} for Overall</a:t>
            </a:r>
            <a:br>
              <a:rPr lang="en-US" altLang="ko-KR" sz="1600" dirty="0">
                <a:latin typeface="+mj-lt"/>
              </a:rPr>
            </a:br>
            <a:r>
              <a:rPr lang="en-US" altLang="ko-KR" sz="1600" dirty="0">
                <a:latin typeface="+mj-lt"/>
              </a:rPr>
              <a:t>                         </a:t>
            </a:r>
            <a:r>
              <a:rPr lang="en-US" altLang="ko-KR" sz="1600" b="1" dirty="0">
                <a:latin typeface="+mj-lt"/>
              </a:rPr>
              <a:t>{-0.11%,</a:t>
            </a:r>
            <a:r>
              <a:rPr lang="en-US" altLang="ko-KR" sz="1600" dirty="0">
                <a:latin typeface="+mj-lt"/>
              </a:rPr>
              <a:t> 0.05%, 0.00%, 100.6% </a:t>
            </a:r>
            <a:r>
              <a:rPr lang="en-US" altLang="ko-KR" sz="1600" dirty="0" err="1">
                <a:latin typeface="+mj-lt"/>
              </a:rPr>
              <a:t>EncT</a:t>
            </a:r>
            <a:r>
              <a:rPr lang="en-US" altLang="ko-KR" sz="1600" dirty="0">
                <a:latin typeface="+mj-lt"/>
              </a:rPr>
              <a:t>, 100.4% </a:t>
            </a:r>
            <a:r>
              <a:rPr lang="en-US" altLang="ko-KR" sz="1600" dirty="0" err="1">
                <a:latin typeface="+mj-lt"/>
              </a:rPr>
              <a:t>DecT</a:t>
            </a:r>
            <a:r>
              <a:rPr lang="en-US" altLang="ko-KR" sz="1600" dirty="0">
                <a:latin typeface="+mj-lt"/>
              </a:rPr>
              <a:t>} for class F</a:t>
            </a:r>
            <a:br>
              <a:rPr lang="en-US" altLang="ko-KR" sz="1600" dirty="0">
                <a:latin typeface="+mj-lt"/>
              </a:rPr>
            </a:br>
            <a:r>
              <a:rPr lang="en-US" altLang="ko-KR" sz="1600" dirty="0">
                <a:latin typeface="+mj-lt"/>
              </a:rPr>
              <a:t>                         </a:t>
            </a:r>
            <a:r>
              <a:rPr lang="en-US" altLang="ko-KR" sz="1600" b="1" dirty="0">
                <a:latin typeface="+mj-lt"/>
              </a:rPr>
              <a:t>{-0.08%, </a:t>
            </a:r>
            <a:r>
              <a:rPr lang="en-US" altLang="ko-KR" sz="1600" dirty="0">
                <a:latin typeface="+mj-lt"/>
              </a:rPr>
              <a:t>-0.11%, -0.10%, 100.5% </a:t>
            </a:r>
            <a:r>
              <a:rPr lang="en-US" altLang="ko-KR" sz="1600" dirty="0" err="1">
                <a:latin typeface="+mj-lt"/>
              </a:rPr>
              <a:t>EncT</a:t>
            </a:r>
            <a:r>
              <a:rPr lang="en-US" altLang="ko-KR" sz="1600" dirty="0">
                <a:latin typeface="+mj-lt"/>
              </a:rPr>
              <a:t>, 100.5% </a:t>
            </a:r>
            <a:r>
              <a:rPr lang="en-US" altLang="ko-KR" sz="1600" dirty="0" err="1">
                <a:latin typeface="+mj-lt"/>
              </a:rPr>
              <a:t>DecT</a:t>
            </a:r>
            <a:r>
              <a:rPr lang="en-US" altLang="ko-KR" sz="1600" dirty="0">
                <a:latin typeface="+mj-lt"/>
              </a:rPr>
              <a:t>} for class TGM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ko-KR" sz="2400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It is suggested that the proposed method (2) can be investigated in the next round of EE2.</a:t>
            </a:r>
          </a:p>
          <a:p>
            <a:pPr marL="285750" indent="-285750">
              <a:lnSpc>
                <a:spcPct val="120000"/>
              </a:lnSpc>
            </a:pPr>
            <a:endParaRPr lang="en-US" altLang="ko-KR" dirty="0">
              <a:latin typeface="+mj-lt"/>
            </a:endParaRPr>
          </a:p>
          <a:p>
            <a:pPr marL="285750" indent="-285750">
              <a:lnSpc>
                <a:spcPct val="120000"/>
              </a:lnSpc>
            </a:pPr>
            <a:r>
              <a:rPr lang="en-US" altLang="ko-KR" dirty="0">
                <a:latin typeface="+mj-lt"/>
              </a:rPr>
              <a:t>Thanks to </a:t>
            </a:r>
            <a:r>
              <a:rPr lang="en-US" altLang="ko-KR" dirty="0" err="1">
                <a:latin typeface="+mj-lt"/>
              </a:rPr>
              <a:t>LGE</a:t>
            </a:r>
            <a:r>
              <a:rPr lang="en-US" altLang="ko-KR" dirty="0">
                <a:latin typeface="+mj-lt"/>
              </a:rPr>
              <a:t>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1176508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E2A9DF-15AF-46FE-BE3B-05C0A9BB9AC4}"/>
              </a:ext>
            </a:extLst>
          </p:cNvPr>
          <p:cNvSpPr txBox="1"/>
          <p:nvPr/>
        </p:nvSpPr>
        <p:spPr>
          <a:xfrm>
            <a:off x="1659179" y="3656358"/>
            <a:ext cx="8873640" cy="2939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Taesik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Lee (tslee@donga-ispl.kr)</a:t>
            </a:r>
          </a:p>
          <a:p>
            <a:pPr algn="ctr">
              <a:lnSpc>
                <a:spcPct val="130000"/>
              </a:lnSpc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Seonjae Kim (sjkim@donga-ispl.kr)</a:t>
            </a:r>
          </a:p>
          <a:p>
            <a:pPr algn="ctr">
              <a:lnSpc>
                <a:spcPct val="13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Byeongju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Park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bjpark@donga-ispl.kr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3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Dongho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Lee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dhlee@donga-ispl.kr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3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Jeongil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Seo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jeongilseo@dau.ac.kr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30000"/>
              </a:lnSpc>
            </a:pP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Dongsan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 Jun (</a:t>
            </a:r>
            <a:r>
              <a:rPr lang="en-US" altLang="ko-KR" sz="1600" dirty="0" err="1">
                <a:latin typeface="Arial" panose="020B0604020202020204" pitchFamily="34" charset="0"/>
                <a:cs typeface="Arial" panose="020B0604020202020204" pitchFamily="34" charset="0"/>
              </a:rPr>
              <a:t>dsjun@dau.ac.kr</a:t>
            </a: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>
              <a:lnSpc>
                <a:spcPct val="130000"/>
              </a:lnSpc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Dept. of Computer Engineering, DONG-A University,</a:t>
            </a:r>
          </a:p>
          <a:p>
            <a:pPr algn="ctr">
              <a:lnSpc>
                <a:spcPct val="130000"/>
              </a:lnSpc>
            </a:pPr>
            <a:r>
              <a:rPr lang="en-US" altLang="ko-KR" sz="1600" dirty="0">
                <a:latin typeface="Arial" panose="020B0604020202020204" pitchFamily="34" charset="0"/>
                <a:cs typeface="Arial" panose="020B0604020202020204" pitchFamily="34" charset="0"/>
              </a:rPr>
              <a:t>Busan, Republic of Korea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5F2631-9C0D-409F-ADEF-65CA794BDB6D}"/>
              </a:ext>
            </a:extLst>
          </p:cNvPr>
          <p:cNvSpPr txBox="1"/>
          <p:nvPr/>
        </p:nvSpPr>
        <p:spPr>
          <a:xfrm>
            <a:off x="4138415" y="2327905"/>
            <a:ext cx="39151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5400" b="1" i="1" cap="small" dirty="0"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ko-KR" altLang="en-US" sz="5400" b="1" i="1" cap="smal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9AFAA1AC-E05D-4B34-9728-AD0DB82D104D}"/>
              </a:ext>
            </a:extLst>
          </p:cNvPr>
          <p:cNvSpPr/>
          <p:nvPr/>
        </p:nvSpPr>
        <p:spPr>
          <a:xfrm>
            <a:off x="182616" y="3516430"/>
            <a:ext cx="11863738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" name="Picture 2" descr="시그니처 가로형 좌우조합 / 한글, 영문, 한문">
            <a:extLst>
              <a:ext uri="{FF2B5EF4-FFF2-40B4-BE49-F238E27FC236}">
                <a16:creationId xmlns:a16="http://schemas.microsoft.com/office/drawing/2014/main" id="{2CE1B0E6-6E59-5306-6A54-89E182AA9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39" r="43027" b="62986"/>
          <a:stretch/>
        </p:blipFill>
        <p:spPr bwMode="auto">
          <a:xfrm>
            <a:off x="9810749" y="142086"/>
            <a:ext cx="2130015" cy="5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158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tributions">
      <a:majorFont>
        <a:latin typeface="Times New Roman"/>
        <a:ea typeface="맑은 고딕"/>
        <a:cs typeface=""/>
      </a:majorFont>
      <a:minorFont>
        <a:latin typeface="Times New Roman"/>
        <a:ea typeface="맑은 고딕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57034</TotalTime>
  <Words>821</Words>
  <Application>Microsoft Office PowerPoint</Application>
  <PresentationFormat>와이드스크린</PresentationFormat>
  <Paragraphs>223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맑은 고딕</vt:lpstr>
      <vt:lpstr>Arial</vt:lpstr>
      <vt:lpstr>Times New Roman</vt:lpstr>
      <vt:lpstr>Wingdings</vt:lpstr>
      <vt:lpstr>Office 테마</vt:lpstr>
      <vt:lpstr>PowerPoint 프레젠테이션</vt:lpstr>
      <vt:lpstr>01 Introduction</vt:lpstr>
      <vt:lpstr>02 Proposal</vt:lpstr>
      <vt:lpstr>03 Experimental Results</vt:lpstr>
      <vt:lpstr>04 Conclusions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knuser</dc:creator>
  <cp:lastModifiedBy>태식 이</cp:lastModifiedBy>
  <cp:revision>1693</cp:revision>
  <cp:lastPrinted>2023-08-14T19:01:46Z</cp:lastPrinted>
  <dcterms:modified xsi:type="dcterms:W3CDTF">2024-07-10T09:19:10Z</dcterms:modified>
</cp:coreProperties>
</file>