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48" r:id="rId1"/>
    <p:sldMasterId id="2147483652" r:id="rId2"/>
  </p:sldMasterIdLst>
  <p:notesMasterIdLst>
    <p:notesMasterId r:id="rId13"/>
  </p:notesMasterIdLst>
  <p:handoutMasterIdLst>
    <p:handoutMasterId r:id="rId14"/>
  </p:handoutMasterIdLst>
  <p:sldIdLst>
    <p:sldId id="2775" r:id="rId3"/>
    <p:sldId id="2778" r:id="rId4"/>
    <p:sldId id="2787" r:id="rId5"/>
    <p:sldId id="2789" r:id="rId6"/>
    <p:sldId id="2790" r:id="rId7"/>
    <p:sldId id="2791" r:id="rId8"/>
    <p:sldId id="2784" r:id="rId9"/>
    <p:sldId id="2792" r:id="rId10"/>
    <p:sldId id="2785" r:id="rId11"/>
    <p:sldId id="259" r:id="rId12"/>
  </p:sldIdLst>
  <p:sldSz cx="9144000" cy="5143500" type="screen16x9"/>
  <p:notesSz cx="6858000" cy="9144000"/>
  <p:embeddedFontLst>
    <p:embeddedFont>
      <p:font typeface="Cambria Math" panose="02040503050406030204" pitchFamily="18" charset="0"/>
      <p:regular r:id="rId15"/>
    </p:embeddedFont>
    <p:embeddedFont>
      <p:font typeface="微软雅黑" panose="020B0503020204020204" pitchFamily="34" charset="-122"/>
      <p:regular r:id="rId16"/>
      <p:bold r:id="rId17"/>
    </p:embeddedFont>
  </p:embeddedFontLst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77" userDrawn="1">
          <p15:clr>
            <a:srgbClr val="A4A3A4"/>
          </p15:clr>
        </p15:guide>
        <p15:guide id="2" orient="horz" pos="232" userDrawn="1">
          <p15:clr>
            <a:srgbClr val="A4A3A4"/>
          </p15:clr>
        </p15:guide>
        <p15:guide id="3" orient="horz" pos="531" userDrawn="1">
          <p15:clr>
            <a:srgbClr val="A4A3A4"/>
          </p15:clr>
        </p15:guide>
        <p15:guide id="4" orient="horz" pos="2966" userDrawn="1">
          <p15:clr>
            <a:srgbClr val="A4A3A4"/>
          </p15:clr>
        </p15:guide>
        <p15:guide id="5" orient="horz" pos="2663" userDrawn="1">
          <p15:clr>
            <a:srgbClr val="A4A3A4"/>
          </p15:clr>
        </p15:guide>
        <p15:guide id="6" pos="3028" userDrawn="1">
          <p15:clr>
            <a:srgbClr val="A4A3A4"/>
          </p15:clr>
        </p15:guide>
        <p15:guide id="7" pos="5561" userDrawn="1">
          <p15:clr>
            <a:srgbClr val="A4A3A4"/>
          </p15:clr>
        </p15:guide>
        <p15:guide id="8" pos="5494" userDrawn="1">
          <p15:clr>
            <a:srgbClr val="A4A3A4"/>
          </p15:clr>
        </p15:guide>
        <p15:guide id="10" pos="2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45454"/>
    <a:srgbClr val="231815"/>
    <a:srgbClr val="111111"/>
    <a:srgbClr val="080808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8229" autoAdjust="0"/>
  </p:normalViewPr>
  <p:slideViewPr>
    <p:cSldViewPr snapToObjects="1" showGuides="1">
      <p:cViewPr varScale="1">
        <p:scale>
          <a:sx n="151" d="100"/>
          <a:sy n="151" d="100"/>
        </p:scale>
        <p:origin x="474" y="132"/>
      </p:cViewPr>
      <p:guideLst>
        <p:guide orient="horz" pos="1677"/>
        <p:guide orient="horz" pos="232"/>
        <p:guide orient="horz" pos="531"/>
        <p:guide orient="horz" pos="2966"/>
        <p:guide orient="horz" pos="2663"/>
        <p:guide pos="3028"/>
        <p:guide pos="5561"/>
        <p:guide pos="5494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F202A2-3FC9-4BCE-9AF8-01C7262843EF}" type="datetimeFigureOut">
              <a:rPr lang="zh-CN" altLang="en-US" smtClean="0"/>
              <a:t>2024/7/5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8E854D-6C34-4850-B346-63AEB12549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0" y="1947425"/>
            <a:ext cx="8280400" cy="707886"/>
          </a:xfrm>
        </p:spPr>
        <p:txBody>
          <a:bodyPr anchor="b"/>
          <a:lstStyle>
            <a:lvl1pPr algn="ctr">
              <a:defRPr sz="4000" b="1" cap="all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400110"/>
          </a:xfrm>
        </p:spPr>
        <p:txBody>
          <a:bodyPr anchor="t">
            <a:spAutoFit/>
          </a:bodyPr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846532"/>
            <a:ext cx="7772400" cy="707886"/>
          </a:xfrm>
        </p:spPr>
        <p:txBody>
          <a:bodyPr/>
          <a:lstStyle>
            <a:lvl1pPr algn="ctr">
              <a:defRPr sz="4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768730"/>
            <a:ext cx="6400800" cy="400110"/>
          </a:xfrm>
        </p:spPr>
        <p:txBody>
          <a:bodyPr>
            <a:spAutoFit/>
          </a:bodyPr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35726" y="339502"/>
            <a:ext cx="2070402" cy="559284"/>
          </a:xfrm>
          <a:prstGeom prst="rect">
            <a:avLst/>
          </a:prstGeom>
        </p:spPr>
      </p:pic>
      <p:cxnSp>
        <p:nvCxnSpPr>
          <p:cNvPr id="8" name="直接连接符 7"/>
          <p:cNvCxnSpPr/>
          <p:nvPr userDrawn="1"/>
        </p:nvCxnSpPr>
        <p:spPr>
          <a:xfrm>
            <a:off x="0" y="1275606"/>
            <a:ext cx="4572000" cy="0"/>
          </a:xfrm>
          <a:prstGeom prst="line">
            <a:avLst/>
          </a:prstGeom>
          <a:ln w="12700">
            <a:solidFill>
              <a:srgbClr val="54545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54200" y="4080366"/>
            <a:ext cx="435600" cy="435600"/>
          </a:xfrm>
          <a:prstGeom prst="rect">
            <a:avLst/>
          </a:prstGeom>
        </p:spPr>
      </p:pic>
      <p:sp>
        <p:nvSpPr>
          <p:cNvPr id="73" name="文本框 2"/>
          <p:cNvSpPr txBox="1"/>
          <p:nvPr userDrawn="1"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5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31540" y="169210"/>
            <a:ext cx="8276400" cy="584775"/>
          </a:xfrm>
          <a:prstGeom prst="rect">
            <a:avLst/>
          </a:prstGeom>
        </p:spPr>
        <p:txBody>
          <a:bodyPr vert="horz" wrap="square" lIns="91440" tIns="45720" rIns="91440" bIns="45720" rtlCol="0" anchor="b">
            <a:sp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31540" y="771550"/>
            <a:ext cx="8276400" cy="394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732338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/>
                <a:cs typeface="Arial" panose="020B0604020202020204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5" name="直角三角形 4"/>
          <p:cNvSpPr/>
          <p:nvPr/>
        </p:nvSpPr>
        <p:spPr>
          <a:xfrm rot="10800000">
            <a:off x="8748000" y="1270"/>
            <a:ext cx="396000" cy="396000"/>
          </a:xfrm>
          <a:prstGeom prst="rtTriangl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文本框 2"/>
          <p:cNvSpPr txBox="1"/>
          <p:nvPr/>
        </p:nvSpPr>
        <p:spPr>
          <a:xfrm>
            <a:off x="179070" y="4745355"/>
            <a:ext cx="3315970" cy="21399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 anchor="t">
            <a:spAutoFit/>
          </a:bodyPr>
          <a:lstStyle/>
          <a:p>
            <a:pPr lvl="0" algn="l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Copyright © TRANSSION HOLDINGS</a:t>
            </a:r>
            <a:endParaRPr lang="zh-CN" altLang="en-US" sz="80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3"/>
        </a:buBlip>
        <a:defRPr sz="1200" kern="1200">
          <a:solidFill>
            <a:schemeClr val="tx2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15616" y="2931790"/>
            <a:ext cx="7344816" cy="646331"/>
          </a:xfrm>
        </p:spPr>
        <p:txBody>
          <a:bodyPr/>
          <a:lstStyle/>
          <a:p>
            <a:pPr hangingPunct="0">
              <a:spcBef>
                <a:spcPts val="300"/>
              </a:spcBef>
              <a:spcAft>
                <a:spcPts val="3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Ao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Li,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Jingwei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Chi, 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Ce Zhu, Lei Luo, </a:t>
            </a:r>
            <a:r>
              <a:rPr lang="en-US" altLang="zh-CN" sz="1800" dirty="0" err="1">
                <a:latin typeface="Times New Roman" panose="02020603050405020304" pitchFamily="18" charset="0"/>
                <a:ea typeface="等线" panose="02010600030101010101" pitchFamily="2" charset="-122"/>
              </a:rPr>
              <a:t>Honewei</a:t>
            </a:r>
            <a:r>
              <a:rPr lang="en-US" altLang="zh-CN" sz="1800" dirty="0">
                <a:latin typeface="Times New Roman" panose="02020603050405020304" pitchFamily="18" charset="0"/>
                <a:ea typeface="等线" panose="02010600030101010101" pitchFamily="2" charset="-122"/>
              </a:rPr>
              <a:t> Guo (UESTC),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Yongkai Huo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, 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Yuti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a</a:t>
            </a:r>
            <a:r>
              <a:rPr lang="fr-FR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n Liu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等线" panose="02010600030101010101" pitchFamily="2" charset="-122"/>
              </a:rPr>
              <a:t> (Transsion)</a:t>
            </a:r>
            <a:endParaRPr lang="zh-CN" altLang="zh-CN" sz="1800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79512" y="1920522"/>
            <a:ext cx="8784976" cy="461665"/>
          </a:xfrm>
        </p:spPr>
        <p:txBody>
          <a:bodyPr/>
          <a:lstStyle/>
          <a:p>
            <a:r>
              <a:rPr lang="en-US" altLang="zh-CN" sz="2400" dirty="0">
                <a:latin typeface="Arial" panose="020B0604020202020204" pitchFamily="34" charset="0"/>
                <a:ea typeface="汉仪雅酷黑 95W" panose="020B0A04020202020204" charset="-122"/>
                <a:sym typeface="+mn-ea"/>
              </a:rPr>
              <a:t>EE1-1.2: Partial Convolution and Over-Parameterization</a:t>
            </a:r>
            <a:endParaRPr lang="zh-CN" altLang="en-US" sz="2400" dirty="0">
              <a:latin typeface="Arial" panose="020B0604020202020204" pitchFamily="34" charset="0"/>
              <a:ea typeface="汉仪雅酷黑 95W" panose="020B0A04020202020204" charset="-122"/>
              <a:sym typeface="+mn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31800" y="1948556"/>
            <a:ext cx="8280400" cy="706755"/>
          </a:xfrm>
        </p:spPr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ea typeface="汉仪雅酷黑 95W" panose="020B0A04020202020204" charset="-122"/>
              </a:rPr>
              <a:t>Thanks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685800" y="2729932"/>
            <a:ext cx="7772400" cy="337185"/>
          </a:xfrm>
        </p:spPr>
        <p:txBody>
          <a:bodyPr/>
          <a:lstStyle/>
          <a:p>
            <a:r>
              <a:rPr lang="en-US" altLang="zh-CN" sz="1600" dirty="0">
                <a:latin typeface="Arial" panose="020B0604020202020204" pitchFamily="34" charset="0"/>
                <a:ea typeface="汉仪雅酷黑 95W" panose="020B0A04020202020204" charset="-122"/>
              </a:rPr>
              <a:t>www.transsion.com</a:t>
            </a: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1</a:t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Overview</a:t>
            </a:r>
            <a:endParaRPr lang="zh-CN" altLang="en-US" dirty="0"/>
          </a:p>
        </p:txBody>
      </p:sp>
      <p:sp>
        <p:nvSpPr>
          <p:cNvPr id="11" name="Content Placeholder 2"/>
          <p:cNvSpPr txBox="1"/>
          <p:nvPr/>
        </p:nvSpPr>
        <p:spPr>
          <a:xfrm>
            <a:off x="233466" y="987574"/>
            <a:ext cx="8839033" cy="36291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in EE1-1.2 uses partial convolution and over-parametrization, trained only at stage 3</a:t>
            </a:r>
          </a:p>
          <a:p>
            <a:pPr lvl="1"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Complexity (EE1-1.2.3): 16.9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/pixel,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203,868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parameters, 74 total convolution layers</a:t>
            </a:r>
          </a:p>
          <a:p>
            <a:pPr lvl="1"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(Ref) LOP3: 16.9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/pixel,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205,108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parameters, 94 total convolution layers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the LOP3 dataset</a:t>
            </a:r>
          </a:p>
          <a:p>
            <a:pPr>
              <a:lnSpc>
                <a:spcPct val="150000"/>
              </a:lnSpc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of float model (EE1-1.2.3) vs. NNVC-9.0: RA {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xxx%, xxx%, xxx%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}, 	AI {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0.02%, -1.63%, -2.56%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} </a:t>
            </a:r>
          </a:p>
          <a:p>
            <a:pPr>
              <a:lnSpc>
                <a:spcPct val="150000"/>
              </a:lnSpc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 of int16 model (EE1-1.2.3) vs. NNVC-9.0: </a:t>
            </a:r>
            <a:r>
              <a:rPr lang="en-US" altLang="zh-CN" sz="1400">
                <a:latin typeface="Times New Roman" panose="02020603050405020304" pitchFamily="18" charset="0"/>
                <a:cs typeface="Times New Roman" panose="02020603050405020304" pitchFamily="18" charset="0"/>
              </a:rPr>
              <a:t>RA {xxx%, xxx%, xxx%}, 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 {0.10%, -1.74%, -2.49%} </a:t>
            </a:r>
          </a:p>
          <a:p>
            <a:pPr marL="0" indent="0">
              <a:buNone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" y="222378"/>
            <a:ext cx="637220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Proposed partial convolution and over-parameterization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2</a:t>
            </a:fld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63588" y="46569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196032" y="1455626"/>
            <a:ext cx="3586480" cy="165481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78396" y="3402446"/>
            <a:ext cx="305243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Mangal" panose="02040503050203030202" pitchFamily="18" charset="0"/>
              </a:rPr>
              <a:t>Figure 1 Partial Convolution block</a:t>
            </a:r>
            <a:endParaRPr lang="zh-CN" altLang="zh-CN" sz="1600" dirty="0">
              <a:latin typeface="Calibri Light" panose="020F0302020204030204" pitchFamily="34" charset="0"/>
              <a:ea typeface="黑体" panose="02010609060101010101" charset="-122"/>
              <a:cs typeface="Mangal" panose="02040503050203030202" pitchFamily="18" charset="0"/>
            </a:endParaRPr>
          </a:p>
        </p:txBody>
      </p:sp>
      <p:pic>
        <p:nvPicPr>
          <p:cNvPr id="15" name="图片 14"/>
          <p:cNvPicPr/>
          <p:nvPr/>
        </p:nvPicPr>
        <p:blipFill>
          <a:blip r:embed="rId3"/>
          <a:stretch>
            <a:fillRect/>
          </a:stretch>
        </p:blipFill>
        <p:spPr>
          <a:xfrm>
            <a:off x="4824028" y="1059582"/>
            <a:ext cx="3775053" cy="159607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031449" y="2741361"/>
            <a:ext cx="33400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Mangal" panose="02040503050203030202" pitchFamily="18" charset="0"/>
              </a:rPr>
              <a:t>Figure 2 Over-Parameterization Block</a:t>
            </a:r>
            <a:endParaRPr lang="zh-CN" altLang="zh-CN" sz="1600" dirty="0">
              <a:latin typeface="Calibri Light" panose="020F0302020204030204" pitchFamily="34" charset="0"/>
              <a:ea typeface="黑体" panose="02010609060101010101" charset="-122"/>
              <a:cs typeface="Mangal" panose="02040503050203030202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矩形 15"/>
              <p:cNvSpPr/>
              <p:nvPr/>
            </p:nvSpPr>
            <p:spPr>
              <a:xfrm>
                <a:off x="5285459" y="4441090"/>
                <a:ext cx="310296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hangingPunct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charset="0"/>
                            </a:rPr>
                            <m:t>𝑋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charset="0"/>
                            </a:rPr>
                            <m:t>𝑜𝑢𝑡</m:t>
                          </m:r>
                        </m:sub>
                      </m:sSub>
                      <m:r>
                        <a:rPr lang="en-US" altLang="zh-CN" sz="1600" i="1">
                          <a:latin typeface="Cambria Math" panose="02040503050406030204" charset="0"/>
                        </a:rPr>
                        <m:t>=</m:t>
                      </m:r>
                      <m:r>
                        <a:rPr lang="en-US" altLang="zh-CN" sz="1600" i="1">
                          <a:latin typeface="Cambria Math" panose="02040503050406030204" charset="0"/>
                        </a:rPr>
                        <m:t>𝑋</m:t>
                      </m:r>
                      <m:r>
                        <a:rPr lang="en-US" altLang="zh-CN" sz="1600" i="1">
                          <a:latin typeface="Cambria Math" panose="02040503050406030204" charset="0"/>
                        </a:rPr>
                        <m:t>∗</m:t>
                      </m:r>
                      <m:d>
                        <m:d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zh-CN" altLang="zh-CN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latin typeface="Cambria Math" panose="02040503050406030204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US" altLang="zh-CN" sz="1600" i="1">
                                  <a:latin typeface="Cambria Math" panose="02040503050406030204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altLang="zh-CN" sz="1600" i="1">
                              <a:latin typeface="Cambria Math" panose="02040503050406030204" charset="0"/>
                            </a:rPr>
                            <m:t>∗</m:t>
                          </m:r>
                          <m:sSub>
                            <m:sSubPr>
                              <m:ctrlPr>
                                <a:rPr lang="zh-CN" altLang="zh-CN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altLang="zh-CN" sz="1600" i="1">
                                  <a:latin typeface="Cambria Math" panose="02040503050406030204" charset="0"/>
                                </a:rPr>
                                <m:t>𝑊</m:t>
                              </m:r>
                            </m:e>
                            <m:sub>
                              <m:r>
                                <a:rPr lang="en-US" altLang="zh-CN" sz="1600" i="1">
                                  <a:latin typeface="Cambria Math" panose="02040503050406030204" charset="0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en-US" altLang="zh-CN" sz="1600" i="1">
                          <a:latin typeface="Cambria Math" panose="02040503050406030204" charset="0"/>
                        </a:rPr>
                        <m:t>=</m:t>
                      </m:r>
                      <m:r>
                        <a:rPr lang="en-US" altLang="zh-CN" sz="1600" i="1">
                          <a:latin typeface="Cambria Math" panose="02040503050406030204" charset="0"/>
                        </a:rPr>
                        <m:t>𝑋</m:t>
                      </m:r>
                      <m:r>
                        <a:rPr lang="en-US" altLang="zh-CN" sz="1600" i="1">
                          <a:latin typeface="Cambria Math" panose="02040503050406030204" charset="0"/>
                        </a:rPr>
                        <m:t>∗</m:t>
                      </m:r>
                      <m:sSub>
                        <m:sSubPr>
                          <m:ctrlPr>
                            <a:rPr lang="zh-CN" altLang="zh-CN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CN" sz="1600" i="1">
                              <a:latin typeface="Cambria Math" panose="02040503050406030204" charset="0"/>
                            </a:rPr>
                            <m:t>𝑊</m:t>
                          </m:r>
                        </m:e>
                        <m:sub>
                          <m:r>
                            <a:rPr lang="en-US" altLang="zh-CN" sz="1600" i="1">
                              <a:latin typeface="Cambria Math" panose="02040503050406030204" charset="0"/>
                            </a:rPr>
                            <m:t>𝑛𝑒𝑤</m:t>
                          </m:r>
                        </m:sub>
                      </m:sSub>
                    </m:oMath>
                  </m:oMathPara>
                </a14:m>
                <a:endParaRPr lang="zh-CN" altLang="zh-CN" sz="1600" dirty="0"/>
              </a:p>
            </p:txBody>
          </p:sp>
        </mc:Choice>
        <mc:Fallback xmlns="">
          <p:sp>
            <p:nvSpPr>
              <p:cNvPr id="16" name="矩形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5459" y="4441090"/>
                <a:ext cx="3102965" cy="338554"/>
              </a:xfrm>
              <a:prstGeom prst="rect">
                <a:avLst/>
              </a:prstGeom>
              <a:blipFill rotWithShape="1">
                <a:blip r:embed="rId4"/>
                <a:stretch>
                  <a:fillRect l="-11" t="-158" r="-305" b="-13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矩形 16"/>
              <p:cNvSpPr/>
              <p:nvPr/>
            </p:nvSpPr>
            <p:spPr>
              <a:xfrm>
                <a:off x="5871343" y="3688512"/>
                <a:ext cx="210326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𝑋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𝑜𝑢𝑡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charset="0"/>
                        <a:ea typeface="等线" panose="02010600030101010101" pitchFamily="2" charset="-122"/>
                      </a:rPr>
                      <m:t>=(</m:t>
                    </m:r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charset="0"/>
                        <a:ea typeface="等线" panose="02010600030101010101" pitchFamily="2" charset="-122"/>
                      </a:rPr>
                      <m:t>𝑋</m:t>
                    </m:r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charset="0"/>
                        <a:ea typeface="等线" panose="02010600030101010101" pitchFamily="2" charset="-122"/>
                      </a:rPr>
                      <m:t>∗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𝑊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1</m:t>
                        </m:r>
                      </m:sub>
                    </m:sSub>
                    <m:r>
                      <a:rPr lang="en-US" altLang="zh-CN" sz="1600" i="1">
                        <a:solidFill>
                          <a:srgbClr val="0D0D0D"/>
                        </a:solidFill>
                        <a:latin typeface="Cambria Math" panose="02040503050406030204" charset="0"/>
                        <a:ea typeface="等线" panose="02010600030101010101" pitchFamily="2" charset="-122"/>
                      </a:rPr>
                      <m:t>)∗</m:t>
                    </m:r>
                    <m:sSub>
                      <m:sSubPr>
                        <m:ctrlPr>
                          <a:rPr lang="zh-CN" altLang="zh-CN" sz="1600" i="1">
                            <a:solidFill>
                              <a:srgbClr val="0D0D0D"/>
                            </a:solidFill>
                            <a:latin typeface="Cambria Math" panose="02040503050406030204" pitchFamily="18" charset="0"/>
                            <a:ea typeface="Cambria Math" panose="02040503050406030204" charset="0"/>
                          </a:rPr>
                        </m:ctrlPr>
                      </m:sSubPr>
                      <m:e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𝑊</m:t>
                        </m:r>
                      </m:e>
                      <m:sub>
                        <m:r>
                          <a:rPr lang="en-US" altLang="zh-CN" sz="1600" i="1">
                            <a:solidFill>
                              <a:srgbClr val="0D0D0D"/>
                            </a:solidFill>
                            <a:latin typeface="Cambria Math" panose="02040503050406030204" charset="0"/>
                            <a:ea typeface="等线" panose="02010600030101010101" pitchFamily="2" charset="-122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altLang="zh-CN" sz="1600" dirty="0">
                    <a:solidFill>
                      <a:srgbClr val="0D0D0D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</a:rPr>
                  <a:t>,</a:t>
                </a:r>
                <a:endParaRPr lang="zh-CN" altLang="zh-CN" sz="1600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</p:txBody>
          </p:sp>
        </mc:Choice>
        <mc:Fallback xmlns="">
          <p:sp>
            <p:nvSpPr>
              <p:cNvPr id="17" name="矩形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1343" y="3688512"/>
                <a:ext cx="2103268" cy="338554"/>
              </a:xfrm>
              <a:prstGeom prst="rect">
                <a:avLst/>
              </a:prstGeom>
              <a:blipFill rotWithShape="1">
                <a:blip r:embed="rId5"/>
                <a:stretch>
                  <a:fillRect l="-6" t="-128" r="13" b="1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矩形 17"/>
          <p:cNvSpPr/>
          <p:nvPr/>
        </p:nvSpPr>
        <p:spPr>
          <a:xfrm>
            <a:off x="5071355" y="3306414"/>
            <a:ext cx="14518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Training Stage:</a:t>
            </a:r>
            <a:endParaRPr lang="zh-CN" altLang="zh-CN" sz="16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77641" y="4051608"/>
            <a:ext cx="15279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sz="1600" dirty="0">
                <a:latin typeface="Times New Roman" panose="02020603050405020304" pitchFamily="18" charset="0"/>
                <a:ea typeface="黑体" panose="02010609060101010101" charset="-122"/>
                <a:cs typeface="Times New Roman" panose="02020603050405020304" pitchFamily="18" charset="0"/>
              </a:rPr>
              <a:t>Inference Stage:</a:t>
            </a:r>
            <a:endParaRPr lang="zh-CN" altLang="zh-CN" sz="1600" dirty="0">
              <a:latin typeface="Times New Roman" panose="02020603050405020304" pitchFamily="18" charset="0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" name="图片 243"/>
          <p:cNvPicPr/>
          <p:nvPr/>
        </p:nvPicPr>
        <p:blipFill>
          <a:blip r:embed="rId2"/>
          <a:stretch>
            <a:fillRect/>
          </a:stretch>
        </p:blipFill>
        <p:spPr>
          <a:xfrm>
            <a:off x="71500" y="1167594"/>
            <a:ext cx="6062364" cy="3096344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" y="222378"/>
            <a:ext cx="6519416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EE1-1.2.1: only apply over-parameterization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3</a:t>
            </a:fld>
            <a:endParaRPr lang="zh-CN" altLang="en-US"/>
          </a:p>
        </p:txBody>
      </p:sp>
      <p:graphicFrame>
        <p:nvGraphicFramePr>
          <p:cNvPr id="245" name="Table 4"/>
          <p:cNvGraphicFramePr>
            <a:graphicFrameLocks noGrp="1"/>
          </p:cNvGraphicFramePr>
          <p:nvPr/>
        </p:nvGraphicFramePr>
        <p:xfrm>
          <a:off x="6372200" y="1059581"/>
          <a:ext cx="263604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3191">
                <a:tc>
                  <a:txBody>
                    <a:bodyPr/>
                    <a:lstStyle/>
                    <a:p>
                      <a:r>
                        <a:rPr lang="en-US" sz="1400" dirty="0"/>
                        <a:t>Head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d1: 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d2: 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d3: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d4: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d5: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64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Backbone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128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8</a:t>
                      </a: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46" name="TextBox 4"/>
          <p:cNvSpPr txBox="1"/>
          <p:nvPr/>
        </p:nvSpPr>
        <p:spPr>
          <a:xfrm>
            <a:off x="6661790" y="3677584"/>
            <a:ext cx="2056860" cy="1054754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16.9 </a:t>
            </a:r>
            <a:r>
              <a:rPr kumimoji="0" lang="en-US" sz="16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kMAC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/pixel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lang="en-US" sz="1600" kern="1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Parameters 205,108</a:t>
            </a:r>
          </a:p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lang="en-US" sz="1600" kern="1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Total Conv 94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748" y="222378"/>
            <a:ext cx="6519416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EE1-1.2.2: only apply partial convolution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4</a:t>
            </a:fld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63588" y="46569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71500" y="1166220"/>
            <a:ext cx="6160226" cy="3090771"/>
          </a:xfrm>
          <a:prstGeom prst="rect">
            <a:avLst/>
          </a:prstGeom>
        </p:spPr>
      </p:pic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6372200" y="1059581"/>
          <a:ext cx="2636040" cy="20116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3191">
                <a:tc>
                  <a:txBody>
                    <a:bodyPr/>
                    <a:lstStyle/>
                    <a:p>
                      <a:r>
                        <a:rPr lang="en-US" sz="1400" dirty="0"/>
                        <a:t>Head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d1: 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d2: 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d3: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d4: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d5: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64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Backbone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128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k: 0.25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TextBox 4"/>
          <p:cNvSpPr txBox="1"/>
          <p:nvPr/>
        </p:nvSpPr>
        <p:spPr>
          <a:xfrm>
            <a:off x="6661790" y="3677583"/>
            <a:ext cx="2056860" cy="1000217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16.9 </a:t>
            </a:r>
            <a:r>
              <a:rPr kumimoji="0" lang="en-US" sz="16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kMAC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/pixel</a:t>
            </a:r>
          </a:p>
          <a:p>
            <a:pPr marL="285750" indent="-285750" fontAlgn="base">
              <a:spcBef>
                <a:spcPts val="800"/>
              </a:spcBef>
              <a:spcAft>
                <a:spcPct val="0"/>
              </a:spcAft>
              <a:buFont typeface="Wingdings" panose="05000000000000000000" pitchFamily="2" charset="2"/>
              <a:buChar char="à"/>
            </a:pPr>
            <a:r>
              <a:rPr lang="en-US" sz="1600" kern="1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Parameters </a:t>
            </a:r>
            <a:r>
              <a:rPr lang="en-US" sz="1600" kern="10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203,868</a:t>
            </a:r>
          </a:p>
          <a:p>
            <a:pPr marL="285750" indent="-285750" fontAlgn="base">
              <a:spcBef>
                <a:spcPts val="800"/>
              </a:spcBef>
              <a:spcAft>
                <a:spcPct val="0"/>
              </a:spcAft>
              <a:buFont typeface="Wingdings" panose="05000000000000000000" pitchFamily="2" charset="2"/>
              <a:buChar char="à"/>
            </a:pPr>
            <a:r>
              <a:rPr lang="en-US" sz="1600" kern="10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Total Conv 74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947" y="61235"/>
            <a:ext cx="7006652" cy="396224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EE1-1.2.3: apply partial convolution and over-parameterization</a:t>
            </a:r>
            <a:endParaRPr lang="zh-CN" alt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5</a:t>
            </a:fld>
            <a:endParaRPr lang="zh-CN" altLang="en-US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863588" y="465699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pic>
        <p:nvPicPr>
          <p:cNvPr id="5" name="图片 4"/>
          <p:cNvPicPr/>
          <p:nvPr/>
        </p:nvPicPr>
        <p:blipFill>
          <a:blip r:embed="rId2"/>
          <a:stretch>
            <a:fillRect/>
          </a:stretch>
        </p:blipFill>
        <p:spPr>
          <a:xfrm>
            <a:off x="63752" y="1059581"/>
            <a:ext cx="5904656" cy="3337939"/>
          </a:xfrm>
          <a:prstGeom prst="rect">
            <a:avLst/>
          </a:prstGeom>
        </p:spPr>
      </p:pic>
      <p:graphicFrame>
        <p:nvGraphicFramePr>
          <p:cNvPr id="6" name="Table 4"/>
          <p:cNvGraphicFramePr>
            <a:graphicFrameLocks noGrp="1"/>
          </p:cNvGraphicFramePr>
          <p:nvPr/>
        </p:nvGraphicFramePr>
        <p:xfrm>
          <a:off x="6372200" y="1059581"/>
          <a:ext cx="2636040" cy="22250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52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9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73191">
                <a:tc>
                  <a:txBody>
                    <a:bodyPr/>
                    <a:lstStyle/>
                    <a:p>
                      <a:r>
                        <a:rPr lang="en-US" sz="1400" dirty="0"/>
                        <a:t>Head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d1: 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d2: 8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d3: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d4: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d5: 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C: 64 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Backbone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4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144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140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UV1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 128 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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116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CA" sz="1400" kern="1200" baseline="-250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21</a:t>
                      </a:r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32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p: 16</a:t>
                      </a:r>
                    </a:p>
                    <a:p>
                      <a:pPr lvl="0" hangingPunct="0"/>
                      <a:r>
                        <a:rPr lang="en-CA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k: 0.25</a:t>
                      </a:r>
                      <a:endParaRPr lang="en-US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TextBox 4"/>
          <p:cNvSpPr txBox="1"/>
          <p:nvPr/>
        </p:nvSpPr>
        <p:spPr>
          <a:xfrm>
            <a:off x="6661790" y="3677583"/>
            <a:ext cx="2056860" cy="1000217"/>
          </a:xfrm>
          <a:prstGeom prst="rect">
            <a:avLst/>
          </a:prstGeom>
        </p:spPr>
        <p:txBody>
          <a:bodyPr vert="horz" wrap="square" lIns="72000" tIns="36000" rIns="72000" bIns="36000" rtlCol="0" anchor="t">
            <a:noAutofit/>
          </a:bodyPr>
          <a:lstStyle/>
          <a:p>
            <a:pPr marL="285750" marR="0" indent="-285750" algn="l" defTabSz="914400" rtl="0" eaLnBrk="1" fontAlgn="base" latinLnBrk="0" hangingPunct="1">
              <a:lnSpc>
                <a:spcPct val="100000"/>
              </a:lnSpc>
              <a:spcBef>
                <a:spcPts val="80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à"/>
            </a:pP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16.9 </a:t>
            </a:r>
            <a:r>
              <a:rPr kumimoji="0" lang="en-US" sz="1600" b="0" i="0" u="none" strike="noStrike" kern="1000" cap="none" spc="-3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kMAC</a:t>
            </a:r>
            <a:r>
              <a:rPr kumimoji="0" lang="en-US" sz="1600" b="0" i="0" u="none" strike="noStrike" kern="1000" cap="none" spc="-3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/pixel</a:t>
            </a:r>
          </a:p>
          <a:p>
            <a:pPr marL="285750" indent="-285750" fontAlgn="base">
              <a:spcBef>
                <a:spcPts val="800"/>
              </a:spcBef>
              <a:spcAft>
                <a:spcPct val="0"/>
              </a:spcAft>
              <a:buFont typeface="Wingdings" panose="05000000000000000000" pitchFamily="2" charset="2"/>
              <a:buChar char="à"/>
            </a:pPr>
            <a:r>
              <a:rPr lang="en-US" sz="1600" kern="1000" spc="-3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Parameters </a:t>
            </a:r>
            <a:r>
              <a:rPr lang="en-US" sz="1600" kern="10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203,868</a:t>
            </a:r>
          </a:p>
          <a:p>
            <a:pPr marL="285750" indent="-285750" fontAlgn="base">
              <a:spcBef>
                <a:spcPts val="800"/>
              </a:spcBef>
              <a:spcAft>
                <a:spcPct val="0"/>
              </a:spcAft>
              <a:buFont typeface="Wingdings" panose="05000000000000000000" pitchFamily="2" charset="2"/>
              <a:buChar char="à"/>
            </a:pPr>
            <a:r>
              <a:rPr lang="en-US" sz="1600" kern="1000" spc="-30" dirty="0">
                <a:latin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Total Conv 74</a:t>
            </a:r>
            <a:endParaRPr kumimoji="0" lang="en-US" sz="1600" b="0" i="0" u="none" strike="noStrike" kern="1000" cap="none" spc="-3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10" y="369826"/>
            <a:ext cx="1817622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6</a:t>
            </a:fld>
            <a:endParaRPr lang="zh-CN" altLang="en-US" dirty="0"/>
          </a:p>
        </p:txBody>
      </p:sp>
      <p:sp>
        <p:nvSpPr>
          <p:cNvPr id="8" name="Content Placeholder 2"/>
          <p:cNvSpPr txBox="1"/>
          <p:nvPr/>
        </p:nvSpPr>
        <p:spPr>
          <a:xfrm>
            <a:off x="130918" y="951570"/>
            <a:ext cx="10564629" cy="425477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The proposed float model (EE1-1.2.3) vs. NNVC-9.0 float, </a:t>
            </a:r>
            <a:r>
              <a:rPr lang="en-US" sz="1400" dirty="0" err="1"/>
              <a:t>NNIntra</a:t>
            </a:r>
            <a:r>
              <a:rPr lang="en-US" sz="1400" dirty="0"/>
              <a:t> on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</p:txBody>
      </p:sp>
      <p:graphicFrame>
        <p:nvGraphicFramePr>
          <p:cNvPr id="9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5330757"/>
              </p:ext>
            </p:extLst>
          </p:nvPr>
        </p:nvGraphicFramePr>
        <p:xfrm>
          <a:off x="130918" y="1543216"/>
          <a:ext cx="2881953" cy="2341196"/>
        </p:xfrm>
        <a:graphic>
          <a:graphicData uri="http://schemas.openxmlformats.org/drawingml/2006/table">
            <a:tbl>
              <a:tblPr firstRow="1" firstCol="1" bandRow="1"/>
              <a:tblGrid>
                <a:gridCol w="9424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40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20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34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9682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(EE1-1.2.1)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682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NNVC-9.0 int anchor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9682">
                <a:tc>
                  <a:txBody>
                    <a:bodyPr/>
                    <a:lstStyle/>
                    <a:p>
                      <a:endParaRPr lang="en-US" sz="105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0939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0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032426"/>
              </p:ext>
            </p:extLst>
          </p:nvPr>
        </p:nvGraphicFramePr>
        <p:xfrm>
          <a:off x="3058198" y="1542113"/>
          <a:ext cx="2881955" cy="2361220"/>
        </p:xfrm>
        <a:graphic>
          <a:graphicData uri="http://schemas.openxmlformats.org/drawingml/2006/table">
            <a:tbl>
              <a:tblPr firstRow="1" firstCol="1" bandRow="1"/>
              <a:tblGrid>
                <a:gridCol w="1033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39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1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3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869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(EE1-1.2.2)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NNVC-9.0 int anchor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86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1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3877608"/>
              </p:ext>
            </p:extLst>
          </p:nvPr>
        </p:nvGraphicFramePr>
        <p:xfrm>
          <a:off x="6038130" y="1543216"/>
          <a:ext cx="2881954" cy="2360220"/>
        </p:xfrm>
        <a:graphic>
          <a:graphicData uri="http://schemas.openxmlformats.org/drawingml/2006/table">
            <a:tbl>
              <a:tblPr firstRow="1" firstCol="1" bandRow="1"/>
              <a:tblGrid>
                <a:gridCol w="1029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178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7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17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0859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 (EE1-1.2.3)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NNVC-9.0 int anchor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0859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42110" y="369826"/>
            <a:ext cx="1817622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7</a:t>
            </a:fld>
            <a:endParaRPr lang="zh-CN" altLang="en-US" dirty="0"/>
          </a:p>
        </p:txBody>
      </p:sp>
      <p:sp>
        <p:nvSpPr>
          <p:cNvPr id="8" name="Content Placeholder 2"/>
          <p:cNvSpPr txBox="1"/>
          <p:nvPr/>
        </p:nvSpPr>
        <p:spPr>
          <a:xfrm>
            <a:off x="130918" y="739158"/>
            <a:ext cx="10564629" cy="4254771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Tx/>
              <a:buBlip>
                <a:blip r:embed="rId2"/>
              </a:buBlip>
              <a:defRPr sz="1200" kern="1200">
                <a:solidFill>
                  <a:schemeClr val="tx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The proposed float model (EE1-1.2.3) vs. NNVC-9.0 float, </a:t>
            </a:r>
            <a:r>
              <a:rPr lang="en-US" sz="1400" dirty="0" err="1"/>
              <a:t>NNIntra</a:t>
            </a:r>
            <a:r>
              <a:rPr lang="en-US" sz="1400" dirty="0"/>
              <a:t> on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endParaRPr lang="en-US" sz="1400" dirty="0"/>
          </a:p>
          <a:p>
            <a:r>
              <a:rPr lang="en-US" sz="1400" dirty="0"/>
              <a:t>The </a:t>
            </a:r>
            <a:r>
              <a:rPr lang="en-US" altLang="zh-CN" sz="1400" dirty="0"/>
              <a:t>proposed int16 model (EE1-1.2.3) vs. NNVC-9.0 int16, </a:t>
            </a:r>
            <a:r>
              <a:rPr lang="en-US" altLang="zh-CN" sz="1400" dirty="0" err="1"/>
              <a:t>NNIntra</a:t>
            </a:r>
            <a:r>
              <a:rPr lang="en-US" altLang="zh-CN" sz="1400" dirty="0"/>
              <a:t> on</a:t>
            </a:r>
          </a:p>
        </p:txBody>
      </p:sp>
      <p:graphicFrame>
        <p:nvGraphicFramePr>
          <p:cNvPr id="9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347344"/>
              </p:ext>
            </p:extLst>
          </p:nvPr>
        </p:nvGraphicFramePr>
        <p:xfrm>
          <a:off x="141875" y="1139288"/>
          <a:ext cx="2665929" cy="1523824"/>
        </p:xfrm>
        <a:graphic>
          <a:graphicData uri="http://schemas.openxmlformats.org/drawingml/2006/table">
            <a:tbl>
              <a:tblPr firstRow="1" firstCol="1" bandRow="1"/>
              <a:tblGrid>
                <a:gridCol w="8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51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513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513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513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05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#NAME?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#NAME?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#NAME?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0" name="Table 11"/>
          <p:cNvGraphicFramePr>
            <a:graphicFrameLocks noGrp="1"/>
          </p:cNvGraphicFramePr>
          <p:nvPr/>
        </p:nvGraphicFramePr>
        <p:xfrm>
          <a:off x="3095836" y="1118351"/>
          <a:ext cx="2665930" cy="1523830"/>
        </p:xfrm>
        <a:graphic>
          <a:graphicData uri="http://schemas.openxmlformats.org/drawingml/2006/table">
            <a:tbl>
              <a:tblPr firstRow="1" firstCol="1" bandRow="1"/>
              <a:tblGrid>
                <a:gridCol w="95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4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3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853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1" name="Table 13"/>
          <p:cNvGraphicFramePr>
            <a:graphicFrameLocks noGrp="1"/>
          </p:cNvGraphicFramePr>
          <p:nvPr/>
        </p:nvGraphicFramePr>
        <p:xfrm>
          <a:off x="6038130" y="1114360"/>
          <a:ext cx="2665931" cy="1523830"/>
        </p:xfrm>
        <a:graphic>
          <a:graphicData uri="http://schemas.openxmlformats.org/drawingml/2006/table">
            <a:tbl>
              <a:tblPr firstRow="1" firstCol="1" bandRow="1"/>
              <a:tblGrid>
                <a:gridCol w="952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09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8530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endParaRPr lang="en-US" sz="700" b="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-1.88%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0.78%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8" name="Table 10"/>
          <p:cNvGraphicFramePr>
            <a:graphicFrameLocks noGrp="1"/>
          </p:cNvGraphicFramePr>
          <p:nvPr/>
        </p:nvGraphicFramePr>
        <p:xfrm>
          <a:off x="159153" y="3208514"/>
          <a:ext cx="2665929" cy="1523824"/>
        </p:xfrm>
        <a:graphic>
          <a:graphicData uri="http://schemas.openxmlformats.org/drawingml/2006/table">
            <a:tbl>
              <a:tblPr firstRow="1" firstCol="1" bandRow="1"/>
              <a:tblGrid>
                <a:gridCol w="871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31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51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48513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8513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8513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buClrTx/>
                        <a:buSzTx/>
                        <a:buFontTx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buClrTx/>
                        <a:buSzTx/>
                        <a:buFontTx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buClrTx/>
                        <a:buSzTx/>
                        <a:buFontTx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-1.41%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 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3328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0.06%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19" name="Table 11"/>
          <p:cNvGraphicFramePr>
            <a:graphicFrameLocks noGrp="1"/>
          </p:cNvGraphicFramePr>
          <p:nvPr/>
        </p:nvGraphicFramePr>
        <p:xfrm>
          <a:off x="3113114" y="3187577"/>
          <a:ext cx="2665930" cy="1523830"/>
        </p:xfrm>
        <a:graphic>
          <a:graphicData uri="http://schemas.openxmlformats.org/drawingml/2006/table">
            <a:tbl>
              <a:tblPr firstRow="1" firstCol="1" bandRow="1"/>
              <a:tblGrid>
                <a:gridCol w="9556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7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49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73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8530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All Intra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-2.07%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-2.29%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-1.59%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-2.47%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 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-1.74%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graphicFrame>
        <p:nvGraphicFramePr>
          <p:cNvPr id="20" name="Table 13"/>
          <p:cNvGraphicFramePr>
            <a:graphicFrameLocks noGrp="1"/>
          </p:cNvGraphicFramePr>
          <p:nvPr/>
        </p:nvGraphicFramePr>
        <p:xfrm>
          <a:off x="6055408" y="3183586"/>
          <a:ext cx="2665931" cy="1523830"/>
        </p:xfrm>
        <a:graphic>
          <a:graphicData uri="http://schemas.openxmlformats.org/drawingml/2006/table">
            <a:tbl>
              <a:tblPr firstRow="1" firstCol="1" bandRow="1"/>
              <a:tblGrid>
                <a:gridCol w="952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15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70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709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8530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endParaRPr lang="en-US" sz="8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BD-rate Over NNVC-8.0 int anchor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endParaRPr lang="en-US" sz="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V-PSNR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-1.65%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0.03%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-1.98%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0.24%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-3.01%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-2.39%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0.20%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0.83%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-0.90%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38530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-0.26%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80"/>
                        </a:spcBef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700" b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-2.55%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540" y="403974"/>
            <a:ext cx="1440160" cy="369332"/>
          </a:xfrm>
        </p:spPr>
        <p:txBody>
          <a:bodyPr/>
          <a:lstStyle/>
          <a:p>
            <a:r>
              <a:rPr lang="en-US" altLang="zh-CN" sz="1800" dirty="0">
                <a:latin typeface="Arial" panose="020B0604020202020204" pitchFamily="34" charset="0"/>
                <a:cs typeface="Arial" panose="020B0604020202020204" pitchFamily="34" charset="0"/>
              </a:rPr>
              <a:t>Summary</a:t>
            </a:r>
            <a:endParaRPr lang="zh-CN" alt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8</a:t>
            </a:fld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79512" y="987574"/>
            <a:ext cx="8784975" cy="26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employs partial convolution and over-parameterization strategies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is trained at stage 3 suing LOP dataset with architecture changed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model has a complexity of 16.9 </a:t>
            </a:r>
            <a:r>
              <a:rPr lang="en-US" altLang="zh-CN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kMAC</a:t>
            </a: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/pixel, 203,868 parameters and total convolution layers are 74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BD-rate PSNR impact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NNVC-9.0 float is RA {xxx%, xxx%, xxx%}, AI {0.02%, -1.63%, -2.56%}, LDB {0.10%, -0.45%, -1.96%} 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Over NNVC-9.0 int16 is RA {xxx%, xxx%, xxx%}, AI {0.10%, -1.74%, -2.49%}, LDB {0.21%, -0.42%, -2.39%}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proposed to adopt the proposed method into NNVC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Ericsson for training and inference crosscheck!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d535906f-933a-421e-91ae-ccebcddb4577"/>
  <p:tag name="FULLTEXTBEAUTIFYED" val="1"/>
  <p:tag name="COMMONDATA" val="eyJoZGlkIjoiNTg0ZjJiODg3NDI5ZWY5ZWIxNDZlNDY0MWQxMDg1OTk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9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1_Office 主题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wrap="square" lIns="91440" tIns="45720" rIns="91440" bIns="45720" rtlCol="0" anchor="b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1383</Words>
  <Application>Microsoft Office PowerPoint</Application>
  <PresentationFormat>全屏显示(16:9)</PresentationFormat>
  <Paragraphs>450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Wingdings</vt:lpstr>
      <vt:lpstr>Calibri</vt:lpstr>
      <vt:lpstr>Times New Roman</vt:lpstr>
      <vt:lpstr>Cambria Math</vt:lpstr>
      <vt:lpstr>Calibri Light</vt:lpstr>
      <vt:lpstr>微软雅黑</vt:lpstr>
      <vt:lpstr>19_Office 主题</vt:lpstr>
      <vt:lpstr>21_Office 主题</vt:lpstr>
      <vt:lpstr>EE1-1.2: Partial Convolution and Over-Parameterization</vt:lpstr>
      <vt:lpstr>Overview</vt:lpstr>
      <vt:lpstr>Proposed partial convolution and over-parameterization</vt:lpstr>
      <vt:lpstr>EE1-1.2.1: only apply over-parameterization</vt:lpstr>
      <vt:lpstr>EE1-1.2.2: only apply partial convolution</vt:lpstr>
      <vt:lpstr>EE1-1.2.3: apply partial convolution and over-parameterization</vt:lpstr>
      <vt:lpstr>Results</vt:lpstr>
      <vt:lpstr>Results</vt:lpstr>
      <vt:lpstr>Summary</vt:lpstr>
      <vt:lpstr>Thanks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leo</cp:lastModifiedBy>
  <cp:revision>2039</cp:revision>
  <dcterms:created xsi:type="dcterms:W3CDTF">2013-11-27T02:16:00Z</dcterms:created>
  <dcterms:modified xsi:type="dcterms:W3CDTF">2024-07-04T17:04:21Z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30A1DD924E464DEC9969C95B56E33FB0_13</vt:lpwstr>
  </property>
</Properties>
</file>