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10"/>
  </p:notesMasterIdLst>
  <p:sldIdLst>
    <p:sldId id="2134805299" r:id="rId2"/>
    <p:sldId id="2134805293" r:id="rId3"/>
    <p:sldId id="2134805300" r:id="rId4"/>
    <p:sldId id="2134805301" r:id="rId5"/>
    <p:sldId id="2134805304" r:id="rId6"/>
    <p:sldId id="2134805303" r:id="rId7"/>
    <p:sldId id="2134805297" r:id="rId8"/>
    <p:sldId id="2134805283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58CF"/>
    <a:srgbClr val="B185F7"/>
    <a:srgbClr val="6A2EB8"/>
    <a:srgbClr val="929292"/>
    <a:srgbClr val="BFBFBF"/>
    <a:srgbClr val="FF098A"/>
    <a:srgbClr val="001135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595" autoAdjust="0"/>
  </p:normalViewPr>
  <p:slideViewPr>
    <p:cSldViewPr snapToGrid="0">
      <p:cViewPr varScale="1">
        <p:scale>
          <a:sx n="171" d="100"/>
          <a:sy n="171" d="100"/>
        </p:scale>
        <p:origin x="504" y="16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1/19/24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870B5-3961-3425-360E-0B673A65C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283" y="1341399"/>
            <a:ext cx="4890447" cy="1927567"/>
          </a:xfrm>
        </p:spPr>
        <p:txBody>
          <a:bodyPr/>
          <a:lstStyle/>
          <a:p>
            <a:r>
              <a:rPr lang="en-FI" sz="2400" dirty="0"/>
              <a:t>JVET-A</a:t>
            </a:r>
            <a:r>
              <a:rPr lang="en-GB" sz="2400" dirty="0"/>
              <a:t>G</a:t>
            </a:r>
            <a:r>
              <a:rPr lang="en-FI" sz="2400" dirty="0"/>
              <a:t>0310 </a:t>
            </a:r>
            <a:br>
              <a:rPr lang="en-FI" sz="3600" dirty="0"/>
            </a:br>
            <a:r>
              <a:rPr lang="en-US" sz="3200" dirty="0"/>
              <a:t>EE2-2.14-related:</a:t>
            </a:r>
            <a:br>
              <a:rPr lang="en-US" sz="3200" dirty="0"/>
            </a:br>
            <a:r>
              <a:rPr lang="en-US" sz="3200" dirty="0"/>
              <a:t>  EIP with bias and clipping</a:t>
            </a:r>
            <a:br>
              <a:rPr lang="en-US" sz="3200" dirty="0"/>
            </a:br>
            <a:endParaRPr lang="en-FI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CAC0DB-DEE3-2EFF-A6CC-A361BF9B3C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6284" y="3802101"/>
            <a:ext cx="4890446" cy="779656"/>
          </a:xfrm>
        </p:spPr>
        <p:txBody>
          <a:bodyPr/>
          <a:lstStyle/>
          <a:p>
            <a:r>
              <a:rPr lang="en-US" sz="1800" dirty="0"/>
              <a:t>Jani Lainema, Pekka Astola</a:t>
            </a:r>
            <a:endParaRPr lang="en-FI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8DF7F3-E70C-A77A-1712-D84546EE6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80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altLang="en-US" sz="1800" dirty="0">
                <a:latin typeface="Nokia Pure Text Light"/>
              </a:rPr>
              <a:t>EE2-1.14: extrapolation filter-based intra prediction mode (EIP)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4053276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Uses one of </a:t>
            </a:r>
            <a:r>
              <a:rPr lang="en-US" altLang="en-US" sz="1400" dirty="0">
                <a:latin typeface="Nokia Pure Text Light"/>
              </a:rPr>
              <a:t>three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 alternative filter shapes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Trains filter using neighboring samples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pic>
        <p:nvPicPr>
          <p:cNvPr id="6" name="图片 30" descr="A black and white square grid&#10;&#10;Description automatically generated with medium confidence">
            <a:extLst>
              <a:ext uri="{FF2B5EF4-FFF2-40B4-BE49-F238E27FC236}">
                <a16:creationId xmlns:a16="http://schemas.microsoft.com/office/drawing/2014/main" id="{5071B3A3-1CF2-9592-0A6C-08468431E6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81" y="2338455"/>
            <a:ext cx="4633586" cy="1579340"/>
          </a:xfrm>
          <a:prstGeom prst="rect">
            <a:avLst/>
          </a:prstGeom>
          <a:noFill/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827142E-FF1F-94BD-2EFC-12D96F2FBD03}"/>
              </a:ext>
            </a:extLst>
          </p:cNvPr>
          <p:cNvSpPr txBox="1">
            <a:spLocks/>
          </p:cNvSpPr>
          <p:nvPr/>
        </p:nvSpPr>
        <p:spPr>
          <a:xfrm>
            <a:off x="4989467" y="1105174"/>
            <a:ext cx="3651192" cy="3118980"/>
          </a:xfrm>
          <a:prstGeom prst="rect">
            <a:avLst/>
          </a:prstGeom>
        </p:spPr>
        <p:txBody>
          <a:bodyPr lIns="0" tIns="0" rIns="72000" bIns="7200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 marL="285750" indent="-285750"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400" dirty="0">
                <a:latin typeface="Nokia Pure Text Light"/>
              </a:rPr>
              <a:t>Applies the selected filter recursively</a:t>
            </a:r>
          </a:p>
          <a:p>
            <a:pPr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buSzPct val="100000"/>
              <a:defRPr/>
            </a:pPr>
            <a:endParaRPr lang="en-US" altLang="en-US" sz="1400" dirty="0">
              <a:latin typeface="Nokia Pure Text Light"/>
            </a:endParaRPr>
          </a:p>
        </p:txBody>
      </p:sp>
      <p:pic>
        <p:nvPicPr>
          <p:cNvPr id="10" name="图片 35" descr="A diagram of a graph&#10;&#10;Description automatically generated">
            <a:extLst>
              <a:ext uri="{FF2B5EF4-FFF2-40B4-BE49-F238E27FC236}">
                <a16:creationId xmlns:a16="http://schemas.microsoft.com/office/drawing/2014/main" id="{CF218EB8-A49C-B3A5-2348-F723534BD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063" y="2059613"/>
            <a:ext cx="1848504" cy="185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1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C95A21E-2DE6-2AB9-01C6-00007D1BF2C1}"/>
                  </a:ext>
                </a:extLst>
              </p:cNvPr>
              <p:cNvSpPr>
                <a:spLocks noGrp="1"/>
              </p:cNvSpPr>
              <p:nvPr>
                <p:ph type="body" sz="quarter" idx="15"/>
              </p:nvPr>
            </p:nvSpPr>
            <p:spPr>
              <a:xfrm>
                <a:off x="417337" y="1116000"/>
                <a:ext cx="8481336" cy="3433698"/>
              </a:xfrm>
            </p:spPr>
            <p:txBody>
              <a:bodyPr tIns="0" rIns="72000" bIns="72000"/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EE2-1.14 prediction is formed by multiplying derived filter coefficients with a set of input samples:</a:t>
                </a:r>
              </a:p>
              <a:p>
                <a:pPr marL="0" marR="0" lvl="0" indent="0" defTabSz="6858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FI" sz="1800" dirty="0">
                    <a:effectLst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FI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𝑝𝑟𝑒𝑑</m:t>
                        </m:r>
                      </m:e>
                      <m:sub>
                        <m:d>
                          <m:d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FI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sup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b>
                          <m:sSub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sub>
                            <m:d>
                              <m:dPr>
                                <m:ctrlPr>
                                  <a:rPr lang="en-FI" sz="18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𝑜𝑓𝑓𝑠𝑒𝑡𝑋</m:t>
                                    </m:r>
                                  </m:e>
                                  <m:sub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, 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𝑜𝑓𝑓𝑠𝑒𝑡𝑌</m:t>
                                    </m:r>
                                  </m:e>
                                  <m:sub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FI" sz="1800" dirty="0">
                    <a:effectLst/>
                  </a:rPr>
                  <a:t> </a:t>
                </a:r>
                <a:br>
                  <a:rPr lang="en-FI" sz="2000" dirty="0">
                    <a:effectLst/>
                    <a:latin typeface="Nokia Pure Text Light"/>
                  </a:rPr>
                </a:br>
                <a:br>
                  <a:rPr lang="en-US" altLang="en-US" sz="1400" dirty="0">
                    <a:latin typeface="Nokia Pure Text Light"/>
                  </a:rPr>
                </a:br>
                <a:r>
                  <a:rPr lang="en-US" altLang="en-US" sz="1400" dirty="0">
                    <a:latin typeface="Nokia Pure Text Light"/>
                  </a:rPr>
                  <a:t>This may have challenges to represent some textures. For example, a linear gradient may get presented as:</a:t>
                </a:r>
              </a:p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FI" sz="2000" dirty="0">
                    <a:effectLst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FI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𝑝𝑟𝑒𝑑</m:t>
                        </m:r>
                      </m:e>
                      <m:sub>
                        <m:d>
                          <m:d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𝑎𝑣𝑒𝑟𝑎𝑔𝑒</m:t>
                    </m:r>
                    <m:d>
                      <m:dPr>
                        <m:ctrlPr>
                          <a:rPr lang="en-FI" sz="18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sub>
                            <m:d>
                              <m:dPr>
                                <m:ctrlPr>
                                  <a:rPr lang="en-FI" sz="18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𝑜𝑓𝑓𝑠𝑒𝑡𝑋</m:t>
                                    </m:r>
                                  </m:e>
                                  <m:sub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, 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  <m:r>
                                  <a:rPr lang="en-CA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𝑜𝑓𝑓𝑠𝑒𝑡𝑌</m:t>
                                    </m:r>
                                  </m:e>
                                  <m:sub>
                                    <m:r>
                                      <a:rPr lang="en-CA" sz="1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</m:e>
                    </m:d>
                  </m:oMath>
                </a14:m>
                <a:endParaRPr lang="en-FI" sz="1800" dirty="0">
                  <a:effectLst/>
                </a:endParaRPr>
              </a:p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US" altLang="en-US" sz="1400" dirty="0">
                    <a:latin typeface="Nokia Pure Text Light"/>
                  </a:rPr>
                  <a:t>or</a:t>
                </a:r>
              </a:p>
              <a:p>
                <a:pPr>
                  <a:buSzPct val="100000"/>
                  <a:defRPr/>
                </a:pPr>
                <a:r>
                  <a:rPr lang="en-FI" sz="1600" dirty="0">
                    <a:effectLst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FI" sz="18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𝑝𝑟𝑒𝑑</m:t>
                        </m:r>
                      </m:e>
                      <m:sub>
                        <m:d>
                          <m:dPr>
                            <m:ctrlPr>
                              <a:rPr lang="en-FI" sz="18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CA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𝑔</m:t>
                    </m:r>
                    <m:r>
                      <a:rPr lang="en-CA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∙</m:t>
                    </m:r>
                    <m:sSub>
                      <m:sSubPr>
                        <m:ctrlPr>
                          <a:rPr lang="en-FI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  <m:sub>
                        <m:d>
                          <m:dPr>
                            <m:ctrlPr>
                              <a:rPr lang="en-FI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fi-FI" sz="1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 </m:t>
                            </m:r>
                            <m: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  <m:r>
                              <a:rPr lang="en-CA" sz="16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fi-FI" sz="1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sub>
                    </m:sSub>
                  </m:oMath>
                </a14:m>
                <a:endParaRPr lang="en-FI" sz="1600" dirty="0">
                  <a:effectLst/>
                </a:endParaRPr>
              </a:p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endParaRPr lang="en-US" altLang="en-US" sz="1400" dirty="0">
                  <a:latin typeface="Nokia Pure Text Light"/>
                </a:endParaRPr>
              </a:p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US" altLang="en-US" sz="1400" dirty="0">
                    <a:latin typeface="Nokia Pure Text Light"/>
                  </a:rPr>
                  <a:t>When applying this kind of a filter recursively the result is not a linear gradient, but an exponential field with gain of g</a:t>
                </a:r>
                <a:r>
                  <a:rPr lang="en-US" altLang="en-US" sz="1400" baseline="30000" dirty="0">
                    <a:latin typeface="Nokia Pure Text Light"/>
                  </a:rPr>
                  <a:t>N</a:t>
                </a:r>
                <a:r>
                  <a:rPr lang="en-US" altLang="en-US" sz="1400" dirty="0">
                    <a:latin typeface="Nokia Pure Text Light"/>
                  </a:rPr>
                  <a:t> after N steps.</a:t>
                </a:r>
              </a:p>
              <a:p>
                <a:pPr marL="0" marR="0" lvl="0" indent="0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Pct val="100000"/>
                  <a:buFont typeface="Arial" panose="020B0604020202020204" pitchFamily="34" charset="0"/>
                  <a:buNone/>
                  <a:tabLst/>
                  <a:defRPr/>
                </a:pPr>
                <a:endParaRPr lang="en-US" altLang="en-US" sz="1400" dirty="0">
                  <a:latin typeface="Nokia Pure Text Light"/>
                </a:endParaRP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C95A21E-2DE6-2AB9-01C6-00007D1BF2C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5"/>
              </p:nvPr>
            </p:nvSpPr>
            <p:spPr>
              <a:xfrm>
                <a:off x="417337" y="1116000"/>
                <a:ext cx="8481336" cy="3433698"/>
              </a:xfrm>
              <a:blipFill>
                <a:blip r:embed="rId2"/>
                <a:stretch>
                  <a:fillRect l="-1196" t="-1471" r="-299"/>
                </a:stretch>
              </a:blipFill>
            </p:spPr>
            <p:txBody>
              <a:bodyPr/>
              <a:lstStyle/>
              <a:p>
                <a:r>
                  <a:rPr lang="en-FI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4632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AA5C58-78FD-FA65-79FD-13BBB2E68A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 dirty="0"/>
              <a:t>Proposed improvement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2A543C-4A66-2DA8-3124-56AF5AEE0B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FI" dirty="0"/>
              <a:t>Adding bias and clipping to the filter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E98A320-603D-CB7E-7C8F-799D83C203BA}"/>
                  </a:ext>
                </a:extLst>
              </p:cNvPr>
              <p:cNvSpPr>
                <a:spLocks noGrp="1"/>
              </p:cNvSpPr>
              <p:nvPr>
                <p:ph type="body" sz="quarter" idx="15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FI" sz="1400" dirty="0"/>
                  <a:t>It is proposed to:</a:t>
                </a:r>
              </a:p>
              <a:p>
                <a:r>
                  <a:rPr lang="en-FI" sz="1400" dirty="0"/>
                  <a:t>Substitute the last spatial sample value furthest away from the output sample with a bias term</a:t>
                </a:r>
              </a:p>
              <a:p>
                <a:pPr lvl="1"/>
                <a:r>
                  <a:rPr lang="en-FI" sz="1400" dirty="0"/>
                  <a:t>Using 2</a:t>
                </a:r>
                <a:r>
                  <a:rPr lang="en-FI" sz="1400" baseline="30000" dirty="0"/>
                  <a:t>BitDepth-1</a:t>
                </a:r>
                <a:r>
                  <a:rPr lang="en-FI" sz="1400" dirty="0"/>
                  <a:t> as the bias term</a:t>
                </a:r>
              </a:p>
              <a:p>
                <a:r>
                  <a:rPr lang="en-FI" sz="1400" dirty="0"/>
                  <a:t>Clip the predicted samples to the range of reference samples instead of full bitdepth range</a:t>
                </a:r>
              </a:p>
              <a:p>
                <a:pPr marL="0" indent="0">
                  <a:buNone/>
                </a:pPr>
                <a:endParaRPr lang="en-FI" sz="1400" dirty="0"/>
              </a:p>
              <a:p>
                <a:pPr marL="0" indent="0">
                  <a:buNone/>
                </a:pPr>
                <a:r>
                  <a:rPr lang="en-FI" sz="1400" dirty="0"/>
                  <a:t>Proposed form of the filters:</a:t>
                </a:r>
                <a:br>
                  <a:rPr lang="en-FI" sz="1400" dirty="0"/>
                </a:br>
                <a:endParaRPr lang="en-FI" sz="1400" dirty="0"/>
              </a:p>
              <a:p>
                <a:pPr marL="0" indent="0">
                  <a:buNone/>
                </a:pPr>
                <a:r>
                  <a:rPr lang="en-FI" dirty="0">
                    <a:effectLst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FI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𝑝𝑟𝑒𝑑</m:t>
                        </m:r>
                      </m:e>
                      <m:sub>
                        <m:d>
                          <m:dPr>
                            <m:ctrlPr>
                              <a:rPr lang="en-FI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</m:d>
                      </m:sub>
                    </m:sSub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FI" i="1">
                            <a:effectLst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13</m:t>
                        </m:r>
                      </m:sup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FI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×</m:t>
                        </m:r>
                        <m:sSub>
                          <m:sSubPr>
                            <m:ctrlPr>
                              <a:rPr lang="en-FI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1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𝑡</m:t>
                            </m:r>
                          </m:e>
                          <m:sub>
                            <m:d>
                              <m:dPr>
                                <m:ctrlPr>
                                  <a:rPr lang="en-FI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  <m:r>
                                  <a:rPr lang="en-CA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𝑜𝑓𝑓𝑠𝑒𝑡𝑋</m:t>
                                    </m:r>
                                  </m:e>
                                  <m:sub>
                                    <m:r>
                                      <a:rPr lang="en-CA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CA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, </m:t>
                                </m:r>
                                <m:r>
                                  <a:rPr lang="en-CA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𝑦</m:t>
                                </m:r>
                                <m:r>
                                  <a:rPr lang="en-CA" sz="18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FI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𝑜𝑓𝑓𝑠𝑒𝑡𝑌</m:t>
                                    </m:r>
                                  </m:e>
                                  <m:sub>
                                    <m:r>
                                      <a:rPr lang="en-CA" sz="18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sub>
                        </m:s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FI" i="1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  <m:sub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sub>
                    </m:sSub>
                    <m:r>
                      <a:rPr lang="en-CA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FI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  <m:r>
                          <a:rPr lang="en-CA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FI" dirty="0">
                    <a:effectLst/>
                  </a:rPr>
                  <a:t> </a:t>
                </a:r>
              </a:p>
              <a:p>
                <a:pPr marL="0" indent="0">
                  <a:buNone/>
                </a:pPr>
                <a:endParaRPr lang="en-FI" sz="1200" dirty="0"/>
              </a:p>
              <a:p>
                <a:pPr marL="0" indent="0">
                  <a:buNone/>
                </a:pPr>
                <a:endParaRPr lang="en-FI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E98A320-603D-CB7E-7C8F-799D83C203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5"/>
              </p:nvPr>
            </p:nvSpPr>
            <p:spPr>
              <a:blipFill>
                <a:blip r:embed="rId2"/>
                <a:stretch>
                  <a:fillRect l="-1221" t="-2033"/>
                </a:stretch>
              </a:blipFill>
            </p:spPr>
            <p:txBody>
              <a:bodyPr/>
              <a:lstStyle/>
              <a:p>
                <a:r>
                  <a:rPr lang="en-FI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43D57-C671-3231-A734-EAC7D27E8B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771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AA5C58-78FD-FA65-79FD-13BBB2E68A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 dirty="0"/>
              <a:t>Coding efficiency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43D57-C671-3231-A734-EAC7D27E8B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D53F368-5B7C-B1BF-972C-EE370D0F04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64520"/>
            <a:ext cx="8308800" cy="340654"/>
          </a:xfrm>
        </p:spPr>
        <p:txBody>
          <a:bodyPr/>
          <a:lstStyle/>
          <a:p>
            <a:r>
              <a:rPr lang="en-FI" dirty="0"/>
              <a:t>Compared to EE2-1.14b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B476BE5-032F-F03E-9BBC-2C7F305DFF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072668"/>
              </p:ext>
            </p:extLst>
          </p:nvPr>
        </p:nvGraphicFramePr>
        <p:xfrm>
          <a:off x="3120632" y="2665825"/>
          <a:ext cx="4759563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3517030355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920667639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1327842179"/>
                    </a:ext>
                  </a:extLst>
                </a:gridCol>
                <a:gridCol w="643255">
                  <a:extLst>
                    <a:ext uri="{9D8B030D-6E8A-4147-A177-3AD203B41FA5}">
                      <a16:colId xmlns:a16="http://schemas.microsoft.com/office/drawing/2014/main" val="2128732213"/>
                    </a:ext>
                  </a:extLst>
                </a:gridCol>
                <a:gridCol w="534670">
                  <a:extLst>
                    <a:ext uri="{9D8B030D-6E8A-4147-A177-3AD203B41FA5}">
                      <a16:colId xmlns:a16="http://schemas.microsoft.com/office/drawing/2014/main" val="3630773314"/>
                    </a:ext>
                  </a:extLst>
                </a:gridCol>
                <a:gridCol w="534670">
                  <a:extLst>
                    <a:ext uri="{9D8B030D-6E8A-4147-A177-3AD203B41FA5}">
                      <a16:colId xmlns:a16="http://schemas.microsoft.com/office/drawing/2014/main" val="3986174351"/>
                    </a:ext>
                  </a:extLst>
                </a:gridCol>
                <a:gridCol w="537231">
                  <a:extLst>
                    <a:ext uri="{9D8B030D-6E8A-4147-A177-3AD203B41FA5}">
                      <a16:colId xmlns:a16="http://schemas.microsoft.com/office/drawing/2014/main" val="901630217"/>
                    </a:ext>
                  </a:extLst>
                </a:gridCol>
                <a:gridCol w="550127">
                  <a:extLst>
                    <a:ext uri="{9D8B030D-6E8A-4147-A177-3AD203B41FA5}">
                      <a16:colId xmlns:a16="http://schemas.microsoft.com/office/drawing/2014/main" val="270561730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– </a:t>
                      </a:r>
                      <a:r>
                        <a:rPr lang="en-US" sz="9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Original 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EE2-1.14b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7705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anchor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76257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51438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9259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885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4022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6279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2491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109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8623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0205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373676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A734D39-7F53-BEEB-F905-78453A5903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214235"/>
              </p:ext>
            </p:extLst>
          </p:nvPr>
        </p:nvGraphicFramePr>
        <p:xfrm>
          <a:off x="3120632" y="426043"/>
          <a:ext cx="4729827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60400">
                  <a:extLst>
                    <a:ext uri="{9D8B030D-6E8A-4147-A177-3AD203B41FA5}">
                      <a16:colId xmlns:a16="http://schemas.microsoft.com/office/drawing/2014/main" val="1311902571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154811989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1145635462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3341611534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252607827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668269235"/>
                    </a:ext>
                  </a:extLst>
                </a:gridCol>
                <a:gridCol w="638150">
                  <a:extLst>
                    <a:ext uri="{9D8B030D-6E8A-4147-A177-3AD203B41FA5}">
                      <a16:colId xmlns:a16="http://schemas.microsoft.com/office/drawing/2014/main" val="3993058298"/>
                    </a:ext>
                  </a:extLst>
                </a:gridCol>
                <a:gridCol w="594732">
                  <a:extLst>
                    <a:ext uri="{9D8B030D-6E8A-4147-A177-3AD203B41FA5}">
                      <a16:colId xmlns:a16="http://schemas.microsoft.com/office/drawing/2014/main" val="3003662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r>
                        <a:rPr lang="en-CA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– EE2-1.14b </a:t>
                      </a:r>
                      <a:r>
                        <a:rPr lang="en-CA" sz="9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bias and clipping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6524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ECM-11.0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5404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0546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99293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42818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798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9995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981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60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110.0%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7678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021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5410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1648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AA5C58-78FD-FA65-79FD-13BBB2E68A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FI" dirty="0"/>
              <a:t>Coding efficiency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43D57-C671-3231-A734-EAC7D27E8B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FD53F368-5B7C-B1BF-972C-EE370D0F04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764520"/>
            <a:ext cx="8308800" cy="340654"/>
          </a:xfrm>
        </p:spPr>
        <p:txBody>
          <a:bodyPr/>
          <a:lstStyle/>
          <a:p>
            <a:r>
              <a:rPr lang="en-FI" dirty="0"/>
              <a:t>Individual aspects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476208-C65E-E3D2-C5A5-C426BE0393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892356"/>
              </p:ext>
            </p:extLst>
          </p:nvPr>
        </p:nvGraphicFramePr>
        <p:xfrm>
          <a:off x="3120632" y="395946"/>
          <a:ext cx="4774431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60400">
                  <a:extLst>
                    <a:ext uri="{9D8B030D-6E8A-4147-A177-3AD203B41FA5}">
                      <a16:colId xmlns:a16="http://schemas.microsoft.com/office/drawing/2014/main" val="3062146662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2011209830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2111453883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72411162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128646769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3859211302"/>
                    </a:ext>
                  </a:extLst>
                </a:gridCol>
                <a:gridCol w="675321">
                  <a:extLst>
                    <a:ext uri="{9D8B030D-6E8A-4147-A177-3AD203B41FA5}">
                      <a16:colId xmlns:a16="http://schemas.microsoft.com/office/drawing/2014/main" val="1930184408"/>
                    </a:ext>
                  </a:extLst>
                </a:gridCol>
                <a:gridCol w="602165">
                  <a:extLst>
                    <a:ext uri="{9D8B030D-6E8A-4147-A177-3AD203B41FA5}">
                      <a16:colId xmlns:a16="http://schemas.microsoft.com/office/drawing/2014/main" val="39015820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– EE2.14b </a:t>
                      </a:r>
                      <a:r>
                        <a:rPr lang="en-CA" sz="9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bias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05162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ECM-11.0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9578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1020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9322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7522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1783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1483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3964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86342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8029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0.15 %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76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262331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9BDBB34-AB57-88D7-EA53-307D8B4E8F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463789"/>
              </p:ext>
            </p:extLst>
          </p:nvPr>
        </p:nvGraphicFramePr>
        <p:xfrm>
          <a:off x="3118923" y="2596935"/>
          <a:ext cx="4768706" cy="1943100"/>
        </p:xfrm>
        <a:graphic>
          <a:graphicData uri="http://schemas.openxmlformats.org/drawingml/2006/table">
            <a:tbl>
              <a:tblPr firstRow="1" firstCol="1" bandRow="1"/>
              <a:tblGrid>
                <a:gridCol w="660400">
                  <a:extLst>
                    <a:ext uri="{9D8B030D-6E8A-4147-A177-3AD203B41FA5}">
                      <a16:colId xmlns:a16="http://schemas.microsoft.com/office/drawing/2014/main" val="2322092786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4280449641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3194504537"/>
                    </a:ext>
                  </a:extLst>
                </a:gridCol>
                <a:gridCol w="570865">
                  <a:extLst>
                    <a:ext uri="{9D8B030D-6E8A-4147-A177-3AD203B41FA5}">
                      <a16:colId xmlns:a16="http://schemas.microsoft.com/office/drawing/2014/main" val="471855689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123945309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2065621784"/>
                    </a:ext>
                  </a:extLst>
                </a:gridCol>
                <a:gridCol w="684464">
                  <a:extLst>
                    <a:ext uri="{9D8B030D-6E8A-4147-A177-3AD203B41FA5}">
                      <a16:colId xmlns:a16="http://schemas.microsoft.com/office/drawing/2014/main" val="3561202846"/>
                    </a:ext>
                  </a:extLst>
                </a:gridCol>
                <a:gridCol w="587297">
                  <a:extLst>
                    <a:ext uri="{9D8B030D-6E8A-4147-A177-3AD203B41FA5}">
                      <a16:colId xmlns:a16="http://schemas.microsoft.com/office/drawing/2014/main" val="27238518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 10 </a:t>
                      </a:r>
                      <a:r>
                        <a:rPr lang="en-CA" sz="9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with clipping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3847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ECM-11.0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4645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DecVm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52072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02042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9102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99.6%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6372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01772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98.9%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9841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8035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159644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99.5%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5824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-0.07 %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99.1%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98.2%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100.7%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25895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009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154233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Including a bias term and clipping </a:t>
            </a:r>
            <a:r>
              <a:rPr lang="en-US" altLang="en-US" sz="1400" dirty="0">
                <a:latin typeface="Nokia Pure Text Light"/>
              </a:rPr>
              <a:t>to the EIP filters: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Consistent bitrate savings</a:t>
            </a:r>
          </a:p>
          <a:p>
            <a:pPr lvl="2">
              <a:buSzPct val="100000"/>
              <a:defRPr/>
            </a:pP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 - {-0.20%, -0.14%, -0.18%} original EE2-1.14b</a:t>
            </a:r>
            <a:b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 - {-0.23%, -0.12%, -0.16%} EE2-1.14b with a bias term</a:t>
            </a:r>
            <a:b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 - {-0.21%, -0.17%, -0.11%} EE2-1.14b with clipping</a:t>
            </a:r>
            <a:b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CA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AI - {-0.25%, -0.15%, -0.19%} EE2-1.14b with both bias and clipping</a:t>
            </a:r>
            <a:endParaRPr lang="en-US" altLang="en-US" dirty="0">
              <a:latin typeface="Nokia Pure Text Light"/>
            </a:endParaRP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No complexity or runtime impact </a:t>
            </a:r>
          </a:p>
          <a:p>
            <a:pPr>
              <a:spcAft>
                <a:spcPts val="300"/>
              </a:spcAft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spcAft>
                <a:spcPts val="300"/>
              </a:spcAft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spcAft>
                <a:spcPts val="300"/>
              </a:spcAft>
              <a:buSzPct val="100000"/>
              <a:defRPr/>
            </a:pPr>
            <a:r>
              <a:rPr lang="en-US" altLang="en-US" sz="1400" dirty="0">
                <a:latin typeface="Nokia Pure Text Light"/>
              </a:rPr>
              <a:t>Proposed to study the technique in the next round of EEs.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3499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1060</Words>
  <Application>Microsoft Macintosh PowerPoint</Application>
  <PresentationFormat>On-screen Show (16:9)</PresentationFormat>
  <Paragraphs>372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Calibri</vt:lpstr>
      <vt:lpstr>Cambria Math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JVET-AG0310  EE2-2.14-related:   EIP with bias and clipping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2024-01-19T06:21:28Z</dcterms:modified>
</cp:coreProperties>
</file>