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336" r:id="rId2"/>
    <p:sldId id="271" r:id="rId3"/>
    <p:sldId id="259" r:id="rId4"/>
    <p:sldId id="369" r:id="rId5"/>
    <p:sldId id="380" r:id="rId6"/>
    <p:sldId id="382" r:id="rId7"/>
    <p:sldId id="362" r:id="rId8"/>
    <p:sldId id="381" r:id="rId9"/>
    <p:sldId id="383" r:id="rId10"/>
    <p:sldId id="363" r:id="rId11"/>
    <p:sldId id="370" r:id="rId12"/>
    <p:sldId id="368" r:id="rId13"/>
    <p:sldId id="367" r:id="rId14"/>
    <p:sldId id="288"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1pPr>
    <a:lvl2pPr marL="0" marR="0" indent="457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2pPr>
    <a:lvl3pPr marL="0" marR="0" indent="914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3pPr>
    <a:lvl4pPr marL="0" marR="0" indent="1371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4pPr>
    <a:lvl5pPr marL="0" marR="0" indent="18288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5pPr>
    <a:lvl6pPr marL="0" marR="0" indent="22860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6pPr>
    <a:lvl7pPr marL="0" marR="0" indent="2743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7pPr>
    <a:lvl8pPr marL="0" marR="0" indent="3200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8pPr>
    <a:lvl9pPr marL="0" marR="0" indent="3657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9pPr>
  </p:defaultTextStyle>
  <p:extLst>
    <p:ext uri="{521415D9-36F7-43E2-AB2F-B90AF26B5E84}">
      <p14:sectionLst xmlns:p14="http://schemas.microsoft.com/office/powerpoint/2010/main">
        <p14:section name="Default Section" id="{3A76E466-B846-BE4B-A830-283541B7069D}">
          <p14:sldIdLst>
            <p14:sldId id="336"/>
            <p14:sldId id="271"/>
            <p14:sldId id="259"/>
            <p14:sldId id="369"/>
            <p14:sldId id="380"/>
            <p14:sldId id="382"/>
            <p14:sldId id="362"/>
            <p14:sldId id="381"/>
            <p14:sldId id="383"/>
            <p14:sldId id="363"/>
            <p14:sldId id="370"/>
            <p14:sldId id="368"/>
            <p14:sldId id="367"/>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074F"/>
    <a:srgbClr val="0072ED"/>
    <a:srgbClr val="0D83B1"/>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rgbClr val="56C1FF"/>
          </a:solidFill>
        </a:fill>
      </a:tcStyle>
    </a:firstRow>
  </a:tblStyle>
  <a:tblStyle styleId="{EEE7283C-3CF3-47DC-8721-378D4A62B228}" styleName="">
    <a:tblBg/>
    <a:wholeTbl>
      <a:tcTxStyle b="off" i="off">
        <a:font>
          <a:latin typeface="Avenir Book"/>
          <a:ea typeface="Avenir Book"/>
          <a:cs typeface="Avenir Book"/>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61D836"/>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Avenir Book"/>
          <a:ea typeface="Avenir Book"/>
          <a:cs typeface="Avenir Book"/>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rgbClr val="FFF056"/>
          </a:solidFill>
        </a:fill>
      </a:tcStyle>
    </a:band2H>
    <a:firstCol>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Avenir Book"/>
          <a:ea typeface="Avenir Book"/>
          <a:cs typeface="Avenir Book"/>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Avenir Heavy"/>
          <a:ea typeface="Avenir Heavy"/>
          <a:cs typeface="Avenir Heavy"/>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Avenir Heavy"/>
          <a:ea typeface="Avenir Heavy"/>
          <a:cs typeface="Avenir Heavy"/>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Avenir Heavy"/>
          <a:ea typeface="Avenir Heavy"/>
          <a:cs typeface="Avenir Heavy"/>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Avenir Heavy"/>
          <a:ea typeface="Avenir Heavy"/>
          <a:cs typeface="Avenir Heavy"/>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6327"/>
  </p:normalViewPr>
  <p:slideViewPr>
    <p:cSldViewPr snapToGrid="0">
      <p:cViewPr varScale="1">
        <p:scale>
          <a:sx n="61" d="100"/>
          <a:sy n="61" d="100"/>
        </p:scale>
        <p:origin x="1456" y="25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121" d="100"/>
          <a:sy n="121" d="100"/>
        </p:scale>
        <p:origin x="4304"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3868313-97A9-65E5-51A9-64CCB757C3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A9ACA5-5AB2-8887-C8B5-AD4E6DDE68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64066E-EF70-6542-8EB2-1C42177316F6}" type="datetimeFigureOut">
              <a:rPr lang="en-US" smtClean="0"/>
              <a:t>1/25/24</a:t>
            </a:fld>
            <a:endParaRPr lang="en-US"/>
          </a:p>
        </p:txBody>
      </p:sp>
      <p:sp>
        <p:nvSpPr>
          <p:cNvPr id="4" name="Footer Placeholder 3">
            <a:extLst>
              <a:ext uri="{FF2B5EF4-FFF2-40B4-BE49-F238E27FC236}">
                <a16:creationId xmlns:a16="http://schemas.microsoft.com/office/drawing/2014/main" id="{A9E0CB9F-CC1A-854F-5B00-7E7320542D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2B6CBB9-E397-3E27-CEF2-6F467DC32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4DA1B5-037B-1347-95E1-1E07087BF6CA}" type="slidenum">
              <a:rPr lang="en-US" smtClean="0"/>
              <a:t>‹#›</a:t>
            </a:fld>
            <a:endParaRPr lang="en-US"/>
          </a:p>
        </p:txBody>
      </p:sp>
    </p:spTree>
    <p:extLst>
      <p:ext uri="{BB962C8B-B14F-4D97-AF65-F5344CB8AC3E}">
        <p14:creationId xmlns:p14="http://schemas.microsoft.com/office/powerpoint/2010/main" val="3897428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1143000" y="685800"/>
            <a:ext cx="4572000" cy="3429000"/>
          </a:xfrm>
          <a:prstGeom prst="rect">
            <a:avLst/>
          </a:prstGeom>
        </p:spPr>
        <p:txBody>
          <a:bodyPr/>
          <a:lstStyle/>
          <a:p>
            <a:endParaRPr/>
          </a:p>
        </p:txBody>
      </p:sp>
      <p:sp>
        <p:nvSpPr>
          <p:cNvPr id="860" name="Shape 86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venir Book"/>
        <a:ea typeface="Avenir Book"/>
        <a:cs typeface="Avenir Book"/>
        <a:sym typeface="Avenir Book"/>
      </a:defRPr>
    </a:lvl1pPr>
    <a:lvl2pPr indent="228600" defTabSz="457200" latinLnBrk="0">
      <a:lnSpc>
        <a:spcPct val="117999"/>
      </a:lnSpc>
      <a:defRPr sz="2200">
        <a:latin typeface="Avenir Book"/>
        <a:ea typeface="Avenir Book"/>
        <a:cs typeface="Avenir Book"/>
        <a:sym typeface="Avenir Book"/>
      </a:defRPr>
    </a:lvl2pPr>
    <a:lvl3pPr indent="457200" defTabSz="457200" latinLnBrk="0">
      <a:lnSpc>
        <a:spcPct val="117999"/>
      </a:lnSpc>
      <a:defRPr sz="2200">
        <a:latin typeface="Avenir Book"/>
        <a:ea typeface="Avenir Book"/>
        <a:cs typeface="Avenir Book"/>
        <a:sym typeface="Avenir Book"/>
      </a:defRPr>
    </a:lvl3pPr>
    <a:lvl4pPr indent="685800" defTabSz="457200" latinLnBrk="0">
      <a:lnSpc>
        <a:spcPct val="117999"/>
      </a:lnSpc>
      <a:defRPr sz="2200">
        <a:latin typeface="Avenir Book"/>
        <a:ea typeface="Avenir Book"/>
        <a:cs typeface="Avenir Book"/>
        <a:sym typeface="Avenir Book"/>
      </a:defRPr>
    </a:lvl4pPr>
    <a:lvl5pPr indent="914400" defTabSz="457200" latinLnBrk="0">
      <a:lnSpc>
        <a:spcPct val="117999"/>
      </a:lnSpc>
      <a:defRPr sz="2200">
        <a:latin typeface="Avenir Book"/>
        <a:ea typeface="Avenir Book"/>
        <a:cs typeface="Avenir Book"/>
        <a:sym typeface="Avenir Book"/>
      </a:defRPr>
    </a:lvl5pPr>
    <a:lvl6pPr indent="1143000" defTabSz="457200" latinLnBrk="0">
      <a:lnSpc>
        <a:spcPct val="117999"/>
      </a:lnSpc>
      <a:defRPr sz="2200">
        <a:latin typeface="Avenir Book"/>
        <a:ea typeface="Avenir Book"/>
        <a:cs typeface="Avenir Book"/>
        <a:sym typeface="Avenir Book"/>
      </a:defRPr>
    </a:lvl6pPr>
    <a:lvl7pPr indent="1371600" defTabSz="457200" latinLnBrk="0">
      <a:lnSpc>
        <a:spcPct val="117999"/>
      </a:lnSpc>
      <a:defRPr sz="2200">
        <a:latin typeface="Avenir Book"/>
        <a:ea typeface="Avenir Book"/>
        <a:cs typeface="Avenir Book"/>
        <a:sym typeface="Avenir Book"/>
      </a:defRPr>
    </a:lvl7pPr>
    <a:lvl8pPr indent="1600200" defTabSz="457200" latinLnBrk="0">
      <a:lnSpc>
        <a:spcPct val="117999"/>
      </a:lnSpc>
      <a:defRPr sz="2200">
        <a:latin typeface="Avenir Book"/>
        <a:ea typeface="Avenir Book"/>
        <a:cs typeface="Avenir Book"/>
        <a:sym typeface="Avenir Book"/>
      </a:defRPr>
    </a:lvl8pPr>
    <a:lvl9pPr indent="1828800" defTabSz="457200" latinLnBrk="0">
      <a:lnSpc>
        <a:spcPct val="117999"/>
      </a:lnSpc>
      <a:defRPr sz="22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97808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7413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262877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903028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314309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HK" altLang="zh-CN" dirty="0"/>
          </a:p>
        </p:txBody>
      </p:sp>
    </p:spTree>
    <p:extLst>
      <p:ext uri="{BB962C8B-B14F-4D97-AF65-F5344CB8AC3E}">
        <p14:creationId xmlns:p14="http://schemas.microsoft.com/office/powerpoint/2010/main" val="3760630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43586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8038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2996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8460E-885C-C9E5-2AF3-8E28264D6A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D83FF7-6D18-A5D7-4982-D01A612D872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20AAB13-B23C-5533-1A0F-9F42C32A44E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85102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0C6E5-A421-606A-CEB5-2FC05FFE2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C18757-0CBC-5867-535A-D65635A843E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4FFB530-1C91-AF22-54EA-B447C1333C7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1784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41400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EAE24-B6F6-0D28-443D-9001CE391D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64AFD7-AC7B-751F-A07B-974400E94DB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0F85CC8-20C4-F4DB-D9CF-08A217D9CD5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1807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EA012-ACF4-4169-1102-BD287D608E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E43A93-136E-AFFB-4645-84AAC2772E9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44CAFFD-483B-4EFE-3E71-3074E2399D3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31237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 Blue One-Line Center">
    <p:spTree>
      <p:nvGrpSpPr>
        <p:cNvPr id="1" name=""/>
        <p:cNvGrpSpPr/>
        <p:nvPr/>
      </p:nvGrpSpPr>
      <p:grpSpPr>
        <a:xfrm>
          <a:off x="0" y="0"/>
          <a:ext cx="0" cy="0"/>
          <a:chOff x="0" y="0"/>
          <a:chExt cx="0" cy="0"/>
        </a:xfrm>
      </p:grpSpPr>
      <p:pic>
        <p:nvPicPr>
          <p:cNvPr id="3" name="Picture 2" descr="A picture containing invertebrate, jellyfish, coelenterate, marine invertebrates&#10;&#10;Description automatically generated">
            <a:extLst>
              <a:ext uri="{FF2B5EF4-FFF2-40B4-BE49-F238E27FC236}">
                <a16:creationId xmlns:a16="http://schemas.microsoft.com/office/drawing/2014/main" id="{8C95FCDB-A03E-9481-0ECE-A74A0C7A5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5"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FFFFFF"/>
                </a:solidFill>
              </a:defRPr>
            </a:lvl1pPr>
          </a:lstStyle>
          <a:p>
            <a:r>
              <a:rPr dirty="0"/>
              <a:t>Presentation Title</a:t>
            </a:r>
          </a:p>
        </p:txBody>
      </p:sp>
      <p:sp>
        <p:nvSpPr>
          <p:cNvPr id="16"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17" name="Image" descr="Image"/>
          <p:cNvPicPr>
            <a:picLocks noChangeAspect="1"/>
          </p:cNvPicPr>
          <p:nvPr/>
        </p:nvPicPr>
        <p:blipFill>
          <a:blip r:embed="rId3"/>
          <a:stretch>
            <a:fillRect/>
          </a:stretch>
        </p:blipFill>
        <p:spPr>
          <a:xfrm>
            <a:off x="7278522" y="5232400"/>
            <a:ext cx="9474200" cy="738999"/>
          </a:xfrm>
          <a:prstGeom prst="rect">
            <a:avLst/>
          </a:prstGeom>
          <a:ln w="12700">
            <a:miter lim="400000"/>
          </a:ln>
        </p:spPr>
      </p:pic>
      <p:sp>
        <p:nvSpPr>
          <p:cNvPr id="18"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936067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lank (w/footer)">
    <p:spTree>
      <p:nvGrpSpPr>
        <p:cNvPr id="1" name=""/>
        <p:cNvGrpSpPr/>
        <p:nvPr/>
      </p:nvGrpSpPr>
      <p:grpSpPr>
        <a:xfrm>
          <a:off x="0" y="0"/>
          <a:ext cx="0" cy="0"/>
          <a:chOff x="0" y="0"/>
          <a:chExt cx="0" cy="0"/>
        </a:xfrm>
      </p:grpSpPr>
      <p:sp>
        <p:nvSpPr>
          <p:cNvPr id="68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68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85"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Background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692"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9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695"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696"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ackground Blue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03" name="Town Hall_Bkgd_Blue 03.jpg" descr="Town Hall_Bkgd_Blue 03.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04"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06"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07"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ackground Light">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14" name="Town Hall_Bkgd_Light 8.jpg" descr="Town Hall_Bkgd_Light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1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17"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18"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ackground Light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25" name="Town Hall_Bkgd_Light 10.jpg" descr="Town Hall_Bkgd_Light 10.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26"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28"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29"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1_Mockup_Mobile">
    <p:bg>
      <p:bgPr>
        <a:solidFill>
          <a:srgbClr val="F7FAFC"/>
        </a:solidFill>
        <a:effectLst/>
      </p:bgPr>
    </p:bg>
    <p:spTree>
      <p:nvGrpSpPr>
        <p:cNvPr id="1" name=""/>
        <p:cNvGrpSpPr/>
        <p:nvPr/>
      </p:nvGrpSpPr>
      <p:grpSpPr>
        <a:xfrm>
          <a:off x="0" y="0"/>
          <a:ext cx="0" cy="0"/>
          <a:chOff x="0" y="0"/>
          <a:chExt cx="0" cy="0"/>
        </a:xfrm>
      </p:grpSpPr>
      <p:sp>
        <p:nvSpPr>
          <p:cNvPr id="848" name="Image"/>
          <p:cNvSpPr>
            <a:spLocks noGrp="1"/>
          </p:cNvSpPr>
          <p:nvPr>
            <p:ph type="pic" sz="quarter" idx="21"/>
          </p:nvPr>
        </p:nvSpPr>
        <p:spPr>
          <a:xfrm>
            <a:off x="10099830" y="2199237"/>
            <a:ext cx="4184204" cy="9023489"/>
          </a:xfrm>
          <a:prstGeom prst="rect">
            <a:avLst/>
          </a:prstGeom>
        </p:spPr>
        <p:txBody>
          <a:bodyPr lIns="91439" tIns="45719" rIns="91439" bIns="45719">
            <a:noAutofit/>
          </a:bodyPr>
          <a:lstStyle/>
          <a:p>
            <a:endParaRPr/>
          </a:p>
        </p:txBody>
      </p:sp>
      <p:pic>
        <p:nvPicPr>
          <p:cNvPr id="849" name="Mobile - V2_notext.png" descr="Mobile - V2_notext.png"/>
          <p:cNvPicPr>
            <a:picLocks noChangeAspect="1"/>
          </p:cNvPicPr>
          <p:nvPr/>
        </p:nvPicPr>
        <p:blipFill>
          <a:blip r:embed="rId2"/>
          <a:srcRect l="33603" r="33603"/>
          <a:stretch>
            <a:fillRect/>
          </a:stretch>
        </p:blipFill>
        <p:spPr>
          <a:xfrm>
            <a:off x="8873926" y="1006840"/>
            <a:ext cx="6636010" cy="11382854"/>
          </a:xfrm>
          <a:prstGeom prst="rect">
            <a:avLst/>
          </a:prstGeom>
          <a:ln w="12700">
            <a:miter lim="400000"/>
          </a:ln>
          <a:effectLst>
            <a:outerShdw blurRad="482600" rotWithShape="0">
              <a:srgbClr val="000000">
                <a:alpha val="67428"/>
              </a:srgbClr>
            </a:outerShdw>
          </a:effectLst>
        </p:spPr>
      </p:pic>
      <p:sp>
        <p:nvSpPr>
          <p:cNvPr id="851"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852" name="Slide Number"/>
          <p:cNvSpPr txBox="1">
            <a:spLocks noGrp="1"/>
          </p:cNvSpPr>
          <p:nvPr>
            <p:ph type="sldNum" sz="quarter" idx="2"/>
          </p:nvPr>
        </p:nvSpPr>
        <p:spPr>
          <a:xfrm>
            <a:off x="23475289" y="12559589"/>
            <a:ext cx="340259" cy="623011"/>
          </a:xfrm>
          <a:prstGeom prst="rect">
            <a:avLst/>
          </a:prstGeom>
        </p:spPr>
        <p:txBody>
          <a:bodyPr/>
          <a:lstStyle>
            <a:lvl1pPr>
              <a:defRPr>
                <a:latin typeface="Avenir Book"/>
                <a:ea typeface="Avenir Book"/>
                <a:cs typeface="Avenir Book"/>
                <a:sym typeface="Avenir Book"/>
              </a:defRPr>
            </a:lvl1pPr>
          </a:lstStyle>
          <a:p>
            <a:fld id="{86CB4B4D-7CA3-9044-876B-883B54F8677D}" type="slidenum">
              <a:t>‹#›</a:t>
            </a:fld>
            <a:endParaRPr/>
          </a:p>
        </p:txBody>
      </p:sp>
      <p:pic>
        <p:nvPicPr>
          <p:cNvPr id="85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extLst>
      <p:ext uri="{BB962C8B-B14F-4D97-AF65-F5344CB8AC3E}">
        <p14:creationId xmlns:p14="http://schemas.microsoft.com/office/powerpoint/2010/main" val="38144854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Blue">
    <p:bg>
      <p:bgPr>
        <a:solidFill>
          <a:srgbClr val="F7FAFC"/>
        </a:solidFill>
        <a:effectLst/>
      </p:bgPr>
    </p:bg>
    <p:spTree>
      <p:nvGrpSpPr>
        <p:cNvPr id="1" name=""/>
        <p:cNvGrpSpPr/>
        <p:nvPr/>
      </p:nvGrpSpPr>
      <p:grpSpPr>
        <a:xfrm>
          <a:off x="0" y="0"/>
          <a:ext cx="0" cy="0"/>
          <a:chOff x="0" y="0"/>
          <a:chExt cx="0" cy="0"/>
        </a:xfrm>
      </p:grpSpPr>
      <p:pic>
        <p:nvPicPr>
          <p:cNvPr id="4" name="Picture 3" descr="A picture containing electric blue, majorelle blue, cobalt blue, azure&#10;&#10;Description automatically generated">
            <a:extLst>
              <a:ext uri="{FF2B5EF4-FFF2-40B4-BE49-F238E27FC236}">
                <a16:creationId xmlns:a16="http://schemas.microsoft.com/office/drawing/2014/main" id="{710665A1-CEA8-B203-1A60-A0E47148F7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4936178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Title - Blue Two-Line Center">
    <p:spTree>
      <p:nvGrpSpPr>
        <p:cNvPr id="1" name=""/>
        <p:cNvGrpSpPr/>
        <p:nvPr/>
      </p:nvGrpSpPr>
      <p:grpSpPr>
        <a:xfrm>
          <a:off x="0" y="0"/>
          <a:ext cx="0" cy="0"/>
          <a:chOff x="0" y="0"/>
          <a:chExt cx="0" cy="0"/>
        </a:xfrm>
      </p:grpSpPr>
      <p:pic>
        <p:nvPicPr>
          <p:cNvPr id="2" name="Picture 1" descr="A picture containing invertebrate, jellyfish, coelenterate, marine invertebrates&#10;&#10;Description automatically generated">
            <a:extLst>
              <a:ext uri="{FF2B5EF4-FFF2-40B4-BE49-F238E27FC236}">
                <a16:creationId xmlns:a16="http://schemas.microsoft.com/office/drawing/2014/main" id="{204987FE-3BA6-B409-92EA-64A0FFDB8D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Presentation Title"/>
          <p:cNvSpPr txBox="1">
            <a:spLocks noGrp="1"/>
          </p:cNvSpPr>
          <p:nvPr>
            <p:ph type="title" hasCustomPrompt="1"/>
          </p:nvPr>
        </p:nvSpPr>
        <p:spPr>
          <a:xfrm>
            <a:off x="635000" y="5949982"/>
            <a:ext cx="23114000" cy="2086009"/>
          </a:xfrm>
          <a:prstGeom prst="rect">
            <a:avLst/>
          </a:prstGeom>
        </p:spPr>
        <p:txBody>
          <a:bodyPr/>
          <a:lstStyle>
            <a:lvl1pPr algn="ctr">
              <a:lnSpc>
                <a:spcPct val="100000"/>
              </a:lnSpc>
              <a:defRPr sz="12000">
                <a:solidFill>
                  <a:srgbClr val="FFFFFF"/>
                </a:solidFill>
              </a:defRPr>
            </a:lvl1pPr>
          </a:lstStyle>
          <a:p>
            <a:r>
              <a:rPr dirty="0"/>
              <a:t>Presentation Title</a:t>
            </a:r>
          </a:p>
        </p:txBody>
      </p:sp>
      <p:sp>
        <p:nvSpPr>
          <p:cNvPr id="27"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28"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29"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3795910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Title - Light One-Line Center">
    <p:spTree>
      <p:nvGrpSpPr>
        <p:cNvPr id="1" name=""/>
        <p:cNvGrpSpPr/>
        <p:nvPr/>
      </p:nvGrpSpPr>
      <p:grpSpPr>
        <a:xfrm>
          <a:off x="0" y="0"/>
          <a:ext cx="0" cy="0"/>
          <a:chOff x="0" y="0"/>
          <a:chExt cx="0" cy="0"/>
        </a:xfrm>
      </p:grpSpPr>
      <p:pic>
        <p:nvPicPr>
          <p:cNvPr id="3" name="Picture 2" descr="A picture containing blue, blur, electric blue, colorfulness&#10;&#10;Description automatically generated">
            <a:extLst>
              <a:ext uri="{FF2B5EF4-FFF2-40B4-BE49-F238E27FC236}">
                <a16:creationId xmlns:a16="http://schemas.microsoft.com/office/drawing/2014/main" id="{A5481A82-062B-5258-92DD-56D0E60BF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7"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1A074F"/>
                </a:solidFill>
              </a:defRPr>
            </a:lvl1pPr>
          </a:lstStyle>
          <a:p>
            <a:r>
              <a:rPr dirty="0"/>
              <a:t>Presentation Title</a:t>
            </a:r>
          </a:p>
        </p:txBody>
      </p:sp>
      <p:sp>
        <p:nvSpPr>
          <p:cNvPr id="38"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39" name="Image" descr="Image"/>
          <p:cNvPicPr>
            <a:picLocks noChangeAspect="1"/>
          </p:cNvPicPr>
          <p:nvPr/>
        </p:nvPicPr>
        <p:blipFill>
          <a:blip r:embed="rId3"/>
          <a:stretch>
            <a:fillRect/>
          </a:stretch>
        </p:blipFill>
        <p:spPr>
          <a:xfrm>
            <a:off x="7448651" y="5232400"/>
            <a:ext cx="9474200" cy="738999"/>
          </a:xfrm>
          <a:prstGeom prst="rect">
            <a:avLst/>
          </a:prstGeom>
          <a:ln w="12700">
            <a:miter lim="400000"/>
          </a:ln>
        </p:spPr>
      </p:pic>
      <p:sp>
        <p:nvSpPr>
          <p:cNvPr id="40"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855114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Title -Light Two-Line Center">
    <p:spTree>
      <p:nvGrpSpPr>
        <p:cNvPr id="1" name=""/>
        <p:cNvGrpSpPr/>
        <p:nvPr/>
      </p:nvGrpSpPr>
      <p:grpSpPr>
        <a:xfrm>
          <a:off x="0" y="0"/>
          <a:ext cx="0" cy="0"/>
          <a:chOff x="0" y="0"/>
          <a:chExt cx="0" cy="0"/>
        </a:xfrm>
      </p:grpSpPr>
      <p:pic>
        <p:nvPicPr>
          <p:cNvPr id="2" name="Picture 1" descr="A picture containing blue, blur, electric blue, colorfulness&#10;&#10;Description automatically generated">
            <a:extLst>
              <a:ext uri="{FF2B5EF4-FFF2-40B4-BE49-F238E27FC236}">
                <a16:creationId xmlns:a16="http://schemas.microsoft.com/office/drawing/2014/main" id="{7648FC79-992B-7377-8315-3000958D6C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chemeClr val="accent3">
                    <a:hueOff val="949999"/>
                    <a:satOff val="-8279"/>
                    <a:lumOff val="-58627"/>
                  </a:schemeClr>
                </a:solidFill>
              </a:defRPr>
            </a:lvl1pPr>
          </a:lstStyle>
          <a:p>
            <a:r>
              <a:rPr dirty="0"/>
              <a:t>Presentation Title</a:t>
            </a:r>
          </a:p>
        </p:txBody>
      </p:sp>
      <p:sp>
        <p:nvSpPr>
          <p:cNvPr id="49"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50"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51"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607564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Section Title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58"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9" name="Section Title"/>
          <p:cNvSpPr txBox="1">
            <a:spLocks noGrp="1"/>
          </p:cNvSpPr>
          <p:nvPr>
            <p:ph type="title" hasCustomPrompt="1"/>
          </p:nvPr>
        </p:nvSpPr>
        <p:spPr>
          <a:xfrm>
            <a:off x="635000" y="4635500"/>
            <a:ext cx="23114000" cy="4445000"/>
          </a:xfrm>
          <a:prstGeom prst="rect">
            <a:avLst/>
          </a:prstGeom>
        </p:spPr>
        <p:txBody>
          <a:bodyPr anchor="ctr"/>
          <a:lstStyle>
            <a:lvl1pPr>
              <a:defRPr sz="11600">
                <a:solidFill>
                  <a:srgbClr val="FFFFFF"/>
                </a:solidFill>
              </a:defRPr>
            </a:lvl1pPr>
          </a:lstStyle>
          <a:p>
            <a:r>
              <a:t>Section Title</a:t>
            </a:r>
          </a:p>
        </p:txBody>
      </p:sp>
      <p:sp>
        <p:nvSpPr>
          <p:cNvPr id="61"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sp>
        <p:nvSpPr>
          <p:cNvPr id="62" name="Slide Number"/>
          <p:cNvSpPr txBox="1">
            <a:spLocks noGrp="1"/>
          </p:cNvSpPr>
          <p:nvPr>
            <p:ph type="sldNum" sz="quarter" idx="2"/>
          </p:nvPr>
        </p:nvSpPr>
        <p:spPr>
          <a:xfrm>
            <a:off x="23475289" y="12559589"/>
            <a:ext cx="340259" cy="623011"/>
          </a:xfrm>
          <a:prstGeom prst="rect">
            <a:avLst/>
          </a:prstGeom>
        </p:spPr>
        <p:txBody>
          <a:bodyPr/>
          <a:lstStyle>
            <a:lvl1pPr>
              <a:defRPr>
                <a:solidFill>
                  <a:srgbClr val="FFFFFF"/>
                </a:solidFill>
              </a:defRPr>
            </a:lvl1pPr>
          </a:lstStyle>
          <a:p>
            <a:fld id="{86CB4B4D-7CA3-9044-876B-883B54F8677D}" type="slidenum">
              <a:t>‹#›</a:t>
            </a:fld>
            <a:endParaRPr/>
          </a:p>
        </p:txBody>
      </p:sp>
      <p:pic>
        <p:nvPicPr>
          <p:cNvPr id="6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idebar">
    <p:bg>
      <p:bgPr>
        <a:solidFill>
          <a:schemeClr val="accent1">
            <a:hueOff val="514285"/>
            <a:lumOff val="18039"/>
          </a:schemeClr>
        </a:solidFill>
        <a:effectLst/>
      </p:bgPr>
    </p:bg>
    <p:spTree>
      <p:nvGrpSpPr>
        <p:cNvPr id="1" name=""/>
        <p:cNvGrpSpPr/>
        <p:nvPr/>
      </p:nvGrpSpPr>
      <p:grpSpPr>
        <a:xfrm>
          <a:off x="0" y="0"/>
          <a:ext cx="0" cy="0"/>
          <a:chOff x="0" y="0"/>
          <a:chExt cx="0" cy="0"/>
        </a:xfrm>
      </p:grpSpPr>
      <p:sp>
        <p:nvSpPr>
          <p:cNvPr id="221" name="backing shape"/>
          <p:cNvSpPr/>
          <p:nvPr/>
        </p:nvSpPr>
        <p:spPr>
          <a:xfrm>
            <a:off x="7939378" y="-1960"/>
            <a:ext cx="16444622" cy="13719920"/>
          </a:xfrm>
          <a:prstGeom prst="rect">
            <a:avLst/>
          </a:prstGeom>
          <a:solidFill>
            <a:srgbClr val="FFFFFF"/>
          </a:solidFill>
          <a:ln w="12700">
            <a:miter lim="400000"/>
          </a:ln>
          <a:effectLst>
            <a:outerShdw blurRad="368300" dist="136853" dir="5400000" rotWithShape="0">
              <a:srgbClr val="000000">
                <a:alpha val="8323"/>
              </a:srgbClr>
            </a:outerShdw>
          </a:effectLst>
        </p:spPr>
        <p:txBody>
          <a:bodyPr lIns="50800" tIns="50800" rIns="50800" bIns="50800" anchor="ctr"/>
          <a:lstStyle/>
          <a:p>
            <a:pPr algn="ctr" defTabSz="825500">
              <a:lnSpc>
                <a:spcPct val="100000"/>
              </a:lnSpc>
              <a:defRPr sz="3200" spc="0">
                <a:solidFill>
                  <a:srgbClr val="FFFFFF"/>
                </a:solidFill>
                <a:latin typeface="Avenir Medium"/>
                <a:ea typeface="Avenir Medium"/>
                <a:cs typeface="Avenir Medium"/>
                <a:sym typeface="Avenir Medium"/>
              </a:defRPr>
            </a:pPr>
            <a:endParaRPr/>
          </a:p>
        </p:txBody>
      </p:sp>
      <p:sp>
        <p:nvSpPr>
          <p:cNvPr id="222" name="Body Level One…"/>
          <p:cNvSpPr txBox="1">
            <a:spLocks noGrp="1"/>
          </p:cNvSpPr>
          <p:nvPr>
            <p:ph type="body" sz="quarter" idx="1" hasCustomPrompt="1"/>
          </p:nvPr>
        </p:nvSpPr>
        <p:spPr>
          <a:xfrm>
            <a:off x="635000" y="3490734"/>
            <a:ext cx="6667500" cy="8762172"/>
          </a:xfrm>
          <a:prstGeom prst="rect">
            <a:avLst/>
          </a:prstGeom>
        </p:spPr>
        <p:txBody>
          <a:bodyPr lIns="0" tIns="0" rIns="0" bIns="0"/>
          <a:lstStyle>
            <a:lvl1pPr marL="355599" indent="-355599">
              <a:buSzPct val="120000"/>
            </a:lvl1pPr>
            <a:lvl2pPr marL="1083733" indent="-474133">
              <a:buSzPct val="123000"/>
            </a:lvl2pPr>
            <a:lvl3pPr marL="1693333" indent="-474133">
              <a:buSzPct val="123000"/>
              <a:buChar char="•"/>
            </a:lvl3pPr>
            <a:lvl4pPr marL="2302933" indent="-474133">
              <a:buSzPct val="123000"/>
              <a:buChar char="•"/>
            </a:lvl4pPr>
            <a:lvl5pPr marL="2912533" indent="-474133">
              <a:buSzPct val="123000"/>
            </a:lvl5pPr>
          </a:lstStyle>
          <a:p>
            <a:r>
              <a:t>Slide bullet text</a:t>
            </a:r>
          </a:p>
          <a:p>
            <a:pPr lvl="1"/>
            <a:endParaRPr/>
          </a:p>
          <a:p>
            <a:pPr lvl="2"/>
            <a:endParaRPr/>
          </a:p>
          <a:p>
            <a:pPr lvl="3"/>
            <a:endParaRPr/>
          </a:p>
          <a:p>
            <a:pPr lvl="4"/>
            <a:endParaRPr/>
          </a:p>
        </p:txBody>
      </p:sp>
      <p:sp>
        <p:nvSpPr>
          <p:cNvPr id="223" name="Slide Subtitle"/>
          <p:cNvSpPr txBox="1">
            <a:spLocks noGrp="1"/>
          </p:cNvSpPr>
          <p:nvPr>
            <p:ph type="body" sz="quarter" idx="21" hasCustomPrompt="1"/>
          </p:nvPr>
        </p:nvSpPr>
        <p:spPr>
          <a:xfrm>
            <a:off x="635000" y="1902968"/>
            <a:ext cx="6667500" cy="94748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24" name="Slide Title"/>
          <p:cNvSpPr txBox="1">
            <a:spLocks noGrp="1"/>
          </p:cNvSpPr>
          <p:nvPr>
            <p:ph type="title" hasCustomPrompt="1"/>
          </p:nvPr>
        </p:nvSpPr>
        <p:spPr>
          <a:xfrm>
            <a:off x="635000" y="952500"/>
            <a:ext cx="6668282" cy="952500"/>
          </a:xfrm>
          <a:prstGeom prst="rect">
            <a:avLst/>
          </a:prstGeom>
        </p:spPr>
        <p:txBody>
          <a:bodyPr/>
          <a:lstStyle/>
          <a:p>
            <a:r>
              <a:t>Slide Title</a:t>
            </a:r>
          </a:p>
        </p:txBody>
      </p:sp>
      <p:sp>
        <p:nvSpPr>
          <p:cNvPr id="2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6"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pic>
        <p:nvPicPr>
          <p:cNvPr id="227"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266" name="Slide Title"/>
          <p:cNvSpPr txBox="1">
            <a:spLocks noGrp="1"/>
          </p:cNvSpPr>
          <p:nvPr>
            <p:ph type="title" hasCustomPrompt="1"/>
          </p:nvPr>
        </p:nvSpPr>
        <p:spPr>
          <a:xfrm>
            <a:off x="635000" y="952500"/>
            <a:ext cx="22733000" cy="947479"/>
          </a:xfrm>
          <a:prstGeom prst="rect">
            <a:avLst/>
          </a:prstGeom>
        </p:spPr>
        <p:txBody>
          <a:bodyPr/>
          <a:lstStyle/>
          <a:p>
            <a:r>
              <a:t>Slide Title</a:t>
            </a:r>
          </a:p>
        </p:txBody>
      </p:sp>
      <p:sp>
        <p:nvSpPr>
          <p:cNvPr id="267" name="Slide Subtitle"/>
          <p:cNvSpPr txBox="1">
            <a:spLocks noGrp="1"/>
          </p:cNvSpPr>
          <p:nvPr>
            <p:ph type="body" sz="quarter" idx="21" hasCustomPrompt="1"/>
          </p:nvPr>
        </p:nvSpPr>
        <p:spPr>
          <a:xfrm>
            <a:off x="635000" y="1905000"/>
            <a:ext cx="22733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68" name="Body Level One…"/>
          <p:cNvSpPr txBox="1">
            <a:spLocks noGrp="1"/>
          </p:cNvSpPr>
          <p:nvPr>
            <p:ph type="body" sz="half" idx="1" hasCustomPrompt="1"/>
          </p:nvPr>
        </p:nvSpPr>
        <p:spPr>
          <a:xfrm>
            <a:off x="635000" y="3492500"/>
            <a:ext cx="11242895"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Slide bullet text</a:t>
            </a:r>
          </a:p>
          <a:p>
            <a:pPr lvl="1"/>
            <a:endParaRPr/>
          </a:p>
          <a:p>
            <a:pPr lvl="2"/>
            <a:endParaRPr/>
          </a:p>
          <a:p>
            <a:pPr lvl="3"/>
            <a:endParaRPr/>
          </a:p>
          <a:p>
            <a:pPr lvl="4"/>
            <a:endParaRPr/>
          </a:p>
        </p:txBody>
      </p:sp>
      <p:sp>
        <p:nvSpPr>
          <p:cNvPr id="269" name="Body Level One…"/>
          <p:cNvSpPr txBox="1">
            <a:spLocks noGrp="1"/>
          </p:cNvSpPr>
          <p:nvPr>
            <p:ph type="body" sz="half" idx="22"/>
          </p:nvPr>
        </p:nvSpPr>
        <p:spPr>
          <a:xfrm>
            <a:off x="12511239" y="3492500"/>
            <a:ext cx="11239501"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27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mp; Paragraph @ Top">
    <p:spTree>
      <p:nvGrpSpPr>
        <p:cNvPr id="1" name=""/>
        <p:cNvGrpSpPr/>
        <p:nvPr/>
      </p:nvGrpSpPr>
      <p:grpSpPr>
        <a:xfrm>
          <a:off x="0" y="0"/>
          <a:ext cx="0" cy="0"/>
          <a:chOff x="0" y="0"/>
          <a:chExt cx="0" cy="0"/>
        </a:xfrm>
      </p:grpSpPr>
      <p:sp>
        <p:nvSpPr>
          <p:cNvPr id="277" name="Slide Title"/>
          <p:cNvSpPr txBox="1">
            <a:spLocks noGrp="1"/>
          </p:cNvSpPr>
          <p:nvPr>
            <p:ph type="title" hasCustomPrompt="1"/>
          </p:nvPr>
        </p:nvSpPr>
        <p:spPr>
          <a:xfrm>
            <a:off x="635000" y="952500"/>
            <a:ext cx="22733000" cy="952500"/>
          </a:xfrm>
          <a:prstGeom prst="rect">
            <a:avLst/>
          </a:prstGeom>
        </p:spPr>
        <p:txBody>
          <a:bodyPr/>
          <a:lstStyle/>
          <a:p>
            <a:r>
              <a:t>Slide Title</a:t>
            </a:r>
          </a:p>
        </p:txBody>
      </p:sp>
      <p:sp>
        <p:nvSpPr>
          <p:cNvPr id="278" name="Body Level One…"/>
          <p:cNvSpPr txBox="1">
            <a:spLocks noGrp="1"/>
          </p:cNvSpPr>
          <p:nvPr>
            <p:ph type="body" sz="quarter" idx="1" hasCustomPrompt="1"/>
          </p:nvPr>
        </p:nvSpPr>
        <p:spPr>
          <a:xfrm>
            <a:off x="635000" y="1905000"/>
            <a:ext cx="22732084" cy="1587500"/>
          </a:xfrm>
          <a:prstGeom prst="rect">
            <a:avLst/>
          </a:prstGeom>
        </p:spPr>
        <p:txBody>
          <a:bodyPr/>
          <a:lstStyle>
            <a:lvl1pPr marL="0" indent="0">
              <a:buClrTx/>
              <a:buSzTx/>
              <a:buNone/>
            </a:lvl1pPr>
            <a:lvl2pPr marL="0" indent="457200">
              <a:buClrTx/>
              <a:buSzTx/>
              <a:buNone/>
            </a:lvl2pPr>
            <a:lvl3pPr>
              <a:buClrTx/>
            </a:lvl3pPr>
            <a:lvl4pPr>
              <a:buClrTx/>
            </a:lvl4pPr>
            <a:lvl5pPr marL="0" indent="1828800">
              <a:buClrTx/>
              <a:buSzTx/>
              <a:buNone/>
            </a:lvl5pPr>
          </a:lstStyle>
          <a:p>
            <a:r>
              <a:t>Slide bullet text</a:t>
            </a:r>
          </a:p>
          <a:p>
            <a:pPr lvl="1"/>
            <a:endParaRPr/>
          </a:p>
          <a:p>
            <a:pPr lvl="2"/>
            <a:endParaRPr/>
          </a:p>
          <a:p>
            <a:pPr lvl="3"/>
            <a:endParaRPr/>
          </a:p>
          <a:p>
            <a:pPr lvl="4"/>
            <a:endParaRPr/>
          </a:p>
        </p:txBody>
      </p:sp>
      <p:sp>
        <p:nvSpPr>
          <p:cNvPr id="2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Blank (w/o footer)">
    <p:spTree>
      <p:nvGrpSpPr>
        <p:cNvPr id="1" name=""/>
        <p:cNvGrpSpPr/>
        <p:nvPr/>
      </p:nvGrpSpPr>
      <p:grpSpPr>
        <a:xfrm>
          <a:off x="0" y="0"/>
          <a:ext cx="0" cy="0"/>
          <a:chOff x="0" y="0"/>
          <a:chExt cx="0" cy="0"/>
        </a:xfrm>
      </p:grpSpPr>
      <p:sp>
        <p:nvSpPr>
          <p:cNvPr id="675"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635000" y="952500"/>
            <a:ext cx="23114000"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Slide Title</a:t>
            </a:r>
          </a:p>
        </p:txBody>
      </p:sp>
      <p:sp>
        <p:nvSpPr>
          <p:cNvPr id="3"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4" name="Slide Number"/>
          <p:cNvSpPr txBox="1">
            <a:spLocks noGrp="1"/>
          </p:cNvSpPr>
          <p:nvPr>
            <p:ph type="sldNum" sz="quarter" idx="2"/>
          </p:nvPr>
        </p:nvSpPr>
        <p:spPr>
          <a:xfrm>
            <a:off x="23475594" y="12559589"/>
            <a:ext cx="340260" cy="623011"/>
          </a:xfrm>
          <a:prstGeom prst="rect">
            <a:avLst/>
          </a:prstGeom>
          <a:ln w="12700">
            <a:miter lim="400000"/>
          </a:ln>
        </p:spPr>
        <p:txBody>
          <a:bodyPr wrap="none" lIns="50800" tIns="50800" rIns="50800" bIns="50800" anchor="b">
            <a:spAutoFit/>
          </a:bodyPr>
          <a:lstStyle>
            <a:lvl1pPr algn="ctr" defTabSz="584200">
              <a:defRPr spc="0">
                <a:latin typeface="Avenir Medium"/>
                <a:ea typeface="Avenir Medium"/>
                <a:cs typeface="Avenir Medium"/>
                <a:sym typeface="Avenir Medium"/>
              </a:defRPr>
            </a:lvl1pPr>
          </a:lstStyle>
          <a:p>
            <a:fld id="{86CB4B4D-7CA3-9044-876B-883B54F8677D}" type="slidenum">
              <a:t>‹#›</a:t>
            </a:fld>
            <a:endParaRPr/>
          </a:p>
        </p:txBody>
      </p:sp>
      <p:pic>
        <p:nvPicPr>
          <p:cNvPr id="5" name="Image" descr="Image"/>
          <p:cNvPicPr>
            <a:picLocks noChangeAspect="1"/>
          </p:cNvPicPr>
          <p:nvPr/>
        </p:nvPicPr>
        <p:blipFill>
          <a:blip r:embed="rId18"/>
          <a:stretch>
            <a:fillRect/>
          </a:stretch>
        </p:blipFill>
        <p:spPr>
          <a:xfrm>
            <a:off x="584200" y="12763500"/>
            <a:ext cx="6146800" cy="479458"/>
          </a:xfrm>
          <a:prstGeom prst="rect">
            <a:avLst/>
          </a:prstGeom>
          <a:ln w="12700">
            <a:miter lim="400000"/>
          </a:ln>
        </p:spPr>
      </p:pic>
      <p:sp>
        <p:nvSpPr>
          <p:cNvPr id="7"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Slide bullet text</a:t>
            </a:r>
          </a:p>
          <a:p>
            <a:pPr lvl="1"/>
            <a:endParaRPr/>
          </a:p>
          <a:p>
            <a:pPr lvl="2"/>
            <a:endParaRPr/>
          </a:p>
          <a:p>
            <a:pPr lvl="3"/>
            <a:endParaRPr/>
          </a:p>
          <a:p>
            <a:pPr lvl="4"/>
            <a:endParaRPr/>
          </a:p>
        </p:txBody>
      </p:sp>
    </p:spTree>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653" r:id="rId5"/>
    <p:sldLayoutId id="2147483668" r:id="rId6"/>
    <p:sldLayoutId id="2147483671" r:id="rId7"/>
    <p:sldLayoutId id="2147483672" r:id="rId8"/>
    <p:sldLayoutId id="2147483698" r:id="rId9"/>
    <p:sldLayoutId id="2147483699" r:id="rId10"/>
    <p:sldLayoutId id="2147483700" r:id="rId11"/>
    <p:sldLayoutId id="2147483701" r:id="rId12"/>
    <p:sldLayoutId id="2147483702" r:id="rId13"/>
    <p:sldLayoutId id="2147483703" r:id="rId14"/>
    <p:sldLayoutId id="2147483717" r:id="rId15"/>
    <p:sldLayoutId id="2147483718" r:id="rId16"/>
  </p:sldLayoutIdLst>
  <p:transition spd="med"/>
  <p:txStyles>
    <p:titleStyle>
      <a:lvl1pPr marL="0" marR="0" indent="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6pPr>
      <a:lvl7pPr marL="0" marR="0" indent="2743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7pPr>
      <a:lvl8pPr marL="0" marR="0" indent="3200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8pPr>
      <a:lvl9pPr marL="0" marR="0" indent="3657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9pPr>
    </p:titleStyle>
    <p:body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p:bodyStyle>
    <p:otherStyle>
      <a:lvl1pPr marL="0" marR="0" indent="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1pPr>
      <a:lvl2pPr marL="0" marR="0" indent="457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2pPr>
      <a:lvl3pPr marL="0" marR="0" indent="914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3pPr>
      <a:lvl4pPr marL="0" marR="0" indent="1371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4pPr>
      <a:lvl5pPr marL="0" marR="0" indent="18288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5pPr>
      <a:lvl6pPr marL="0" marR="0" indent="22860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6pPr>
      <a:lvl7pPr marL="0" marR="0" indent="2743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7pPr>
      <a:lvl8pPr marL="0" marR="0" indent="3200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8pPr>
      <a:lvl9pPr marL="0" marR="0" indent="3657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97E44-A927-181F-D88B-95FD816F17E2}"/>
              </a:ext>
            </a:extLst>
          </p:cNvPr>
          <p:cNvSpPr>
            <a:spLocks noGrp="1"/>
          </p:cNvSpPr>
          <p:nvPr>
            <p:ph type="title"/>
          </p:nvPr>
        </p:nvSpPr>
        <p:spPr/>
        <p:txBody>
          <a:bodyPr>
            <a:noAutofit/>
          </a:bodyPr>
          <a:lstStyle/>
          <a:p>
            <a:r>
              <a:rPr lang="en-HK" sz="8800" dirty="0"/>
              <a:t>AHG13: </a:t>
            </a:r>
            <a:r>
              <a:rPr lang="en-CA" sz="8800" dirty="0"/>
              <a:t>Frequency domain Film Grain Objective Metric with Adaptive Region Selection</a:t>
            </a:r>
            <a:r>
              <a:rPr lang="en-HK" sz="8800" dirty="0"/>
              <a:t> </a:t>
            </a:r>
            <a:endParaRPr lang="en-US" sz="8800" dirty="0"/>
          </a:p>
        </p:txBody>
      </p:sp>
      <p:sp>
        <p:nvSpPr>
          <p:cNvPr id="3" name="Text Placeholder 2">
            <a:extLst>
              <a:ext uri="{FF2B5EF4-FFF2-40B4-BE49-F238E27FC236}">
                <a16:creationId xmlns:a16="http://schemas.microsoft.com/office/drawing/2014/main" id="{A7C89B2A-E988-EF87-1247-2AF1EA95B64F}"/>
              </a:ext>
            </a:extLst>
          </p:cNvPr>
          <p:cNvSpPr>
            <a:spLocks noGrp="1"/>
          </p:cNvSpPr>
          <p:nvPr>
            <p:ph type="body" sz="half" idx="1"/>
          </p:nvPr>
        </p:nvSpPr>
        <p:spPr>
          <a:xfrm>
            <a:off x="635000" y="9728727"/>
            <a:ext cx="23114000" cy="2463273"/>
          </a:xfrm>
        </p:spPr>
        <p:txBody>
          <a:bodyPr/>
          <a:lstStyle/>
          <a:p>
            <a:r>
              <a:rPr lang="en-US" b="1" u="sng" dirty="0" err="1"/>
              <a:t>Xuewei</a:t>
            </a:r>
            <a:r>
              <a:rPr lang="en-US" b="1" u="sng" dirty="0"/>
              <a:t> Meng</a:t>
            </a:r>
            <a:r>
              <a:rPr lang="en-US" dirty="0"/>
              <a:t>, </a:t>
            </a:r>
            <a:r>
              <a:rPr lang="en-US" dirty="0" err="1"/>
              <a:t>Wenhao</a:t>
            </a:r>
            <a:r>
              <a:rPr lang="en-US" dirty="0"/>
              <a:t> Zhang, Scott </a:t>
            </a:r>
            <a:r>
              <a:rPr lang="en-US" dirty="0" err="1"/>
              <a:t>Labrozzi</a:t>
            </a:r>
            <a:r>
              <a:rPr lang="en-US" dirty="0"/>
              <a:t> (Disney Streaming)</a:t>
            </a:r>
          </a:p>
          <a:p>
            <a:r>
              <a:rPr lang="en-US" dirty="0"/>
              <a:t>Jan. 2024</a:t>
            </a:r>
          </a:p>
          <a:p>
            <a:endParaRPr lang="en-US" dirty="0"/>
          </a:p>
        </p:txBody>
      </p:sp>
    </p:spTree>
    <p:extLst>
      <p:ext uri="{BB962C8B-B14F-4D97-AF65-F5344CB8AC3E}">
        <p14:creationId xmlns:p14="http://schemas.microsoft.com/office/powerpoint/2010/main" val="345493438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Evaluation of Film Grain Objective Metrics</a:t>
            </a:r>
            <a:endParaRPr dirty="0"/>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spTree>
    <p:extLst>
      <p:ext uri="{BB962C8B-B14F-4D97-AF65-F5344CB8AC3E}">
        <p14:creationId xmlns:p14="http://schemas.microsoft.com/office/powerpoint/2010/main" val="343967659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PLCC and SROCC of SFGA, and the proposed SFGA-2.0</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600" b="1" dirty="0">
                <a:sym typeface="Poppins"/>
              </a:rPr>
              <a:t>The smaller the value, the stronger the correlation with the MOS score.</a:t>
            </a:r>
          </a:p>
          <a:p>
            <a:r>
              <a:rPr lang="en-US" sz="3600" b="1" dirty="0">
                <a:sym typeface="Poppins"/>
              </a:rPr>
              <a:t>The proposed SFGA 2.0 shows better results compared to the SFGA.</a:t>
            </a:r>
            <a:endParaRPr lang="en-US" sz="3600"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graphicFrame>
        <p:nvGraphicFramePr>
          <p:cNvPr id="3" name="Table 2">
            <a:extLst>
              <a:ext uri="{FF2B5EF4-FFF2-40B4-BE49-F238E27FC236}">
                <a16:creationId xmlns:a16="http://schemas.microsoft.com/office/drawing/2014/main" id="{072E53D0-C7CC-B555-8369-8C5FB2E304DD}"/>
              </a:ext>
            </a:extLst>
          </p:cNvPr>
          <p:cNvGraphicFramePr>
            <a:graphicFrameLocks noGrp="1"/>
          </p:cNvGraphicFramePr>
          <p:nvPr>
            <p:extLst>
              <p:ext uri="{D42A27DB-BD31-4B8C-83A1-F6EECF244321}">
                <p14:modId xmlns:p14="http://schemas.microsoft.com/office/powerpoint/2010/main" val="3344591645"/>
              </p:ext>
            </p:extLst>
          </p:nvPr>
        </p:nvGraphicFramePr>
        <p:xfrm>
          <a:off x="5319530" y="6320957"/>
          <a:ext cx="12309250" cy="4572000"/>
        </p:xfrm>
        <a:graphic>
          <a:graphicData uri="http://schemas.openxmlformats.org/drawingml/2006/table">
            <a:tbl>
              <a:tblPr firstRow="1" bandRow="1">
                <a:tableStyleId>{5940675A-B579-460E-94D1-54222C63F5DA}</a:tableStyleId>
              </a:tblPr>
              <a:tblGrid>
                <a:gridCol w="2461850">
                  <a:extLst>
                    <a:ext uri="{9D8B030D-6E8A-4147-A177-3AD203B41FA5}">
                      <a16:colId xmlns:a16="http://schemas.microsoft.com/office/drawing/2014/main" val="1305171575"/>
                    </a:ext>
                  </a:extLst>
                </a:gridCol>
                <a:gridCol w="2461850">
                  <a:extLst>
                    <a:ext uri="{9D8B030D-6E8A-4147-A177-3AD203B41FA5}">
                      <a16:colId xmlns:a16="http://schemas.microsoft.com/office/drawing/2014/main" val="2787636170"/>
                    </a:ext>
                  </a:extLst>
                </a:gridCol>
                <a:gridCol w="2461850">
                  <a:extLst>
                    <a:ext uri="{9D8B030D-6E8A-4147-A177-3AD203B41FA5}">
                      <a16:colId xmlns:a16="http://schemas.microsoft.com/office/drawing/2014/main" val="67255698"/>
                    </a:ext>
                  </a:extLst>
                </a:gridCol>
                <a:gridCol w="2461850">
                  <a:extLst>
                    <a:ext uri="{9D8B030D-6E8A-4147-A177-3AD203B41FA5}">
                      <a16:colId xmlns:a16="http://schemas.microsoft.com/office/drawing/2014/main" val="1519053177"/>
                    </a:ext>
                  </a:extLst>
                </a:gridCol>
                <a:gridCol w="2461850">
                  <a:extLst>
                    <a:ext uri="{9D8B030D-6E8A-4147-A177-3AD203B41FA5}">
                      <a16:colId xmlns:a16="http://schemas.microsoft.com/office/drawing/2014/main" val="2666135506"/>
                    </a:ext>
                  </a:extLst>
                </a:gridCol>
              </a:tblGrid>
              <a:tr h="370840">
                <a:tc>
                  <a:txBody>
                    <a:bodyPr/>
                    <a:lstStyle/>
                    <a:p>
                      <a:pPr>
                        <a:lnSpc>
                          <a:spcPct val="100000"/>
                        </a:lnSpc>
                      </a:pPr>
                      <a:endParaRPr lang="en-US" sz="2400" dirty="0">
                        <a:solidFill>
                          <a:srgbClr val="1A074F"/>
                        </a:solidFill>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gridSpan="2">
                  <a:txBody>
                    <a:bodyPr/>
                    <a:lstStyle/>
                    <a:p>
                      <a:pPr>
                        <a:lnSpc>
                          <a:spcPct val="100000"/>
                        </a:lnSpc>
                      </a:pPr>
                      <a:r>
                        <a:rPr lang="en-US" sz="2400" b="1" dirty="0">
                          <a:solidFill>
                            <a:srgbClr val="1A074F"/>
                          </a:solidFill>
                        </a:rPr>
                        <a:t>SFGA in JVET-AF0209</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hMerge="1">
                  <a:txBody>
                    <a:bodyPr/>
                    <a:lstStyle/>
                    <a:p>
                      <a:endParaRPr lang="en-US" dirty="0"/>
                    </a:p>
                  </a:txBody>
                  <a:tcPr anchor="ctr"/>
                </a:tc>
                <a:tc gridSpan="2">
                  <a:txBody>
                    <a:bodyPr/>
                    <a:lstStyle/>
                    <a:p>
                      <a:pPr>
                        <a:lnSpc>
                          <a:spcPct val="100000"/>
                        </a:lnSpc>
                      </a:pPr>
                      <a:r>
                        <a:rPr lang="en-US" sz="2400" b="1" dirty="0">
                          <a:solidFill>
                            <a:srgbClr val="1A074F"/>
                          </a:solidFill>
                        </a:rPr>
                        <a:t>Proposed SFGA 2.0</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hMerge="1">
                  <a:txBody>
                    <a:bodyPr/>
                    <a:lstStyle/>
                    <a:p>
                      <a:pPr>
                        <a:lnSpc>
                          <a:spcPct val="100000"/>
                        </a:lnSpc>
                      </a:pPr>
                      <a:endParaRPr lang="en-US" sz="2400" b="1" dirty="0">
                        <a:solidFill>
                          <a:srgbClr val="1A074F"/>
                        </a:solidFill>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635816595"/>
                  </a:ext>
                </a:extLst>
              </a:tr>
              <a:tr h="370840">
                <a:tc>
                  <a:txBody>
                    <a:bodyPr/>
                    <a:lstStyle/>
                    <a:p>
                      <a:pPr marL="0" marR="0" indent="0" algn="ctr" defTabSz="584200" rtl="0" latinLnBrk="0">
                        <a:lnSpc>
                          <a:spcPct val="100000"/>
                        </a:lnSpc>
                        <a:spcBef>
                          <a:spcPts val="0"/>
                        </a:spcBef>
                        <a:spcAft>
                          <a:spcPts val="0"/>
                        </a:spcAft>
                        <a:buClrTx/>
                        <a:buSzTx/>
                        <a:buFontTx/>
                        <a:buNone/>
                        <a:tabLst/>
                      </a:pPr>
                      <a:endParaRPr lang="en-US" sz="2400" b="1" i="0" u="none" strike="noStrike" cap="none" spc="0" baseline="0" dirty="0">
                        <a:solidFill>
                          <a:srgbClr val="1A074F"/>
                        </a:solidFill>
                        <a:uFillTx/>
                        <a:latin typeface="+mn-lt"/>
                        <a:ea typeface="+mn-ea"/>
                        <a:cs typeface="+mn-cs"/>
                        <a:sym typeface="Avenir Medium"/>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PLCC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SROCC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PLCC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SROCC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900330930"/>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Image1</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-0.777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-0.790</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-0.841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-0.851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839613548"/>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Image2</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-0.782</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-0.771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-0.868</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-0.904</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808865856"/>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Image3</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-0.830</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-0.741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-0.807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-0.842</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540520474"/>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Image4</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-0.862</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-0.767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-0.838</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-0.828</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305611345"/>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Image5</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-0.807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-0.689</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-0.784</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-0.805</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162920604"/>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Image6</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-0.831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-0.721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-0.857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-0.753</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03315922"/>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Average </a:t>
                      </a:r>
                      <a:endParaRPr lang="en-US" sz="2400" b="1" i="0" u="none" strike="noStrike" cap="none" spc="0" baseline="0" dirty="0">
                        <a:solidFill>
                          <a:srgbClr val="1A074F"/>
                        </a:solidFill>
                        <a:uFillTx/>
                        <a:latin typeface="+mn-lt"/>
                        <a:ea typeface="+mn-ea"/>
                        <a:cs typeface="+mn-cs"/>
                        <a:sym typeface="Avenir Medium"/>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-0.815</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a:solidFill>
                            <a:srgbClr val="1A074F"/>
                          </a:solidFill>
                          <a:uFillTx/>
                          <a:latin typeface="+mn-lt"/>
                          <a:ea typeface="+mn-ea"/>
                          <a:cs typeface="+mn-cs"/>
                          <a:sym typeface="Avenir Medium"/>
                        </a:rPr>
                        <a:t>-0.747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-0.833</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-0.831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4207774918"/>
                  </a:ext>
                </a:extLst>
              </a:tr>
              <a:tr h="370840">
                <a:tc>
                  <a:txBody>
                    <a:bodyPr/>
                    <a:lstStyle/>
                    <a:p>
                      <a:pPr marL="0" marR="0" indent="0" algn="ctr" defTabSz="584200" rtl="0" latinLnBrk="0">
                        <a:lnSpc>
                          <a:spcPct val="100000"/>
                        </a:lnSpc>
                        <a:spcBef>
                          <a:spcPts val="0"/>
                        </a:spcBef>
                        <a:spcAft>
                          <a:spcPts val="0"/>
                        </a:spcAft>
                        <a:buClrTx/>
                        <a:buSzTx/>
                        <a:buFontTx/>
                        <a:buNone/>
                        <a:tabLst/>
                      </a:pPr>
                      <a:r>
                        <a:rPr lang="en-US" sz="2400" b="1" i="0" u="none" strike="noStrike" cap="none" spc="0" baseline="0" dirty="0">
                          <a:solidFill>
                            <a:srgbClr val="1A074F"/>
                          </a:solidFill>
                          <a:uFillTx/>
                          <a:latin typeface="+mn-lt"/>
                          <a:ea typeface="+mn-ea"/>
                          <a:cs typeface="+mn-cs"/>
                          <a:sym typeface="Avenir Medium"/>
                        </a:rPr>
                        <a:t>All images</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-0.759</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-0.777</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-0.809</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-0.821</a:t>
                      </a:r>
                    </a:p>
                  </a:txBody>
                  <a:tcPr marL="68580" marR="68580" marT="0" marB="0">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031634825"/>
                  </a:ext>
                </a:extLst>
              </a:tr>
            </a:tbl>
          </a:graphicData>
        </a:graphic>
      </p:graphicFrame>
      <p:sp>
        <p:nvSpPr>
          <p:cNvPr id="2" name="Left Brace 1">
            <a:extLst>
              <a:ext uri="{FF2B5EF4-FFF2-40B4-BE49-F238E27FC236}">
                <a16:creationId xmlns:a16="http://schemas.microsoft.com/office/drawing/2014/main" id="{44978C98-5882-1AEE-DDBA-2AB48AFEB537}"/>
              </a:ext>
            </a:extLst>
          </p:cNvPr>
          <p:cNvSpPr/>
          <p:nvPr/>
        </p:nvSpPr>
        <p:spPr>
          <a:xfrm>
            <a:off x="4819148" y="7257994"/>
            <a:ext cx="178154" cy="2609019"/>
          </a:xfrm>
          <a:prstGeom prst="leftBrace">
            <a:avLst/>
          </a:prstGeom>
          <a:noFill/>
          <a:ln w="25400" cap="flat">
            <a:solidFill>
              <a:srgbClr val="1A074F"/>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4" name="TextBox 3">
            <a:extLst>
              <a:ext uri="{FF2B5EF4-FFF2-40B4-BE49-F238E27FC236}">
                <a16:creationId xmlns:a16="http://schemas.microsoft.com/office/drawing/2014/main" id="{1CCFB277-E4FB-3A1B-B4FB-B6F44196C25D}"/>
              </a:ext>
            </a:extLst>
          </p:cNvPr>
          <p:cNvSpPr txBox="1"/>
          <p:nvPr/>
        </p:nvSpPr>
        <p:spPr>
          <a:xfrm>
            <a:off x="2315569" y="8171931"/>
            <a:ext cx="203177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50 data points</a:t>
            </a:r>
          </a:p>
        </p:txBody>
      </p:sp>
      <p:sp>
        <p:nvSpPr>
          <p:cNvPr id="5" name="TextBox 4">
            <a:extLst>
              <a:ext uri="{FF2B5EF4-FFF2-40B4-BE49-F238E27FC236}">
                <a16:creationId xmlns:a16="http://schemas.microsoft.com/office/drawing/2014/main" id="{111E50CA-3DEF-C7A1-E0B5-E3C4C4B62658}"/>
              </a:ext>
            </a:extLst>
          </p:cNvPr>
          <p:cNvSpPr txBox="1"/>
          <p:nvPr/>
        </p:nvSpPr>
        <p:spPr>
          <a:xfrm>
            <a:off x="2232758" y="10341377"/>
            <a:ext cx="219739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300 data points</a:t>
            </a:r>
          </a:p>
        </p:txBody>
      </p:sp>
    </p:spTree>
    <p:extLst>
      <p:ext uri="{BB962C8B-B14F-4D97-AF65-F5344CB8AC3E}">
        <p14:creationId xmlns:p14="http://schemas.microsoft.com/office/powerpoint/2010/main" val="119220442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PLCC and SROCC of SFGA, and the proposed SFGA 2.0</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600" b="1" dirty="0">
                <a:sym typeface="Poppins"/>
              </a:rPr>
              <a:t>The proposed SFGA 2.0 shows better results compared to the SFGA.</a:t>
            </a:r>
            <a:endParaRPr lang="en-US" sz="3600"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12</a:t>
            </a:fld>
            <a:endParaRPr/>
          </a:p>
        </p:txBody>
      </p:sp>
      <p:pic>
        <p:nvPicPr>
          <p:cNvPr id="3" name="Picture 2" descr="A diagram of a graph&#10;&#10;Description automatically generated">
            <a:extLst>
              <a:ext uri="{FF2B5EF4-FFF2-40B4-BE49-F238E27FC236}">
                <a16:creationId xmlns:a16="http://schemas.microsoft.com/office/drawing/2014/main" id="{7F0B155E-D6AB-A3BA-50EE-FD07D6E1C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986" y="4862668"/>
            <a:ext cx="8987284" cy="7308165"/>
          </a:xfrm>
          <a:prstGeom prst="rect">
            <a:avLst/>
          </a:prstGeom>
        </p:spPr>
      </p:pic>
      <p:pic>
        <p:nvPicPr>
          <p:cNvPr id="4" name="Picture 3" descr="A diagram of a graph&#10;&#10;Description automatically generated">
            <a:extLst>
              <a:ext uri="{FF2B5EF4-FFF2-40B4-BE49-F238E27FC236}">
                <a16:creationId xmlns:a16="http://schemas.microsoft.com/office/drawing/2014/main" id="{E34F5BF8-2449-15BD-5554-540F0C9330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27439" y="4916750"/>
            <a:ext cx="9438926" cy="7200000"/>
          </a:xfrm>
          <a:prstGeom prst="rect">
            <a:avLst/>
          </a:prstGeom>
        </p:spPr>
      </p:pic>
    </p:spTree>
    <p:extLst>
      <p:ext uri="{BB962C8B-B14F-4D97-AF65-F5344CB8AC3E}">
        <p14:creationId xmlns:p14="http://schemas.microsoft.com/office/powerpoint/2010/main" val="312230640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Conclusion</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1087371" cy="8763000"/>
          </a:xfrm>
          <a:prstGeom prst="rect">
            <a:avLst/>
          </a:prstGeom>
        </p:spPr>
        <p:txBody>
          <a:bodyPr>
            <a:normAutofit/>
          </a:bodyPr>
          <a:lstStyle/>
          <a:p>
            <a:r>
              <a:rPr lang="en-HK" sz="3600" b="1" dirty="0"/>
              <a:t>The film grain metric with region selection on </a:t>
            </a:r>
            <a:r>
              <a:rPr lang="en-HK" sz="3600" b="1" dirty="0" err="1"/>
              <a:t>content+grain</a:t>
            </a:r>
            <a:r>
              <a:rPr lang="en-HK" sz="3600" b="1" dirty="0"/>
              <a:t> (SFGA 2.0) has a better performance compared to the SFGA proposed in JVET-AF0209. </a:t>
            </a:r>
          </a:p>
          <a:p>
            <a:endParaRPr lang="en-HK" sz="3600" b="1" dirty="0"/>
          </a:p>
          <a:p>
            <a:r>
              <a:rPr lang="en-HK" sz="3600" b="1" dirty="0"/>
              <a:t>This also greatly improves the completeness of the SFGA method and expands the application scenarios.</a:t>
            </a:r>
          </a:p>
          <a:p>
            <a:endParaRPr lang="en-HK" sz="3600" b="1" dirty="0"/>
          </a:p>
          <a:p>
            <a:r>
              <a:rPr lang="en-HK" sz="3600" b="1" dirty="0">
                <a:sym typeface="Poppins"/>
              </a:rPr>
              <a:t>It’s recommended to further study the proposed method and collect more data from JVET subjective viewing process to validate it.</a:t>
            </a:r>
          </a:p>
          <a:p>
            <a:endParaRPr lang="en-US" sz="3200" b="1"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a:p>
        </p:txBody>
      </p:sp>
    </p:spTree>
    <p:extLst>
      <p:ext uri="{BB962C8B-B14F-4D97-AF65-F5344CB8AC3E}">
        <p14:creationId xmlns:p14="http://schemas.microsoft.com/office/powerpoint/2010/main" val="32287737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Tables, Diagrams,…"/>
          <p:cNvSpPr txBox="1">
            <a:spLocks noGrp="1"/>
          </p:cNvSpPr>
          <p:nvPr>
            <p:ph type="title"/>
          </p:nvPr>
        </p:nvSpPr>
        <p:spPr>
          <a:prstGeom prst="rect">
            <a:avLst/>
          </a:prstGeom>
        </p:spPr>
        <p:txBody>
          <a:bodyPr/>
          <a:lstStyle/>
          <a:p>
            <a:r>
              <a:rPr lang="en-US" dirty="0"/>
              <a:t>Thank you</a:t>
            </a:r>
            <a:endParaRPr dirty="0"/>
          </a:p>
        </p:txBody>
      </p:sp>
      <p:sp>
        <p:nvSpPr>
          <p:cNvPr id="104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Title and Short Text"/>
          <p:cNvSpPr txBox="1">
            <a:spLocks noGrp="1"/>
          </p:cNvSpPr>
          <p:nvPr>
            <p:ph type="title"/>
          </p:nvPr>
        </p:nvSpPr>
        <p:spPr>
          <a:prstGeom prst="rect">
            <a:avLst/>
          </a:prstGeom>
        </p:spPr>
        <p:txBody>
          <a:bodyPr/>
          <a:lstStyle/>
          <a:p>
            <a:r>
              <a:rPr lang="en-US" dirty="0"/>
              <a:t>Outline</a:t>
            </a:r>
            <a:endParaRPr dirty="0"/>
          </a:p>
        </p:txBody>
      </p:sp>
      <p:sp>
        <p:nvSpPr>
          <p:cNvPr id="93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a:t>
            </a:fld>
            <a:endParaRPr/>
          </a:p>
        </p:txBody>
      </p:sp>
      <p:sp>
        <p:nvSpPr>
          <p:cNvPr id="5" name="Agenda topics…">
            <a:extLst>
              <a:ext uri="{FF2B5EF4-FFF2-40B4-BE49-F238E27FC236}">
                <a16:creationId xmlns:a16="http://schemas.microsoft.com/office/drawing/2014/main" id="{FFBE9C50-CB22-B111-1A39-55E4BA779B2E}"/>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Background: </a:t>
            </a:r>
            <a:r>
              <a:rPr lang="en-US" dirty="0" err="1"/>
              <a:t>subband</a:t>
            </a:r>
            <a:r>
              <a:rPr lang="en-US" dirty="0"/>
              <a:t> based film grain assessment (SFGA proposed in JVET-AF0209)</a:t>
            </a:r>
          </a:p>
          <a:p>
            <a:r>
              <a:rPr lang="en-US" dirty="0"/>
              <a:t>Proposed method: SFGA with adaptive region selection (SFGA-2.0)</a:t>
            </a:r>
          </a:p>
          <a:p>
            <a:r>
              <a:rPr lang="en-US" dirty="0"/>
              <a:t>Evaluation of film grain quality metrics</a:t>
            </a:r>
          </a:p>
          <a:p>
            <a:r>
              <a:rPr lang="en-US" dirty="0"/>
              <a:t>Conclusion</a:t>
            </a:r>
            <a:endParaRPr dirty="0"/>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err="1"/>
              <a:t>Subband</a:t>
            </a:r>
            <a:r>
              <a:rPr lang="en-US" dirty="0"/>
              <a:t> based film grain assessment (SFGA)</a:t>
            </a:r>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 xmlns:m="http://schemas.openxmlformats.org/officeDocument/2006/math" xmlns:a14="http://schemas.microsoft.com/office/drawing/2010/main">
      <p:transition spd="fast">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Title and Short Text"/>
          <p:cNvSpPr txBox="1">
            <a:spLocks noGrp="1"/>
          </p:cNvSpPr>
          <p:nvPr>
            <p:ph type="title"/>
          </p:nvPr>
        </p:nvSpPr>
        <p:spPr>
          <a:prstGeom prst="rect">
            <a:avLst/>
          </a:prstGeom>
        </p:spPr>
        <p:txBody>
          <a:bodyPr/>
          <a:lstStyle/>
          <a:p>
            <a:r>
              <a:rPr lang="en-US" dirty="0" err="1"/>
              <a:t>Subband</a:t>
            </a:r>
            <a:r>
              <a:rPr lang="en-US" dirty="0"/>
              <a:t> based film grain assessment (SFGA)</a:t>
            </a:r>
          </a:p>
        </p:txBody>
      </p:sp>
      <p:sp>
        <p:nvSpPr>
          <p:cNvPr id="93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a:t>
            </a:fld>
            <a:endParaRPr/>
          </a:p>
        </p:txBody>
      </p:sp>
      <p:sp>
        <p:nvSpPr>
          <p:cNvPr id="5" name="Agenda topics…">
            <a:extLst>
              <a:ext uri="{FF2B5EF4-FFF2-40B4-BE49-F238E27FC236}">
                <a16:creationId xmlns:a16="http://schemas.microsoft.com/office/drawing/2014/main" id="{FFBE9C50-CB22-B111-1A39-55E4BA779B2E}"/>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Framework</a:t>
            </a:r>
          </a:p>
        </p:txBody>
      </p:sp>
      <p:pic>
        <p:nvPicPr>
          <p:cNvPr id="63" name="Picture 62" descr="A diagram of a mathematical equation&#10;&#10;Description automatically generated">
            <a:extLst>
              <a:ext uri="{FF2B5EF4-FFF2-40B4-BE49-F238E27FC236}">
                <a16:creationId xmlns:a16="http://schemas.microsoft.com/office/drawing/2014/main" id="{A3DFE0AB-7A33-CE23-77C2-0D3CCC4570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512" y="4690110"/>
            <a:ext cx="22029541" cy="6709410"/>
          </a:xfrm>
          <a:prstGeom prst="rect">
            <a:avLst/>
          </a:prstGeom>
        </p:spPr>
      </p:pic>
    </p:spTree>
    <p:extLst>
      <p:ext uri="{BB962C8B-B14F-4D97-AF65-F5344CB8AC3E}">
        <p14:creationId xmlns:p14="http://schemas.microsoft.com/office/powerpoint/2010/main" val="322691015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933EB-4F21-3C88-F6A9-D9F44617B8CF}"/>
            </a:ext>
          </a:extLst>
        </p:cNvPr>
        <p:cNvGrpSpPr/>
        <p:nvPr/>
      </p:nvGrpSpPr>
      <p:grpSpPr>
        <a:xfrm>
          <a:off x="0" y="0"/>
          <a:ext cx="0" cy="0"/>
          <a:chOff x="0" y="0"/>
          <a:chExt cx="0" cy="0"/>
        </a:xfrm>
      </p:grpSpPr>
      <p:sp>
        <p:nvSpPr>
          <p:cNvPr id="936" name="Title and Short Text">
            <a:extLst>
              <a:ext uri="{FF2B5EF4-FFF2-40B4-BE49-F238E27FC236}">
                <a16:creationId xmlns:a16="http://schemas.microsoft.com/office/drawing/2014/main" id="{9D35ACF7-F667-7046-BB6E-23DFDD06C40F}"/>
              </a:ext>
            </a:extLst>
          </p:cNvPr>
          <p:cNvSpPr txBox="1">
            <a:spLocks noGrp="1"/>
          </p:cNvSpPr>
          <p:nvPr>
            <p:ph type="title"/>
          </p:nvPr>
        </p:nvSpPr>
        <p:spPr>
          <a:prstGeom prst="rect">
            <a:avLst/>
          </a:prstGeom>
        </p:spPr>
        <p:txBody>
          <a:bodyPr/>
          <a:lstStyle/>
          <a:p>
            <a:r>
              <a:rPr lang="en-US" dirty="0" err="1"/>
              <a:t>Subband</a:t>
            </a:r>
            <a:r>
              <a:rPr lang="en-US" dirty="0"/>
              <a:t> based film grain assessment (SFGA)</a:t>
            </a:r>
          </a:p>
        </p:txBody>
      </p:sp>
      <p:sp>
        <p:nvSpPr>
          <p:cNvPr id="938" name="Slide Number">
            <a:extLst>
              <a:ext uri="{FF2B5EF4-FFF2-40B4-BE49-F238E27FC236}">
                <a16:creationId xmlns:a16="http://schemas.microsoft.com/office/drawing/2014/main" id="{032CE582-6D86-B1AC-9D71-7BC418EFD496}"/>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a:p>
        </p:txBody>
      </p:sp>
      <p:sp>
        <p:nvSpPr>
          <p:cNvPr id="5" name="Agenda topics…">
            <a:extLst>
              <a:ext uri="{FF2B5EF4-FFF2-40B4-BE49-F238E27FC236}">
                <a16:creationId xmlns:a16="http://schemas.microsoft.com/office/drawing/2014/main" id="{1F66F071-E7EC-5257-ED46-71256C5160A1}"/>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Shortcomings</a:t>
            </a:r>
          </a:p>
          <a:p>
            <a:pPr lvl="1"/>
            <a:r>
              <a:rPr lang="en-CA" sz="3600" b="1" dirty="0"/>
              <a:t>The SFGA is conducted on the grain-only image</a:t>
            </a:r>
            <a:r>
              <a:rPr lang="en-CA" sz="3600" dirty="0"/>
              <a:t>, which means that the clean/denoised image is needed. However, the clean image is usually unavailable, and the denoiser may be not strong enough to extract the film grain from the grainy image properly.</a:t>
            </a:r>
          </a:p>
          <a:p>
            <a:pPr lvl="1"/>
            <a:endParaRPr lang="en-HK" sz="3600" dirty="0"/>
          </a:p>
          <a:p>
            <a:pPr lvl="1"/>
            <a:r>
              <a:rPr lang="en-CA" sz="3600" b="1" dirty="0"/>
              <a:t>The SFGA is performed on the manually selected flat regions</a:t>
            </a:r>
            <a:r>
              <a:rPr lang="en-CA" sz="3600" dirty="0"/>
              <a:t>. However, in the practical use cases, manually selecting all the flat regions for each image is unrealistic</a:t>
            </a:r>
            <a:r>
              <a:rPr lang="en-HK" sz="3600" dirty="0"/>
              <a:t>.</a:t>
            </a:r>
            <a:r>
              <a:rPr lang="en-CA" sz="3600" dirty="0"/>
              <a:t> So adaptive region selection is essential.</a:t>
            </a:r>
            <a:endParaRPr lang="en-HK" sz="3600" dirty="0"/>
          </a:p>
          <a:p>
            <a:endParaRPr lang="en-US" dirty="0"/>
          </a:p>
        </p:txBody>
      </p:sp>
    </p:spTree>
    <p:extLst>
      <p:ext uri="{BB962C8B-B14F-4D97-AF65-F5344CB8AC3E}">
        <p14:creationId xmlns:p14="http://schemas.microsoft.com/office/powerpoint/2010/main" val="161581456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4D1DA-F9D0-3DDB-CF43-C633B11E9E8D}"/>
            </a:ext>
          </a:extLst>
        </p:cNvPr>
        <p:cNvGrpSpPr/>
        <p:nvPr/>
      </p:nvGrpSpPr>
      <p:grpSpPr>
        <a:xfrm>
          <a:off x="0" y="0"/>
          <a:ext cx="0" cy="0"/>
          <a:chOff x="0" y="0"/>
          <a:chExt cx="0" cy="0"/>
        </a:xfrm>
      </p:grpSpPr>
      <p:sp>
        <p:nvSpPr>
          <p:cNvPr id="913" name="Lorem ipsum dolor sit amet, consectetur adipiscing elit. Praesent orci velit, condimentum in enim vel, finibus vulputate neque.…">
            <a:extLst>
              <a:ext uri="{FF2B5EF4-FFF2-40B4-BE49-F238E27FC236}">
                <a16:creationId xmlns:a16="http://schemas.microsoft.com/office/drawing/2014/main" id="{7A0E13CA-4FA0-CD5A-F989-3E2044F452D1}"/>
              </a:ext>
            </a:extLst>
          </p:cNvPr>
          <p:cNvSpPr txBox="1">
            <a:spLocks noGrp="1"/>
          </p:cNvSpPr>
          <p:nvPr>
            <p:ph type="body" sz="quarter" idx="1"/>
          </p:nvPr>
        </p:nvSpPr>
        <p:spPr>
          <a:xfrm>
            <a:off x="634999" y="3490734"/>
            <a:ext cx="7272867" cy="8762172"/>
          </a:xfrm>
          <a:prstGeom prst="rect">
            <a:avLst/>
          </a:prstGeom>
        </p:spPr>
        <p:txBody>
          <a:bodyPr/>
          <a:lstStyle/>
          <a:p>
            <a:r>
              <a:rPr lang="en-US" altLang="zh-CN" sz="3200" b="1" dirty="0">
                <a:solidFill>
                  <a:srgbClr val="1A074F"/>
                </a:solidFill>
                <a:sym typeface="Poppins"/>
              </a:rPr>
              <a:t>Experimental settings</a:t>
            </a:r>
          </a:p>
          <a:p>
            <a:pPr lvl="1"/>
            <a:r>
              <a:rPr lang="en-US" altLang="zh-CN" sz="3200" b="1" dirty="0">
                <a:solidFill>
                  <a:srgbClr val="1A074F"/>
                </a:solidFill>
                <a:sym typeface="Poppins"/>
              </a:rPr>
              <a:t>Randomly select </a:t>
            </a:r>
            <a:r>
              <a:rPr lang="en-US" altLang="zh-CN" sz="3200" b="1" dirty="0" err="1">
                <a:solidFill>
                  <a:srgbClr val="1A074F"/>
                </a:solidFill>
                <a:sym typeface="Poppins"/>
              </a:rPr>
              <a:t>NxN</a:t>
            </a:r>
            <a:r>
              <a:rPr lang="en-US" altLang="zh-CN" sz="3200" b="1" dirty="0">
                <a:solidFill>
                  <a:srgbClr val="1A074F"/>
                </a:solidFill>
                <a:sym typeface="Poppins"/>
              </a:rPr>
              <a:t> blocks, and conduct SFGA on them</a:t>
            </a:r>
          </a:p>
          <a:p>
            <a:r>
              <a:rPr lang="en-US" altLang="zh-CN" sz="3200" b="1" dirty="0">
                <a:solidFill>
                  <a:srgbClr val="1A074F"/>
                </a:solidFill>
                <a:sym typeface="Poppins"/>
              </a:rPr>
              <a:t>Conclusion 1:</a:t>
            </a:r>
            <a:r>
              <a:rPr lang="zh-CN" altLang="en-US" sz="3200" b="1" dirty="0">
                <a:solidFill>
                  <a:srgbClr val="1A074F"/>
                </a:solidFill>
                <a:sym typeface="Poppins"/>
              </a:rPr>
              <a:t> </a:t>
            </a:r>
            <a:r>
              <a:rPr lang="en-US" altLang="zh-CN" sz="3200" b="1" dirty="0">
                <a:solidFill>
                  <a:srgbClr val="1A074F"/>
                </a:solidFill>
                <a:sym typeface="Poppins"/>
              </a:rPr>
              <a:t>For</a:t>
            </a:r>
            <a:r>
              <a:rPr lang="zh-CN" altLang="en-US" sz="3200" b="1" dirty="0">
                <a:solidFill>
                  <a:srgbClr val="1A074F"/>
                </a:solidFill>
                <a:sym typeface="Poppins"/>
              </a:rPr>
              <a:t> </a:t>
            </a:r>
            <a:r>
              <a:rPr lang="en-US" altLang="zh-CN" sz="3200" b="1" dirty="0">
                <a:solidFill>
                  <a:srgbClr val="1A074F"/>
                </a:solidFill>
                <a:sym typeface="Poppins"/>
              </a:rPr>
              <a:t>grain-only</a:t>
            </a:r>
            <a:r>
              <a:rPr lang="zh-CN" altLang="en-US" sz="3200" b="1" dirty="0">
                <a:solidFill>
                  <a:srgbClr val="1A074F"/>
                </a:solidFill>
                <a:sym typeface="Poppins"/>
              </a:rPr>
              <a:t> </a:t>
            </a:r>
            <a:r>
              <a:rPr lang="en-US" altLang="zh-CN" sz="3200" b="1" dirty="0">
                <a:solidFill>
                  <a:srgbClr val="1A074F"/>
                </a:solidFill>
                <a:sym typeface="Poppins"/>
              </a:rPr>
              <a:t>input, the impact of selected regions on the SFGA performance is quite minor. SFGA is robust enough to be applied to all kinds of grain-only inputs.</a:t>
            </a:r>
          </a:p>
          <a:p>
            <a:r>
              <a:rPr lang="en-US" altLang="zh-CN" sz="3200" b="1" dirty="0">
                <a:solidFill>
                  <a:srgbClr val="1A074F"/>
                </a:solidFill>
                <a:sym typeface="Poppins"/>
              </a:rPr>
              <a:t>Conclusion 2:</a:t>
            </a:r>
            <a:r>
              <a:rPr lang="zh-CN" altLang="en-US" sz="3200" b="1" dirty="0">
                <a:solidFill>
                  <a:srgbClr val="1A074F"/>
                </a:solidFill>
                <a:sym typeface="Poppins"/>
              </a:rPr>
              <a:t> </a:t>
            </a:r>
            <a:r>
              <a:rPr lang="en-US" altLang="zh-CN" sz="3200" b="1" dirty="0">
                <a:solidFill>
                  <a:srgbClr val="1A074F"/>
                </a:solidFill>
                <a:sym typeface="Poppins"/>
              </a:rPr>
              <a:t>For</a:t>
            </a:r>
            <a:r>
              <a:rPr lang="zh-CN" altLang="en-US" sz="3200" b="1" dirty="0">
                <a:solidFill>
                  <a:srgbClr val="1A074F"/>
                </a:solidFill>
                <a:sym typeface="Poppins"/>
              </a:rPr>
              <a:t> </a:t>
            </a:r>
            <a:r>
              <a:rPr lang="en-US" altLang="zh-CN" sz="3200" b="1" dirty="0" err="1">
                <a:solidFill>
                  <a:srgbClr val="1A074F"/>
                </a:solidFill>
                <a:sym typeface="Poppins"/>
              </a:rPr>
              <a:t>content+grain</a:t>
            </a:r>
            <a:r>
              <a:rPr lang="en-US" altLang="zh-CN" sz="3200" b="1" dirty="0">
                <a:solidFill>
                  <a:srgbClr val="1A074F"/>
                </a:solidFill>
                <a:sym typeface="Poppins"/>
              </a:rPr>
              <a:t> input, the region selection has a large impact on the performance of SFGA. So, flat region detection is important for </a:t>
            </a:r>
            <a:r>
              <a:rPr lang="en-US" altLang="zh-CN" sz="3200" b="1" dirty="0" err="1">
                <a:solidFill>
                  <a:srgbClr val="1A074F"/>
                </a:solidFill>
                <a:sym typeface="Poppins"/>
              </a:rPr>
              <a:t>content+grain</a:t>
            </a:r>
            <a:r>
              <a:rPr lang="en-US" altLang="zh-CN" sz="3200" b="1" dirty="0">
                <a:solidFill>
                  <a:srgbClr val="1A074F"/>
                </a:solidFill>
                <a:sym typeface="Poppins"/>
              </a:rPr>
              <a:t> inputs.</a:t>
            </a:r>
            <a:endParaRPr lang="en-US" dirty="0">
              <a:sym typeface="Poppins"/>
            </a:endParaRPr>
          </a:p>
          <a:p>
            <a:pPr lvl="0"/>
            <a:endParaRPr lang="en-US" dirty="0">
              <a:sym typeface="Poppins"/>
            </a:endParaRPr>
          </a:p>
        </p:txBody>
      </p:sp>
      <p:sp>
        <p:nvSpPr>
          <p:cNvPr id="915" name="Sidebar">
            <a:extLst>
              <a:ext uri="{FF2B5EF4-FFF2-40B4-BE49-F238E27FC236}">
                <a16:creationId xmlns:a16="http://schemas.microsoft.com/office/drawing/2014/main" id="{86EF956F-7714-E5A6-DCFD-8DC526F58CC2}"/>
              </a:ext>
            </a:extLst>
          </p:cNvPr>
          <p:cNvSpPr txBox="1">
            <a:spLocks noGrp="1"/>
          </p:cNvSpPr>
          <p:nvPr>
            <p:ph type="title"/>
          </p:nvPr>
        </p:nvSpPr>
        <p:spPr>
          <a:xfrm>
            <a:off x="635000" y="952500"/>
            <a:ext cx="7272866" cy="952500"/>
          </a:xfrm>
          <a:prstGeom prst="rect">
            <a:avLst/>
          </a:prstGeom>
        </p:spPr>
        <p:txBody>
          <a:bodyPr>
            <a:normAutofit/>
          </a:bodyPr>
          <a:lstStyle/>
          <a:p>
            <a:r>
              <a:rPr lang="en-US" dirty="0"/>
              <a:t>SFGA investigation</a:t>
            </a:r>
            <a:endParaRPr dirty="0"/>
          </a:p>
        </p:txBody>
      </p:sp>
      <p:sp>
        <p:nvSpPr>
          <p:cNvPr id="916" name="Slide Number">
            <a:extLst>
              <a:ext uri="{FF2B5EF4-FFF2-40B4-BE49-F238E27FC236}">
                <a16:creationId xmlns:a16="http://schemas.microsoft.com/office/drawing/2014/main" id="{200B8FBD-B8FA-63A9-CE25-EE8992EC43F1}"/>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pic>
        <p:nvPicPr>
          <p:cNvPr id="3" name="Picture 2" descr="A graph with blue and orange dots&#10;&#10;Description automatically generated">
            <a:extLst>
              <a:ext uri="{FF2B5EF4-FFF2-40B4-BE49-F238E27FC236}">
                <a16:creationId xmlns:a16="http://schemas.microsoft.com/office/drawing/2014/main" id="{3BB8254B-3108-C525-7469-C3B7CE0563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7843" y="3104310"/>
            <a:ext cx="14079335" cy="9148596"/>
          </a:xfrm>
          <a:prstGeom prst="rect">
            <a:avLst/>
          </a:prstGeom>
        </p:spPr>
      </p:pic>
      <p:sp>
        <p:nvSpPr>
          <p:cNvPr id="2" name="Rounded Rectangle 1">
            <a:extLst>
              <a:ext uri="{FF2B5EF4-FFF2-40B4-BE49-F238E27FC236}">
                <a16:creationId xmlns:a16="http://schemas.microsoft.com/office/drawing/2014/main" id="{DB4AE815-1FA8-3644-0243-FFEEE9166F7E}"/>
              </a:ext>
            </a:extLst>
          </p:cNvPr>
          <p:cNvSpPr/>
          <p:nvPr/>
        </p:nvSpPr>
        <p:spPr>
          <a:xfrm>
            <a:off x="11113477" y="9653954"/>
            <a:ext cx="720969" cy="1652954"/>
          </a:xfrm>
          <a:prstGeom prst="roundRect">
            <a:avLst/>
          </a:prstGeom>
          <a:noFill/>
          <a:ln w="38100" cap="flat">
            <a:solidFill>
              <a:schemeClr val="bg2"/>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4" name="TextBox 3">
            <a:extLst>
              <a:ext uri="{FF2B5EF4-FFF2-40B4-BE49-F238E27FC236}">
                <a16:creationId xmlns:a16="http://schemas.microsoft.com/office/drawing/2014/main" id="{D2A4E582-D496-1203-D3CC-5D2CFEBBD0C5}"/>
              </a:ext>
            </a:extLst>
          </p:cNvPr>
          <p:cNvSpPr txBox="1"/>
          <p:nvPr/>
        </p:nvSpPr>
        <p:spPr>
          <a:xfrm>
            <a:off x="9996451" y="12358416"/>
            <a:ext cx="2955019" cy="1231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2800" b="0" i="0" u="none" strike="noStrike" cap="none" spc="79" normalizeH="0" baseline="0" dirty="0">
                <a:ln>
                  <a:noFill/>
                </a:ln>
                <a:solidFill>
                  <a:srgbClr val="1A074F"/>
                </a:solidFill>
                <a:effectLst/>
                <a:uFillTx/>
                <a:latin typeface="InspireTWDC"/>
                <a:ea typeface="InspireTWDC"/>
                <a:cs typeface="InspireTWDC"/>
                <a:sym typeface="InspireTWDC"/>
              </a:rPr>
              <a:t>Manually selected flat region</a:t>
            </a:r>
          </a:p>
        </p:txBody>
      </p:sp>
      <p:cxnSp>
        <p:nvCxnSpPr>
          <p:cNvPr id="10" name="Straight Arrow Connector 9">
            <a:extLst>
              <a:ext uri="{FF2B5EF4-FFF2-40B4-BE49-F238E27FC236}">
                <a16:creationId xmlns:a16="http://schemas.microsoft.com/office/drawing/2014/main" id="{B9D556AB-3EC7-F497-36DD-38F012D84C02}"/>
              </a:ext>
            </a:extLst>
          </p:cNvPr>
          <p:cNvCxnSpPr/>
          <p:nvPr/>
        </p:nvCxnSpPr>
        <p:spPr>
          <a:xfrm>
            <a:off x="11473960" y="11429998"/>
            <a:ext cx="0" cy="1041666"/>
          </a:xfrm>
          <a:prstGeom prst="straightConnector1">
            <a:avLst/>
          </a:prstGeom>
          <a:noFill/>
          <a:ln w="38100" cap="flat">
            <a:solidFill>
              <a:schemeClr val="bg2"/>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706163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Proposed method</a:t>
            </a:r>
            <a:endParaRPr dirty="0"/>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7</a:t>
            </a:fld>
            <a:endParaRPr/>
          </a:p>
        </p:txBody>
      </p:sp>
    </p:spTree>
    <p:extLst>
      <p:ext uri="{BB962C8B-B14F-4D97-AF65-F5344CB8AC3E}">
        <p14:creationId xmlns:p14="http://schemas.microsoft.com/office/powerpoint/2010/main" val="26954863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C2CF3-2562-9B8E-58A5-16777CFFED4B}"/>
            </a:ext>
          </a:extLst>
        </p:cNvPr>
        <p:cNvGrpSpPr/>
        <p:nvPr/>
      </p:nvGrpSpPr>
      <p:grpSpPr>
        <a:xfrm>
          <a:off x="0" y="0"/>
          <a:ext cx="0" cy="0"/>
          <a:chOff x="0" y="0"/>
          <a:chExt cx="0" cy="0"/>
        </a:xfrm>
      </p:grpSpPr>
      <p:sp>
        <p:nvSpPr>
          <p:cNvPr id="936" name="Title and Short Text">
            <a:extLst>
              <a:ext uri="{FF2B5EF4-FFF2-40B4-BE49-F238E27FC236}">
                <a16:creationId xmlns:a16="http://schemas.microsoft.com/office/drawing/2014/main" id="{DFCFBAFE-CEF4-9AD0-77F2-FE0F9E3C45BC}"/>
              </a:ext>
            </a:extLst>
          </p:cNvPr>
          <p:cNvSpPr txBox="1">
            <a:spLocks noGrp="1"/>
          </p:cNvSpPr>
          <p:nvPr>
            <p:ph type="title"/>
          </p:nvPr>
        </p:nvSpPr>
        <p:spPr>
          <a:prstGeom prst="rect">
            <a:avLst/>
          </a:prstGeom>
        </p:spPr>
        <p:txBody>
          <a:bodyPr/>
          <a:lstStyle/>
          <a:p>
            <a:r>
              <a:rPr lang="en-US" dirty="0"/>
              <a:t>Proposed method – SFGA 2.0</a:t>
            </a:r>
          </a:p>
        </p:txBody>
      </p:sp>
      <p:sp>
        <p:nvSpPr>
          <p:cNvPr id="938" name="Slide Number">
            <a:extLst>
              <a:ext uri="{FF2B5EF4-FFF2-40B4-BE49-F238E27FC236}">
                <a16:creationId xmlns:a16="http://schemas.microsoft.com/office/drawing/2014/main" id="{00DAB13C-5780-D628-1C63-DDBADDEE2D63}"/>
              </a:ext>
            </a:extLst>
          </p:cNvP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a:p>
        </p:txBody>
      </p:sp>
      <p:sp>
        <p:nvSpPr>
          <p:cNvPr id="5" name="Agenda topics…">
            <a:extLst>
              <a:ext uri="{FF2B5EF4-FFF2-40B4-BE49-F238E27FC236}">
                <a16:creationId xmlns:a16="http://schemas.microsoft.com/office/drawing/2014/main" id="{F87F716F-CC58-4D24-95A4-F4E255A920B1}"/>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Framework</a:t>
            </a:r>
          </a:p>
        </p:txBody>
      </p:sp>
      <p:pic>
        <p:nvPicPr>
          <p:cNvPr id="2" name="Picture 1">
            <a:extLst>
              <a:ext uri="{FF2B5EF4-FFF2-40B4-BE49-F238E27FC236}">
                <a16:creationId xmlns:a16="http://schemas.microsoft.com/office/drawing/2014/main" id="{0F4494F9-B318-774C-3E59-3B85521B65C5}"/>
              </a:ext>
            </a:extLst>
          </p:cNvPr>
          <p:cNvPicPr>
            <a:picLocks noChangeAspect="1"/>
          </p:cNvPicPr>
          <p:nvPr/>
        </p:nvPicPr>
        <p:blipFill>
          <a:blip r:embed="rId3"/>
          <a:stretch>
            <a:fillRect/>
          </a:stretch>
        </p:blipFill>
        <p:spPr>
          <a:xfrm>
            <a:off x="2424253" y="5583479"/>
            <a:ext cx="19154493" cy="4915100"/>
          </a:xfrm>
          <a:prstGeom prst="rect">
            <a:avLst/>
          </a:prstGeom>
        </p:spPr>
      </p:pic>
    </p:spTree>
    <p:extLst>
      <p:ext uri="{BB962C8B-B14F-4D97-AF65-F5344CB8AC3E}">
        <p14:creationId xmlns:p14="http://schemas.microsoft.com/office/powerpoint/2010/main" val="98697803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13D53-1358-FEFA-5D78-BCD7B69EB02B}"/>
            </a:ext>
          </a:extLst>
        </p:cNvPr>
        <p:cNvGrpSpPr/>
        <p:nvPr/>
      </p:nvGrpSpPr>
      <p:grpSpPr>
        <a:xfrm>
          <a:off x="0" y="0"/>
          <a:ext cx="0" cy="0"/>
          <a:chOff x="0" y="0"/>
          <a:chExt cx="0" cy="0"/>
        </a:xfrm>
      </p:grpSpPr>
      <p:sp>
        <p:nvSpPr>
          <p:cNvPr id="936" name="Title and Short Text">
            <a:extLst>
              <a:ext uri="{FF2B5EF4-FFF2-40B4-BE49-F238E27FC236}">
                <a16:creationId xmlns:a16="http://schemas.microsoft.com/office/drawing/2014/main" id="{3AD4B35D-9E1E-FA5A-2C8A-37977303711A}"/>
              </a:ext>
            </a:extLst>
          </p:cNvPr>
          <p:cNvSpPr txBox="1">
            <a:spLocks noGrp="1"/>
          </p:cNvSpPr>
          <p:nvPr>
            <p:ph type="title"/>
          </p:nvPr>
        </p:nvSpPr>
        <p:spPr>
          <a:prstGeom prst="rect">
            <a:avLst/>
          </a:prstGeom>
        </p:spPr>
        <p:txBody>
          <a:bodyPr/>
          <a:lstStyle/>
          <a:p>
            <a:r>
              <a:rPr lang="en-US" dirty="0"/>
              <a:t>Main modules</a:t>
            </a:r>
          </a:p>
        </p:txBody>
      </p:sp>
      <p:sp>
        <p:nvSpPr>
          <p:cNvPr id="938" name="Slide Number">
            <a:extLst>
              <a:ext uri="{FF2B5EF4-FFF2-40B4-BE49-F238E27FC236}">
                <a16:creationId xmlns:a16="http://schemas.microsoft.com/office/drawing/2014/main" id="{6E7D2FC8-8BD5-4426-99AA-782975BD7ACA}"/>
              </a:ext>
            </a:extLst>
          </p:cNvP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9</a:t>
            </a:fld>
            <a:endParaRPr/>
          </a:p>
        </p:txBody>
      </p:sp>
      <p:sp>
        <p:nvSpPr>
          <p:cNvPr id="5" name="Agenda topics…">
            <a:extLst>
              <a:ext uri="{FF2B5EF4-FFF2-40B4-BE49-F238E27FC236}">
                <a16:creationId xmlns:a16="http://schemas.microsoft.com/office/drawing/2014/main" id="{06452E51-1F7B-BBCD-2021-84883F12F289}"/>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b="1" dirty="0"/>
              <a:t>Edge detection </a:t>
            </a:r>
            <a:r>
              <a:rPr lang="en-CA" dirty="0"/>
              <a:t>is conducted on each non-overlapped 32x32(can be adjusted) block. For each block, determine if it is a flat block based on the gradient, variance, luma value and so on.</a:t>
            </a:r>
            <a:r>
              <a:rPr lang="en-HK" dirty="0"/>
              <a:t> </a:t>
            </a:r>
            <a:endParaRPr lang="en-US" dirty="0"/>
          </a:p>
          <a:p>
            <a:r>
              <a:rPr lang="en-US" b="1" dirty="0"/>
              <a:t>Flat region detection</a:t>
            </a:r>
            <a:r>
              <a:rPr lang="en-US" dirty="0"/>
              <a:t>: </a:t>
            </a:r>
            <a:r>
              <a:rPr lang="en-CA" dirty="0"/>
              <a:t>select N flat </a:t>
            </a:r>
            <a:r>
              <a:rPr lang="en-CA" dirty="0" err="1"/>
              <a:t>MxM</a:t>
            </a:r>
            <a:r>
              <a:rPr lang="en-CA" dirty="0"/>
              <a:t> blocks from the flat map. Based on the experimental results, 256x256 and 128x128 block sizes are used for this step.</a:t>
            </a:r>
            <a:r>
              <a:rPr lang="en-HK" dirty="0"/>
              <a:t> </a:t>
            </a:r>
            <a:endParaRPr lang="en-US" dirty="0"/>
          </a:p>
          <a:p>
            <a:r>
              <a:rPr lang="en-US" b="1" dirty="0"/>
              <a:t>Score adaptive fusion</a:t>
            </a:r>
            <a:r>
              <a:rPr lang="en-US" dirty="0"/>
              <a:t>: average the N scores</a:t>
            </a:r>
          </a:p>
          <a:p>
            <a:endParaRPr lang="en-US" dirty="0"/>
          </a:p>
        </p:txBody>
      </p:sp>
      <p:sp>
        <p:nvSpPr>
          <p:cNvPr id="3" name="TextBox 2">
            <a:extLst>
              <a:ext uri="{FF2B5EF4-FFF2-40B4-BE49-F238E27FC236}">
                <a16:creationId xmlns:a16="http://schemas.microsoft.com/office/drawing/2014/main" id="{9DBC4EC2-D667-FB80-200B-F1DBD34E2C30}"/>
              </a:ext>
            </a:extLst>
          </p:cNvPr>
          <p:cNvSpPr txBox="1"/>
          <p:nvPr/>
        </p:nvSpPr>
        <p:spPr>
          <a:xfrm>
            <a:off x="3408401" y="12070972"/>
            <a:ext cx="221618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3200" b="0" i="0" u="none" strike="noStrike" cap="none" spc="79" normalizeH="0" baseline="0" dirty="0">
                <a:ln>
                  <a:noFill/>
                </a:ln>
                <a:solidFill>
                  <a:srgbClr val="1A074F"/>
                </a:solidFill>
                <a:effectLst/>
                <a:uFillTx/>
                <a:latin typeface="InspireTWDC"/>
                <a:ea typeface="InspireTWDC"/>
                <a:cs typeface="InspireTWDC"/>
                <a:sym typeface="InspireTWDC"/>
              </a:rPr>
              <a:t>Input image</a:t>
            </a:r>
          </a:p>
        </p:txBody>
      </p:sp>
      <p:pic>
        <p:nvPicPr>
          <p:cNvPr id="4" name="Picture 4">
            <a:extLst>
              <a:ext uri="{FF2B5EF4-FFF2-40B4-BE49-F238E27FC236}">
                <a16:creationId xmlns:a16="http://schemas.microsoft.com/office/drawing/2014/main" id="{1265198D-33D9-5CC8-3B59-474EA2A0AA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208" y="8342028"/>
            <a:ext cx="6428571" cy="360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6B04448F-6EB4-841F-0EDB-19AF1BDF9C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1173" y="8342028"/>
            <a:ext cx="6428571" cy="3600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D84BBC0-EE35-4CB6-9061-30B42BC4A649}"/>
              </a:ext>
            </a:extLst>
          </p:cNvPr>
          <p:cNvSpPr txBox="1"/>
          <p:nvPr/>
        </p:nvSpPr>
        <p:spPr>
          <a:xfrm>
            <a:off x="10827762" y="12070972"/>
            <a:ext cx="1835391"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3200" b="0" i="0" u="none" strike="noStrike" cap="none" spc="79" normalizeH="0" baseline="0" dirty="0">
                <a:ln>
                  <a:noFill/>
                </a:ln>
                <a:solidFill>
                  <a:srgbClr val="1A074F"/>
                </a:solidFill>
                <a:effectLst/>
                <a:uFillTx/>
                <a:latin typeface="InspireTWDC"/>
                <a:ea typeface="InspireTWDC"/>
                <a:cs typeface="InspireTWDC"/>
                <a:sym typeface="InspireTWDC"/>
              </a:rPr>
              <a:t>Edge map</a:t>
            </a:r>
          </a:p>
        </p:txBody>
      </p:sp>
      <p:pic>
        <p:nvPicPr>
          <p:cNvPr id="8" name="Picture 3">
            <a:extLst>
              <a:ext uri="{FF2B5EF4-FFF2-40B4-BE49-F238E27FC236}">
                <a16:creationId xmlns:a16="http://schemas.microsoft.com/office/drawing/2014/main" id="{E0D5DCF2-8864-673A-1410-CAA09593FD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60138" y="8371764"/>
            <a:ext cx="6428571" cy="3600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BC2FCE9-7B40-3068-F7BB-229C51AB220C}"/>
              </a:ext>
            </a:extLst>
          </p:cNvPr>
          <p:cNvSpPr txBox="1"/>
          <p:nvPr/>
        </p:nvSpPr>
        <p:spPr>
          <a:xfrm>
            <a:off x="17067875" y="12070972"/>
            <a:ext cx="381309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ts val="4400"/>
              </a:lnSpc>
              <a:spcBef>
                <a:spcPts val="0"/>
              </a:spcBef>
              <a:spcAft>
                <a:spcPts val="0"/>
              </a:spcAft>
              <a:buClrTx/>
              <a:buSzTx/>
              <a:buFontTx/>
              <a:buNone/>
              <a:tabLst/>
            </a:pPr>
            <a:r>
              <a:rPr kumimoji="0" lang="en-US" sz="3200" b="0" i="0" u="none" strike="noStrike" cap="none" spc="79" normalizeH="0" baseline="0" dirty="0">
                <a:ln>
                  <a:noFill/>
                </a:ln>
                <a:solidFill>
                  <a:srgbClr val="1A074F"/>
                </a:solidFill>
                <a:effectLst/>
                <a:uFillTx/>
                <a:latin typeface="InspireTWDC"/>
                <a:ea typeface="InspireTWDC"/>
                <a:cs typeface="InspireTWDC"/>
                <a:sym typeface="InspireTWDC"/>
              </a:rPr>
              <a:t>Detected flat regions</a:t>
            </a:r>
          </a:p>
        </p:txBody>
      </p:sp>
    </p:spTree>
    <p:extLst>
      <p:ext uri="{BB962C8B-B14F-4D97-AF65-F5344CB8AC3E}">
        <p14:creationId xmlns:p14="http://schemas.microsoft.com/office/powerpoint/2010/main" val="344869867"/>
      </p:ext>
    </p:extLst>
  </p:cSld>
  <p:clrMapOvr>
    <a:masterClrMapping/>
  </p:clrMapOvr>
  <p:transition>
    <p:fade/>
  </p:transition>
</p:sld>
</file>

<file path=ppt/theme/theme1.xml><?xml version="1.0" encoding="utf-8"?>
<a:theme xmlns:a="http://schemas.openxmlformats.org/drawingml/2006/main" name="21_BasicWhite">
  <a:themeElements>
    <a:clrScheme name="21_BasicWhite">
      <a:dk1>
        <a:srgbClr val="FFFFFF"/>
      </a:dk1>
      <a:lt1>
        <a:srgbClr val="8295A8"/>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{A777D47F-C9C2-7D4E-9285-25DF3DEBA033}tf10001071</Template>
  <TotalTime>3216</TotalTime>
  <Words>587</Words>
  <Application>Microsoft Macintosh PowerPoint</Application>
  <PresentationFormat>Custom</PresentationFormat>
  <Paragraphs>111</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InspireTWDC</vt:lpstr>
      <vt:lpstr>MultiplaneTWDC Display Regular</vt:lpstr>
      <vt:lpstr>MultiplaneTWDC Display Semi Bold</vt:lpstr>
      <vt:lpstr>Avenir Book</vt:lpstr>
      <vt:lpstr>Avenir Medium</vt:lpstr>
      <vt:lpstr>Poppins</vt:lpstr>
      <vt:lpstr>21_BasicWhite</vt:lpstr>
      <vt:lpstr>AHG13: Frequency domain Film Grain Objective Metric with Adaptive Region Selection </vt:lpstr>
      <vt:lpstr>Outline</vt:lpstr>
      <vt:lpstr>Subband based film grain assessment (SFGA)</vt:lpstr>
      <vt:lpstr>Subband based film grain assessment (SFGA)</vt:lpstr>
      <vt:lpstr>Subband based film grain assessment (SFGA)</vt:lpstr>
      <vt:lpstr>SFGA investigation</vt:lpstr>
      <vt:lpstr>Proposed method</vt:lpstr>
      <vt:lpstr>Proposed method – SFGA 2.0</vt:lpstr>
      <vt:lpstr>Main modules</vt:lpstr>
      <vt:lpstr>Evaluation of Film Grain Objective Metrics</vt:lpstr>
      <vt:lpstr>PLCC and SROCC of SFGA, and the proposed SFGA-2.0</vt:lpstr>
      <vt:lpstr>PLCC and SROCC of SFGA, and the proposed SFGA 2.0</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cp:lastModifiedBy>Meng, Xuewei</cp:lastModifiedBy>
  <cp:revision>102</cp:revision>
  <dcterms:modified xsi:type="dcterms:W3CDTF">2024-01-24T21:48:26Z</dcterms:modified>
</cp:coreProperties>
</file>