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1" r:id="rId2"/>
  </p:sldMasterIdLst>
  <p:notesMasterIdLst>
    <p:notesMasterId r:id="rId30"/>
  </p:notesMasterIdLst>
  <p:sldIdLst>
    <p:sldId id="1186" r:id="rId3"/>
    <p:sldId id="1187" r:id="rId4"/>
    <p:sldId id="1188" r:id="rId5"/>
    <p:sldId id="1201" r:id="rId6"/>
    <p:sldId id="1215" r:id="rId7"/>
    <p:sldId id="1216" r:id="rId8"/>
    <p:sldId id="1217" r:id="rId9"/>
    <p:sldId id="1206" r:id="rId10"/>
    <p:sldId id="1220" r:id="rId11"/>
    <p:sldId id="1221" r:id="rId12"/>
    <p:sldId id="1222" r:id="rId13"/>
    <p:sldId id="1223" r:id="rId14"/>
    <p:sldId id="1224" r:id="rId15"/>
    <p:sldId id="1225" r:id="rId16"/>
    <p:sldId id="1218" r:id="rId17"/>
    <p:sldId id="1207" r:id="rId18"/>
    <p:sldId id="1226" r:id="rId19"/>
    <p:sldId id="1227" r:id="rId20"/>
    <p:sldId id="1228" r:id="rId21"/>
    <p:sldId id="1229" r:id="rId22"/>
    <p:sldId id="1230" r:id="rId23"/>
    <p:sldId id="1232" r:id="rId24"/>
    <p:sldId id="1205" r:id="rId25"/>
    <p:sldId id="1168" r:id="rId26"/>
    <p:sldId id="269" r:id="rId27"/>
    <p:sldId id="1183" r:id="rId28"/>
    <p:sldId id="1219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1"/>
    <a:srgbClr val="0032CC"/>
    <a:srgbClr val="0032CB"/>
    <a:srgbClr val="FBFBFB"/>
    <a:srgbClr val="008E40"/>
    <a:srgbClr val="1EE5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5447"/>
  </p:normalViewPr>
  <p:slideViewPr>
    <p:cSldViewPr snapToGrid="0">
      <p:cViewPr varScale="1">
        <p:scale>
          <a:sx n="78" d="100"/>
          <a:sy n="78" d="100"/>
        </p:scale>
        <p:origin x="86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6A0C75-B4F6-504D-A05C-3672610FE173}" type="datetimeFigureOut">
              <a:rPr kumimoji="1" lang="zh-CN" altLang="en-US" smtClean="0"/>
              <a:t>2024/1/25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0DE78E-9611-984F-9E6E-F1644753165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85243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2290" y="4076700"/>
            <a:ext cx="10342033" cy="16002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95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cxnSp>
        <p:nvCxnSpPr>
          <p:cNvPr id="14" name="Straight Connector 8"/>
          <p:cNvCxnSpPr/>
          <p:nvPr/>
        </p:nvCxnSpPr>
        <p:spPr>
          <a:xfrm>
            <a:off x="1207660" y="3556432"/>
            <a:ext cx="9875520" cy="0"/>
          </a:xfrm>
          <a:prstGeom prst="line">
            <a:avLst/>
          </a:prstGeom>
          <a:ln w="730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8610600" y="6356359"/>
            <a:ext cx="2743200" cy="365125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11420" y="2538852"/>
            <a:ext cx="10668000" cy="676276"/>
          </a:xfrm>
        </p:spPr>
        <p:txBody>
          <a:bodyPr/>
          <a:lstStyle>
            <a:lvl1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4BBE2A7-5E9F-A1E5-8774-636EC150D4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450"/>
              </a:spcBef>
              <a:defRPr sz="2640"/>
            </a:lvl1pPr>
            <a:lvl2pPr>
              <a:spcBef>
                <a:spcPts val="450"/>
              </a:spcBef>
              <a:defRPr sz="2160"/>
            </a:lvl2pPr>
            <a:lvl3pPr>
              <a:spcBef>
                <a:spcPts val="450"/>
              </a:spcBef>
              <a:defRPr sz="2160"/>
            </a:lvl3pPr>
            <a:lvl4pPr marL="1270000" indent="-290195">
              <a:spcBef>
                <a:spcPts val="450"/>
              </a:spcBef>
              <a:buFont typeface="Wingdings" panose="05000000000000000000" pitchFamily="2" charset="2"/>
              <a:buChar char="Ø"/>
              <a:defRPr sz="1500"/>
            </a:lvl4pPr>
            <a:lvl5pPr>
              <a:spcBef>
                <a:spcPts val="450"/>
              </a:spcBef>
              <a:defRPr sz="15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3" y="6381753"/>
            <a:ext cx="2603501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>
          <a:xfrm>
            <a:off x="8610600" y="6356359"/>
            <a:ext cx="2743200" cy="365125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766234" y="304808"/>
            <a:ext cx="10668000" cy="676276"/>
          </a:xfrm>
        </p:spPr>
        <p:txBody>
          <a:bodyPr/>
          <a:lstStyle>
            <a:lvl1pPr>
              <a:defRPr sz="3360" b="1">
                <a:latin typeface="+mn-lt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封面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水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0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水墨1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8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科技感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4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6234" y="304808"/>
            <a:ext cx="10668000" cy="67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1" y="1341444"/>
            <a:ext cx="10668000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14436" name="AutoShape 4"/>
          <p:cNvSpPr>
            <a:spLocks noChangeArrowheads="1"/>
          </p:cNvSpPr>
          <p:nvPr/>
        </p:nvSpPr>
        <p:spPr bwMode="auto">
          <a:xfrm>
            <a:off x="814923" y="1125547"/>
            <a:ext cx="10610850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zh-CN" sz="1800">
              <a:solidFill>
                <a:srgbClr val="00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B5916E5-1EB4-F4C4-EC78-ED61703EBD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9pPr>
    </p:titleStyle>
    <p:bodyStyle>
      <a:lvl1pPr marL="351790" indent="-35179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681355" indent="-32766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800">
          <a:solidFill>
            <a:srgbClr val="0033CC"/>
          </a:solidFill>
          <a:latin typeface="+mn-lt"/>
          <a:ea typeface="+mn-ea"/>
        </a:defRPr>
      </a:lvl2pPr>
      <a:lvl3pPr marL="978535" indent="-296545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p"/>
        <a:defRPr sz="1500">
          <a:solidFill>
            <a:srgbClr val="009900"/>
          </a:solidFill>
          <a:latin typeface="+mn-lt"/>
          <a:ea typeface="+mn-ea"/>
        </a:defRPr>
      </a:lvl3pPr>
      <a:lvl4pPr marL="1270000" indent="-290195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500">
          <a:solidFill>
            <a:schemeClr val="tx1"/>
          </a:solidFill>
          <a:latin typeface="+mn-lt"/>
          <a:ea typeface="+mn-ea"/>
        </a:defRPr>
      </a:lvl4pPr>
      <a:lvl5pPr marL="15703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500">
          <a:solidFill>
            <a:schemeClr val="tx1"/>
          </a:solidFill>
          <a:latin typeface="+mn-lt"/>
          <a:ea typeface="+mn-ea"/>
        </a:defRPr>
      </a:lvl5pPr>
      <a:lvl6pPr marL="19132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6pPr>
      <a:lvl7pPr marL="22561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7pPr>
      <a:lvl8pPr marL="25990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8pPr>
      <a:lvl9pPr marL="29419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像" descr="图像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1292" y="458939"/>
            <a:ext cx="1206124" cy="56132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" name="标题文本"/>
          <p:cNvSpPr txBox="1">
            <a:spLocks noGrp="1"/>
          </p:cNvSpPr>
          <p:nvPr>
            <p:ph type="title"/>
          </p:nvPr>
        </p:nvSpPr>
        <p:spPr>
          <a:xfrm>
            <a:off x="10101261" y="5173778"/>
            <a:ext cx="10414001" cy="23241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b">
            <a:normAutofit/>
          </a:bodyPr>
          <a:lstStyle/>
          <a:p>
            <a:r>
              <a:t>标题文本</a:t>
            </a:r>
          </a:p>
        </p:txBody>
      </p:sp>
      <p:sp>
        <p:nvSpPr>
          <p:cNvPr id="4" name="正文级别 1…"/>
          <p:cNvSpPr txBox="1">
            <a:spLocks noGrp="1"/>
          </p:cNvSpPr>
          <p:nvPr>
            <p:ph type="body" idx="1"/>
          </p:nvPr>
        </p:nvSpPr>
        <p:spPr>
          <a:xfrm>
            <a:off x="889000" y="3536950"/>
            <a:ext cx="10414000" cy="79375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79516" y="6540500"/>
            <a:ext cx="267702" cy="287258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200" b="0">
                <a:latin typeface="Helvetica Neue Light" panose="02000503000000020004"/>
                <a:ea typeface="Helvetica Neue Light" panose="02000503000000020004"/>
                <a:cs typeface="Helvetica Neue Light" panose="02000503000000020004"/>
                <a:sym typeface="Helvetica Neue Light" panose="02000503000000020004"/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ransition spd="med"/>
  <p:txStyles>
    <p:title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1pPr>
      <a:lvl2pPr marL="0" marR="0" indent="228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2pPr>
      <a:lvl3pPr marL="0" marR="0" indent="457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3pPr>
      <a:lvl4pPr marL="0" marR="0" indent="685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4pPr>
      <a:lvl5pPr marL="0" marR="0" indent="914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5pPr>
      <a:lvl6pPr marL="0" marR="0" indent="11430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6pPr>
      <a:lvl7pPr marL="0" marR="0" indent="1371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7pPr>
      <a:lvl8pPr marL="0" marR="0" indent="1600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8pPr>
      <a:lvl9pPr marL="0" marR="0" indent="1828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9pPr>
    </p:titleStyle>
    <p:body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1pPr>
      <a:lvl2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2pPr>
      <a:lvl3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3pPr>
      <a:lvl4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4pPr>
      <a:lvl5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5pPr>
      <a:lvl6pPr marL="0" marR="0" indent="177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6pPr>
      <a:lvl7pPr marL="0" marR="0" indent="355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7pPr>
      <a:lvl8pPr marL="0" marR="0" indent="533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8pPr>
      <a:lvl9pPr marL="0" marR="0" indent="711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9pPr>
    </p:bodyStyle>
    <p:other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1pPr>
      <a:lvl2pPr marL="0" marR="0" indent="228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2pPr>
      <a:lvl3pPr marL="0" marR="0" indent="457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3pPr>
      <a:lvl4pPr marL="0" marR="0" indent="685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4pPr>
      <a:lvl5pPr marL="0" marR="0" indent="914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5pPr>
      <a:lvl6pPr marL="0" marR="0" indent="11430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6pPr>
      <a:lvl7pPr marL="0" marR="0" indent="1371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7pPr>
      <a:lvl8pPr marL="0" marR="0" indent="1600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8pPr>
      <a:lvl9pPr marL="0" marR="0" indent="1828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像" descr="图像">
            <a:extLst>
              <a:ext uri="{FF2B5EF4-FFF2-40B4-BE49-F238E27FC236}">
                <a16:creationId xmlns:a16="http://schemas.microsoft.com/office/drawing/2014/main" id="{D51E281A-F69C-F34A-A6D7-795236644D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419" y="443545"/>
            <a:ext cx="335370" cy="410200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文本框 2" hidden="1"/>
          <p:cNvSpPr txBox="1"/>
          <p:nvPr/>
        </p:nvSpPr>
        <p:spPr>
          <a:xfrm>
            <a:off x="-15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defTabSz="412750" hangingPunct="0"/>
            <a:endParaRPr lang="en-US" sz="550" b="1" kern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algn="ctr" defTabSz="412750" hangingPunct="0">
              <a:buClr>
                <a:srgbClr val="FFFFFF"/>
              </a:buClr>
            </a:pPr>
            <a:r>
              <a:rPr lang="en-US" sz="1500" b="1" kern="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BBAAD9C20180234D78A0072836F0B3D0B2B9B20E1D588B80A6D98633B1632B763B49B8389164AB0322992F08C846F5EB8AF9210AA1D0AB611BBFC213736E25D824F696AD582596B794A028E767D246FE7E02E0E17042018528CAA19A31EE9C28DE16269C4E3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B80E5BE-C58D-C721-F53A-57ED2BB7EBE5}"/>
              </a:ext>
            </a:extLst>
          </p:cNvPr>
          <p:cNvSpPr txBox="1">
            <a:spLocks/>
          </p:cNvSpPr>
          <p:nvPr/>
        </p:nvSpPr>
        <p:spPr bwMode="auto">
          <a:xfrm>
            <a:off x="523663" y="1935332"/>
            <a:ext cx="11144670" cy="1123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9pPr>
          </a:lstStyle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Yu Mincho" panose="02020400000000000000" pitchFamily="18" charset="-128"/>
              </a:rPr>
              <a:t>JVET-AG0212 </a:t>
            </a:r>
          </a:p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Yu Mincho" panose="02020400000000000000" pitchFamily="18" charset="-128"/>
              </a:rPr>
              <a:t>AHG8: A post-processing algorithm for machine consumption</a:t>
            </a:r>
            <a:endParaRPr lang="en-US" sz="36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F764EB8-D42F-3008-3EB5-AEFB2513F464}"/>
              </a:ext>
            </a:extLst>
          </p:cNvPr>
          <p:cNvSpPr txBox="1">
            <a:spLocks/>
          </p:cNvSpPr>
          <p:nvPr/>
        </p:nvSpPr>
        <p:spPr>
          <a:xfrm>
            <a:off x="1257775" y="3365653"/>
            <a:ext cx="9676450" cy="676276"/>
          </a:xfrm>
          <a:prstGeom prst="rect">
            <a:avLst/>
          </a:prstGeom>
        </p:spPr>
        <p:txBody>
          <a:bodyPr anchor="ctr"/>
          <a:lstStyle>
            <a:lvl1pPr marL="0" marR="0" indent="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2286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4572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6858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9144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11430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13716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16002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18288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endParaRPr lang="en-US" sz="2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D3137B3-2048-AB25-F7D9-ACA7875A6710}"/>
              </a:ext>
            </a:extLst>
          </p:cNvPr>
          <p:cNvSpPr txBox="1"/>
          <p:nvPr/>
        </p:nvSpPr>
        <p:spPr bwMode="auto">
          <a:xfrm>
            <a:off x="1519485" y="3711318"/>
            <a:ext cx="9153025" cy="127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9728" tIns="54864" rIns="109728" bIns="54864" numCol="1" anchor="ctr" anchorCtr="0" compatLnSpc="1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5pPr>
            <a:lvl6pPr marL="28575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6pPr>
            <a:lvl7pPr marL="57150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7pPr>
            <a:lvl8pPr marL="85725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8pPr>
            <a:lvl9pPr marL="114300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9pPr>
          </a:lstStyle>
          <a:p>
            <a:pPr algn="ctr" defTabSz="1097280"/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Binzhe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Li, </a:t>
            </a:r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Shurun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Wang, </a:t>
            </a:r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Jie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Chen, Yan Ye, </a:t>
            </a:r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Shiqi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Wang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B6740EB-DDE2-45EA-A2E6-4B4A0C08458F}"/>
              </a:ext>
            </a:extLst>
          </p:cNvPr>
          <p:cNvSpPr/>
          <p:nvPr/>
        </p:nvSpPr>
        <p:spPr>
          <a:xfrm>
            <a:off x="5325916" y="4863772"/>
            <a:ext cx="11673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9728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Jan.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202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000" kern="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A1B86988-56A4-9FCC-BD90-7A3344920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Rate-accuracy</a:t>
            </a:r>
            <a:r>
              <a:rPr kumimoji="1" lang="zh-CN" altLang="en-US" dirty="0"/>
              <a:t> </a:t>
            </a:r>
            <a:r>
              <a:rPr kumimoji="1" lang="en-US" altLang="zh-CN" dirty="0"/>
              <a:t>curve</a:t>
            </a:r>
            <a:r>
              <a:rPr kumimoji="1" lang="zh-CN" altLang="en-US" dirty="0"/>
              <a:t> </a:t>
            </a:r>
            <a:r>
              <a:rPr kumimoji="1" lang="en-US" altLang="zh-CN" dirty="0"/>
              <a:t>showcases</a:t>
            </a:r>
            <a:r>
              <a:rPr kumimoji="1" lang="zh-CN" altLang="en-US" dirty="0"/>
              <a:t> </a:t>
            </a:r>
            <a:r>
              <a:rPr kumimoji="1" lang="en-US" altLang="zh-CN" dirty="0"/>
              <a:t>on</a:t>
            </a:r>
            <a:r>
              <a:rPr kumimoji="1" lang="zh-CN" altLang="en-US" dirty="0"/>
              <a:t> </a:t>
            </a:r>
            <a:r>
              <a:rPr kumimoji="1" lang="en-US" altLang="zh-CN" dirty="0"/>
              <a:t>SFU</a:t>
            </a:r>
            <a:r>
              <a:rPr kumimoji="1" lang="zh-CN" altLang="en-US" dirty="0"/>
              <a:t>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08A779-499E-101A-4D4D-126FDAB793A9}"/>
              </a:ext>
            </a:extLst>
          </p:cNvPr>
          <p:cNvSpPr txBox="1"/>
          <p:nvPr/>
        </p:nvSpPr>
        <p:spPr>
          <a:xfrm>
            <a:off x="608703" y="5251114"/>
            <a:ext cx="109745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" altLang="zh-CN" dirty="0"/>
              <a:t>The rate-mAP curves for object detection on SFU-HW dataset sequences under RA configuration.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0A3EE37-049F-4087-B5D0-F72A53E5D6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75614"/>
            <a:ext cx="12192000" cy="3706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182989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A1B86988-56A4-9FCC-BD90-7A3344920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Rate-accuracy</a:t>
            </a:r>
            <a:r>
              <a:rPr kumimoji="1" lang="zh-CN" altLang="en-US" dirty="0"/>
              <a:t> </a:t>
            </a:r>
            <a:r>
              <a:rPr kumimoji="1" lang="en-US" altLang="zh-CN" dirty="0"/>
              <a:t>curve</a:t>
            </a:r>
            <a:r>
              <a:rPr kumimoji="1" lang="zh-CN" altLang="en-US" dirty="0"/>
              <a:t> </a:t>
            </a:r>
            <a:r>
              <a:rPr kumimoji="1" lang="en-US" altLang="zh-CN" dirty="0"/>
              <a:t>showcases</a:t>
            </a:r>
            <a:r>
              <a:rPr kumimoji="1" lang="zh-CN" altLang="en-US" dirty="0"/>
              <a:t> </a:t>
            </a:r>
            <a:r>
              <a:rPr kumimoji="1" lang="en-US" altLang="zh-CN" dirty="0"/>
              <a:t>on</a:t>
            </a:r>
            <a:r>
              <a:rPr kumimoji="1" lang="zh-CN" altLang="en-US" dirty="0"/>
              <a:t> </a:t>
            </a:r>
            <a:r>
              <a:rPr kumimoji="1" lang="en-US" altLang="zh-CN" dirty="0"/>
              <a:t>SFU</a:t>
            </a:r>
            <a:r>
              <a:rPr kumimoji="1" lang="zh-CN" altLang="en-US" dirty="0"/>
              <a:t>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08A779-499E-101A-4D4D-126FDAB793A9}"/>
              </a:ext>
            </a:extLst>
          </p:cNvPr>
          <p:cNvSpPr txBox="1"/>
          <p:nvPr/>
        </p:nvSpPr>
        <p:spPr>
          <a:xfrm>
            <a:off x="608703" y="5251114"/>
            <a:ext cx="109745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" altLang="zh-CN" dirty="0"/>
              <a:t>The rate-mAP curves for object detection on SFU-HW dataset sequences under </a:t>
            </a:r>
            <a:r>
              <a:rPr lang="en-US" altLang="zh-CN" dirty="0"/>
              <a:t>LD</a:t>
            </a:r>
            <a:r>
              <a:rPr lang="en" altLang="zh-CN" dirty="0"/>
              <a:t> configuration. 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209EB4E-E86D-4C78-9B61-F423532B5A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0432"/>
            <a:ext cx="12192000" cy="372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94431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A1B86988-56A4-9FCC-BD90-7A3344920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Rate-accuracy</a:t>
            </a:r>
            <a:r>
              <a:rPr kumimoji="1" lang="zh-CN" altLang="en-US" dirty="0"/>
              <a:t> </a:t>
            </a:r>
            <a:r>
              <a:rPr kumimoji="1" lang="en-US" altLang="zh-CN" dirty="0"/>
              <a:t>curve</a:t>
            </a:r>
            <a:r>
              <a:rPr kumimoji="1" lang="zh-CN" altLang="en-US" dirty="0"/>
              <a:t> </a:t>
            </a:r>
            <a:r>
              <a:rPr kumimoji="1" lang="en-US" altLang="zh-CN" dirty="0"/>
              <a:t>showcases</a:t>
            </a:r>
            <a:r>
              <a:rPr kumimoji="1" lang="zh-CN" altLang="en-US" dirty="0"/>
              <a:t> </a:t>
            </a:r>
            <a:r>
              <a:rPr kumimoji="1" lang="en-US" altLang="zh-CN" dirty="0"/>
              <a:t>on</a:t>
            </a:r>
            <a:r>
              <a:rPr kumimoji="1" lang="zh-CN" altLang="en-US" dirty="0"/>
              <a:t> </a:t>
            </a:r>
            <a:r>
              <a:rPr kumimoji="1" lang="en-US" altLang="zh-CN" dirty="0"/>
              <a:t>SFU</a:t>
            </a:r>
            <a:r>
              <a:rPr kumimoji="1" lang="zh-CN" altLang="en-US" dirty="0"/>
              <a:t>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08A779-499E-101A-4D4D-126FDAB793A9}"/>
              </a:ext>
            </a:extLst>
          </p:cNvPr>
          <p:cNvSpPr txBox="1"/>
          <p:nvPr/>
        </p:nvSpPr>
        <p:spPr>
          <a:xfrm>
            <a:off x="608703" y="5251114"/>
            <a:ext cx="109745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" altLang="zh-CN" dirty="0"/>
              <a:t>The rate-mAP curves for object detection on SFU-HW dataset sequences under </a:t>
            </a:r>
            <a:r>
              <a:rPr lang="en-US" altLang="zh-CN" dirty="0"/>
              <a:t>LD</a:t>
            </a:r>
            <a:r>
              <a:rPr lang="en" altLang="zh-CN" dirty="0"/>
              <a:t> configuration.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F27B068-D0E6-4D06-A1CF-11F67358CB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76572"/>
            <a:ext cx="12192000" cy="370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919050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A1B86988-56A4-9FCC-BD90-7A3344920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Rate-accuracy</a:t>
            </a:r>
            <a:r>
              <a:rPr kumimoji="1" lang="zh-CN" altLang="en-US" dirty="0"/>
              <a:t> </a:t>
            </a:r>
            <a:r>
              <a:rPr kumimoji="1" lang="en-US" altLang="zh-CN" dirty="0"/>
              <a:t>curve</a:t>
            </a:r>
            <a:r>
              <a:rPr kumimoji="1" lang="zh-CN" altLang="en-US" dirty="0"/>
              <a:t> </a:t>
            </a:r>
            <a:r>
              <a:rPr kumimoji="1" lang="en-US" altLang="zh-CN" dirty="0"/>
              <a:t>showcases</a:t>
            </a:r>
            <a:r>
              <a:rPr kumimoji="1" lang="zh-CN" altLang="en-US" dirty="0"/>
              <a:t> </a:t>
            </a:r>
            <a:r>
              <a:rPr kumimoji="1" lang="en-US" altLang="zh-CN" dirty="0"/>
              <a:t>on</a:t>
            </a:r>
            <a:r>
              <a:rPr kumimoji="1" lang="zh-CN" altLang="en-US" dirty="0"/>
              <a:t> </a:t>
            </a:r>
            <a:r>
              <a:rPr kumimoji="1" lang="en-US" altLang="zh-CN" dirty="0"/>
              <a:t>SFU</a:t>
            </a:r>
            <a:r>
              <a:rPr kumimoji="1" lang="zh-CN" altLang="en-US" dirty="0"/>
              <a:t>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08A779-499E-101A-4D4D-126FDAB793A9}"/>
              </a:ext>
            </a:extLst>
          </p:cNvPr>
          <p:cNvSpPr txBox="1"/>
          <p:nvPr/>
        </p:nvSpPr>
        <p:spPr>
          <a:xfrm>
            <a:off x="608703" y="5251114"/>
            <a:ext cx="109745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" altLang="zh-CN" dirty="0"/>
              <a:t>The rate-mAP curves for object detection on SFU-HW dataset sequences under </a:t>
            </a:r>
            <a:r>
              <a:rPr lang="en-US" altLang="zh-CN" dirty="0"/>
              <a:t>AI</a:t>
            </a:r>
            <a:r>
              <a:rPr lang="en" altLang="zh-CN" dirty="0"/>
              <a:t> configuration.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CAE41C5-D738-4B02-B4FA-792F10DADE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76572"/>
            <a:ext cx="12192000" cy="370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473964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A1B86988-56A4-9FCC-BD90-7A3344920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Rate-accuracy</a:t>
            </a:r>
            <a:r>
              <a:rPr kumimoji="1" lang="zh-CN" altLang="en-US" dirty="0"/>
              <a:t> </a:t>
            </a:r>
            <a:r>
              <a:rPr kumimoji="1" lang="en-US" altLang="zh-CN" dirty="0"/>
              <a:t>curve</a:t>
            </a:r>
            <a:r>
              <a:rPr kumimoji="1" lang="zh-CN" altLang="en-US" dirty="0"/>
              <a:t> </a:t>
            </a:r>
            <a:r>
              <a:rPr kumimoji="1" lang="en-US" altLang="zh-CN" dirty="0"/>
              <a:t>showcases</a:t>
            </a:r>
            <a:r>
              <a:rPr kumimoji="1" lang="zh-CN" altLang="en-US" dirty="0"/>
              <a:t> </a:t>
            </a:r>
            <a:r>
              <a:rPr kumimoji="1" lang="en-US" altLang="zh-CN" dirty="0"/>
              <a:t>on</a:t>
            </a:r>
            <a:r>
              <a:rPr kumimoji="1" lang="zh-CN" altLang="en-US" dirty="0"/>
              <a:t> </a:t>
            </a:r>
            <a:r>
              <a:rPr kumimoji="1" lang="en-US" altLang="zh-CN" dirty="0"/>
              <a:t>SFU</a:t>
            </a:r>
            <a:r>
              <a:rPr kumimoji="1" lang="zh-CN" altLang="en-US" dirty="0"/>
              <a:t>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08A779-499E-101A-4D4D-126FDAB793A9}"/>
              </a:ext>
            </a:extLst>
          </p:cNvPr>
          <p:cNvSpPr txBox="1"/>
          <p:nvPr/>
        </p:nvSpPr>
        <p:spPr>
          <a:xfrm>
            <a:off x="608703" y="5251114"/>
            <a:ext cx="109745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" altLang="zh-CN" dirty="0"/>
              <a:t>The rate-mAP curves for object detection on SFU-HW dataset sequences under </a:t>
            </a:r>
            <a:r>
              <a:rPr lang="en-US" altLang="zh-CN" dirty="0"/>
              <a:t>AI</a:t>
            </a:r>
            <a:r>
              <a:rPr lang="en" altLang="zh-CN" dirty="0"/>
              <a:t> configuration.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A98A970-4D32-4179-B00C-49038F0776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67916"/>
            <a:ext cx="12192000" cy="372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83703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ECFC30B-F457-D7FB-688D-6923BA48C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234" y="304808"/>
            <a:ext cx="10668000" cy="676276"/>
          </a:xfrm>
        </p:spPr>
        <p:txBody>
          <a:bodyPr/>
          <a:lstStyle/>
          <a:p>
            <a:r>
              <a:rPr lang="en-US" altLang="zh-CN" sz="2800" dirty="0">
                <a:latin typeface="Times New Roman" panose="02020603050405020304" pitchFamily="18" charset="0"/>
                <a:ea typeface="Yu Mincho" panose="02020400000000000000" pitchFamily="18" charset="-128"/>
              </a:rPr>
              <a:t>Performance: TVD dataset, object tracking task </a:t>
            </a:r>
            <a:r>
              <a:rPr kumimoji="1" lang="en-US" altLang="zh-CN" sz="2800" dirty="0"/>
              <a:t>(Non-CTC model)</a:t>
            </a:r>
            <a:endParaRPr kumimoji="1" lang="zh-CN" altLang="en-US" sz="2800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61171039-45BE-C2CA-DD4F-A84DDA258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193176"/>
            <a:ext cx="10668000" cy="1129610"/>
          </a:xfrm>
        </p:spPr>
        <p:txBody>
          <a:bodyPr>
            <a:noAutofit/>
          </a:bodyPr>
          <a:lstStyle/>
          <a:p>
            <a:r>
              <a:rPr lang="en-US" altLang="zh-CN" sz="2300" dirty="0"/>
              <a:t>The overall Pareto BD-rate savings over VVC are </a:t>
            </a:r>
            <a:r>
              <a:rPr lang="en-US" altLang="zh-CN" sz="2300" dirty="0">
                <a:solidFill>
                  <a:srgbClr val="C00000"/>
                </a:solidFill>
              </a:rPr>
              <a:t>12.75%</a:t>
            </a:r>
            <a:r>
              <a:rPr lang="en-US" altLang="zh-CN" sz="2300" dirty="0"/>
              <a:t>, </a:t>
            </a:r>
            <a:r>
              <a:rPr lang="en-US" altLang="zh-CN" sz="2300" dirty="0">
                <a:solidFill>
                  <a:srgbClr val="C00000"/>
                </a:solidFill>
              </a:rPr>
              <a:t>12.54%</a:t>
            </a:r>
            <a:r>
              <a:rPr lang="en-US" altLang="zh-CN" sz="2300" dirty="0"/>
              <a:t> and </a:t>
            </a:r>
            <a:r>
              <a:rPr lang="en-US" altLang="zh-CN" sz="2300" dirty="0">
                <a:solidFill>
                  <a:srgbClr val="C00000"/>
                </a:solidFill>
              </a:rPr>
              <a:t>14.04%</a:t>
            </a:r>
            <a:r>
              <a:rPr lang="zh-CN" altLang="en-US" sz="2300" dirty="0"/>
              <a:t> </a:t>
            </a:r>
            <a:r>
              <a:rPr lang="en-US" altLang="zh-CN" sz="2300" dirty="0"/>
              <a:t>under random access</a:t>
            </a:r>
            <a:r>
              <a:rPr lang="zh-CN" altLang="en-US" sz="2300" dirty="0"/>
              <a:t> </a:t>
            </a:r>
            <a:r>
              <a:rPr lang="en-US" altLang="zh-CN" sz="2300" dirty="0"/>
              <a:t>(RA), low delay</a:t>
            </a:r>
            <a:r>
              <a:rPr lang="zh-CN" altLang="en-US" sz="2300" dirty="0"/>
              <a:t> </a:t>
            </a:r>
            <a:r>
              <a:rPr lang="en-US" altLang="zh-CN" sz="2300" dirty="0"/>
              <a:t>(LD) and all intra</a:t>
            </a:r>
            <a:r>
              <a:rPr lang="zh-CN" altLang="en-US" sz="2300" dirty="0"/>
              <a:t> </a:t>
            </a:r>
            <a:r>
              <a:rPr lang="en-US" altLang="zh-CN" sz="2300" dirty="0"/>
              <a:t>(AI) configurations, respectively.</a:t>
            </a:r>
          </a:p>
          <a:p>
            <a:r>
              <a:rPr kumimoji="1" lang="en-US" altLang="zh-CN" sz="2300" dirty="0"/>
              <a:t>JDE.864x480 [1] is used for object tracking.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3D9FFDD-BA2A-440B-94FC-BFF5505DA85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62000" y="2342586"/>
          <a:ext cx="10355279" cy="41136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3087">
                  <a:extLst>
                    <a:ext uri="{9D8B030D-6E8A-4147-A177-3AD203B41FA5}">
                      <a16:colId xmlns:a16="http://schemas.microsoft.com/office/drawing/2014/main" val="1416672445"/>
                    </a:ext>
                  </a:extLst>
                </a:gridCol>
                <a:gridCol w="1026668">
                  <a:extLst>
                    <a:ext uri="{9D8B030D-6E8A-4147-A177-3AD203B41FA5}">
                      <a16:colId xmlns:a16="http://schemas.microsoft.com/office/drawing/2014/main" val="1229363893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1986546883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768316011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709246972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2179665531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3830171898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3096065664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2806024303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416867745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RA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LD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AI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3338175"/>
                  </a:ext>
                </a:extLst>
              </a:tr>
              <a:tr h="61456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79071684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TVD-01_1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-11.28%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0.30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-17.00%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-17.00%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0.08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1.35%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1.35%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-0.15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83469853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TVD-01_2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-20.01%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-20.01%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1.18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16.74%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-0.36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-3.22%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-3.22%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0.06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13548902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TVD-01_3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-20.41%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-20.41%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0.80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-16.62%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1.69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-16.91%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-16.91%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0.76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01175868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TVD-02_1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-0.27%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-0.27%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0.04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2.68%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2.68%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-0.12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9.48%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9.48%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-0.50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1795972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TVD-03_1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3.60%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-0.04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-13.85%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-13.85%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1.75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-20.62%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-20.62%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2.61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73115282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TVD-03_2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-26.49%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-26.49%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1.43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-29.69%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-29.69%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1.49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-33.71%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-33.71%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2.86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23677700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TVD-03_3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-14.41%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-14.41%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0.64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-30.05%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-30.05%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1.19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-34.66%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-34.66%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2.30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83933279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Average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-12.75%</a:t>
                      </a:r>
                      <a:endParaRPr lang="zh-CN" altLang="en-US" sz="1600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0.62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-12.54%</a:t>
                      </a:r>
                      <a:endParaRPr lang="zh-CN" altLang="en-US" sz="1600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0.82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-14.04%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-14.04%</a:t>
                      </a:r>
                      <a:endParaRPr lang="zh-CN" altLang="en-US" sz="1600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1.13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48418713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55702041-C8D2-4508-8291-950027639876}"/>
              </a:ext>
            </a:extLst>
          </p:cNvPr>
          <p:cNvSpPr/>
          <p:nvPr/>
        </p:nvSpPr>
        <p:spPr>
          <a:xfrm>
            <a:off x="8675203" y="6550223"/>
            <a:ext cx="35167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*The ‘/’ means non-monotonous performance.</a:t>
            </a:r>
            <a:endParaRPr lang="zh-CN" altLang="en-US" sz="14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F2FE9C8-9526-44F7-8665-40CFE9D3D9ED}"/>
              </a:ext>
            </a:extLst>
          </p:cNvPr>
          <p:cNvSpPr txBox="1"/>
          <p:nvPr/>
        </p:nvSpPr>
        <p:spPr>
          <a:xfrm>
            <a:off x="-1" y="6380856"/>
            <a:ext cx="121920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1400" dirty="0"/>
              <a:t>[</a:t>
            </a:r>
            <a:r>
              <a:rPr lang="en-US" altLang="zh-CN" sz="1400" dirty="0"/>
              <a:t>1</a:t>
            </a:r>
            <a:r>
              <a:rPr lang="en" altLang="zh-CN" sz="1400" dirty="0"/>
              <a:t>]</a:t>
            </a:r>
            <a:r>
              <a:rPr lang="zh-CN" altLang="en-US" sz="1400" dirty="0"/>
              <a:t> </a:t>
            </a:r>
            <a:r>
              <a:rPr lang="de-DE" altLang="zh-CN" sz="1400" dirty="0"/>
              <a:t>Wang, Z., Zheng, L., Liu, Y., Li, Y., &amp; Wang, S. (2020, August). Towards real-time multi-object tracking. In European Conference on Computer Vision (pp. 107-122). Cham: Springer International Publishing.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106135937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6D15BBCE-1670-95EB-0F3F-6C1593053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Rate-accuracy</a:t>
            </a:r>
            <a:r>
              <a:rPr kumimoji="1" lang="zh-CN" altLang="en-US" dirty="0"/>
              <a:t> </a:t>
            </a:r>
            <a:r>
              <a:rPr kumimoji="1" lang="en-US" altLang="zh-CN" dirty="0"/>
              <a:t>curve</a:t>
            </a:r>
            <a:r>
              <a:rPr kumimoji="1" lang="zh-CN" altLang="en-US" dirty="0"/>
              <a:t> </a:t>
            </a:r>
            <a:r>
              <a:rPr kumimoji="1" lang="en-US" altLang="zh-CN" dirty="0"/>
              <a:t>showcases</a:t>
            </a:r>
            <a:r>
              <a:rPr kumimoji="1" lang="zh-CN" altLang="en-US" dirty="0"/>
              <a:t> </a:t>
            </a:r>
            <a:r>
              <a:rPr kumimoji="1" lang="en-US" altLang="zh-CN" dirty="0"/>
              <a:t>on</a:t>
            </a:r>
            <a:r>
              <a:rPr kumimoji="1" lang="zh-CN" altLang="en-US" dirty="0"/>
              <a:t> </a:t>
            </a:r>
            <a:r>
              <a:rPr kumimoji="1" lang="en-US" altLang="zh-CN" dirty="0"/>
              <a:t>TVD</a:t>
            </a:r>
            <a:endParaRPr kumimoji="1"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AA6E894-C98E-10CD-47C8-811B4452DBBD}"/>
              </a:ext>
            </a:extLst>
          </p:cNvPr>
          <p:cNvSpPr txBox="1"/>
          <p:nvPr/>
        </p:nvSpPr>
        <p:spPr>
          <a:xfrm>
            <a:off x="954740" y="5370343"/>
            <a:ext cx="106679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" altLang="zh-CN" dirty="0"/>
              <a:t>The rate-MOTA curves for object tracking on TVD dataset sequences under RA configuration. </a:t>
            </a:r>
          </a:p>
          <a:p>
            <a:pPr algn="ctr"/>
            <a:r>
              <a:rPr lang="en" altLang="zh-CN" dirty="0"/>
              <a:t>(a) TVD-01-1 sequence (b) TVD-03-1 sequence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7FDD5CA-0916-4FE2-842F-77C86883640A}"/>
              </a:ext>
            </a:extLst>
          </p:cNvPr>
          <p:cNvSpPr txBox="1"/>
          <p:nvPr/>
        </p:nvSpPr>
        <p:spPr>
          <a:xfrm>
            <a:off x="2831977" y="4788044"/>
            <a:ext cx="454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(a)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EA67EB4-86C2-4DDF-B4AB-51D8B56FA668}"/>
              </a:ext>
            </a:extLst>
          </p:cNvPr>
          <p:cNvSpPr txBox="1"/>
          <p:nvPr/>
        </p:nvSpPr>
        <p:spPr>
          <a:xfrm>
            <a:off x="8328177" y="4782968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(b)</a:t>
            </a:r>
            <a:endParaRPr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C549B4D-EE51-4B89-B76F-D8D0E4F2DE0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34" y="1439023"/>
            <a:ext cx="5040000" cy="3240000"/>
          </a:xfrm>
          <a:prstGeom prst="rect">
            <a:avLst/>
          </a:prstGeom>
          <a:noFill/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A2C5172-E366-4E4A-A125-F84C66395535}"/>
              </a:ext>
            </a:extLst>
          </p:cNvPr>
          <p:cNvPicPr preferRelativeResize="0"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6262147" y="1433947"/>
            <a:ext cx="5040000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07088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6D15BBCE-1670-95EB-0F3F-6C1593053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Rate-accuracy</a:t>
            </a:r>
            <a:r>
              <a:rPr kumimoji="1" lang="zh-CN" altLang="en-US" dirty="0"/>
              <a:t> </a:t>
            </a:r>
            <a:r>
              <a:rPr kumimoji="1" lang="en-US" altLang="zh-CN" dirty="0"/>
              <a:t>curve</a:t>
            </a:r>
            <a:r>
              <a:rPr kumimoji="1" lang="zh-CN" altLang="en-US" dirty="0"/>
              <a:t> </a:t>
            </a:r>
            <a:r>
              <a:rPr kumimoji="1" lang="en-US" altLang="zh-CN" dirty="0"/>
              <a:t>showcases</a:t>
            </a:r>
            <a:r>
              <a:rPr kumimoji="1" lang="zh-CN" altLang="en-US" dirty="0"/>
              <a:t> </a:t>
            </a:r>
            <a:r>
              <a:rPr kumimoji="1" lang="en-US" altLang="zh-CN" dirty="0"/>
              <a:t>on</a:t>
            </a:r>
            <a:r>
              <a:rPr kumimoji="1" lang="zh-CN" altLang="en-US" dirty="0"/>
              <a:t> </a:t>
            </a:r>
            <a:r>
              <a:rPr kumimoji="1" lang="en-US" altLang="zh-CN" dirty="0"/>
              <a:t>TVD</a:t>
            </a:r>
            <a:endParaRPr kumimoji="1"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AA6E894-C98E-10CD-47C8-811B4452DBBD}"/>
              </a:ext>
            </a:extLst>
          </p:cNvPr>
          <p:cNvSpPr txBox="1"/>
          <p:nvPr/>
        </p:nvSpPr>
        <p:spPr>
          <a:xfrm>
            <a:off x="954740" y="5370343"/>
            <a:ext cx="106679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" altLang="zh-CN" dirty="0"/>
              <a:t>The rate-MOTA curves for object tracking on TVD dataset sequences under RA configuration. 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5E81E10-6A07-42F0-AD58-5A5C4B65AB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72734"/>
            <a:ext cx="12192000" cy="371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7917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6D15BBCE-1670-95EB-0F3F-6C1593053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Rate-accuracy</a:t>
            </a:r>
            <a:r>
              <a:rPr kumimoji="1" lang="zh-CN" altLang="en-US" dirty="0"/>
              <a:t> </a:t>
            </a:r>
            <a:r>
              <a:rPr kumimoji="1" lang="en-US" altLang="zh-CN" dirty="0"/>
              <a:t>curve</a:t>
            </a:r>
            <a:r>
              <a:rPr kumimoji="1" lang="zh-CN" altLang="en-US" dirty="0"/>
              <a:t> </a:t>
            </a:r>
            <a:r>
              <a:rPr kumimoji="1" lang="en-US" altLang="zh-CN" dirty="0"/>
              <a:t>showcases</a:t>
            </a:r>
            <a:r>
              <a:rPr kumimoji="1" lang="zh-CN" altLang="en-US" dirty="0"/>
              <a:t> </a:t>
            </a:r>
            <a:r>
              <a:rPr kumimoji="1" lang="en-US" altLang="zh-CN" dirty="0"/>
              <a:t>on</a:t>
            </a:r>
            <a:r>
              <a:rPr kumimoji="1" lang="zh-CN" altLang="en-US" dirty="0"/>
              <a:t> </a:t>
            </a:r>
            <a:r>
              <a:rPr kumimoji="1" lang="en-US" altLang="zh-CN" dirty="0"/>
              <a:t>TVD</a:t>
            </a:r>
            <a:endParaRPr kumimoji="1"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AA6E894-C98E-10CD-47C8-811B4452DBBD}"/>
              </a:ext>
            </a:extLst>
          </p:cNvPr>
          <p:cNvSpPr txBox="1"/>
          <p:nvPr/>
        </p:nvSpPr>
        <p:spPr>
          <a:xfrm>
            <a:off x="954740" y="5370343"/>
            <a:ext cx="106679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" altLang="zh-CN" dirty="0"/>
              <a:t>The rate-MOTA curves for object tracking on TVD dataset sequences under RA configuration.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172603F-D633-402C-9BE2-93BC304FE6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67916"/>
            <a:ext cx="12192000" cy="372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421892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6D15BBCE-1670-95EB-0F3F-6C1593053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Rate-accuracy</a:t>
            </a:r>
            <a:r>
              <a:rPr kumimoji="1" lang="zh-CN" altLang="en-US" dirty="0"/>
              <a:t> </a:t>
            </a:r>
            <a:r>
              <a:rPr kumimoji="1" lang="en-US" altLang="zh-CN" dirty="0"/>
              <a:t>curve</a:t>
            </a:r>
            <a:r>
              <a:rPr kumimoji="1" lang="zh-CN" altLang="en-US" dirty="0"/>
              <a:t> </a:t>
            </a:r>
            <a:r>
              <a:rPr kumimoji="1" lang="en-US" altLang="zh-CN" dirty="0"/>
              <a:t>showcases</a:t>
            </a:r>
            <a:r>
              <a:rPr kumimoji="1" lang="zh-CN" altLang="en-US" dirty="0"/>
              <a:t> </a:t>
            </a:r>
            <a:r>
              <a:rPr kumimoji="1" lang="en-US" altLang="zh-CN" dirty="0"/>
              <a:t>on</a:t>
            </a:r>
            <a:r>
              <a:rPr kumimoji="1" lang="zh-CN" altLang="en-US" dirty="0"/>
              <a:t> </a:t>
            </a:r>
            <a:r>
              <a:rPr kumimoji="1" lang="en-US" altLang="zh-CN" dirty="0"/>
              <a:t>TVD</a:t>
            </a:r>
            <a:endParaRPr kumimoji="1"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AA6E894-C98E-10CD-47C8-811B4452DBBD}"/>
              </a:ext>
            </a:extLst>
          </p:cNvPr>
          <p:cNvSpPr txBox="1"/>
          <p:nvPr/>
        </p:nvSpPr>
        <p:spPr>
          <a:xfrm>
            <a:off x="954740" y="5370343"/>
            <a:ext cx="106679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" altLang="zh-CN" dirty="0"/>
              <a:t>The rate-MOTA curves for object tracking on TVD dataset sequences under </a:t>
            </a:r>
            <a:r>
              <a:rPr lang="en-US" altLang="zh-CN" dirty="0"/>
              <a:t>LD</a:t>
            </a:r>
            <a:r>
              <a:rPr lang="en" altLang="zh-CN" dirty="0"/>
              <a:t> configuration. 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03DF8AF-8BDC-4B86-A909-F3991001CB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67916"/>
            <a:ext cx="12192000" cy="372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254184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6D15BBCE-1670-95EB-0F3F-6C1593053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Rate-accuracy</a:t>
            </a:r>
            <a:r>
              <a:rPr kumimoji="1" lang="zh-CN" altLang="en-US" dirty="0"/>
              <a:t> </a:t>
            </a:r>
            <a:r>
              <a:rPr kumimoji="1" lang="en-US" altLang="zh-CN" dirty="0"/>
              <a:t>curve</a:t>
            </a:r>
            <a:r>
              <a:rPr kumimoji="1" lang="zh-CN" altLang="en-US" dirty="0"/>
              <a:t> </a:t>
            </a:r>
            <a:r>
              <a:rPr kumimoji="1" lang="en-US" altLang="zh-CN" dirty="0"/>
              <a:t>showcases</a:t>
            </a:r>
            <a:r>
              <a:rPr kumimoji="1" lang="zh-CN" altLang="en-US" dirty="0"/>
              <a:t> </a:t>
            </a:r>
            <a:r>
              <a:rPr kumimoji="1" lang="en-US" altLang="zh-CN" dirty="0"/>
              <a:t>on</a:t>
            </a:r>
            <a:r>
              <a:rPr kumimoji="1" lang="zh-CN" altLang="en-US" dirty="0"/>
              <a:t> </a:t>
            </a:r>
            <a:r>
              <a:rPr kumimoji="1" lang="en-US" altLang="zh-CN" dirty="0"/>
              <a:t>TVD</a:t>
            </a:r>
            <a:endParaRPr kumimoji="1"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AA6E894-C98E-10CD-47C8-811B4452DBBD}"/>
              </a:ext>
            </a:extLst>
          </p:cNvPr>
          <p:cNvSpPr txBox="1"/>
          <p:nvPr/>
        </p:nvSpPr>
        <p:spPr>
          <a:xfrm>
            <a:off x="954740" y="5370343"/>
            <a:ext cx="106679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" altLang="zh-CN" dirty="0"/>
              <a:t>The rate-MOTA curves for object tracking on TVD dataset sequences under </a:t>
            </a:r>
            <a:r>
              <a:rPr lang="en-US" altLang="zh-CN" dirty="0"/>
              <a:t>LD</a:t>
            </a:r>
            <a:r>
              <a:rPr lang="en" altLang="zh-CN" dirty="0"/>
              <a:t> configuration.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ED865DA-D66E-4A40-9582-99BA4844B5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67916"/>
            <a:ext cx="12192000" cy="372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654939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6D15BBCE-1670-95EB-0F3F-6C1593053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Rate-accuracy</a:t>
            </a:r>
            <a:r>
              <a:rPr kumimoji="1" lang="zh-CN" altLang="en-US" dirty="0"/>
              <a:t> </a:t>
            </a:r>
            <a:r>
              <a:rPr kumimoji="1" lang="en-US" altLang="zh-CN" dirty="0"/>
              <a:t>curve</a:t>
            </a:r>
            <a:r>
              <a:rPr kumimoji="1" lang="zh-CN" altLang="en-US" dirty="0"/>
              <a:t> </a:t>
            </a:r>
            <a:r>
              <a:rPr kumimoji="1" lang="en-US" altLang="zh-CN" dirty="0"/>
              <a:t>showcases</a:t>
            </a:r>
            <a:r>
              <a:rPr kumimoji="1" lang="zh-CN" altLang="en-US" dirty="0"/>
              <a:t> </a:t>
            </a:r>
            <a:r>
              <a:rPr kumimoji="1" lang="en-US" altLang="zh-CN" dirty="0"/>
              <a:t>on</a:t>
            </a:r>
            <a:r>
              <a:rPr kumimoji="1" lang="zh-CN" altLang="en-US" dirty="0"/>
              <a:t> </a:t>
            </a:r>
            <a:r>
              <a:rPr kumimoji="1" lang="en-US" altLang="zh-CN" dirty="0"/>
              <a:t>TVD</a:t>
            </a:r>
            <a:endParaRPr kumimoji="1"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AA6E894-C98E-10CD-47C8-811B4452DBBD}"/>
              </a:ext>
            </a:extLst>
          </p:cNvPr>
          <p:cNvSpPr txBox="1"/>
          <p:nvPr/>
        </p:nvSpPr>
        <p:spPr>
          <a:xfrm>
            <a:off x="954740" y="5370343"/>
            <a:ext cx="106679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" altLang="zh-CN" dirty="0"/>
              <a:t>The rate-MOTA curves for object tracking on TVD dataset sequences under </a:t>
            </a:r>
            <a:r>
              <a:rPr lang="en-US" altLang="zh-CN" dirty="0"/>
              <a:t>AI</a:t>
            </a:r>
            <a:r>
              <a:rPr lang="en" altLang="zh-CN" dirty="0"/>
              <a:t> configuration. 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1862EB6-28DE-472D-9500-57DAB33167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67916"/>
            <a:ext cx="12192000" cy="372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601921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6D15BBCE-1670-95EB-0F3F-6C1593053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Rate-accuracy</a:t>
            </a:r>
            <a:r>
              <a:rPr kumimoji="1" lang="zh-CN" altLang="en-US" dirty="0"/>
              <a:t> </a:t>
            </a:r>
            <a:r>
              <a:rPr kumimoji="1" lang="en-US" altLang="zh-CN" dirty="0"/>
              <a:t>curve</a:t>
            </a:r>
            <a:r>
              <a:rPr kumimoji="1" lang="zh-CN" altLang="en-US" dirty="0"/>
              <a:t> </a:t>
            </a:r>
            <a:r>
              <a:rPr kumimoji="1" lang="en-US" altLang="zh-CN" dirty="0"/>
              <a:t>showcases</a:t>
            </a:r>
            <a:r>
              <a:rPr kumimoji="1" lang="zh-CN" altLang="en-US" dirty="0"/>
              <a:t> </a:t>
            </a:r>
            <a:r>
              <a:rPr kumimoji="1" lang="en-US" altLang="zh-CN" dirty="0"/>
              <a:t>on</a:t>
            </a:r>
            <a:r>
              <a:rPr kumimoji="1" lang="zh-CN" altLang="en-US" dirty="0"/>
              <a:t> </a:t>
            </a:r>
            <a:r>
              <a:rPr kumimoji="1" lang="en-US" altLang="zh-CN" dirty="0"/>
              <a:t>TVD</a:t>
            </a:r>
            <a:endParaRPr kumimoji="1"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AA6E894-C98E-10CD-47C8-811B4452DBBD}"/>
              </a:ext>
            </a:extLst>
          </p:cNvPr>
          <p:cNvSpPr txBox="1"/>
          <p:nvPr/>
        </p:nvSpPr>
        <p:spPr>
          <a:xfrm>
            <a:off x="954740" y="5370343"/>
            <a:ext cx="106679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" altLang="zh-CN" dirty="0"/>
              <a:t>The rate-MOTA curves for object tracking on TVD dataset sequences under </a:t>
            </a:r>
            <a:r>
              <a:rPr lang="en-US" altLang="zh-CN" dirty="0"/>
              <a:t>AI</a:t>
            </a:r>
            <a:r>
              <a:rPr lang="en" altLang="zh-CN" dirty="0"/>
              <a:t> configuration.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9434A18-39BD-493B-98D3-B647AE7248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0393"/>
            <a:ext cx="12192000" cy="3697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896384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</a:t>
            </a:r>
          </a:p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075663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A14BE434-913F-2706-0CC8-25AEB4147A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sz="2400" dirty="0"/>
              <a:t>Simulation shows that post-processing is effective and </a:t>
            </a:r>
            <a:r>
              <a:rPr kumimoji="1" lang="en-US" altLang="zh-CN" sz="2400" dirty="0">
                <a:solidFill>
                  <a:srgbClr val="C00000"/>
                </a:solidFill>
              </a:rPr>
              <a:t>achieves superior performance to VVC</a:t>
            </a:r>
            <a:r>
              <a:rPr kumimoji="1" lang="en-US" altLang="zh-CN" sz="2400" dirty="0">
                <a:solidFill>
                  <a:srgbClr val="0032CB"/>
                </a:solidFill>
              </a:rPr>
              <a:t> </a:t>
            </a:r>
            <a:r>
              <a:rPr kumimoji="1" lang="en-US" altLang="zh-CN" sz="2400" dirty="0"/>
              <a:t>on various machine tasks, test datasets and coding configurations. </a:t>
            </a:r>
          </a:p>
          <a:p>
            <a:endParaRPr kumimoji="1" lang="en-US" altLang="zh-CN" sz="2400" dirty="0"/>
          </a:p>
          <a:p>
            <a:r>
              <a:rPr kumimoji="1" lang="en-US" altLang="zh-CN" sz="2400" dirty="0"/>
              <a:t>Simulation results show that the proposed algorithm does not only achieve significant performance improvement under CTC but also </a:t>
            </a:r>
            <a:r>
              <a:rPr kumimoji="1" lang="en-US" altLang="zh-CN" sz="2400" dirty="0">
                <a:solidFill>
                  <a:schemeClr val="accent2"/>
                </a:solidFill>
              </a:rPr>
              <a:t>works for other machine task model beyond CTC</a:t>
            </a:r>
            <a:r>
              <a:rPr kumimoji="1" lang="en-US" altLang="zh-CN" sz="2400" dirty="0"/>
              <a:t>.</a:t>
            </a:r>
          </a:p>
          <a:p>
            <a:endParaRPr kumimoji="1" lang="en-US" altLang="zh-CN" sz="2400" dirty="0"/>
          </a:p>
          <a:p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It is suggested to include the proposed algorithm into the next draft of technical report (TR) on optimization of encoders and receiving systems for machine analysis of coded video content. </a:t>
            </a:r>
            <a:endParaRPr kumimoji="1" lang="zh-CN" altLang="en-US" sz="2400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9470AF15-7DD1-8B00-56E5-BF8562DA5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Conclusion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3713792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成组"/>
          <p:cNvGrpSpPr/>
          <p:nvPr/>
        </p:nvGrpSpPr>
        <p:grpSpPr>
          <a:xfrm>
            <a:off x="3817422" y="2787800"/>
            <a:ext cx="4294066" cy="1282402"/>
            <a:chOff x="21265" y="292989"/>
            <a:chExt cx="8588131" cy="2564802"/>
          </a:xfrm>
        </p:grpSpPr>
        <p:pic>
          <p:nvPicPr>
            <p:cNvPr id="6" name="图像" descr="图像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95508" y="1116561"/>
              <a:ext cx="913888" cy="1117799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sp>
          <p:nvSpPr>
            <p:cNvPr id="7" name="thanks"/>
            <p:cNvSpPr txBox="1"/>
            <p:nvPr/>
          </p:nvSpPr>
          <p:spPr>
            <a:xfrm>
              <a:off x="21265" y="292989"/>
              <a:ext cx="7287251" cy="25648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25400" tIns="25400" rIns="25400" bIns="25400" numCol="1" anchor="ctr">
              <a:spAutoFit/>
            </a:bodyPr>
            <a:lstStyle>
              <a:lvl1pPr algn="l" defTabSz="457200">
                <a:defRPr sz="16000" b="1">
                  <a:solidFill>
                    <a:srgbClr val="FFFFFF"/>
                  </a:solidFill>
                  <a:latin typeface="Alibaba-PuHuiTi-R"/>
                  <a:ea typeface="Alibaba-PuHuiTi-R"/>
                  <a:cs typeface="Alibaba-PuHuiTi-R"/>
                  <a:sym typeface="Alibaba-PuHuiTi-R"/>
                </a:defRPr>
              </a:lvl1pPr>
            </a:lstStyle>
            <a:p>
              <a:pPr defTabSz="228600" hangingPunct="0"/>
              <a:r>
                <a:rPr lang="en-US" altLang="zh-CN" sz="8000" kern="0" dirty="0">
                  <a:solidFill>
                    <a:srgbClr val="000000"/>
                  </a:solidFill>
                </a:rPr>
                <a:t>T</a:t>
              </a:r>
              <a:r>
                <a:rPr sz="8000" kern="0" dirty="0">
                  <a:solidFill>
                    <a:srgbClr val="000000"/>
                  </a:solidFill>
                </a:rPr>
                <a:t>hanks</a:t>
              </a:r>
            </a:p>
          </p:txBody>
        </p:sp>
      </p:grpSp>
      <p:sp>
        <p:nvSpPr>
          <p:cNvPr id="8" name="文本框 1" hidden="1"/>
          <p:cNvSpPr txBox="1"/>
          <p:nvPr/>
        </p:nvSpPr>
        <p:spPr>
          <a:xfrm>
            <a:off x="-15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defTabSz="412750" hangingPunct="0"/>
            <a:endParaRPr lang="en-US" sz="550" b="1" kern="0">
              <a:solidFill>
                <a:srgbClr val="000000"/>
              </a:solidFill>
              <a:latin typeface="Helvetica Neue" panose="02000503000000020004"/>
              <a:ea typeface="Helvetica Neue" panose="02000503000000020004"/>
              <a:cs typeface="Helvetica Neue" panose="02000503000000020004"/>
              <a:sym typeface="Helvetica Neue" panose="02000503000000020004"/>
            </a:endParaRPr>
          </a:p>
          <a:p>
            <a:pPr algn="ctr" defTabSz="412750" hangingPunct="0">
              <a:buClr>
                <a:srgbClr val="FFFFFF"/>
              </a:buClr>
            </a:pPr>
            <a:r>
              <a:rPr lang="en-US" sz="1500" b="1" kern="0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rPr>
              <a:t>BBAAD9C20180234D78A0072836F0B3D0B2B9B20E1D588B80A6D98633B1632B763B49B8389164AB0322992F08C846F5EB8AF9210AA1D0AB611BBFC213736E25D824F696AD582596B794A028E767D246FE7E02E0E17042018528CAA19A31EE9C28DE16269C4E3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The training setting</a:t>
            </a:r>
            <a:endParaRPr kumimoji="1" lang="zh-CN" altLang="en-US" sz="3200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08212" y="1193175"/>
            <a:ext cx="11430000" cy="4967287"/>
          </a:xfrm>
        </p:spPr>
        <p:txBody>
          <a:bodyPr/>
          <a:lstStyle/>
          <a:p>
            <a:r>
              <a:rPr kumimoji="1" lang="en-US" altLang="zh-CN" sz="2400" dirty="0"/>
              <a:t>The training setting of post-processing network: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491EAD-5494-0E49-F678-63BFAB845FCA}"/>
              </a:ext>
            </a:extLst>
          </p:cNvPr>
          <p:cNvSpPr txBox="1"/>
          <p:nvPr/>
        </p:nvSpPr>
        <p:spPr>
          <a:xfrm>
            <a:off x="1506071" y="6372553"/>
            <a:ext cx="106859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1400" dirty="0"/>
              <a:t>[</a:t>
            </a:r>
            <a:r>
              <a:rPr lang="en-US" altLang="zh-CN" sz="1400" dirty="0"/>
              <a:t>1</a:t>
            </a:r>
            <a:r>
              <a:rPr lang="en" altLang="zh-CN" sz="1400" dirty="0"/>
              <a:t>]</a:t>
            </a:r>
            <a:r>
              <a:rPr lang="zh-CN" altLang="en-US" sz="1400" dirty="0"/>
              <a:t> </a:t>
            </a:r>
            <a:r>
              <a:rPr lang="de-DE" altLang="zh-CN" sz="1400" dirty="0"/>
              <a:t>Chen, L., Chu, X., Zhang, X., &amp; Sun, J</a:t>
            </a:r>
            <a:r>
              <a:rPr lang="en-US" altLang="zh-CN" sz="1400" dirty="0"/>
              <a:t>. "Simple baselines for image restoration." European Conference on Computer Vision. Cham: Springer Nature Switzerland, 2022.</a:t>
            </a:r>
            <a:endParaRPr lang="zh-CN" altLang="en-US" sz="1400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4D3B2342-5365-41FD-B149-77F1AF9345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624252"/>
              </p:ext>
            </p:extLst>
          </p:nvPr>
        </p:nvGraphicFramePr>
        <p:xfrm>
          <a:off x="1845390" y="1990054"/>
          <a:ext cx="8128000" cy="360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632865504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35759944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/>
                          </a:solidFill>
                        </a:rPr>
                        <a:t>Training Details</a:t>
                      </a:r>
                      <a:endParaRPr lang="zh-CN" alt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60364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Total Iterations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100000</a:t>
                      </a:r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9579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Training Time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24 hours</a:t>
                      </a:r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75322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Batch Size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16</a:t>
                      </a:r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4713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Patch Size 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512*512</a:t>
                      </a:r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99522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Optimizer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Adam</a:t>
                      </a:r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24819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Loss Function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MSE loss + Feature map loss (Faster-RCNN-X101-FPN)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3995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Training Dataset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03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800" dirty="0">
                          <a:solidFill>
                            <a:schemeClr val="tx1"/>
                          </a:solidFill>
                        </a:rPr>
                        <a:t>Open Image Dataset V6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2278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zh-CN" sz="1800" dirty="0"/>
                        <a:t>Codec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03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800" dirty="0"/>
                        <a:t>VTM22.2</a:t>
                      </a:r>
                      <a:endParaRPr kumimoji="1" lang="en-US" altLang="zh-CN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01314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5662659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2C99046D-2621-4150-B8B4-E9143A357A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Inference complexity  for neural network-based components:</a:t>
            </a:r>
          </a:p>
          <a:p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D96881CD-539B-4C6C-9B78-473B9212F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Inference complexity </a:t>
            </a:r>
            <a:endParaRPr lang="zh-CN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D0B4F7A3-E976-4D67-BB8B-B6CC9A31AE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9762595"/>
              </p:ext>
            </p:extLst>
          </p:nvPr>
        </p:nvGraphicFramePr>
        <p:xfrm>
          <a:off x="1916590" y="2501900"/>
          <a:ext cx="8128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163833106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2790980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algn="ctr" defTabSz="685038" rtl="0" eaLnBrk="1" latinLnBrk="0" hangingPunct="1"/>
                      <a:r>
                        <a:rPr lang="en-US" altLang="zh-CN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Inference Complexity </a:t>
                      </a:r>
                      <a:endParaRPr lang="zh-CN" alt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9969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685038" rtl="0" eaLnBrk="1" latinLnBrk="0" hangingPunct="1"/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Number of Parameters (K)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/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3.04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62852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685038" rtl="0" eaLnBrk="1" latinLnBrk="0" hangingPunct="1"/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Precision of Parameters (bits)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/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31551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685038" rtl="0" eaLnBrk="1" latinLnBrk="0" hangingPunct="1"/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KMAC/</a:t>
                      </a:r>
                      <a:r>
                        <a:rPr lang="en-US" altLang="zh-CN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pxl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/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2.787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27398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640663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Proposal</a:t>
            </a:r>
            <a:endParaRPr kumimoji="1" lang="zh-CN" altLang="en-US" sz="3200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08212" y="1193175"/>
            <a:ext cx="11430000" cy="4967287"/>
          </a:xfrm>
        </p:spPr>
        <p:txBody>
          <a:bodyPr/>
          <a:lstStyle/>
          <a:p>
            <a:r>
              <a:rPr kumimoji="1" lang="en-US" altLang="zh-CN" sz="2000" dirty="0"/>
              <a:t>The introduction to the framework:</a:t>
            </a:r>
          </a:p>
          <a:p>
            <a:pPr lvl="1"/>
            <a:r>
              <a:rPr kumimoji="1" lang="en-US" altLang="zh-CN" sz="2000" dirty="0">
                <a:solidFill>
                  <a:schemeClr val="tx1"/>
                </a:solidFill>
              </a:rPr>
              <a:t>Encoder and Decoder (VTM)</a:t>
            </a:r>
          </a:p>
          <a:p>
            <a:pPr lvl="1"/>
            <a:r>
              <a:rPr kumimoji="1" lang="en-US" altLang="zh-CN" sz="2000" dirty="0">
                <a:solidFill>
                  <a:schemeClr val="tx1"/>
                </a:solidFill>
              </a:rPr>
              <a:t>Learning based post-processing</a:t>
            </a:r>
          </a:p>
          <a:p>
            <a:pPr lvl="1"/>
            <a:r>
              <a:rPr kumimoji="1" lang="en-US" altLang="zh-CN" sz="2000" dirty="0">
                <a:solidFill>
                  <a:schemeClr val="tx1"/>
                </a:solidFill>
              </a:rPr>
              <a:t>Machine consumption</a:t>
            </a:r>
          </a:p>
          <a:p>
            <a:r>
              <a:rPr kumimoji="1" lang="en-US" altLang="zh-CN" sz="2000" dirty="0"/>
              <a:t>The proposed post-processing:</a:t>
            </a:r>
          </a:p>
          <a:p>
            <a:pPr lvl="1"/>
            <a:r>
              <a:rPr kumimoji="1" lang="en-US" altLang="zh-CN" sz="2000" dirty="0">
                <a:solidFill>
                  <a:schemeClr val="tx1"/>
                </a:solidFill>
              </a:rPr>
              <a:t>Retrained image restoration model [1]</a:t>
            </a:r>
          </a:p>
          <a:p>
            <a:pPr lvl="1"/>
            <a:r>
              <a:rPr kumimoji="1" lang="en-US" altLang="zh-CN" sz="2000" dirty="0">
                <a:solidFill>
                  <a:schemeClr val="tx1"/>
                </a:solidFill>
              </a:rPr>
              <a:t>Dataset: Open Image Dataset V6</a:t>
            </a:r>
          </a:p>
          <a:p>
            <a:pPr lvl="1"/>
            <a:r>
              <a:rPr kumimoji="1" lang="en-US" altLang="zh-CN" sz="1920" dirty="0">
                <a:solidFill>
                  <a:schemeClr val="tx1"/>
                </a:solidFill>
              </a:rPr>
              <a:t>Loss function: </a:t>
            </a:r>
          </a:p>
          <a:p>
            <a:pPr lvl="2"/>
            <a:r>
              <a:rPr kumimoji="1" lang="en-US" altLang="zh-CN" sz="1920" dirty="0">
                <a:solidFill>
                  <a:schemeClr val="tx1"/>
                </a:solidFill>
              </a:rPr>
              <a:t>MSE loss of pixels</a:t>
            </a:r>
          </a:p>
          <a:p>
            <a:pPr lvl="2"/>
            <a:r>
              <a:rPr kumimoji="1" lang="en-US" altLang="zh-CN" sz="1920" dirty="0">
                <a:solidFill>
                  <a:schemeClr val="tx1"/>
                </a:solidFill>
              </a:rPr>
              <a:t>Feature MSE loss of Faster-RCNN-X101-FPN</a:t>
            </a:r>
          </a:p>
          <a:p>
            <a:pPr lvl="1"/>
            <a:endParaRPr kumimoji="1" lang="en-US" altLang="zh-CN" sz="2000" dirty="0"/>
          </a:p>
          <a:p>
            <a:pPr lvl="1"/>
            <a:endParaRPr kumimoji="1" lang="en-US" altLang="zh-CN" sz="2000" dirty="0"/>
          </a:p>
          <a:p>
            <a:endParaRPr kumimoji="1" lang="en-US" altLang="zh-CN" sz="24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491EAD-5494-0E49-F678-63BFAB845FCA}"/>
              </a:ext>
            </a:extLst>
          </p:cNvPr>
          <p:cNvSpPr txBox="1"/>
          <p:nvPr/>
        </p:nvSpPr>
        <p:spPr>
          <a:xfrm>
            <a:off x="0" y="6372553"/>
            <a:ext cx="121920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1400" dirty="0"/>
              <a:t>[</a:t>
            </a:r>
            <a:r>
              <a:rPr lang="en-US" altLang="zh-CN" sz="1400" dirty="0"/>
              <a:t>1</a:t>
            </a:r>
            <a:r>
              <a:rPr lang="en" altLang="zh-CN" sz="1400" dirty="0"/>
              <a:t>]</a:t>
            </a:r>
            <a:r>
              <a:rPr lang="zh-CN" altLang="en-US" sz="1400" dirty="0"/>
              <a:t> </a:t>
            </a:r>
            <a:r>
              <a:rPr lang="de-DE" altLang="zh-CN" sz="1400" dirty="0"/>
              <a:t>Chen, L., Chu, X., Zhang, X., &amp; Sun, J</a:t>
            </a:r>
            <a:r>
              <a:rPr lang="en-US" altLang="zh-CN" sz="1400" dirty="0"/>
              <a:t>. "Simple baselines for image restoration." European Conference on Computer Vision. Cham: Springer Nature Switzerland, 2022.</a:t>
            </a:r>
            <a:endParaRPr lang="zh-CN" altLang="en-US" sz="1400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47B672E-BE83-49F2-850C-D2E41E69BFC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544" y="1540246"/>
            <a:ext cx="6832040" cy="772938"/>
          </a:xfrm>
          <a:prstGeom prst="rect">
            <a:avLst/>
          </a:prstGeom>
          <a:noFill/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799577A-5756-4687-8F9F-89CF0676888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957" y="3031990"/>
            <a:ext cx="6411255" cy="3234517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</a:p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Performance</a:t>
            </a:r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56969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ECFC30B-F457-D7FB-688D-6923BA48C3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Performance: </a:t>
            </a:r>
            <a:r>
              <a:rPr kumimoji="1" lang="en-US" altLang="zh-CN" sz="3200" dirty="0"/>
              <a:t>SFU-HW dataset, object detection task (CTC)</a:t>
            </a:r>
            <a:endParaRPr kumimoji="1" lang="zh-CN" altLang="en-US" sz="3200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61171039-45BE-C2CA-DD4F-A84DDA258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216925"/>
            <a:ext cx="10668000" cy="997955"/>
          </a:xfrm>
        </p:spPr>
        <p:txBody>
          <a:bodyPr>
            <a:noAutofit/>
          </a:bodyPr>
          <a:lstStyle/>
          <a:p>
            <a:r>
              <a:rPr lang="en-US" altLang="zh-CN" sz="2300" dirty="0"/>
              <a:t>The overall Pareto BD-rate savings over VVC are </a:t>
            </a:r>
            <a:r>
              <a:rPr lang="en-US" altLang="zh-CN" sz="2300" dirty="0">
                <a:solidFill>
                  <a:srgbClr val="C00000"/>
                </a:solidFill>
              </a:rPr>
              <a:t>18.46%</a:t>
            </a:r>
            <a:r>
              <a:rPr lang="en-US" altLang="zh-CN" sz="2300" dirty="0"/>
              <a:t>, </a:t>
            </a:r>
            <a:r>
              <a:rPr lang="en-US" altLang="zh-CN" sz="2300" dirty="0">
                <a:solidFill>
                  <a:srgbClr val="C00000"/>
                </a:solidFill>
              </a:rPr>
              <a:t>26.35%</a:t>
            </a:r>
            <a:r>
              <a:rPr lang="en-US" altLang="zh-CN" sz="2300" dirty="0"/>
              <a:t> and </a:t>
            </a:r>
            <a:r>
              <a:rPr lang="en-US" altLang="zh-CN" sz="2300" dirty="0">
                <a:solidFill>
                  <a:srgbClr val="C00000"/>
                </a:solidFill>
              </a:rPr>
              <a:t>33.70%</a:t>
            </a:r>
            <a:r>
              <a:rPr lang="en-US" altLang="zh-CN" sz="2300" dirty="0"/>
              <a:t> under random access</a:t>
            </a:r>
            <a:r>
              <a:rPr lang="zh-CN" altLang="en-US" sz="2300" dirty="0"/>
              <a:t> </a:t>
            </a:r>
            <a:r>
              <a:rPr lang="en-US" altLang="zh-CN" sz="2300" dirty="0"/>
              <a:t>(RA), low delay</a:t>
            </a:r>
            <a:r>
              <a:rPr lang="zh-CN" altLang="en-US" sz="2300" dirty="0"/>
              <a:t> </a:t>
            </a:r>
            <a:r>
              <a:rPr lang="en-US" altLang="zh-CN" sz="2300" dirty="0"/>
              <a:t>(LD) and all intra</a:t>
            </a:r>
            <a:r>
              <a:rPr lang="zh-CN" altLang="en-US" sz="2300" dirty="0"/>
              <a:t> </a:t>
            </a:r>
            <a:r>
              <a:rPr lang="en-US" altLang="zh-CN" sz="2300" dirty="0"/>
              <a:t>(AI) configurations, respectively.</a:t>
            </a:r>
          </a:p>
          <a:p>
            <a:r>
              <a:rPr kumimoji="1" lang="en-US" altLang="zh-CN" sz="2300" dirty="0"/>
              <a:t>Faster-RCNN-X101-FPN is used for object detection as CTC.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85407A8-456E-42B3-AE1D-80964228573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8023" y="2385054"/>
          <a:ext cx="10741977" cy="38690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7775">
                  <a:extLst>
                    <a:ext uri="{9D8B030D-6E8A-4147-A177-3AD203B41FA5}">
                      <a16:colId xmlns:a16="http://schemas.microsoft.com/office/drawing/2014/main" val="1804183624"/>
                    </a:ext>
                  </a:extLst>
                </a:gridCol>
                <a:gridCol w="1062226">
                  <a:extLst>
                    <a:ext uri="{9D8B030D-6E8A-4147-A177-3AD203B41FA5}">
                      <a16:colId xmlns:a16="http://schemas.microsoft.com/office/drawing/2014/main" val="2828384596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260309197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4207647532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1467668565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585649195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790871799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257657733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1597598774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486135693"/>
                    </a:ext>
                  </a:extLst>
                </a:gridCol>
              </a:tblGrid>
              <a:tr h="2505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LD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AI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4154796"/>
                  </a:ext>
                </a:extLst>
              </a:tr>
              <a:tr h="62800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Pareto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mAP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Pareto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BD-mAP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Pareto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BD-mAP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9466798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-17.39%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0.82 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-33.94%</a:t>
                      </a:r>
                      <a:endParaRPr lang="zh-CN" altLang="en-US" sz="16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4.03 </a:t>
                      </a:r>
                      <a:endParaRPr lang="zh-CN" altLang="en-US" sz="16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-39.43%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-39.43%</a:t>
                      </a:r>
                      <a:endParaRPr lang="zh-CN" altLang="en-US" sz="16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6.10 </a:t>
                      </a:r>
                      <a:endParaRPr lang="zh-CN" altLang="en-US" sz="16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99187278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B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-14.80%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1.58 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-11.34%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-11.34%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2.71 </a:t>
                      </a:r>
                      <a:endParaRPr lang="zh-CN" altLang="en-US" sz="16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-30.22%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-30.22%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6.15 </a:t>
                      </a:r>
                      <a:endParaRPr lang="zh-CN" altLang="en-US" sz="16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30758532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C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-18.17%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-18.17%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2.32 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-35.40%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4.13 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-38.21%</a:t>
                      </a:r>
                      <a:endParaRPr lang="zh-CN" altLang="en-US" sz="16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-38.21%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5.63 </a:t>
                      </a:r>
                      <a:endParaRPr lang="zh-CN" altLang="en-US" sz="16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74588773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D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-22.66%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-22.66%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2.16 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/</a:t>
                      </a:r>
                      <a:endParaRPr lang="zh-CN" altLang="en-US" sz="16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-30.41%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3.34 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-31.24%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-31.24%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4.28 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53464742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Average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-18.46%</a:t>
                      </a:r>
                      <a:endParaRPr lang="zh-CN" altLang="en-US" sz="1600" kern="1200" dirty="0"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1.93 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-26.35%</a:t>
                      </a:r>
                      <a:endParaRPr lang="zh-CN" altLang="en-US" sz="1600" kern="1200" dirty="0"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3.44 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-33.70%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-33.70%</a:t>
                      </a:r>
                      <a:endParaRPr lang="zh-CN" altLang="en-US" sz="1600" kern="1200" dirty="0"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5.41 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034568"/>
                  </a:ext>
                </a:extLst>
              </a:tr>
            </a:tbl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0E6D3F65-C594-4FD7-82A2-AB172BFF2815}"/>
              </a:ext>
            </a:extLst>
          </p:cNvPr>
          <p:cNvSpPr/>
          <p:nvPr/>
        </p:nvSpPr>
        <p:spPr>
          <a:xfrm>
            <a:off x="7987180" y="6160462"/>
            <a:ext cx="35167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*The ‘/’ means non-monotonous performance.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08276222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ECFC30B-F457-D7FB-688D-6923BA48C3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Performance: TVD dataset, object tracking task </a:t>
            </a:r>
            <a:r>
              <a:rPr kumimoji="1" lang="en-US" altLang="zh-CN" sz="3200" dirty="0"/>
              <a:t>(CTC)</a:t>
            </a:r>
            <a:endParaRPr kumimoji="1" lang="zh-CN" altLang="en-US" sz="3200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61171039-45BE-C2CA-DD4F-A84DDA258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193176"/>
            <a:ext cx="10668000" cy="1129610"/>
          </a:xfrm>
        </p:spPr>
        <p:txBody>
          <a:bodyPr>
            <a:noAutofit/>
          </a:bodyPr>
          <a:lstStyle/>
          <a:p>
            <a:r>
              <a:rPr lang="en-US" altLang="zh-CN" sz="2300" dirty="0"/>
              <a:t>The overall Pareto BD-rate savings over VVC are </a:t>
            </a:r>
            <a:r>
              <a:rPr lang="en-US" altLang="zh-CN" sz="2300" dirty="0">
                <a:solidFill>
                  <a:srgbClr val="C00000"/>
                </a:solidFill>
              </a:rPr>
              <a:t>27.86%</a:t>
            </a:r>
            <a:r>
              <a:rPr lang="en-US" altLang="zh-CN" sz="2300" dirty="0"/>
              <a:t>, </a:t>
            </a:r>
            <a:r>
              <a:rPr lang="en-US" altLang="zh-CN" sz="2300" dirty="0">
                <a:solidFill>
                  <a:srgbClr val="C00000"/>
                </a:solidFill>
              </a:rPr>
              <a:t>42.96%</a:t>
            </a:r>
            <a:r>
              <a:rPr lang="en-US" altLang="zh-CN" sz="2300" dirty="0"/>
              <a:t> and </a:t>
            </a:r>
            <a:r>
              <a:rPr lang="en-US" altLang="zh-CN" sz="2300" dirty="0">
                <a:solidFill>
                  <a:srgbClr val="C00000"/>
                </a:solidFill>
              </a:rPr>
              <a:t>38.88%</a:t>
            </a:r>
            <a:r>
              <a:rPr lang="zh-CN" altLang="en-US" sz="2300" dirty="0"/>
              <a:t> </a:t>
            </a:r>
            <a:r>
              <a:rPr lang="en-US" altLang="zh-CN" sz="2300" dirty="0"/>
              <a:t>under random access</a:t>
            </a:r>
            <a:r>
              <a:rPr lang="zh-CN" altLang="en-US" sz="2300" dirty="0"/>
              <a:t> </a:t>
            </a:r>
            <a:r>
              <a:rPr lang="en-US" altLang="zh-CN" sz="2300" dirty="0"/>
              <a:t>(RA), low delay</a:t>
            </a:r>
            <a:r>
              <a:rPr lang="zh-CN" altLang="en-US" sz="2300" dirty="0"/>
              <a:t> </a:t>
            </a:r>
            <a:r>
              <a:rPr lang="en-US" altLang="zh-CN" sz="2300" dirty="0"/>
              <a:t>(LD) and all intra</a:t>
            </a:r>
            <a:r>
              <a:rPr lang="zh-CN" altLang="en-US" sz="2300" dirty="0"/>
              <a:t> </a:t>
            </a:r>
            <a:r>
              <a:rPr lang="en-US" altLang="zh-CN" sz="2300" dirty="0"/>
              <a:t>(AI) configurations, respectively.</a:t>
            </a:r>
          </a:p>
          <a:p>
            <a:r>
              <a:rPr kumimoji="1" lang="en-US" altLang="zh-CN" sz="2300" dirty="0"/>
              <a:t>JDE.1088x608 is used for object tracking as CTC.</a:t>
            </a:r>
          </a:p>
          <a:p>
            <a:endParaRPr kumimoji="1" lang="en-US" altLang="zh-CN" sz="2300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3D9FFDD-BA2A-440B-94FC-BFF5505DA85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62000" y="2379694"/>
          <a:ext cx="10355279" cy="41136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3087">
                  <a:extLst>
                    <a:ext uri="{9D8B030D-6E8A-4147-A177-3AD203B41FA5}">
                      <a16:colId xmlns:a16="http://schemas.microsoft.com/office/drawing/2014/main" val="1416672445"/>
                    </a:ext>
                  </a:extLst>
                </a:gridCol>
                <a:gridCol w="1026668">
                  <a:extLst>
                    <a:ext uri="{9D8B030D-6E8A-4147-A177-3AD203B41FA5}">
                      <a16:colId xmlns:a16="http://schemas.microsoft.com/office/drawing/2014/main" val="1229363893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1986546883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768316011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709246972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2179665531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3830171898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3096065664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2806024303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416867745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RA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LD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AI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3338175"/>
                  </a:ext>
                </a:extLst>
              </a:tr>
              <a:tr h="61456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79071684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TVD-01_1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-12.81%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1.92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-34.46%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-34.46%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3.25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-27.71%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-27.71%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3.58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83469853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TVD-01_2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-24.08%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1.64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-56.88%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2.15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-34.53%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-34.53%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3.90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13548902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TVD-01_3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1.39%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-3.93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-41.64%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4.38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-17.85%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-17.85%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2.12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01175868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TVD-02_1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-22.38%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-22.38%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1.41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4.16%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4.16%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0.09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-23.08%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-23.08%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1.24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1795972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TVD-03_1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-33.68%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-33.68%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4.08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-48.83%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7.28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-51.60%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-51.60%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8.73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73115282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TVD-03_2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-50.63%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4.02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-55.34%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4.30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-57.06%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-57.06%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7.34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23677700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TVD-03_3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-52.84%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-52.84%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5.41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-67.70%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-67.70%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6.20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-60.29%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-60.29%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8.75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83933279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Average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-27.86%</a:t>
                      </a:r>
                      <a:endParaRPr lang="zh-CN" altLang="en-US" sz="1600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2.08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-42.96%</a:t>
                      </a:r>
                      <a:endParaRPr lang="zh-CN" altLang="en-US" sz="1600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3.95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-38.88%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-38.88%</a:t>
                      </a:r>
                      <a:endParaRPr lang="zh-CN" altLang="en-US" sz="1600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5.09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48418713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55702041-C8D2-4508-8291-950027639876}"/>
              </a:ext>
            </a:extLst>
          </p:cNvPr>
          <p:cNvSpPr/>
          <p:nvPr/>
        </p:nvSpPr>
        <p:spPr>
          <a:xfrm>
            <a:off x="8675203" y="6550223"/>
            <a:ext cx="35167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*The ‘/’ means non-monotonous performance.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64418531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ECFC30B-F457-D7FB-688D-6923BA48C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04808"/>
            <a:ext cx="11430000" cy="676276"/>
          </a:xfrm>
        </p:spPr>
        <p:txBody>
          <a:bodyPr/>
          <a:lstStyle/>
          <a:p>
            <a:r>
              <a:rPr lang="en-US" altLang="zh-CN" sz="2800" dirty="0">
                <a:latin typeface="Times New Roman" panose="02020603050405020304" pitchFamily="18" charset="0"/>
                <a:ea typeface="Yu Mincho" panose="02020400000000000000" pitchFamily="18" charset="-128"/>
              </a:rPr>
              <a:t>Performance: </a:t>
            </a:r>
            <a:r>
              <a:rPr kumimoji="1" lang="en-US" altLang="zh-CN" sz="2800" dirty="0"/>
              <a:t>SFU-HW dataset, object detection task (Non-CTC model)</a:t>
            </a:r>
            <a:endParaRPr kumimoji="1" lang="zh-CN" altLang="en-US" sz="2800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61171039-45BE-C2CA-DD4F-A84DDA258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216925"/>
            <a:ext cx="10668000" cy="1098236"/>
          </a:xfrm>
        </p:spPr>
        <p:txBody>
          <a:bodyPr>
            <a:noAutofit/>
          </a:bodyPr>
          <a:lstStyle/>
          <a:p>
            <a:r>
              <a:rPr lang="en-US" altLang="zh-CN" sz="2300" dirty="0"/>
              <a:t>The overall Pareto BD-rate savings over VVC are </a:t>
            </a:r>
            <a:r>
              <a:rPr lang="en-US" altLang="zh-CN" sz="2300" dirty="0">
                <a:solidFill>
                  <a:srgbClr val="C00000"/>
                </a:solidFill>
              </a:rPr>
              <a:t>26.37%</a:t>
            </a:r>
            <a:r>
              <a:rPr lang="en-US" altLang="zh-CN" sz="2300" dirty="0"/>
              <a:t>, </a:t>
            </a:r>
            <a:r>
              <a:rPr lang="en-US" altLang="zh-CN" sz="2300" dirty="0">
                <a:solidFill>
                  <a:srgbClr val="C00000"/>
                </a:solidFill>
              </a:rPr>
              <a:t>24.42%</a:t>
            </a:r>
            <a:r>
              <a:rPr lang="en-US" altLang="zh-CN" sz="2300" dirty="0"/>
              <a:t> and </a:t>
            </a:r>
            <a:r>
              <a:rPr lang="en-US" altLang="zh-CN" sz="2300" dirty="0">
                <a:solidFill>
                  <a:srgbClr val="C00000"/>
                </a:solidFill>
              </a:rPr>
              <a:t>31.88%</a:t>
            </a:r>
            <a:r>
              <a:rPr lang="en-US" altLang="zh-CN" sz="2300" dirty="0"/>
              <a:t> under random access</a:t>
            </a:r>
            <a:r>
              <a:rPr lang="zh-CN" altLang="en-US" sz="2300" dirty="0"/>
              <a:t> </a:t>
            </a:r>
            <a:r>
              <a:rPr lang="en-US" altLang="zh-CN" sz="2300" dirty="0"/>
              <a:t>(RA), low delay</a:t>
            </a:r>
            <a:r>
              <a:rPr lang="zh-CN" altLang="en-US" sz="2300" dirty="0"/>
              <a:t> </a:t>
            </a:r>
            <a:r>
              <a:rPr lang="en-US" altLang="zh-CN" sz="2300" dirty="0"/>
              <a:t>(LD) and all intra</a:t>
            </a:r>
            <a:r>
              <a:rPr lang="zh-CN" altLang="en-US" sz="2300" dirty="0"/>
              <a:t> </a:t>
            </a:r>
            <a:r>
              <a:rPr lang="en-US" altLang="zh-CN" sz="2300" dirty="0"/>
              <a:t>(AI) configurations, respectively.</a:t>
            </a:r>
          </a:p>
          <a:p>
            <a:r>
              <a:rPr kumimoji="1" lang="en-US" altLang="zh-CN" sz="2300" dirty="0"/>
              <a:t>Faster-RCNN-R101-FPN [1] is used for object detection.</a:t>
            </a:r>
          </a:p>
          <a:p>
            <a:endParaRPr kumimoji="1" lang="en-US" altLang="zh-CN" sz="2300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85407A8-456E-42B3-AE1D-80964228573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8023" y="2445299"/>
          <a:ext cx="10741977" cy="38690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7775">
                  <a:extLst>
                    <a:ext uri="{9D8B030D-6E8A-4147-A177-3AD203B41FA5}">
                      <a16:colId xmlns:a16="http://schemas.microsoft.com/office/drawing/2014/main" val="1804183624"/>
                    </a:ext>
                  </a:extLst>
                </a:gridCol>
                <a:gridCol w="1062226">
                  <a:extLst>
                    <a:ext uri="{9D8B030D-6E8A-4147-A177-3AD203B41FA5}">
                      <a16:colId xmlns:a16="http://schemas.microsoft.com/office/drawing/2014/main" val="2828384596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260309197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4207647532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1467668565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585649195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790871799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257657733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1597598774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486135693"/>
                    </a:ext>
                  </a:extLst>
                </a:gridCol>
              </a:tblGrid>
              <a:tr h="2505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LD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AI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4154796"/>
                  </a:ext>
                </a:extLst>
              </a:tr>
              <a:tr h="62800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Pareto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mAP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Pareto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BD-mAP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Pareto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BD-mAP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9466798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038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altLang="zh-CN" sz="16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zh-CN" sz="16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-14.16%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-0.33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-22.76%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1.00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-26.81%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2.31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99187278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B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038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altLang="zh-CN" sz="1600" kern="1200" noProof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zh-CN" sz="16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-24.98%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2.73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-18.06%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3.17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-30.65%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6.80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30758532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C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038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altLang="zh-CN" sz="1600" kern="1200" noProof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zh-CN" sz="16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-28.01%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3.28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-24.51%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-24.51%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3.67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-38.34%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-38.34%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6.13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74588773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D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038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altLang="zh-CN" sz="1600" kern="1200" noProof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zh-CN" sz="16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-29.16%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2.49 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-31.12%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-31.12%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3.35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-27.91%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-27.91%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4.17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53464742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Average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038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altLang="zh-CN" sz="16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zh-CN" sz="16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-26.37%</a:t>
                      </a:r>
                      <a:endParaRPr lang="zh-CN" altLang="en-US" sz="1600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2.59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-24.42%</a:t>
                      </a:r>
                      <a:endParaRPr lang="zh-CN" altLang="en-US" sz="1600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3.21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-31.88%</a:t>
                      </a:r>
                      <a:endParaRPr lang="zh-CN" altLang="en-US" sz="1600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5.44 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034568"/>
                  </a:ext>
                </a:extLst>
              </a:tr>
            </a:tbl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0E6D3F65-C594-4FD7-82A2-AB172BFF2815}"/>
              </a:ext>
            </a:extLst>
          </p:cNvPr>
          <p:cNvSpPr/>
          <p:nvPr/>
        </p:nvSpPr>
        <p:spPr>
          <a:xfrm>
            <a:off x="7987180" y="6333363"/>
            <a:ext cx="35167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*The ‘/’ means non-monotonous performance.</a:t>
            </a:r>
            <a:endParaRPr lang="zh-CN" altLang="en-US" sz="14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1B42B49-0EB5-4FDF-82F1-F3A582A3D008}"/>
              </a:ext>
            </a:extLst>
          </p:cNvPr>
          <p:cNvSpPr txBox="1"/>
          <p:nvPr/>
        </p:nvSpPr>
        <p:spPr>
          <a:xfrm>
            <a:off x="-1" y="6550223"/>
            <a:ext cx="121920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1400" dirty="0"/>
              <a:t>[</a:t>
            </a:r>
            <a:r>
              <a:rPr lang="en-US" altLang="zh-CN" sz="1400" dirty="0"/>
              <a:t>1</a:t>
            </a:r>
            <a:r>
              <a:rPr lang="en" altLang="zh-CN" sz="1400" dirty="0"/>
              <a:t>]</a:t>
            </a:r>
            <a:r>
              <a:rPr lang="zh-CN" altLang="en-US" sz="1400" dirty="0"/>
              <a:t> </a:t>
            </a:r>
            <a:r>
              <a:rPr lang="en-US" altLang="zh-CN" sz="1400" dirty="0" err="1"/>
              <a:t>Yuxin</a:t>
            </a:r>
            <a:r>
              <a:rPr lang="en-US" altLang="zh-CN" sz="1400" dirty="0"/>
              <a:t> Wu and Alexander Kirillov and Francisco Massa and Wan-Yen Lo and Ross </a:t>
            </a:r>
            <a:r>
              <a:rPr lang="en-US" altLang="zh-CN" sz="1400" dirty="0" err="1"/>
              <a:t>Girshick</a:t>
            </a:r>
            <a:r>
              <a:rPr lang="en-US" altLang="zh-CN" sz="1400" dirty="0"/>
              <a:t>, ‘Detectron2” https://github.com/facebookresearch/detectron2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68439274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A1B86988-56A4-9FCC-BD90-7A3344920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Rate-accuracy</a:t>
            </a:r>
            <a:r>
              <a:rPr kumimoji="1" lang="zh-CN" altLang="en-US" dirty="0"/>
              <a:t> </a:t>
            </a:r>
            <a:r>
              <a:rPr kumimoji="1" lang="en-US" altLang="zh-CN" dirty="0"/>
              <a:t>curve</a:t>
            </a:r>
            <a:r>
              <a:rPr kumimoji="1" lang="zh-CN" altLang="en-US" dirty="0"/>
              <a:t> </a:t>
            </a:r>
            <a:r>
              <a:rPr kumimoji="1" lang="en-US" altLang="zh-CN" dirty="0"/>
              <a:t>showcases</a:t>
            </a:r>
            <a:r>
              <a:rPr kumimoji="1" lang="zh-CN" altLang="en-US" dirty="0"/>
              <a:t> </a:t>
            </a:r>
            <a:r>
              <a:rPr kumimoji="1" lang="en-US" altLang="zh-CN" dirty="0"/>
              <a:t>on</a:t>
            </a:r>
            <a:r>
              <a:rPr kumimoji="1" lang="zh-CN" altLang="en-US" dirty="0"/>
              <a:t> </a:t>
            </a:r>
            <a:r>
              <a:rPr kumimoji="1" lang="en-US" altLang="zh-CN" dirty="0"/>
              <a:t>SFU</a:t>
            </a:r>
            <a:r>
              <a:rPr kumimoji="1" lang="zh-CN" altLang="en-US" dirty="0"/>
              <a:t>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08A779-499E-101A-4D4D-126FDAB793A9}"/>
              </a:ext>
            </a:extLst>
          </p:cNvPr>
          <p:cNvSpPr txBox="1"/>
          <p:nvPr/>
        </p:nvSpPr>
        <p:spPr>
          <a:xfrm>
            <a:off x="608703" y="5251114"/>
            <a:ext cx="109745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" altLang="zh-CN" dirty="0"/>
              <a:t>The rate-mAP curves for object detection on SFU-HW dataset sequences under RA configuration. </a:t>
            </a:r>
          </a:p>
          <a:p>
            <a:pPr algn="ctr"/>
            <a:r>
              <a:rPr lang="en" altLang="zh-CN" dirty="0"/>
              <a:t>(a) BQTerrace sequence (b) </a:t>
            </a:r>
            <a:r>
              <a:rPr lang="en-US" altLang="zh-CN" dirty="0" err="1"/>
              <a:t>BasketballDrill</a:t>
            </a:r>
            <a:r>
              <a:rPr lang="en" altLang="zh-CN" dirty="0"/>
              <a:t> sequence</a:t>
            </a:r>
            <a:endParaRPr lang="zh-CN" altLang="en-US" dirty="0"/>
          </a:p>
        </p:txBody>
      </p:sp>
      <p:pic>
        <p:nvPicPr>
          <p:cNvPr id="8" name="内容占位符 7">
            <a:extLst>
              <a:ext uri="{FF2B5EF4-FFF2-40B4-BE49-F238E27FC236}">
                <a16:creationId xmlns:a16="http://schemas.microsoft.com/office/drawing/2014/main" id="{D44F8CA0-EC71-44AD-88F7-A524AF5DFC02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31" y="1449230"/>
            <a:ext cx="5040000" cy="3240000"/>
          </a:xfrm>
          <a:prstGeom prst="rect">
            <a:avLst/>
          </a:prstGeom>
          <a:noFill/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645FAF7-6E2C-44CB-8D99-6769EF136E2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3313" y="1449230"/>
            <a:ext cx="5040000" cy="3240000"/>
          </a:xfrm>
          <a:prstGeom prst="rect">
            <a:avLst/>
          </a:prstGeom>
          <a:noFill/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9C58645-4763-4B33-9F5E-962F95CD158D}"/>
              </a:ext>
            </a:extLst>
          </p:cNvPr>
          <p:cNvSpPr txBox="1"/>
          <p:nvPr/>
        </p:nvSpPr>
        <p:spPr>
          <a:xfrm>
            <a:off x="2845558" y="478550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(a)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8F96310-B29E-4110-A305-4217B4BA793D}"/>
              </a:ext>
            </a:extLst>
          </p:cNvPr>
          <p:cNvSpPr txBox="1"/>
          <p:nvPr/>
        </p:nvSpPr>
        <p:spPr>
          <a:xfrm>
            <a:off x="8328177" y="4785506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(b)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044823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A1B86988-56A4-9FCC-BD90-7A3344920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Rate-accuracy</a:t>
            </a:r>
            <a:r>
              <a:rPr kumimoji="1" lang="zh-CN" altLang="en-US" dirty="0"/>
              <a:t> </a:t>
            </a:r>
            <a:r>
              <a:rPr kumimoji="1" lang="en-US" altLang="zh-CN" dirty="0"/>
              <a:t>curve</a:t>
            </a:r>
            <a:r>
              <a:rPr kumimoji="1" lang="zh-CN" altLang="en-US" dirty="0"/>
              <a:t> </a:t>
            </a:r>
            <a:r>
              <a:rPr kumimoji="1" lang="en-US" altLang="zh-CN" dirty="0"/>
              <a:t>showcases</a:t>
            </a:r>
            <a:r>
              <a:rPr kumimoji="1" lang="zh-CN" altLang="en-US" dirty="0"/>
              <a:t> </a:t>
            </a:r>
            <a:r>
              <a:rPr kumimoji="1" lang="en-US" altLang="zh-CN" dirty="0"/>
              <a:t>on</a:t>
            </a:r>
            <a:r>
              <a:rPr kumimoji="1" lang="zh-CN" altLang="en-US" dirty="0"/>
              <a:t> </a:t>
            </a:r>
            <a:r>
              <a:rPr kumimoji="1" lang="en-US" altLang="zh-CN" dirty="0"/>
              <a:t>SFU</a:t>
            </a:r>
            <a:r>
              <a:rPr kumimoji="1" lang="zh-CN" altLang="en-US" dirty="0"/>
              <a:t>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08A779-499E-101A-4D4D-126FDAB793A9}"/>
              </a:ext>
            </a:extLst>
          </p:cNvPr>
          <p:cNvSpPr txBox="1"/>
          <p:nvPr/>
        </p:nvSpPr>
        <p:spPr>
          <a:xfrm>
            <a:off x="608703" y="5251114"/>
            <a:ext cx="109745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" altLang="zh-CN" dirty="0"/>
              <a:t>The rate-mAP curves for object detection on SFU-HW dataset sequences under RA configuration. 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97CF4977-2B26-4885-9BFA-04737B12C7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3002"/>
            <a:ext cx="12192000" cy="372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952679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主题1">
  <a:themeElements>
    <a:clrScheme name="1_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自定义 2">
      <a:majorFont>
        <a:latin typeface="Book Antiqua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itchFamily="2" charset="-122"/>
          </a:defRPr>
        </a:defPPr>
      </a:lstStyle>
    </a:lnDef>
  </a:objectDefaults>
  <a:extraClrSchemeLst>
    <a:extraClrScheme>
      <a:clrScheme name="1_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 panose="02000503000000020004"/>
            <a:ea typeface="Helvetica Neue" panose="02000503000000020004"/>
            <a:cs typeface="Helvetica Neue" panose="02000503000000020004"/>
            <a:sym typeface="Helvetica Neue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5737</TotalTime>
  <Words>1593</Words>
  <Application>Microsoft Office PowerPoint</Application>
  <PresentationFormat>宽屏</PresentationFormat>
  <Paragraphs>437</Paragraphs>
  <Slides>27</Slides>
  <Notes>0</Notes>
  <HiddenSlides>2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Alibaba-PuHuiTi-R</vt:lpstr>
      <vt:lpstr>Helvetica Neue</vt:lpstr>
      <vt:lpstr>Helvetica Neue Light</vt:lpstr>
      <vt:lpstr>Helvetica Neue Medium</vt:lpstr>
      <vt:lpstr>Yu Mincho</vt:lpstr>
      <vt:lpstr>DengXian</vt:lpstr>
      <vt:lpstr>DengXian</vt:lpstr>
      <vt:lpstr>黑体</vt:lpstr>
      <vt:lpstr>楷体</vt:lpstr>
      <vt:lpstr>Book Antiqua</vt:lpstr>
      <vt:lpstr>Times New Roman</vt:lpstr>
      <vt:lpstr>Wingdings</vt:lpstr>
      <vt:lpstr>主题1</vt:lpstr>
      <vt:lpstr>White</vt:lpstr>
      <vt:lpstr>PowerPoint 演示文稿</vt:lpstr>
      <vt:lpstr>Outline</vt:lpstr>
      <vt:lpstr>Proposal</vt:lpstr>
      <vt:lpstr>Outline</vt:lpstr>
      <vt:lpstr>Performance: SFU-HW dataset, object detection task (CTC)</vt:lpstr>
      <vt:lpstr>Performance: TVD dataset, object tracking task (CTC)</vt:lpstr>
      <vt:lpstr>Performance: SFU-HW dataset, object detection task (Non-CTC model)</vt:lpstr>
      <vt:lpstr>Rate-accuracy curve showcases on SFU </vt:lpstr>
      <vt:lpstr>Rate-accuracy curve showcases on SFU </vt:lpstr>
      <vt:lpstr>Rate-accuracy curve showcases on SFU </vt:lpstr>
      <vt:lpstr>Rate-accuracy curve showcases on SFU </vt:lpstr>
      <vt:lpstr>Rate-accuracy curve showcases on SFU </vt:lpstr>
      <vt:lpstr>Rate-accuracy curve showcases on SFU </vt:lpstr>
      <vt:lpstr>Rate-accuracy curve showcases on SFU </vt:lpstr>
      <vt:lpstr>Performance: TVD dataset, object tracking task (Non-CTC model)</vt:lpstr>
      <vt:lpstr>Rate-accuracy curve showcases on TVD</vt:lpstr>
      <vt:lpstr>Rate-accuracy curve showcases on TVD</vt:lpstr>
      <vt:lpstr>Rate-accuracy curve showcases on TVD</vt:lpstr>
      <vt:lpstr>Rate-accuracy curve showcases on TVD</vt:lpstr>
      <vt:lpstr>Rate-accuracy curve showcases on TVD</vt:lpstr>
      <vt:lpstr>Rate-accuracy curve showcases on TVD</vt:lpstr>
      <vt:lpstr>Rate-accuracy curve showcases on TVD</vt:lpstr>
      <vt:lpstr>Outline</vt:lpstr>
      <vt:lpstr>Conclusion</vt:lpstr>
      <vt:lpstr>PowerPoint 演示文稿</vt:lpstr>
      <vt:lpstr>The training setting</vt:lpstr>
      <vt:lpstr>Inference complexity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 Report</dc:title>
  <dc:creator>WANG Shurun</dc:creator>
  <cp:lastModifiedBy>lbz</cp:lastModifiedBy>
  <cp:revision>871</cp:revision>
  <dcterms:created xsi:type="dcterms:W3CDTF">2023-04-24T16:20:55Z</dcterms:created>
  <dcterms:modified xsi:type="dcterms:W3CDTF">2024-01-24T22:56:45Z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2052-3.6.0.5672</vt:lpwstr>
  </property>
</Properties>
</file>