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  <p:sldMasterId id="2147483651" r:id="rId2"/>
  </p:sldMasterIdLst>
  <p:notesMasterIdLst>
    <p:notesMasterId r:id="rId35"/>
  </p:notesMasterIdLst>
  <p:sldIdLst>
    <p:sldId id="256" r:id="rId3"/>
    <p:sldId id="1138" r:id="rId4"/>
    <p:sldId id="1170" r:id="rId5"/>
    <p:sldId id="1171" r:id="rId6"/>
    <p:sldId id="1173" r:id="rId7"/>
    <p:sldId id="1186" r:id="rId8"/>
    <p:sldId id="1189" r:id="rId9"/>
    <p:sldId id="1188" r:id="rId10"/>
    <p:sldId id="1187" r:id="rId11"/>
    <p:sldId id="1176" r:id="rId12"/>
    <p:sldId id="1174" r:id="rId13"/>
    <p:sldId id="1193" r:id="rId14"/>
    <p:sldId id="1177" r:id="rId15"/>
    <p:sldId id="1178" r:id="rId16"/>
    <p:sldId id="1179" r:id="rId17"/>
    <p:sldId id="1192" r:id="rId18"/>
    <p:sldId id="1181" r:id="rId19"/>
    <p:sldId id="1182" r:id="rId20"/>
    <p:sldId id="1183" r:id="rId21"/>
    <p:sldId id="1185" r:id="rId22"/>
    <p:sldId id="1184" r:id="rId23"/>
    <p:sldId id="269" r:id="rId24"/>
    <p:sldId id="1191" r:id="rId25"/>
    <p:sldId id="1194" r:id="rId26"/>
    <p:sldId id="1190" r:id="rId27"/>
    <p:sldId id="1195" r:id="rId28"/>
    <p:sldId id="1196" r:id="rId29"/>
    <p:sldId id="1197" r:id="rId30"/>
    <p:sldId id="1180" r:id="rId31"/>
    <p:sldId id="1198" r:id="rId32"/>
    <p:sldId id="1199" r:id="rId33"/>
    <p:sldId id="1200" r:id="rId3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32CC"/>
    <a:srgbClr val="4472C1"/>
    <a:srgbClr val="0032CB"/>
    <a:srgbClr val="FBFBFB"/>
    <a:srgbClr val="008E40"/>
    <a:srgbClr val="1EE5C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中度样式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0405" autoAdjust="0"/>
    <p:restoredTop sz="85607"/>
  </p:normalViewPr>
  <p:slideViewPr>
    <p:cSldViewPr snapToGrid="0">
      <p:cViewPr>
        <p:scale>
          <a:sx n="101" d="100"/>
          <a:sy n="101" d="100"/>
        </p:scale>
        <p:origin x="384" y="1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9" Type="http://schemas.openxmlformats.org/officeDocument/2006/relationships/tableStyles" Target="tableStyles.xml"/><Relationship Id="rId21" Type="http://schemas.openxmlformats.org/officeDocument/2006/relationships/slide" Target="slides/slide19.xml"/><Relationship Id="rId34" Type="http://schemas.openxmlformats.org/officeDocument/2006/relationships/slide" Target="slides/slide32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slide" Target="slides/slide31.xml"/><Relationship Id="rId38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viewProps" Target="viewProp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presProps" Target="presProps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notesMaster" Target="notesMasters/notesMaster1.xml"/><Relationship Id="rId8" Type="http://schemas.openxmlformats.org/officeDocument/2006/relationships/slide" Target="slides/slide6.xml"/><Relationship Id="rId3" Type="http://schemas.openxmlformats.org/officeDocument/2006/relationships/slide" Target="slides/slid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C6A0C75-B4F6-504D-A05C-3672610FE173}" type="datetimeFigureOut">
              <a:rPr kumimoji="1" lang="zh-CN" altLang="en-US" smtClean="0"/>
              <a:t>2024/1/24</a:t>
            </a:fld>
            <a:endParaRPr kumimoji="1"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0DE78E-9611-984F-9E6E-F1644753165F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88524332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kumimoji="1" lang="en-US" altLang="zh-CN" dirty="0"/>
              <a:t>Explain</a:t>
            </a:r>
            <a:r>
              <a:rPr kumimoji="1" lang="zh-CN" altLang="en-US" dirty="0"/>
              <a:t> </a:t>
            </a:r>
            <a:r>
              <a:rPr kumimoji="1" lang="en-US" altLang="zh-CN" dirty="0"/>
              <a:t>what</a:t>
            </a:r>
            <a:r>
              <a:rPr kumimoji="1" lang="zh-CN" altLang="en-US" dirty="0"/>
              <a:t> </a:t>
            </a:r>
            <a:r>
              <a:rPr kumimoji="1" lang="en-US" altLang="zh-CN" dirty="0"/>
              <a:t>is</a:t>
            </a:r>
            <a:r>
              <a:rPr kumimoji="1" lang="zh-CN" altLang="en-US" dirty="0"/>
              <a:t> </a:t>
            </a:r>
            <a:r>
              <a:rPr kumimoji="1" lang="en-US" altLang="zh-CN" dirty="0"/>
              <a:t>stable</a:t>
            </a:r>
            <a:r>
              <a:rPr kumimoji="1" lang="zh-CN" altLang="en-US" dirty="0"/>
              <a:t> </a:t>
            </a:r>
            <a:r>
              <a:rPr kumimoji="1" lang="en-US" altLang="zh-CN" dirty="0"/>
              <a:t>machine</a:t>
            </a:r>
            <a:r>
              <a:rPr kumimoji="1" lang="zh-CN" altLang="en-US" dirty="0"/>
              <a:t> </a:t>
            </a:r>
            <a:r>
              <a:rPr kumimoji="1" lang="en-US" altLang="zh-CN" dirty="0"/>
              <a:t>vision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performance</a:t>
            </a:r>
            <a:endParaRPr kumimoji="1"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0DE78E-9611-984F-9E6E-F1644753165F}" type="slidenum">
              <a:rPr kumimoji="1" lang="zh-CN" altLang="en-US" smtClean="0"/>
              <a:t>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47336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kumimoji="1" lang="en" altLang="zh-CN" sz="1800" dirty="0">
                <a:solidFill>
                  <a:schemeClr val="tx1"/>
                </a:solidFill>
              </a:rPr>
              <a:t>BasketballPass_416x240_50 sequence</a:t>
            </a:r>
          </a:p>
          <a:p>
            <a:pPr lvl="2"/>
            <a:r>
              <a:rPr kumimoji="1" lang="en-US" altLang="zh-CN" sz="1800" dirty="0">
                <a:solidFill>
                  <a:schemeClr val="tx1"/>
                </a:solidFill>
              </a:rPr>
              <a:t>U</a:t>
            </a:r>
            <a:r>
              <a:rPr kumimoji="1" lang="en" altLang="zh-CN" sz="1800" dirty="0" err="1">
                <a:solidFill>
                  <a:schemeClr val="tx1"/>
                </a:solidFill>
              </a:rPr>
              <a:t>nder</a:t>
            </a:r>
            <a:r>
              <a:rPr kumimoji="1" lang="en" altLang="zh-CN" sz="1800" dirty="0">
                <a:solidFill>
                  <a:schemeClr val="tx1"/>
                </a:solidFill>
              </a:rPr>
              <a:t> X101 evaluation</a:t>
            </a:r>
            <a:endParaRPr kumimoji="1" lang="en-US" altLang="zh-CN" sz="1800" dirty="0">
              <a:solidFill>
                <a:schemeClr val="tx1"/>
              </a:solidFill>
            </a:endParaRPr>
          </a:p>
          <a:p>
            <a:pPr lvl="3"/>
            <a:r>
              <a:rPr kumimoji="1" lang="en" altLang="zh-CN" sz="1800" dirty="0">
                <a:solidFill>
                  <a:schemeClr val="tx1"/>
                </a:solidFill>
              </a:rPr>
              <a:t>HM-18.0 is better than VTM-22.2 at middle bitrate.</a:t>
            </a:r>
          </a:p>
          <a:p>
            <a:pPr lvl="2"/>
            <a:r>
              <a:rPr kumimoji="1" lang="en-US" altLang="zh-CN" sz="1800" dirty="0">
                <a:solidFill>
                  <a:schemeClr val="tx1"/>
                </a:solidFill>
              </a:rPr>
              <a:t>U</a:t>
            </a:r>
            <a:r>
              <a:rPr kumimoji="1" lang="en" altLang="zh-CN" sz="1800" dirty="0" err="1">
                <a:solidFill>
                  <a:schemeClr val="tx1"/>
                </a:solidFill>
              </a:rPr>
              <a:t>nder</a:t>
            </a:r>
            <a:r>
              <a:rPr kumimoji="1" lang="en" altLang="zh-CN" sz="1800" dirty="0">
                <a:solidFill>
                  <a:schemeClr val="tx1"/>
                </a:solidFill>
              </a:rPr>
              <a:t> R101 evaluation </a:t>
            </a:r>
          </a:p>
          <a:p>
            <a:pPr lvl="3"/>
            <a:r>
              <a:rPr kumimoji="1" lang="en" altLang="zh-CN" sz="1800" dirty="0">
                <a:solidFill>
                  <a:schemeClr val="tx1"/>
                </a:solidFill>
              </a:rPr>
              <a:t>HM-18.0 is worse than VTM-22.2 at full bitrate.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0DE78E-9611-984F-9E6E-F1644753165F}" type="slidenum">
              <a:rPr kumimoji="1" lang="zh-CN" altLang="en-US" smtClean="0"/>
              <a:t>13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1619116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1"/>
            <a:r>
              <a:rPr kumimoji="1" lang="en" altLang="zh-CN" sz="1800" dirty="0">
                <a:solidFill>
                  <a:schemeClr val="tx1"/>
                </a:solidFill>
              </a:rPr>
              <a:t>BasketballPass_416x240_50 sequence</a:t>
            </a:r>
          </a:p>
          <a:p>
            <a:pPr lvl="2"/>
            <a:r>
              <a:rPr kumimoji="1" lang="en-US" altLang="zh-CN" sz="1800" dirty="0">
                <a:solidFill>
                  <a:schemeClr val="tx1"/>
                </a:solidFill>
              </a:rPr>
              <a:t>U</a:t>
            </a:r>
            <a:r>
              <a:rPr kumimoji="1" lang="en" altLang="zh-CN" sz="1800" dirty="0" err="1">
                <a:solidFill>
                  <a:schemeClr val="tx1"/>
                </a:solidFill>
              </a:rPr>
              <a:t>nder</a:t>
            </a:r>
            <a:r>
              <a:rPr kumimoji="1" lang="en" altLang="zh-CN" sz="1800" dirty="0">
                <a:solidFill>
                  <a:schemeClr val="tx1"/>
                </a:solidFill>
              </a:rPr>
              <a:t> X101 evaluation</a:t>
            </a:r>
            <a:endParaRPr kumimoji="1" lang="en-US" altLang="zh-CN" sz="1800" dirty="0">
              <a:solidFill>
                <a:schemeClr val="tx1"/>
              </a:solidFill>
            </a:endParaRPr>
          </a:p>
          <a:p>
            <a:pPr lvl="3"/>
            <a:r>
              <a:rPr kumimoji="1" lang="en" altLang="zh-CN" sz="1800" dirty="0">
                <a:solidFill>
                  <a:schemeClr val="tx1"/>
                </a:solidFill>
              </a:rPr>
              <a:t>HM-18.0 is better than VTM-22.2 at middle bitrate.</a:t>
            </a:r>
          </a:p>
          <a:p>
            <a:pPr lvl="2"/>
            <a:r>
              <a:rPr kumimoji="1" lang="en-US" altLang="zh-CN" sz="1800" dirty="0">
                <a:solidFill>
                  <a:schemeClr val="tx1"/>
                </a:solidFill>
              </a:rPr>
              <a:t>U</a:t>
            </a:r>
            <a:r>
              <a:rPr kumimoji="1" lang="en" altLang="zh-CN" sz="1800" dirty="0" err="1">
                <a:solidFill>
                  <a:schemeClr val="tx1"/>
                </a:solidFill>
              </a:rPr>
              <a:t>nder</a:t>
            </a:r>
            <a:r>
              <a:rPr kumimoji="1" lang="en" altLang="zh-CN" sz="1800" dirty="0">
                <a:solidFill>
                  <a:schemeClr val="tx1"/>
                </a:solidFill>
              </a:rPr>
              <a:t> R101 evaluation </a:t>
            </a:r>
          </a:p>
          <a:p>
            <a:pPr lvl="3"/>
            <a:r>
              <a:rPr kumimoji="1" lang="en" altLang="zh-CN" sz="1800" dirty="0">
                <a:solidFill>
                  <a:schemeClr val="tx1"/>
                </a:solidFill>
              </a:rPr>
              <a:t>HM-18.0 is worse than VTM-22.2 at full bitrate.</a:t>
            </a: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DD0DE78E-9611-984F-9E6E-F1644753165F}" type="slidenum">
              <a:rPr kumimoji="1" lang="zh-CN" altLang="en-US" smtClean="0"/>
              <a:t>26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95597043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4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5459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912290" y="4076700"/>
            <a:ext cx="10342033" cy="1600200"/>
          </a:xfrm>
        </p:spPr>
        <p:txBody>
          <a:bodyPr/>
          <a:lstStyle>
            <a:lvl1pPr marL="0" indent="0" algn="ctr">
              <a:buFont typeface="Wingdings" panose="05000000000000000000" pitchFamily="2" charset="2"/>
              <a:buNone/>
              <a:defRPr sz="1950"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单击此处编辑母版副标题样式</a:t>
            </a:r>
            <a:endParaRPr lang="zh-CN" altLang="en-US" dirty="0"/>
          </a:p>
        </p:txBody>
      </p:sp>
      <p:cxnSp>
        <p:nvCxnSpPr>
          <p:cNvPr id="14" name="Straight Connector 8"/>
          <p:cNvCxnSpPr/>
          <p:nvPr/>
        </p:nvCxnSpPr>
        <p:spPr>
          <a:xfrm>
            <a:off x="1207660" y="3556432"/>
            <a:ext cx="9875520" cy="0"/>
          </a:xfrm>
          <a:prstGeom prst="line">
            <a:avLst/>
          </a:prstGeom>
          <a:ln w="73025"/>
        </p:spPr>
        <p:style>
          <a:lnRef idx="3">
            <a:schemeClr val="accent6"/>
          </a:lnRef>
          <a:fillRef idx="0">
            <a:schemeClr val="accent6"/>
          </a:fillRef>
          <a:effectRef idx="2">
            <a:schemeClr val="accent6"/>
          </a:effectRef>
          <a:fontRef idx="minor">
            <a:schemeClr val="tx1"/>
          </a:fontRef>
        </p:style>
      </p:cxn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6" name="标题 5"/>
          <p:cNvSpPr>
            <a:spLocks noGrp="1"/>
          </p:cNvSpPr>
          <p:nvPr>
            <p:ph type="title"/>
          </p:nvPr>
        </p:nvSpPr>
        <p:spPr>
          <a:xfrm>
            <a:off x="811420" y="2538852"/>
            <a:ext cx="10668000" cy="676276"/>
          </a:xfrm>
        </p:spPr>
        <p:txBody>
          <a:bodyPr/>
          <a:lstStyle>
            <a:lvl1pPr>
              <a:defRPr>
                <a:latin typeface="楷体" panose="02010609060101010101" pitchFamily="49" charset="-122"/>
                <a:ea typeface="楷体" panose="0201060906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  <a:endParaRPr lang="zh-CN" altLang="en-US" dirty="0"/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24BBE2A7-5E9F-A1E5-8774-636EC150D4E0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spcBef>
                <a:spcPts val="450"/>
              </a:spcBef>
              <a:defRPr sz="2640"/>
            </a:lvl1pPr>
            <a:lvl2pPr>
              <a:spcBef>
                <a:spcPts val="450"/>
              </a:spcBef>
              <a:defRPr sz="2160"/>
            </a:lvl2pPr>
            <a:lvl3pPr>
              <a:spcBef>
                <a:spcPts val="450"/>
              </a:spcBef>
              <a:defRPr sz="2160"/>
            </a:lvl3pPr>
            <a:lvl4pPr marL="1270000" indent="-290195">
              <a:spcBef>
                <a:spcPts val="450"/>
              </a:spcBef>
              <a:buFont typeface="Wingdings" panose="05000000000000000000" pitchFamily="2" charset="2"/>
              <a:buChar char="Ø"/>
              <a:defRPr sz="1500"/>
            </a:lvl4pPr>
            <a:lvl5pPr>
              <a:spcBef>
                <a:spcPts val="450"/>
              </a:spcBef>
              <a:defRPr sz="1500"/>
            </a:lvl5pPr>
          </a:lstStyle>
          <a:p>
            <a:pPr lvl="0"/>
            <a:r>
              <a:rPr lang="zh-CN" altLang="en-US" dirty="0"/>
              <a:t>单击此处编辑母版文本样式</a:t>
            </a:r>
          </a:p>
          <a:p>
            <a:pPr lvl="1"/>
            <a:r>
              <a:rPr lang="zh-CN" altLang="en-US" dirty="0"/>
              <a:t>第二级</a:t>
            </a:r>
          </a:p>
          <a:p>
            <a:pPr lvl="2"/>
            <a:r>
              <a:rPr lang="zh-CN" altLang="en-US" dirty="0"/>
              <a:t>第三级</a:t>
            </a:r>
          </a:p>
          <a:p>
            <a:pPr lvl="3"/>
            <a:r>
              <a:rPr lang="zh-CN" altLang="en-US" dirty="0"/>
              <a:t>第四级</a:t>
            </a:r>
          </a:p>
          <a:p>
            <a:pPr lvl="4"/>
            <a:r>
              <a:rPr lang="zh-CN" altLang="en-US" dirty="0"/>
              <a:t>第五级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ftr" sz="quarter" idx="10"/>
          </p:nvPr>
        </p:nvSpPr>
        <p:spPr>
          <a:xfrm>
            <a:off x="9588503" y="6381753"/>
            <a:ext cx="2603501" cy="47625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endParaRPr lang="zh-CN" altLang="en-US" dirty="0"/>
          </a:p>
        </p:txBody>
      </p:sp>
      <p:sp>
        <p:nvSpPr>
          <p:cNvPr id="8" name="灯片编号占位符 7"/>
          <p:cNvSpPr>
            <a:spLocks noGrp="1"/>
          </p:cNvSpPr>
          <p:nvPr>
            <p:ph type="sldNum" sz="quarter" idx="11"/>
          </p:nvPr>
        </p:nvSpPr>
        <p:spPr>
          <a:xfrm>
            <a:off x="8610600" y="6356359"/>
            <a:ext cx="2743200" cy="365125"/>
          </a:xfrm>
          <a:prstGeom prst="rect">
            <a:avLst/>
          </a:prstGeom>
        </p:spPr>
        <p:txBody>
          <a:bodyPr/>
          <a:lstStyle/>
          <a:p>
            <a:fld id="{92C149C1-30E8-4416-895A-D3E4758E3ED9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766234" y="304808"/>
            <a:ext cx="10668000" cy="676276"/>
          </a:xfrm>
        </p:spPr>
        <p:txBody>
          <a:bodyPr/>
          <a:lstStyle>
            <a:lvl1pPr>
              <a:defRPr sz="3360" b="1">
                <a:latin typeface="+mn-lt"/>
                <a:ea typeface="楷体" panose="0201060906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封面封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0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水墨1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28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科技感">
    <p:bg>
      <p:bgPr>
        <a:blipFill rotWithShape="1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" name="图像" descr="图像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6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x">
  <p:cSld name="空白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0756691" y="386878"/>
            <a:ext cx="1045873" cy="486743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44" name="幻灯片编号"/>
          <p:cNvSpPr txBox="1">
            <a:spLocks noGrp="1"/>
          </p:cNvSpPr>
          <p:nvPr>
            <p:ph type="sldNum" sz="quarter" idx="2"/>
          </p:nvPr>
        </p:nvSpPr>
        <p:spPr>
          <a:prstGeom prst="rect">
            <a:avLst/>
          </a:prstGeom>
        </p:spPr>
        <p:txBody>
          <a:bodyPr/>
          <a:lstStyle/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emf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slideLayout" Target="../slideLayouts/slideLayout5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theme" Target="../theme/theme2.xml"/><Relationship Id="rId5" Type="http://schemas.openxmlformats.org/officeDocument/2006/relationships/slideLayout" Target="../slideLayouts/slideLayout7.xml"/><Relationship Id="rId4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766234" y="304808"/>
            <a:ext cx="10668000" cy="6762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/>
            <a:r>
              <a:rPr lang="zh-CN" altLang="en-US"/>
              <a:t>单击此处编辑母版标题样式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755651" y="1341444"/>
            <a:ext cx="10668000" cy="4967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914436" name="AutoShape 4"/>
          <p:cNvSpPr>
            <a:spLocks noChangeArrowheads="1"/>
          </p:cNvSpPr>
          <p:nvPr/>
        </p:nvSpPr>
        <p:spPr bwMode="auto">
          <a:xfrm>
            <a:off x="814923" y="1125547"/>
            <a:ext cx="10610850" cy="109537"/>
          </a:xfrm>
          <a:custGeom>
            <a:avLst/>
            <a:gdLst>
              <a:gd name="G0" fmla="+- 585 0 0"/>
            </a:gdLst>
            <a:ahLst/>
            <a:cxnLst>
              <a:cxn ang="0">
                <a:pos x="0" y="0"/>
              </a:cxn>
              <a:cxn ang="0">
                <a:pos x="585" y="0"/>
              </a:cxn>
              <a:cxn ang="0">
                <a:pos x="585" y="1000"/>
              </a:cxn>
              <a:cxn ang="0">
                <a:pos x="0" y="1000"/>
              </a:cxn>
              <a:cxn ang="0">
                <a:pos x="0" y="0"/>
              </a:cxn>
              <a:cxn ang="0">
                <a:pos x="1000" y="0"/>
              </a:cxn>
            </a:cxnLst>
            <a:rect l="0" t="0" r="r" b="b"/>
            <a:pathLst>
              <a:path w="1000" h="1000" stroke="0">
                <a:moveTo>
                  <a:pt x="0" y="0"/>
                </a:moveTo>
                <a:lnTo>
                  <a:pt x="585" y="0"/>
                </a:lnTo>
                <a:lnTo>
                  <a:pt x="585" y="1000"/>
                </a:lnTo>
                <a:lnTo>
                  <a:pt x="0" y="1000"/>
                </a:lnTo>
                <a:close/>
              </a:path>
              <a:path w="1000" h="1000">
                <a:moveTo>
                  <a:pt x="0" y="0"/>
                </a:moveTo>
                <a:lnTo>
                  <a:pt x="1000" y="0"/>
                </a:lnTo>
              </a:path>
            </a:pathLst>
          </a:custGeom>
          <a:solidFill>
            <a:schemeClr val="accent2"/>
          </a:solidFill>
          <a:ln w="9525">
            <a:solidFill>
              <a:schemeClr val="accent2"/>
            </a:solidFill>
            <a:round/>
          </a:ln>
        </p:spPr>
        <p:txBody>
          <a:bodyPr/>
          <a:lstStyle/>
          <a:p>
            <a:pPr>
              <a:defRPr/>
            </a:pPr>
            <a:endParaRPr lang="zh-CN" altLang="zh-CN" sz="1800">
              <a:solidFill>
                <a:srgbClr val="000000"/>
              </a:solidFill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0B5916E5-1EB4-F4C4-EC78-ED61703EBDB7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4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transition/>
  <p:txStyles>
    <p:titleStyle>
      <a:lvl1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5pPr>
      <a:lvl6pPr marL="3429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6pPr>
      <a:lvl7pPr marL="6858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7pPr>
      <a:lvl8pPr marL="10287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8pPr>
      <a:lvl9pPr marL="1371600" algn="l" rtl="0" eaLnBrk="1" fontAlgn="base" hangingPunct="1">
        <a:spcBef>
          <a:spcPct val="0"/>
        </a:spcBef>
        <a:spcAft>
          <a:spcPct val="0"/>
        </a:spcAft>
        <a:defRPr sz="3150">
          <a:solidFill>
            <a:schemeClr val="tx2"/>
          </a:solidFill>
          <a:latin typeface="Book Antiqua" pitchFamily="18" charset="0"/>
          <a:ea typeface="黑体" pitchFamily="2" charset="-122"/>
        </a:defRPr>
      </a:lvl9pPr>
    </p:titleStyle>
    <p:bodyStyle>
      <a:lvl1pPr marL="351790" indent="-35179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o"/>
        <a:defRPr sz="2100">
          <a:solidFill>
            <a:schemeClr val="tx1"/>
          </a:solidFill>
          <a:latin typeface="+mn-lt"/>
          <a:ea typeface="+mn-ea"/>
          <a:cs typeface="+mn-cs"/>
        </a:defRPr>
      </a:lvl1pPr>
      <a:lvl2pPr marL="681355" indent="-32766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800">
          <a:solidFill>
            <a:srgbClr val="0033CC"/>
          </a:solidFill>
          <a:latin typeface="+mn-lt"/>
          <a:ea typeface="+mn-ea"/>
        </a:defRPr>
      </a:lvl2pPr>
      <a:lvl3pPr marL="978535" indent="-29654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p"/>
        <a:defRPr sz="1500">
          <a:solidFill>
            <a:srgbClr val="009900"/>
          </a:solidFill>
          <a:latin typeface="+mn-lt"/>
          <a:ea typeface="+mn-ea"/>
        </a:defRPr>
      </a:lvl3pPr>
      <a:lvl4pPr marL="1270000" indent="-290195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n"/>
        <a:defRPr sz="1500">
          <a:solidFill>
            <a:schemeClr val="tx1"/>
          </a:solidFill>
          <a:latin typeface="+mn-lt"/>
          <a:ea typeface="+mn-ea"/>
        </a:defRPr>
      </a:lvl4pPr>
      <a:lvl5pPr marL="15703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 sz="1500">
          <a:solidFill>
            <a:schemeClr val="tx1"/>
          </a:solidFill>
          <a:latin typeface="+mn-lt"/>
          <a:ea typeface="+mn-ea"/>
        </a:defRPr>
      </a:lvl5pPr>
      <a:lvl6pPr marL="19132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6pPr>
      <a:lvl7pPr marL="22561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7pPr>
      <a:lvl8pPr marL="25990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8pPr>
      <a:lvl9pPr marL="2941955" indent="-298450" algn="l" rtl="0" eaLnBrk="1" fontAlgn="base" hangingPunct="1">
        <a:spcBef>
          <a:spcPct val="10000"/>
        </a:spcBef>
        <a:spcAft>
          <a:spcPct val="0"/>
        </a:spcAft>
        <a:buClr>
          <a:schemeClr val="accent2"/>
        </a:buClr>
        <a:buFont typeface="Wingdings" panose="05000000000000000000" pitchFamily="2" charset="2"/>
        <a:buChar char="§"/>
        <a:defRPr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453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rotWithShape="1">
          <a:blip r:embed="rId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像" descr="图像"/>
          <p:cNvPicPr>
            <a:picLocks noChangeAspect="1"/>
          </p:cNvPicPr>
          <p:nvPr/>
        </p:nvPicPr>
        <p:blipFill>
          <a:blip r:embed="rId8"/>
          <a:stretch>
            <a:fillRect/>
          </a:stretch>
        </p:blipFill>
        <p:spPr>
          <a:xfrm>
            <a:off x="571292" y="458939"/>
            <a:ext cx="1206124" cy="561322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3" name="标题文本"/>
          <p:cNvSpPr txBox="1">
            <a:spLocks noGrp="1"/>
          </p:cNvSpPr>
          <p:nvPr>
            <p:ph type="title"/>
          </p:nvPr>
        </p:nvSpPr>
        <p:spPr>
          <a:xfrm>
            <a:off x="10101261" y="5173778"/>
            <a:ext cx="10414001" cy="2324101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 anchor="b">
            <a:normAutofit/>
          </a:bodyPr>
          <a:lstStyle/>
          <a:p>
            <a:r>
              <a:t>标题文本</a:t>
            </a:r>
          </a:p>
        </p:txBody>
      </p:sp>
      <p:sp>
        <p:nvSpPr>
          <p:cNvPr id="4" name="正文级别 1…"/>
          <p:cNvSpPr txBox="1">
            <a:spLocks noGrp="1"/>
          </p:cNvSpPr>
          <p:nvPr>
            <p:ph type="body" idx="1"/>
          </p:nvPr>
        </p:nvSpPr>
        <p:spPr>
          <a:xfrm>
            <a:off x="889000" y="3536950"/>
            <a:ext cx="10414000" cy="793750"/>
          </a:xfrm>
          <a:prstGeom prst="rect">
            <a:avLst/>
          </a:prstGeom>
          <a:ln w="12700">
            <a:miter lim="400000"/>
          </a:ln>
        </p:spPr>
        <p:txBody>
          <a:bodyPr lIns="50800" tIns="50800" rIns="50800" bIns="50800">
            <a:normAutofit/>
          </a:bodyPr>
          <a:lstStyle/>
          <a:p>
            <a:r>
              <a:t>正文级别 1</a:t>
            </a:r>
          </a:p>
          <a:p>
            <a:pPr lvl="1"/>
            <a:r>
              <a:t>正文级别 2</a:t>
            </a:r>
          </a:p>
          <a:p>
            <a:pPr lvl="2"/>
            <a:r>
              <a:t>正文级别 3</a:t>
            </a:r>
          </a:p>
          <a:p>
            <a:pPr lvl="3"/>
            <a:r>
              <a:t>正文级别 4</a:t>
            </a:r>
          </a:p>
          <a:p>
            <a:pPr lvl="4"/>
            <a:r>
              <a:t>正文级别 5</a:t>
            </a:r>
          </a:p>
        </p:txBody>
      </p:sp>
      <p:sp>
        <p:nvSpPr>
          <p:cNvPr id="5" name="幻灯片编号"/>
          <p:cNvSpPr txBox="1">
            <a:spLocks noGrp="1"/>
          </p:cNvSpPr>
          <p:nvPr>
            <p:ph type="sldNum" sz="quarter" idx="2"/>
          </p:nvPr>
        </p:nvSpPr>
        <p:spPr>
          <a:xfrm>
            <a:off x="5979516" y="6540500"/>
            <a:ext cx="267702" cy="287258"/>
          </a:xfrm>
          <a:prstGeom prst="rect">
            <a:avLst/>
          </a:prstGeom>
          <a:ln w="12700">
            <a:miter lim="400000"/>
          </a:ln>
        </p:spPr>
        <p:txBody>
          <a:bodyPr wrap="none" lIns="50800" tIns="50800" rIns="50800" bIns="50800">
            <a:spAutoFit/>
          </a:bodyPr>
          <a:lstStyle>
            <a:lvl1pPr>
              <a:defRPr sz="1200" b="0">
                <a:latin typeface="Helvetica Neue Light" panose="02000503000000020004"/>
                <a:ea typeface="Helvetica Neue Light" panose="02000503000000020004"/>
                <a:cs typeface="Helvetica Neue Light" panose="02000503000000020004"/>
                <a:sym typeface="Helvetica Neue Light" panose="02000503000000020004"/>
              </a:defRPr>
            </a:lvl1pPr>
          </a:lstStyle>
          <a:p>
            <a:fld id="{86CB4B4D-7CA3-9044-876B-883B54F8677D}" type="slidenum">
              <a:rPr/>
              <a:t>‹#›</a:t>
            </a:fld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3" r:id="rId2"/>
    <p:sldLayoutId id="2147483654" r:id="rId3"/>
    <p:sldLayoutId id="2147483655" r:id="rId4"/>
    <p:sldLayoutId id="2147483656" r:id="rId5"/>
  </p:sldLayoutIdLst>
  <p:transition spd="med"/>
  <p:txStyles>
    <p:title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5600" b="0" i="0" u="none" strike="noStrike" cap="none" spc="0" baseline="0">
          <a:solidFill>
            <a:srgbClr val="000000"/>
          </a:solidFill>
          <a:uFillTx/>
          <a:latin typeface="+mn-lt"/>
          <a:ea typeface="+mn-ea"/>
          <a:cs typeface="+mn-cs"/>
          <a:sym typeface="Helvetica Neue Medium" panose="02000503000000020004"/>
        </a:defRPr>
      </a:lvl9pPr>
    </p:titleStyle>
    <p:body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1pPr>
      <a:lvl2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2pPr>
      <a:lvl3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3pPr>
      <a:lvl4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4pPr>
      <a:lvl5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5pPr>
      <a:lvl6pPr marL="0" marR="0" indent="177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6pPr>
      <a:lvl7pPr marL="0" marR="0" indent="355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7pPr>
      <a:lvl8pPr marL="0" marR="0" indent="533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8pPr>
      <a:lvl9pPr marL="0" marR="0" indent="711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2700" b="0" i="0" u="none" strike="noStrike" cap="none" spc="0" baseline="0">
          <a:solidFill>
            <a:srgbClr val="000000"/>
          </a:solidFill>
          <a:uFillTx/>
          <a:latin typeface="Helvetica Neue" panose="02000503000000020004"/>
          <a:ea typeface="Helvetica Neue" panose="02000503000000020004"/>
          <a:cs typeface="Helvetica Neue" panose="02000503000000020004"/>
          <a:sym typeface="Helvetica Neue" panose="02000503000000020004"/>
        </a:defRPr>
      </a:lvl9pPr>
    </p:bodyStyle>
    <p:otherStyle>
      <a:lvl1pPr marL="0" marR="0" indent="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1pPr>
      <a:lvl2pPr marL="0" marR="0" indent="228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2pPr>
      <a:lvl3pPr marL="0" marR="0" indent="457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3pPr>
      <a:lvl4pPr marL="0" marR="0" indent="685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4pPr>
      <a:lvl5pPr marL="0" marR="0" indent="9144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5pPr>
      <a:lvl6pPr marL="0" marR="0" indent="11430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6pPr>
      <a:lvl7pPr marL="0" marR="0" indent="13716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7pPr>
      <a:lvl8pPr marL="0" marR="0" indent="16002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8pPr>
      <a:lvl9pPr marL="0" marR="0" indent="1828800" algn="ctr" defTabSz="41275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defRPr sz="12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 panose="02000503000000020004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emf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3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emf"/><Relationship Id="rId2" Type="http://schemas.openxmlformats.org/officeDocument/2006/relationships/image" Target="../media/image7.emf"/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sv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svg"/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em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em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em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e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像" descr="图像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429419" y="443545"/>
            <a:ext cx="335370" cy="410200"/>
          </a:xfrm>
          <a:prstGeom prst="rect">
            <a:avLst/>
          </a:prstGeom>
          <a:ln w="12700">
            <a:miter lim="400000"/>
            <a:headEnd/>
            <a:tailEnd/>
          </a:ln>
        </p:spPr>
      </p:pic>
      <p:sp>
        <p:nvSpPr>
          <p:cNvPr id="55" name="文本框 2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  <p:sp>
        <p:nvSpPr>
          <p:cNvPr id="7" name="Title 1"/>
          <p:cNvSpPr txBox="1"/>
          <p:nvPr/>
        </p:nvSpPr>
        <p:spPr bwMode="auto">
          <a:xfrm>
            <a:off x="1009852" y="1965226"/>
            <a:ext cx="10148478" cy="11232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3429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6858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10287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3150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/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JVET-AG0209</a:t>
            </a:r>
            <a:r>
              <a:rPr lang="zh-CN" altLang="en-US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 </a:t>
            </a:r>
            <a:r>
              <a:rPr lang="en-US" altLang="zh-CN" sz="2800" b="1" dirty="0">
                <a:latin typeface="Times New Roman" panose="02020603050405020304" pitchFamily="18" charset="0"/>
                <a:ea typeface="Yu Mincho" panose="02020400000000000000" pitchFamily="18" charset="-128"/>
              </a:rPr>
              <a:t>AHG8: </a:t>
            </a:r>
            <a:r>
              <a:rPr lang="en-CA" altLang="zh-CN" sz="2800" b="1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A suggestion for the performance evaluation of VCM</a:t>
            </a:r>
            <a:r>
              <a:rPr lang="zh-CN" altLang="zh-CN" sz="2800" dirty="0">
                <a:effectLst/>
              </a:rPr>
              <a:t> </a:t>
            </a:r>
            <a:endParaRPr lang="en-US" sz="2800" kern="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8" name="Title 1"/>
          <p:cNvSpPr txBox="1"/>
          <p:nvPr/>
        </p:nvSpPr>
        <p:spPr>
          <a:xfrm>
            <a:off x="1257775" y="3365653"/>
            <a:ext cx="9676450" cy="676276"/>
          </a:xfrm>
          <a:prstGeom prst="rect">
            <a:avLst/>
          </a:prstGeom>
        </p:spPr>
        <p:txBody>
          <a:bodyPr anchor="ctr"/>
          <a:lstStyle>
            <a:lvl1pPr marL="0" marR="0" indent="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1pPr>
            <a:lvl2pPr marL="0" marR="0" indent="228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2pPr>
            <a:lvl3pPr marL="0" marR="0" indent="457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3pPr>
            <a:lvl4pPr marL="0" marR="0" indent="685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4pPr>
            <a:lvl5pPr marL="0" marR="0" indent="9144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5pPr>
            <a:lvl6pPr marL="0" marR="0" indent="11430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6pPr>
            <a:lvl7pPr marL="0" marR="0" indent="13716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7pPr>
            <a:lvl8pPr marL="0" marR="0" indent="16002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8pPr>
            <a:lvl9pPr marL="0" marR="0" indent="1828800" algn="ctr" defTabSz="412750" rtl="0" latinLnBrk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defRPr sz="5600" b="0" i="0" u="none" strike="noStrike" cap="none" spc="0" baseline="0">
                <a:solidFill>
                  <a:srgbClr val="000000"/>
                </a:solidFill>
                <a:uFillTx/>
                <a:latin typeface="+mn-lt"/>
                <a:ea typeface="+mn-ea"/>
                <a:cs typeface="+mn-cs"/>
                <a:sym typeface="Helvetica Neue Medium" panose="02000503000000020004"/>
              </a:defRPr>
            </a:lvl9pPr>
          </a:lstStyle>
          <a:p>
            <a:endParaRPr lang="en-US" sz="2000" kern="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9" name="Title 1"/>
          <p:cNvSpPr txBox="1"/>
          <p:nvPr/>
        </p:nvSpPr>
        <p:spPr bwMode="auto">
          <a:xfrm>
            <a:off x="1519485" y="3711318"/>
            <a:ext cx="9153025" cy="127537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109728" tIns="54864" rIns="109728" bIns="54864" numCol="1" anchor="ctr" anchorCtr="0" compatLnSpc="1"/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5pPr>
            <a:lvl6pPr marL="2857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6pPr>
            <a:lvl7pPr marL="5715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7pPr>
            <a:lvl8pPr marL="85725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8pPr>
            <a:lvl9pPr marL="1143000" algn="l" rtl="0" eaLnBrk="1" fontAlgn="base" hangingPunct="1">
              <a:spcBef>
                <a:spcPct val="0"/>
              </a:spcBef>
              <a:spcAft>
                <a:spcPct val="0"/>
              </a:spcAft>
              <a:defRPr sz="2625">
                <a:solidFill>
                  <a:schemeClr val="tx2"/>
                </a:solidFill>
                <a:latin typeface="Book Antiqua" pitchFamily="18" charset="0"/>
                <a:ea typeface="黑体" pitchFamily="2" charset="-122"/>
              </a:defRPr>
            </a:lvl9pPr>
          </a:lstStyle>
          <a:p>
            <a:pPr algn="ctr" defTabSz="1097280"/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Shurun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,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Jie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Chen, Yan Ye, </a:t>
            </a:r>
            <a:r>
              <a:rPr lang="en-US" sz="2000" kern="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Shiqi</a:t>
            </a:r>
            <a:r>
              <a:rPr 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Wang</a:t>
            </a:r>
          </a:p>
        </p:txBody>
      </p:sp>
      <p:sp>
        <p:nvSpPr>
          <p:cNvPr id="2" name="矩形 1"/>
          <p:cNvSpPr/>
          <p:nvPr/>
        </p:nvSpPr>
        <p:spPr>
          <a:xfrm>
            <a:off x="5325914" y="4863772"/>
            <a:ext cx="1167307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defTabSz="109728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Jan</a:t>
            </a:r>
            <a:r>
              <a:rPr lang="zh-CN" altLang="en-US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. 202</a:t>
            </a:r>
            <a:r>
              <a:rPr lang="en-US" altLang="zh-CN" sz="2000" kern="0" dirty="0">
                <a:solidFill>
                  <a:srgbClr val="000000"/>
                </a:solidFill>
                <a:latin typeface="Times New Roman" panose="02020603050405020304" pitchFamily="18" charset="0"/>
                <a:ea typeface="楷体" panose="02010609060101010101" pitchFamily="49" charset="-122"/>
                <a:cs typeface="Times New Roman" panose="02020603050405020304" pitchFamily="18" charset="0"/>
              </a:rPr>
              <a:t>4</a:t>
            </a:r>
            <a:endParaRPr lang="zh-CN" altLang="en-US" sz="2000" kern="0" dirty="0">
              <a:solidFill>
                <a:srgbClr val="000000"/>
              </a:solidFill>
              <a:latin typeface="Times New Roman" panose="02020603050405020304" pitchFamily="18" charset="0"/>
              <a:ea typeface="楷体" panose="02010609060101010101" pitchFamily="49" charset="-122"/>
              <a:cs typeface="Times New Roman" panose="02020603050405020304" pitchFamily="18" charset="0"/>
            </a:endParaRPr>
          </a:p>
        </p:txBody>
      </p:sp>
    </p:spTree>
  </p:cSld>
  <p:clrMapOvr>
    <a:masterClrMapping/>
  </p:clrMapOvr>
  <p:transition spd="med"/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9B60EAB3-65BF-AB55-9D4E-07A5B0D545D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67016"/>
            <a:ext cx="10668000" cy="4967287"/>
          </a:xfrm>
        </p:spPr>
        <p:txBody>
          <a:bodyPr/>
          <a:lstStyle/>
          <a:p>
            <a:r>
              <a:rPr kumimoji="1" lang="en-US" altLang="zh-CN" sz="2400" dirty="0"/>
              <a:t>Similar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cases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could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be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observed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for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object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tracking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task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TVD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dataset</a:t>
            </a:r>
          </a:p>
          <a:p>
            <a:endParaRPr kumimoji="1" lang="en-US" altLang="zh-CN" sz="2400" dirty="0"/>
          </a:p>
          <a:p>
            <a:endParaRPr kumimoji="1" lang="en-US" altLang="zh-CN" sz="2400" dirty="0"/>
          </a:p>
          <a:p>
            <a:endParaRPr kumimoji="1" lang="en-US" altLang="zh-CN" sz="2400" dirty="0"/>
          </a:p>
          <a:p>
            <a:endParaRPr kumimoji="1" lang="en-US" altLang="zh-CN" sz="2400" dirty="0"/>
          </a:p>
          <a:p>
            <a:endParaRPr kumimoji="1" lang="en-US" altLang="zh-CN" sz="2400" dirty="0"/>
          </a:p>
          <a:p>
            <a:endParaRPr kumimoji="1" lang="en-US" altLang="zh-CN" sz="2400" dirty="0"/>
          </a:p>
          <a:p>
            <a:endParaRPr kumimoji="1" lang="en-US" altLang="zh-CN" sz="2400" dirty="0"/>
          </a:p>
          <a:p>
            <a:endParaRPr kumimoji="1" lang="en-US" altLang="zh-CN" sz="2400" dirty="0"/>
          </a:p>
          <a:p>
            <a:pPr marL="0" indent="0">
              <a:buNone/>
            </a:pPr>
            <a:endParaRPr kumimoji="1" lang="en-US" altLang="zh-CN" sz="2400" dirty="0"/>
          </a:p>
          <a:p>
            <a:r>
              <a:rPr kumimoji="1" lang="en-US" altLang="zh-CN" sz="2400" dirty="0"/>
              <a:t>Machine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performances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evaluated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with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different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models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are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not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stable</a:t>
            </a:r>
            <a:endParaRPr kumimoji="1" lang="zh-CN" altLang="en-US" sz="24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577DE3A6-6E4B-E78A-5129-344AE3C0178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</a:t>
            </a:r>
            <a:endParaRPr kumimoji="1" lang="zh-CN" altLang="en-US" sz="3200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BD8EDE79-B97E-7909-94DA-888CB8037F7F}"/>
              </a:ext>
            </a:extLst>
          </p:cNvPr>
          <p:cNvPicPr>
            <a:picLocks noChangeAspect="1"/>
          </p:cNvPicPr>
          <p:nvPr/>
        </p:nvPicPr>
        <p:blipFill>
          <a:blip r:embed="rId2"/>
          <a:srcRect/>
          <a:stretch/>
        </p:blipFill>
        <p:spPr>
          <a:xfrm>
            <a:off x="127450" y="2528887"/>
            <a:ext cx="11937100" cy="2881856"/>
          </a:xfrm>
          <a:prstGeom prst="rect">
            <a:avLst/>
          </a:prstGeom>
        </p:spPr>
      </p:pic>
      <p:sp>
        <p:nvSpPr>
          <p:cNvPr id="5" name="文本框 4">
            <a:extLst>
              <a:ext uri="{FF2B5EF4-FFF2-40B4-BE49-F238E27FC236}">
                <a16:creationId xmlns:a16="http://schemas.microsoft.com/office/drawing/2014/main" id="{C716D034-7F2C-D749-F53C-7BFB5852343D}"/>
              </a:ext>
            </a:extLst>
          </p:cNvPr>
          <p:cNvSpPr txBox="1"/>
          <p:nvPr/>
        </p:nvSpPr>
        <p:spPr>
          <a:xfrm>
            <a:off x="1833257" y="2239546"/>
            <a:ext cx="79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/>
                <a:cs typeface="+mn-cs"/>
              </a:rPr>
              <a:t>RA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楷体"/>
              <a:cs typeface="+mn-cs"/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DB07E167-3D0A-BD70-68FC-9060610AE8E9}"/>
              </a:ext>
            </a:extLst>
          </p:cNvPr>
          <p:cNvSpPr txBox="1"/>
          <p:nvPr/>
        </p:nvSpPr>
        <p:spPr>
          <a:xfrm>
            <a:off x="5699760" y="2252038"/>
            <a:ext cx="79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dirty="0">
                <a:solidFill>
                  <a:srgbClr val="000000"/>
                </a:solidFill>
                <a:latin typeface="Times New Roman"/>
                <a:ea typeface="楷体"/>
              </a:rPr>
              <a:t>LD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楷体"/>
              <a:cs typeface="+mn-cs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44FE424F-38A9-ADAB-63CE-47AD57A7D4D9}"/>
              </a:ext>
            </a:extLst>
          </p:cNvPr>
          <p:cNvSpPr txBox="1"/>
          <p:nvPr/>
        </p:nvSpPr>
        <p:spPr>
          <a:xfrm>
            <a:off x="9809797" y="2239546"/>
            <a:ext cx="7924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1" lang="en-US" altLang="zh-CN" sz="18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/>
                <a:cs typeface="+mn-cs"/>
              </a:rPr>
              <a:t>AI</a:t>
            </a:r>
            <a:endParaRPr kumimoji="1" lang="zh-CN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楷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60599119"/>
      </p:ext>
    </p:extLst>
  </p:cSld>
  <p:clrMapOvr>
    <a:masterClrMapping/>
  </p:clrMapOvr>
  <p:transition/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Test2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33691751"/>
      </p:ext>
    </p:extLst>
  </p:cSld>
  <p:clrMapOvr>
    <a:masterClrMapping/>
  </p:clrMapOvr>
  <p:transition/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CDA5495-EDF9-E9F3-E999-DD4B6CE96E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234" y="1334001"/>
            <a:ext cx="4730749" cy="4967287"/>
          </a:xfrm>
        </p:spPr>
        <p:txBody>
          <a:bodyPr/>
          <a:lstStyle/>
          <a:p>
            <a:r>
              <a:rPr kumimoji="1" lang="en-US" altLang="zh-CN" sz="2200" dirty="0"/>
              <a:t>Anchor: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VTM-22.2</a:t>
            </a:r>
          </a:p>
          <a:p>
            <a:r>
              <a:rPr kumimoji="1" lang="en-US" altLang="zh-CN" sz="2200" dirty="0"/>
              <a:t>Test: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HM-18.0</a:t>
            </a:r>
          </a:p>
          <a:p>
            <a:pPr lvl="1"/>
            <a:r>
              <a:rPr kumimoji="1" lang="en-US" altLang="zh-CN" sz="2200" dirty="0">
                <a:solidFill>
                  <a:schemeClr val="tx1"/>
                </a:solidFill>
              </a:rPr>
              <a:t>Evaluate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with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R101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and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X101,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respectively.</a:t>
            </a:r>
          </a:p>
          <a:p>
            <a:pPr lvl="1"/>
            <a:r>
              <a:rPr kumimoji="1" lang="en-US" altLang="zh-CN" sz="2200" dirty="0">
                <a:solidFill>
                  <a:schemeClr val="tx1"/>
                </a:solidFill>
              </a:rPr>
              <a:t>Compare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R101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and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X101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evaluation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results</a:t>
            </a:r>
          </a:p>
          <a:p>
            <a:r>
              <a:rPr kumimoji="1" lang="en-US" altLang="zh-CN" sz="2200" dirty="0"/>
              <a:t>Dramatic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performance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difference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between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R101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and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X101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(labeled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in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red,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same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below)</a:t>
            </a:r>
            <a:endParaRPr kumimoji="1" lang="zh-CN" altLang="en-US" sz="22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B8C129D-C270-2C92-65FB-3578D9D52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detection: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6BCDB66-46C2-25AB-58BD-8FF3A18230A6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72222341"/>
              </p:ext>
            </p:extLst>
          </p:nvPr>
        </p:nvGraphicFramePr>
        <p:xfrm>
          <a:off x="5591009" y="1341444"/>
          <a:ext cx="6243180" cy="1623790"/>
        </p:xfrm>
        <a:graphic>
          <a:graphicData uri="http://schemas.openxmlformats.org/drawingml/2006/table">
            <a:tbl>
              <a:tblPr firstRow="1" firstCol="1" bandRow="1"/>
              <a:tblGrid>
                <a:gridCol w="1162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1" dirty="0"/>
                        <a:t>R101</a:t>
                      </a:r>
                      <a:endParaRPr lang="zh-CN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X101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SFU-HW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altLang="en-US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altLang="en-US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294.17%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-2.19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85.43%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-1.82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113.37%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-0.57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63.70%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-3.00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37.82%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-2.53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26.30%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-1.66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9.60%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-0.58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11.12%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-0.21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72.10%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-1.30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37.68%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-1.64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DA8FA1E1-6D4A-3878-E3FB-F6FC70B675D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9354379"/>
              </p:ext>
            </p:extLst>
          </p:nvPr>
        </p:nvGraphicFramePr>
        <p:xfrm>
          <a:off x="5591009" y="3005750"/>
          <a:ext cx="6243180" cy="1623790"/>
        </p:xfrm>
        <a:graphic>
          <a:graphicData uri="http://schemas.openxmlformats.org/drawingml/2006/table">
            <a:tbl>
              <a:tblPr firstRow="1" firstCol="1" bandRow="1"/>
              <a:tblGrid>
                <a:gridCol w="1162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LD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1" dirty="0"/>
                        <a:t>R101</a:t>
                      </a:r>
                      <a:endParaRPr lang="zh-CN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X101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SFU-HW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altLang="en-US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altLang="en-US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50.34%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-0.79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-13.02%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0.10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200" b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66.45%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-3.11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51.08%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-4.63 </a:t>
                      </a:r>
                      <a:endParaRPr lang="zh-CN" sz="120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28.14%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-2.37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13.43%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-0.92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-9.04%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0.39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-4.61%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0.20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1503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30.20%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-1.63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17.43%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-1.64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34EE1CB4-3925-C7C4-2281-161AF659B2F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95525905"/>
              </p:ext>
            </p:extLst>
          </p:nvPr>
        </p:nvGraphicFramePr>
        <p:xfrm>
          <a:off x="5591009" y="4682442"/>
          <a:ext cx="6243180" cy="1708490"/>
        </p:xfrm>
        <a:graphic>
          <a:graphicData uri="http://schemas.openxmlformats.org/drawingml/2006/table">
            <a:tbl>
              <a:tblPr firstRow="1" firstCol="1" bandRow="1"/>
              <a:tblGrid>
                <a:gridCol w="1162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1270215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2319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AI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1" dirty="0"/>
                        <a:t>R101</a:t>
                      </a:r>
                      <a:endParaRPr lang="zh-CN" altLang="en-US" sz="1200" b="1" dirty="0"/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X101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23197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SFU-HW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altLang="en-US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altLang="en-US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3197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2.24%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-0.20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39.71%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-1.63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197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57.04%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-6.55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31.03%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-6.28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197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-1.20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19.02%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-1.50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3197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7.15%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-1.11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6.41%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-1.06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1970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24.86%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-2.74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20.43%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-2.85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789414776"/>
      </p:ext>
    </p:extLst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982426B-8102-FBA4-2B73-53E613ACD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234" y="1194774"/>
            <a:ext cx="11288096" cy="4967287"/>
          </a:xfrm>
        </p:spPr>
        <p:txBody>
          <a:bodyPr/>
          <a:lstStyle/>
          <a:p>
            <a:pPr algn="just"/>
            <a:r>
              <a:rPr kumimoji="1" lang="en-US" altLang="zh-CN" sz="2000" dirty="0"/>
              <a:t>RA</a:t>
            </a:r>
          </a:p>
          <a:p>
            <a:pPr lvl="1" algn="just"/>
            <a:r>
              <a:rPr kumimoji="1" lang="en-US" altLang="zh-CN" sz="2000" dirty="0">
                <a:solidFill>
                  <a:schemeClr val="tx1"/>
                </a:solidFill>
              </a:rPr>
              <a:t>Obvious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inconsistent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rate-accuracy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curves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can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be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observed,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under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X101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and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R101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evaluation.</a:t>
            </a:r>
          </a:p>
          <a:p>
            <a:pPr lvl="1" algn="just"/>
            <a:r>
              <a:rPr kumimoji="1" lang="en-US" altLang="zh-CN" sz="2000" dirty="0">
                <a:solidFill>
                  <a:schemeClr val="tx1"/>
                </a:solidFill>
              </a:rPr>
              <a:t>The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performance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metrics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under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X101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and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R101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evaluation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can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also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be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dramatically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different.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endParaRPr kumimoji="1" lang="en-US" altLang="zh-CN" sz="2000" dirty="0">
              <a:solidFill>
                <a:schemeClr val="tx1"/>
              </a:solidFill>
            </a:endParaRPr>
          </a:p>
          <a:p>
            <a:pPr algn="just"/>
            <a:r>
              <a:rPr kumimoji="1" lang="en-US" altLang="zh-CN" sz="2000" dirty="0"/>
              <a:t>Similar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cases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listed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below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for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other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sequences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with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other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configurations</a:t>
            </a:r>
            <a:endParaRPr kumimoji="1" lang="zh-CN" altLang="en-US" sz="20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74D38B-5785-F8B5-87F1-FAE800F2B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detection: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CEC2272-654B-31C9-E492-D7F9707A04F1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186"/>
          <a:stretch/>
        </p:blipFill>
        <p:spPr>
          <a:xfrm>
            <a:off x="1058937" y="6162061"/>
            <a:ext cx="10871437" cy="695940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DBE6EC98-660A-ACEB-24DF-BFF905B82D8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72626" y="2801994"/>
            <a:ext cx="11218299" cy="3421297"/>
          </a:xfrm>
          <a:prstGeom prst="rect">
            <a:avLst/>
          </a:prstGeom>
        </p:spPr>
      </p:pic>
      <p:sp>
        <p:nvSpPr>
          <p:cNvPr id="10" name="圆角矩形 9">
            <a:extLst>
              <a:ext uri="{FF2B5EF4-FFF2-40B4-BE49-F238E27FC236}">
                <a16:creationId xmlns:a16="http://schemas.microsoft.com/office/drawing/2014/main" id="{64D2395F-DFD5-AE0C-99EF-43E210486953}"/>
              </a:ext>
            </a:extLst>
          </p:cNvPr>
          <p:cNvSpPr/>
          <p:nvPr/>
        </p:nvSpPr>
        <p:spPr bwMode="auto">
          <a:xfrm>
            <a:off x="5374768" y="3538608"/>
            <a:ext cx="1022262" cy="974034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39B98643-D877-8299-0D22-84F4FC2590AA}"/>
              </a:ext>
            </a:extLst>
          </p:cNvPr>
          <p:cNvSpPr/>
          <p:nvPr/>
        </p:nvSpPr>
        <p:spPr bwMode="auto">
          <a:xfrm>
            <a:off x="9196562" y="3309732"/>
            <a:ext cx="1022262" cy="974034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6890A89D-ECE6-CB41-A50C-BFEB83BCB66A}"/>
              </a:ext>
            </a:extLst>
          </p:cNvPr>
          <p:cNvSpPr/>
          <p:nvPr/>
        </p:nvSpPr>
        <p:spPr bwMode="auto">
          <a:xfrm>
            <a:off x="2261573" y="6568556"/>
            <a:ext cx="4074833" cy="244259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0DD66D5A-BAC1-BE56-B4E9-FF06FC1236A8}"/>
              </a:ext>
            </a:extLst>
          </p:cNvPr>
          <p:cNvSpPr/>
          <p:nvPr/>
        </p:nvSpPr>
        <p:spPr bwMode="auto">
          <a:xfrm>
            <a:off x="7708137" y="6557749"/>
            <a:ext cx="4074833" cy="244259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948985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8" grpId="0" animBg="1"/>
      <p:bldP spid="9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982426B-8102-FBA4-2B73-53E613ACD7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LD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74D38B-5785-F8B5-87F1-FAE800F2B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detection: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C60945D-1299-EBFB-D4DD-74D7CB93260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1977"/>
          <a:stretch/>
        </p:blipFill>
        <p:spPr>
          <a:xfrm>
            <a:off x="766234" y="5798820"/>
            <a:ext cx="11148384" cy="634830"/>
          </a:xfrm>
          <a:prstGeom prst="rect">
            <a:avLst/>
          </a:prstGeom>
        </p:spPr>
      </p:pic>
      <p:pic>
        <p:nvPicPr>
          <p:cNvPr id="17" name="图片 16">
            <a:extLst>
              <a:ext uri="{FF2B5EF4-FFF2-40B4-BE49-F238E27FC236}">
                <a16:creationId xmlns:a16="http://schemas.microsoft.com/office/drawing/2014/main" id="{162E2DA4-25A2-C635-F91A-5168F8287359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66234" y="2373154"/>
            <a:ext cx="11232624" cy="3425666"/>
          </a:xfrm>
          <a:prstGeom prst="rect">
            <a:avLst/>
          </a:prstGeom>
        </p:spPr>
      </p:pic>
      <p:sp>
        <p:nvSpPr>
          <p:cNvPr id="4" name="圆角矩形 3">
            <a:extLst>
              <a:ext uri="{FF2B5EF4-FFF2-40B4-BE49-F238E27FC236}">
                <a16:creationId xmlns:a16="http://schemas.microsoft.com/office/drawing/2014/main" id="{F516C5E4-A875-8395-5999-BEC19A54DFB3}"/>
              </a:ext>
            </a:extLst>
          </p:cNvPr>
          <p:cNvSpPr/>
          <p:nvPr/>
        </p:nvSpPr>
        <p:spPr bwMode="auto">
          <a:xfrm>
            <a:off x="5430827" y="3158789"/>
            <a:ext cx="893445" cy="677995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6B3B9FDF-B4C7-502C-D0C5-287E8807178D}"/>
              </a:ext>
            </a:extLst>
          </p:cNvPr>
          <p:cNvSpPr/>
          <p:nvPr/>
        </p:nvSpPr>
        <p:spPr bwMode="auto">
          <a:xfrm>
            <a:off x="2252215" y="6158766"/>
            <a:ext cx="4045554" cy="175723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" name="圆角矩形 12">
            <a:extLst>
              <a:ext uri="{FF2B5EF4-FFF2-40B4-BE49-F238E27FC236}">
                <a16:creationId xmlns:a16="http://schemas.microsoft.com/office/drawing/2014/main" id="{A7477557-2EED-8EED-9040-2B230C9D37CE}"/>
              </a:ext>
            </a:extLst>
          </p:cNvPr>
          <p:cNvSpPr/>
          <p:nvPr/>
        </p:nvSpPr>
        <p:spPr bwMode="auto">
          <a:xfrm>
            <a:off x="7675097" y="6158765"/>
            <a:ext cx="4045554" cy="175723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5" name="圆角矩形 14">
            <a:extLst>
              <a:ext uri="{FF2B5EF4-FFF2-40B4-BE49-F238E27FC236}">
                <a16:creationId xmlns:a16="http://schemas.microsoft.com/office/drawing/2014/main" id="{E78019A2-C976-8536-F1CB-4CEAF55D9064}"/>
              </a:ext>
            </a:extLst>
          </p:cNvPr>
          <p:cNvSpPr/>
          <p:nvPr/>
        </p:nvSpPr>
        <p:spPr bwMode="auto">
          <a:xfrm>
            <a:off x="9273677" y="2986779"/>
            <a:ext cx="1050139" cy="850005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016564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8" grpId="0" animBg="1"/>
      <p:bldP spid="15" grpId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982426B-8102-FBA4-2B73-53E613ACD7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AI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74D38B-5785-F8B5-87F1-FAE800F2B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detection: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2968A8D-AECC-6E5A-8E1A-CF75CF931B2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92250"/>
          <a:stretch/>
        </p:blipFill>
        <p:spPr>
          <a:xfrm>
            <a:off x="546901" y="5688767"/>
            <a:ext cx="11341272" cy="619963"/>
          </a:xfrm>
          <a:prstGeom prst="rect">
            <a:avLst/>
          </a:prstGeom>
        </p:spPr>
      </p:pic>
      <p:pic>
        <p:nvPicPr>
          <p:cNvPr id="14" name="图片 13">
            <a:extLst>
              <a:ext uri="{FF2B5EF4-FFF2-40B4-BE49-F238E27FC236}">
                <a16:creationId xmlns:a16="http://schemas.microsoft.com/office/drawing/2014/main" id="{A951D58B-3097-1DFB-F0CD-5F1BE10779C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54137" y="2153771"/>
            <a:ext cx="11434036" cy="3487092"/>
          </a:xfrm>
          <a:prstGeom prst="rect">
            <a:avLst/>
          </a:prstGeom>
        </p:spPr>
      </p:pic>
      <p:sp>
        <p:nvSpPr>
          <p:cNvPr id="5" name="圆角矩形 4">
            <a:extLst>
              <a:ext uri="{FF2B5EF4-FFF2-40B4-BE49-F238E27FC236}">
                <a16:creationId xmlns:a16="http://schemas.microsoft.com/office/drawing/2014/main" id="{3F1B1499-2433-A51A-CD36-1E7114948FFB}"/>
              </a:ext>
            </a:extLst>
          </p:cNvPr>
          <p:cNvSpPr/>
          <p:nvPr/>
        </p:nvSpPr>
        <p:spPr bwMode="auto">
          <a:xfrm>
            <a:off x="5176734" y="2962142"/>
            <a:ext cx="773305" cy="901500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475F79F1-5579-2ECF-47D7-57588626F64C}"/>
              </a:ext>
            </a:extLst>
          </p:cNvPr>
          <p:cNvSpPr/>
          <p:nvPr/>
        </p:nvSpPr>
        <p:spPr bwMode="auto">
          <a:xfrm>
            <a:off x="9066243" y="2870580"/>
            <a:ext cx="773305" cy="901500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ED9566BB-9F10-278F-BA82-BD1560C4BA56}"/>
              </a:ext>
            </a:extLst>
          </p:cNvPr>
          <p:cNvSpPr/>
          <p:nvPr/>
        </p:nvSpPr>
        <p:spPr bwMode="auto">
          <a:xfrm>
            <a:off x="2119544" y="6064759"/>
            <a:ext cx="3976455" cy="168616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F94F655F-007D-8AC0-F5A4-F82FF9D428BA}"/>
              </a:ext>
            </a:extLst>
          </p:cNvPr>
          <p:cNvSpPr/>
          <p:nvPr/>
        </p:nvSpPr>
        <p:spPr bwMode="auto">
          <a:xfrm>
            <a:off x="7646939" y="6048175"/>
            <a:ext cx="3998160" cy="168616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0348190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3C008B6-AC21-430F-0237-44CFA7CC6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999" y="-33330"/>
            <a:ext cx="10668000" cy="676276"/>
          </a:xfrm>
        </p:spPr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tracking: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zh-CN" altLang="en-US" dirty="0"/>
          </a:p>
        </p:txBody>
      </p:sp>
      <p:sp>
        <p:nvSpPr>
          <p:cNvPr id="6" name="矩形 5">
            <a:extLst>
              <a:ext uri="{FF2B5EF4-FFF2-40B4-BE49-F238E27FC236}">
                <a16:creationId xmlns:a16="http://schemas.microsoft.com/office/drawing/2014/main" id="{0251C362-08D6-0415-31D5-4D8A59008F27}"/>
              </a:ext>
            </a:extLst>
          </p:cNvPr>
          <p:cNvSpPr/>
          <p:nvPr/>
        </p:nvSpPr>
        <p:spPr bwMode="auto">
          <a:xfrm>
            <a:off x="761999" y="957431"/>
            <a:ext cx="10942321" cy="35500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D2EB872-FED3-5AC8-D8B9-6928F624058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55393079"/>
              </p:ext>
            </p:extLst>
          </p:nvPr>
        </p:nvGraphicFramePr>
        <p:xfrm>
          <a:off x="5025881" y="642946"/>
          <a:ext cx="7112000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3240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69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69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6982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1446982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19867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JDE-864x480</a:t>
                      </a:r>
                      <a:endParaRPr lang="zh-CN" alt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JDE-1088x640</a:t>
                      </a:r>
                      <a:endParaRPr lang="zh-CN" alt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198676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TVD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BD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MOTA</a:t>
                      </a:r>
                      <a:endParaRPr lang="zh-CN" altLang="en-US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BD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altLang="en-US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4643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12.98%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-0.32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24.11%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-0.99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4643"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2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2.05%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-0.06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33.27%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0.56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4643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-4.40%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0.40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59.32%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-9.58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64643"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2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56.76%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-1.93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113.86%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-6.32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64643"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2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61.45%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-0.82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16.95%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-0.86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64643"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2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-42.41%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-31.14%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1.43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801921"/>
                  </a:ext>
                </a:extLst>
              </a:tr>
              <a:tr h="164643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6.80%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-0.34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-20.69%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1.03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068686"/>
                  </a:ext>
                </a:extLst>
              </a:tr>
              <a:tr h="164643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13.32%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27.95%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-2.10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408664"/>
                  </a:ext>
                </a:extLst>
              </a:tr>
            </a:tbl>
          </a:graphicData>
        </a:graphic>
      </p:graphicFrame>
      <p:sp>
        <p:nvSpPr>
          <p:cNvPr id="9" name="内容占位符 1">
            <a:extLst>
              <a:ext uri="{FF2B5EF4-FFF2-40B4-BE49-F238E27FC236}">
                <a16:creationId xmlns:a16="http://schemas.microsoft.com/office/drawing/2014/main" id="{92BF54CE-FDAF-624E-3E74-E9C70521E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47705" y="847258"/>
            <a:ext cx="4578175" cy="4967287"/>
          </a:xfrm>
        </p:spPr>
        <p:txBody>
          <a:bodyPr/>
          <a:lstStyle/>
          <a:p>
            <a:r>
              <a:rPr kumimoji="1" lang="en-US" altLang="zh-CN" sz="2200" dirty="0"/>
              <a:t>Anchor: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VTM-22.2</a:t>
            </a:r>
          </a:p>
          <a:p>
            <a:r>
              <a:rPr kumimoji="1" lang="en-US" altLang="zh-CN" sz="2200" dirty="0"/>
              <a:t>Test: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HM-18.0</a:t>
            </a:r>
          </a:p>
          <a:p>
            <a:pPr lvl="1"/>
            <a:r>
              <a:rPr kumimoji="1" lang="en-US" altLang="zh-CN" sz="2200" dirty="0">
                <a:solidFill>
                  <a:schemeClr val="tx1"/>
                </a:solidFill>
              </a:rPr>
              <a:t>Evaluate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with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JDE-864x480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and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JDE-1088x640,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respectively.</a:t>
            </a:r>
          </a:p>
          <a:p>
            <a:pPr lvl="1"/>
            <a:r>
              <a:rPr kumimoji="1" lang="en-US" altLang="zh-CN" sz="2200" dirty="0">
                <a:solidFill>
                  <a:schemeClr val="tx1"/>
                </a:solidFill>
              </a:rPr>
              <a:t>Compare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two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machine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model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evaluation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results.</a:t>
            </a:r>
            <a:endParaRPr kumimoji="1" lang="en-US" altLang="zh-CN" sz="2200" dirty="0"/>
          </a:p>
          <a:p>
            <a:r>
              <a:rPr kumimoji="1" lang="en-US" altLang="zh-CN" sz="2200" dirty="0"/>
              <a:t>Dramatic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performance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difference</a:t>
            </a:r>
            <a:endParaRPr kumimoji="1" lang="zh-CN" altLang="en-US" sz="2200" dirty="0"/>
          </a:p>
        </p:txBody>
      </p:sp>
      <p:graphicFrame>
        <p:nvGraphicFramePr>
          <p:cNvPr id="2" name="表格 1">
            <a:extLst>
              <a:ext uri="{FF2B5EF4-FFF2-40B4-BE49-F238E27FC236}">
                <a16:creationId xmlns:a16="http://schemas.microsoft.com/office/drawing/2014/main" id="{8A6E35B1-E44F-EF38-9493-B3BE5E09DA9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250298297"/>
              </p:ext>
            </p:extLst>
          </p:nvPr>
        </p:nvGraphicFramePr>
        <p:xfrm>
          <a:off x="5025881" y="2659336"/>
          <a:ext cx="7111999" cy="2011680"/>
        </p:xfrm>
        <a:graphic>
          <a:graphicData uri="http://schemas.openxmlformats.org/drawingml/2006/table">
            <a:tbl>
              <a:tblPr firstRow="1" firstCol="1" bandRow="1"/>
              <a:tblGrid>
                <a:gridCol w="1324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69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69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6982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1446982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179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LD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JDE-864x480</a:t>
                      </a:r>
                      <a:endParaRPr lang="zh-CN" alt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JDE-1088x640</a:t>
                      </a:r>
                      <a:endParaRPr lang="zh-CN" alt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179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TVD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BD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MOTA</a:t>
                      </a:r>
                      <a:endParaRPr lang="zh-CN" altLang="en-US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BD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altLang="en-US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79197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-1.75%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0.15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110.04%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-5.17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79197"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2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112.07%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0.20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164.91%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-4.27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79197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129.55%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-0.93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65.67%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-3.45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79197"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2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51.32%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-1.91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137.08%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79197"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2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-4.42%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0.02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7.63%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-0.56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79197"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2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-36.71%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0.76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12.48%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0.50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801921"/>
                  </a:ext>
                </a:extLst>
              </a:tr>
              <a:tr h="179197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76.88%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-0.83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-17.88%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1.33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068686"/>
                  </a:ext>
                </a:extLst>
              </a:tr>
              <a:tr h="179197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46.70%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-0.36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68.56%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408664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3B4AB0C4-3A73-3E9C-1A33-CED6C60313D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0509695"/>
              </p:ext>
            </p:extLst>
          </p:nvPr>
        </p:nvGraphicFramePr>
        <p:xfrm>
          <a:off x="5025881" y="4675726"/>
          <a:ext cx="7111999" cy="2157984"/>
        </p:xfrm>
        <a:graphic>
          <a:graphicData uri="http://schemas.openxmlformats.org/drawingml/2006/table">
            <a:tbl>
              <a:tblPr firstRow="1" firstCol="1" bandRow="1"/>
              <a:tblGrid>
                <a:gridCol w="132407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469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46982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46982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1446982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20116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AI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JDE-864x480</a:t>
                      </a:r>
                      <a:endParaRPr lang="zh-CN" alt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2"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JDE-1088x640</a:t>
                      </a:r>
                      <a:endParaRPr lang="zh-CN" alt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TVD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BD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MOTA</a:t>
                      </a:r>
                      <a:endParaRPr lang="zh-CN" altLang="en-US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BD</a:t>
                      </a:r>
                      <a:r>
                        <a:rPr lang="zh-CN" alt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 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altLang="en-US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-10.44%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0.51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20.48%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-1.84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-1.72%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0.36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11.53%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-0.30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-1.32%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0.14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26.43%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-1.94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2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17.39%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-0.71 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56.24%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-2.11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2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-20.83%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1.06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-24.23%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1.59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algn="ctr"/>
                      <a:r>
                        <a:rPr lang="en-US" sz="12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2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-20.74%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0.85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-41.90%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2.89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801921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-12.26%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-21.94%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2.05 </a:t>
                      </a:r>
                      <a:endParaRPr lang="zh-CN" sz="12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068686"/>
                  </a:ext>
                </a:extLst>
              </a:tr>
              <a:tr h="20116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-7.13%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3.80%</a:t>
                      </a:r>
                      <a:endParaRPr lang="zh-CN" sz="12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0.05 </a:t>
                      </a:r>
                      <a:endParaRPr lang="zh-CN" sz="12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408664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009B4D83-396A-88D8-7B08-0CEEA1EE1E74}"/>
              </a:ext>
            </a:extLst>
          </p:cNvPr>
          <p:cNvSpPr txBox="1"/>
          <p:nvPr/>
        </p:nvSpPr>
        <p:spPr>
          <a:xfrm>
            <a:off x="1088887" y="6195369"/>
            <a:ext cx="3606801" cy="6463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#NUM! indicates the corresponding metric cannot be calculated due to the non-monotonicity of machine</a:t>
            </a:r>
            <a:r>
              <a:rPr lang="zh-CN" altLang="en-US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12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vision performance</a:t>
            </a:r>
            <a:r>
              <a:rPr lang="zh-CN" altLang="zh-CN" sz="1200" dirty="0">
                <a:effectLst/>
              </a:rPr>
              <a:t> </a:t>
            </a:r>
            <a:endParaRPr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516374637"/>
      </p:ext>
    </p:extLst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>
            <a:extLst>
              <a:ext uri="{FF2B5EF4-FFF2-40B4-BE49-F238E27FC236}">
                <a16:creationId xmlns:a16="http://schemas.microsoft.com/office/drawing/2014/main" id="{427C4FB9-B279-3B46-5C03-16253B50FBCA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50056"/>
          <a:stretch/>
        </p:blipFill>
        <p:spPr>
          <a:xfrm>
            <a:off x="472112" y="2006848"/>
            <a:ext cx="11247778" cy="3995035"/>
          </a:xfrm>
          <a:prstGeom prst="rect">
            <a:avLst/>
          </a:prstGeom>
        </p:spPr>
      </p:pic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DFA7F3B-FA2D-7232-5977-F7751C9D79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RA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C96EB46-742B-C02C-0F24-17CAA970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tracking: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3ADE7527-7DBA-6BEA-3007-889FAAE1A752}"/>
              </a:ext>
            </a:extLst>
          </p:cNvPr>
          <p:cNvSpPr/>
          <p:nvPr/>
        </p:nvSpPr>
        <p:spPr bwMode="auto">
          <a:xfrm>
            <a:off x="4878219" y="2163651"/>
            <a:ext cx="981667" cy="1661436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A3931F77-1FB7-D92C-258B-838B9185F57C}"/>
              </a:ext>
            </a:extLst>
          </p:cNvPr>
          <p:cNvSpPr/>
          <p:nvPr/>
        </p:nvSpPr>
        <p:spPr bwMode="auto">
          <a:xfrm>
            <a:off x="8647978" y="2163651"/>
            <a:ext cx="981666" cy="1558342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2AE15753-0EF6-1FEE-558D-2A0859B2F0A6}"/>
              </a:ext>
            </a:extLst>
          </p:cNvPr>
          <p:cNvSpPr/>
          <p:nvPr/>
        </p:nvSpPr>
        <p:spPr bwMode="auto">
          <a:xfrm>
            <a:off x="3043021" y="5736312"/>
            <a:ext cx="2932775" cy="200849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" name="圆角矩形 12">
            <a:extLst>
              <a:ext uri="{FF2B5EF4-FFF2-40B4-BE49-F238E27FC236}">
                <a16:creationId xmlns:a16="http://schemas.microsoft.com/office/drawing/2014/main" id="{8A8B5987-52B2-6FE4-4DE4-9C11677918D5}"/>
              </a:ext>
            </a:extLst>
          </p:cNvPr>
          <p:cNvSpPr/>
          <p:nvPr/>
        </p:nvSpPr>
        <p:spPr bwMode="auto">
          <a:xfrm>
            <a:off x="8567966" y="5736312"/>
            <a:ext cx="2866268" cy="200849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806876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2" grpId="0" animBg="1"/>
      <p:bldP spid="13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DFA7F3B-FA2D-7232-5977-F7751C9D79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LD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C96EB46-742B-C02C-0F24-17CAA970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tracking: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F3B6787-8518-FCBC-D5A8-1F85482306CB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49980"/>
          <a:stretch/>
        </p:blipFill>
        <p:spPr>
          <a:xfrm>
            <a:off x="755650" y="1995087"/>
            <a:ext cx="11192897" cy="3864800"/>
          </a:xfrm>
          <a:prstGeom prst="rect">
            <a:avLst/>
          </a:prstGeom>
        </p:spPr>
      </p:pic>
      <p:sp>
        <p:nvSpPr>
          <p:cNvPr id="5" name="圆角矩形 4">
            <a:extLst>
              <a:ext uri="{FF2B5EF4-FFF2-40B4-BE49-F238E27FC236}">
                <a16:creationId xmlns:a16="http://schemas.microsoft.com/office/drawing/2014/main" id="{9FA2CECB-4C3A-EEA2-9F81-075CFC93038E}"/>
              </a:ext>
            </a:extLst>
          </p:cNvPr>
          <p:cNvSpPr/>
          <p:nvPr/>
        </p:nvSpPr>
        <p:spPr bwMode="auto">
          <a:xfrm>
            <a:off x="9035090" y="2504660"/>
            <a:ext cx="761998" cy="1073426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" name="圆角矩形 5">
            <a:extLst>
              <a:ext uri="{FF2B5EF4-FFF2-40B4-BE49-F238E27FC236}">
                <a16:creationId xmlns:a16="http://schemas.microsoft.com/office/drawing/2014/main" id="{E00EC952-1C9D-ECF8-24C8-0CB29A099B4E}"/>
              </a:ext>
            </a:extLst>
          </p:cNvPr>
          <p:cNvSpPr/>
          <p:nvPr/>
        </p:nvSpPr>
        <p:spPr bwMode="auto">
          <a:xfrm>
            <a:off x="5289015" y="2167125"/>
            <a:ext cx="761999" cy="1073425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D25D767A-144D-EB8F-7B16-862CE6A5DBD0}"/>
              </a:ext>
            </a:extLst>
          </p:cNvPr>
          <p:cNvSpPr/>
          <p:nvPr/>
        </p:nvSpPr>
        <p:spPr bwMode="auto">
          <a:xfrm>
            <a:off x="3227827" y="5559438"/>
            <a:ext cx="2868173" cy="236054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A6F32108-CE40-AC1D-5110-7331801E5C59}"/>
              </a:ext>
            </a:extLst>
          </p:cNvPr>
          <p:cNvSpPr/>
          <p:nvPr/>
        </p:nvSpPr>
        <p:spPr bwMode="auto">
          <a:xfrm>
            <a:off x="8831937" y="5566626"/>
            <a:ext cx="2868173" cy="228866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206289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DFA7F3B-FA2D-7232-5977-F7751C9D79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AI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C96EB46-742B-C02C-0F24-17CAA970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tracking: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2EE3B99-8EC2-0364-85D6-737CE834C4F1}"/>
              </a:ext>
            </a:extLst>
          </p:cNvPr>
          <p:cNvPicPr>
            <a:picLocks noChangeAspect="1"/>
          </p:cNvPicPr>
          <p:nvPr/>
        </p:nvPicPr>
        <p:blipFill rotWithShape="1"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 b="50206"/>
          <a:stretch/>
        </p:blipFill>
        <p:spPr>
          <a:xfrm>
            <a:off x="540322" y="2271616"/>
            <a:ext cx="11319554" cy="4010469"/>
          </a:xfrm>
          <a:prstGeom prst="rect">
            <a:avLst/>
          </a:prstGeom>
        </p:spPr>
      </p:pic>
      <p:sp>
        <p:nvSpPr>
          <p:cNvPr id="5" name="圆角矩形 4">
            <a:extLst>
              <a:ext uri="{FF2B5EF4-FFF2-40B4-BE49-F238E27FC236}">
                <a16:creationId xmlns:a16="http://schemas.microsoft.com/office/drawing/2014/main" id="{502DFD7C-70AC-8866-B88A-03DB835759B8}"/>
              </a:ext>
            </a:extLst>
          </p:cNvPr>
          <p:cNvSpPr/>
          <p:nvPr/>
        </p:nvSpPr>
        <p:spPr bwMode="auto">
          <a:xfrm>
            <a:off x="9060988" y="2614412"/>
            <a:ext cx="1589839" cy="1085971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" name="圆角矩形 5">
            <a:extLst>
              <a:ext uri="{FF2B5EF4-FFF2-40B4-BE49-F238E27FC236}">
                <a16:creationId xmlns:a16="http://schemas.microsoft.com/office/drawing/2014/main" id="{130FE8FE-4E59-7779-E313-5A7CD0FB32B0}"/>
              </a:ext>
            </a:extLst>
          </p:cNvPr>
          <p:cNvSpPr/>
          <p:nvPr/>
        </p:nvSpPr>
        <p:spPr bwMode="auto">
          <a:xfrm>
            <a:off x="5171663" y="2665928"/>
            <a:ext cx="1396562" cy="905020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B93E7B8C-EE31-89A8-331F-D61289DB4BE3}"/>
              </a:ext>
            </a:extLst>
          </p:cNvPr>
          <p:cNvSpPr/>
          <p:nvPr/>
        </p:nvSpPr>
        <p:spPr bwMode="auto">
          <a:xfrm>
            <a:off x="2103216" y="6027313"/>
            <a:ext cx="4104401" cy="189559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DD617164-0536-6DC9-5A96-4F6FF161C383}"/>
              </a:ext>
            </a:extLst>
          </p:cNvPr>
          <p:cNvSpPr/>
          <p:nvPr/>
        </p:nvSpPr>
        <p:spPr bwMode="auto">
          <a:xfrm>
            <a:off x="7744190" y="6027313"/>
            <a:ext cx="3907488" cy="189559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21669546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</p:cSld>
  <p:clrMapOvr>
    <a:masterClrMapping/>
  </p:clrMapOvr>
  <p:transition/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75585224"/>
      </p:ext>
    </p:extLst>
  </p:cSld>
  <p:clrMapOvr>
    <a:masterClrMapping/>
  </p:clrMapOvr>
  <p:transition/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A33E6DD-1E86-B4B4-BA97-1FD01228D63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Performance evaluation with a single machine vision model as in the current VCM CTC may be somewhat unstable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.</a:t>
            </a:r>
            <a:endParaRPr lang="en-US" altLang="zh-CN" sz="2400" dirty="0">
              <a:effectLst/>
            </a:endParaRPr>
          </a:p>
          <a:p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Suggest</a:t>
            </a:r>
            <a:r>
              <a:rPr lang="zh-CN" altLang="en-US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to consider more machine vision models for inclusion in the VCM CTC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.</a:t>
            </a:r>
            <a:endParaRPr kumimoji="1" lang="zh-CN" altLang="en-US" sz="24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49A9237-E56E-9FB8-1BD4-C3D01115A99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Conclusion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208876280"/>
      </p:ext>
    </p:extLst>
  </p:cSld>
  <p:clrMapOvr>
    <a:masterClrMapping/>
  </p:clrMapOvr>
  <p:transition/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成组"/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6" name="图像" descr="图像"/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7" name="thanks"/>
            <p:cNvSpPr txBox="1"/>
            <p:nvPr/>
          </p:nvSpPr>
          <p:spPr>
            <a:xfrm>
              <a:off x="21265" y="292989"/>
              <a:ext cx="7287251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T</a:t>
              </a:r>
              <a:r>
                <a:rPr sz="8000" kern="0" dirty="0">
                  <a:solidFill>
                    <a:srgbClr val="000000"/>
                  </a:solidFill>
                </a:rPr>
                <a:t>hanks</a:t>
              </a:r>
            </a:p>
          </p:txBody>
        </p:sp>
      </p:grpSp>
      <p:sp>
        <p:nvSpPr>
          <p:cNvPr id="8" name="文本框 1" hidden="1"/>
          <p:cNvSpPr txBox="1"/>
          <p:nvPr/>
        </p:nvSpPr>
        <p:spPr>
          <a:xfrm>
            <a:off x="-150000" y="0"/>
            <a:ext cx="0" cy="0"/>
          </a:xfrm>
          <a:prstGeom prst="rect">
            <a:avLst/>
          </a:prstGeom>
          <a:solidFill>
            <a:srgbClr val="FFFFFF"/>
          </a:solidFill>
        </p:spPr>
        <p:txBody>
          <a:bodyPr rtlCol="0" anchor="t"/>
          <a:lstStyle/>
          <a:p>
            <a:pPr defTabSz="412750" hangingPunct="0"/>
            <a:endParaRPr lang="en-US" sz="550" b="1" kern="0">
              <a:solidFill>
                <a:srgbClr val="000000"/>
              </a:solidFill>
              <a:latin typeface="Helvetica Neue" panose="02000503000000020004"/>
              <a:ea typeface="Helvetica Neue" panose="02000503000000020004"/>
              <a:cs typeface="Helvetica Neue" panose="02000503000000020004"/>
              <a:sym typeface="Helvetica Neue" panose="02000503000000020004"/>
            </a:endParaRPr>
          </a:p>
          <a:p>
            <a:pPr algn="ctr" defTabSz="412750" hangingPunct="0">
              <a:buClr>
                <a:srgbClr val="FFFFFF"/>
              </a:buClr>
            </a:pPr>
            <a:r>
              <a:rPr lang="en-US" sz="1500" b="1" kern="0">
                <a:solidFill>
                  <a:srgbClr val="FFFFFF"/>
                </a:solidFill>
                <a:latin typeface="Helvetica Neue" panose="02000503000000020004"/>
                <a:ea typeface="Helvetica Neue" panose="02000503000000020004"/>
                <a:cs typeface="Helvetica Neue" panose="02000503000000020004"/>
                <a:sym typeface="Helvetica Neue" panose="02000503000000020004"/>
              </a:rPr>
              <a:t>BBAAD9C20180234D78A0072836F0B3D0B2B9B20E1D588B80A6D98633B1632B763B49B8389164AB0322992F08C846F5EB8AF9210AA1D0AB611BBFC213736E25D824F696AD582596B794A028E767D246FE7E02E0E17042018528CAA19A31EE9C28DE16269C4E3</a:t>
            </a:r>
          </a:p>
        </p:txBody>
      </p:sp>
    </p:spTree>
  </p:cSld>
  <p:clrMapOvr>
    <a:masterClrMapping/>
  </p:clrMapOvr>
  <p:transition spd="med"/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成组">
            <a:extLst>
              <a:ext uri="{FF2B5EF4-FFF2-40B4-BE49-F238E27FC236}">
                <a16:creationId xmlns:a16="http://schemas.microsoft.com/office/drawing/2014/main" id="{2A6FF285-A5D7-FBDA-995B-E8BAAED4F25C}"/>
              </a:ext>
            </a:extLst>
          </p:cNvPr>
          <p:cNvGrpSpPr/>
          <p:nvPr/>
        </p:nvGrpSpPr>
        <p:grpSpPr>
          <a:xfrm>
            <a:off x="3817422" y="2787800"/>
            <a:ext cx="4294066" cy="1282402"/>
            <a:chOff x="21265" y="292989"/>
            <a:chExt cx="8588131" cy="2564802"/>
          </a:xfrm>
        </p:grpSpPr>
        <p:pic>
          <p:nvPicPr>
            <p:cNvPr id="3" name="图像" descr="图像">
              <a:extLst>
                <a:ext uri="{FF2B5EF4-FFF2-40B4-BE49-F238E27FC236}">
                  <a16:creationId xmlns:a16="http://schemas.microsoft.com/office/drawing/2014/main" id="{9E831445-F122-4667-07E6-06DE2EBE24F3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7695508" y="1116561"/>
              <a:ext cx="913888" cy="1117799"/>
            </a:xfrm>
            <a:prstGeom prst="rect">
              <a:avLst/>
            </a:prstGeom>
            <a:ln w="12700" cap="flat">
              <a:noFill/>
              <a:miter lim="400000"/>
              <a:headEnd/>
              <a:tailEnd/>
            </a:ln>
            <a:effectLst/>
          </p:spPr>
        </p:pic>
        <p:sp>
          <p:nvSpPr>
            <p:cNvPr id="4" name="thanks">
              <a:extLst>
                <a:ext uri="{FF2B5EF4-FFF2-40B4-BE49-F238E27FC236}">
                  <a16:creationId xmlns:a16="http://schemas.microsoft.com/office/drawing/2014/main" id="{E4E804A8-AD20-C931-E79D-34F7377FEA50}"/>
                </a:ext>
              </a:extLst>
            </p:cNvPr>
            <p:cNvSpPr txBox="1"/>
            <p:nvPr/>
          </p:nvSpPr>
          <p:spPr>
            <a:xfrm>
              <a:off x="21265" y="292989"/>
              <a:ext cx="7502053" cy="2564802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</p:spPr>
          <p:txBody>
            <a:bodyPr wrap="none" lIns="25400" tIns="25400" rIns="25400" bIns="25400" numCol="1" anchor="ctr">
              <a:spAutoFit/>
            </a:bodyPr>
            <a:lstStyle>
              <a:lvl1pPr algn="l" defTabSz="457200">
                <a:defRPr sz="16000" b="1">
                  <a:solidFill>
                    <a:srgbClr val="FFFFFF"/>
                  </a:solidFill>
                  <a:latin typeface="Alibaba-PuHuiTi-R"/>
                  <a:ea typeface="Alibaba-PuHuiTi-R"/>
                  <a:cs typeface="Alibaba-PuHuiTi-R"/>
                  <a:sym typeface="Alibaba-PuHuiTi-R"/>
                </a:defRPr>
              </a:lvl1pPr>
            </a:lstStyle>
            <a:p>
              <a:pPr defTabSz="228600" hangingPunct="0"/>
              <a:r>
                <a:rPr lang="en-US" altLang="zh-CN" sz="8000" kern="0" dirty="0">
                  <a:solidFill>
                    <a:srgbClr val="000000"/>
                  </a:solidFill>
                </a:rPr>
                <a:t>Backup</a:t>
              </a:r>
              <a:endParaRPr sz="8000" kern="0" dirty="0">
                <a:solidFill>
                  <a:srgbClr val="000000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534320899"/>
      </p:ext>
    </p:extLst>
  </p:cSld>
  <p:clrMapOvr>
    <a:masterClrMapping/>
  </p:clrMapOvr>
  <p:transition spd="med"/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31AF5673-9C97-9E4C-4490-380488E5C73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Stable</a:t>
            </a:r>
            <a:r>
              <a:rPr kumimoji="1" lang="zh-CN" altLang="en-US" dirty="0"/>
              <a:t> </a:t>
            </a:r>
            <a:r>
              <a:rPr kumimoji="1" lang="en-US" altLang="zh-CN" dirty="0"/>
              <a:t>machine</a:t>
            </a:r>
            <a:r>
              <a:rPr kumimoji="1" lang="zh-CN" altLang="en-US" dirty="0"/>
              <a:t> </a:t>
            </a:r>
            <a:r>
              <a:rPr kumimoji="1" lang="en-US" altLang="zh-CN" dirty="0"/>
              <a:t>vision</a:t>
            </a:r>
            <a:r>
              <a:rPr kumimoji="1" lang="zh-CN" altLang="en-US" dirty="0"/>
              <a:t> </a:t>
            </a:r>
            <a:r>
              <a:rPr kumimoji="1" lang="en-US" altLang="zh-CN" dirty="0"/>
              <a:t>performance</a:t>
            </a:r>
            <a:endParaRPr kumimoji="1" lang="zh-CN" altLang="en-US" dirty="0"/>
          </a:p>
        </p:txBody>
      </p:sp>
      <p:cxnSp>
        <p:nvCxnSpPr>
          <p:cNvPr id="5" name="直线箭头连接符 4">
            <a:extLst>
              <a:ext uri="{FF2B5EF4-FFF2-40B4-BE49-F238E27FC236}">
                <a16:creationId xmlns:a16="http://schemas.microsoft.com/office/drawing/2014/main" id="{2087FC1D-0540-F892-B444-2B5DFA9AD052}"/>
              </a:ext>
            </a:extLst>
          </p:cNvPr>
          <p:cNvCxnSpPr/>
          <p:nvPr/>
        </p:nvCxnSpPr>
        <p:spPr bwMode="auto">
          <a:xfrm>
            <a:off x="2261287" y="6369559"/>
            <a:ext cx="3262184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6" name="直线箭头连接符 5">
            <a:extLst>
              <a:ext uri="{FF2B5EF4-FFF2-40B4-BE49-F238E27FC236}">
                <a16:creationId xmlns:a16="http://schemas.microsoft.com/office/drawing/2014/main" id="{35D49DBE-8D16-1006-0B91-2F49684C02F2}"/>
              </a:ext>
            </a:extLst>
          </p:cNvPr>
          <p:cNvCxnSpPr>
            <a:cxnSpLocks/>
          </p:cNvCxnSpPr>
          <p:nvPr/>
        </p:nvCxnSpPr>
        <p:spPr bwMode="auto">
          <a:xfrm flipV="1">
            <a:off x="2413687" y="3885851"/>
            <a:ext cx="0" cy="263610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8" name="文本框 7">
            <a:extLst>
              <a:ext uri="{FF2B5EF4-FFF2-40B4-BE49-F238E27FC236}">
                <a16:creationId xmlns:a16="http://schemas.microsoft.com/office/drawing/2014/main" id="{6059CE93-C551-7C14-4195-30BDF5508F87}"/>
              </a:ext>
            </a:extLst>
          </p:cNvPr>
          <p:cNvSpPr txBox="1"/>
          <p:nvPr/>
        </p:nvSpPr>
        <p:spPr>
          <a:xfrm>
            <a:off x="4646141" y="6393543"/>
            <a:ext cx="976184" cy="36933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/>
              <a:t>kbps</a:t>
            </a:r>
            <a:endParaRPr kumimoji="1" lang="zh-CN" altLang="en-US" dirty="0"/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CD9ADBA3-A862-C906-D6E0-BCB1169013CF}"/>
              </a:ext>
            </a:extLst>
          </p:cNvPr>
          <p:cNvSpPr txBox="1"/>
          <p:nvPr/>
        </p:nvSpPr>
        <p:spPr>
          <a:xfrm>
            <a:off x="2261287" y="3871459"/>
            <a:ext cx="976184" cy="36933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 err="1"/>
              <a:t>mAP</a:t>
            </a:r>
            <a:endParaRPr kumimoji="1" lang="zh-CN" altLang="en-US" dirty="0"/>
          </a:p>
        </p:txBody>
      </p:sp>
      <p:cxnSp>
        <p:nvCxnSpPr>
          <p:cNvPr id="11" name="直线连接符 10">
            <a:extLst>
              <a:ext uri="{FF2B5EF4-FFF2-40B4-BE49-F238E27FC236}">
                <a16:creationId xmlns:a16="http://schemas.microsoft.com/office/drawing/2014/main" id="{2BCD6FC7-BAD0-843F-AAAB-112A546142BA}"/>
              </a:ext>
            </a:extLst>
          </p:cNvPr>
          <p:cNvCxnSpPr/>
          <p:nvPr/>
        </p:nvCxnSpPr>
        <p:spPr bwMode="auto">
          <a:xfrm>
            <a:off x="2413687" y="4367764"/>
            <a:ext cx="2986216" cy="0"/>
          </a:xfrm>
          <a:prstGeom prst="line">
            <a:avLst/>
          </a:prstGeom>
          <a:ln w="19050">
            <a:prstDash val="dash"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13" name="直线连接符 12">
            <a:extLst>
              <a:ext uri="{FF2B5EF4-FFF2-40B4-BE49-F238E27FC236}">
                <a16:creationId xmlns:a16="http://schemas.microsoft.com/office/drawing/2014/main" id="{D1FCEC81-6EB6-91EA-BABD-CC8F83B7B89A}"/>
              </a:ext>
            </a:extLst>
          </p:cNvPr>
          <p:cNvCxnSpPr/>
          <p:nvPr/>
        </p:nvCxnSpPr>
        <p:spPr bwMode="auto">
          <a:xfrm>
            <a:off x="2413687" y="4645791"/>
            <a:ext cx="2973859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32CC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17" name="任意形状 16">
            <a:extLst>
              <a:ext uri="{FF2B5EF4-FFF2-40B4-BE49-F238E27FC236}">
                <a16:creationId xmlns:a16="http://schemas.microsoft.com/office/drawing/2014/main" id="{BDFF82B3-B417-03DC-0390-BE5552407493}"/>
              </a:ext>
            </a:extLst>
          </p:cNvPr>
          <p:cNvSpPr/>
          <p:nvPr/>
        </p:nvSpPr>
        <p:spPr bwMode="auto">
          <a:xfrm>
            <a:off x="2557849" y="4553115"/>
            <a:ext cx="2780270" cy="1458098"/>
          </a:xfrm>
          <a:custGeom>
            <a:avLst/>
            <a:gdLst>
              <a:gd name="connsiteX0" fmla="*/ 0 w 2780270"/>
              <a:gd name="connsiteY0" fmla="*/ 1458098 h 1458098"/>
              <a:gd name="connsiteX1" fmla="*/ 284205 w 2780270"/>
              <a:gd name="connsiteY1" fmla="*/ 864973 h 1458098"/>
              <a:gd name="connsiteX2" fmla="*/ 716692 w 2780270"/>
              <a:gd name="connsiteY2" fmla="*/ 457200 h 1458098"/>
              <a:gd name="connsiteX3" fmla="*/ 1507524 w 2780270"/>
              <a:gd name="connsiteY3" fmla="*/ 271849 h 1458098"/>
              <a:gd name="connsiteX4" fmla="*/ 2063578 w 2780270"/>
              <a:gd name="connsiteY4" fmla="*/ 160638 h 1458098"/>
              <a:gd name="connsiteX5" fmla="*/ 2780270 w 2780270"/>
              <a:gd name="connsiteY5" fmla="*/ 0 h 1458098"/>
              <a:gd name="connsiteX6" fmla="*/ 2780270 w 2780270"/>
              <a:gd name="connsiteY6" fmla="*/ 0 h 14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0270" h="1458098">
                <a:moveTo>
                  <a:pt x="0" y="1458098"/>
                </a:moveTo>
                <a:cubicBezTo>
                  <a:pt x="82378" y="1244943"/>
                  <a:pt x="164756" y="1031789"/>
                  <a:pt x="284205" y="864973"/>
                </a:cubicBezTo>
                <a:cubicBezTo>
                  <a:pt x="403654" y="698157"/>
                  <a:pt x="512806" y="556054"/>
                  <a:pt x="716692" y="457200"/>
                </a:cubicBezTo>
                <a:cubicBezTo>
                  <a:pt x="920578" y="358346"/>
                  <a:pt x="1283043" y="321276"/>
                  <a:pt x="1507524" y="271849"/>
                </a:cubicBezTo>
                <a:cubicBezTo>
                  <a:pt x="1732005" y="222422"/>
                  <a:pt x="1851454" y="205946"/>
                  <a:pt x="2063578" y="160638"/>
                </a:cubicBezTo>
                <a:cubicBezTo>
                  <a:pt x="2275702" y="115330"/>
                  <a:pt x="2780270" y="0"/>
                  <a:pt x="2780270" y="0"/>
                </a:cubicBezTo>
                <a:lnTo>
                  <a:pt x="2780270" y="0"/>
                </a:lnTo>
              </a:path>
            </a:pathLst>
          </a:cu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8" name="任意形状 17">
            <a:extLst>
              <a:ext uri="{FF2B5EF4-FFF2-40B4-BE49-F238E27FC236}">
                <a16:creationId xmlns:a16="http://schemas.microsoft.com/office/drawing/2014/main" id="{D5E544E0-7255-925A-0A65-60D28403A5E4}"/>
              </a:ext>
            </a:extLst>
          </p:cNvPr>
          <p:cNvSpPr/>
          <p:nvPr/>
        </p:nvSpPr>
        <p:spPr bwMode="auto">
          <a:xfrm>
            <a:off x="2557849" y="4706619"/>
            <a:ext cx="2895767" cy="1465231"/>
          </a:xfrm>
          <a:custGeom>
            <a:avLst/>
            <a:gdLst>
              <a:gd name="connsiteX0" fmla="*/ 0 w 2895767"/>
              <a:gd name="connsiteY0" fmla="*/ 1465231 h 1465231"/>
              <a:gd name="connsiteX1" fmla="*/ 247135 w 2895767"/>
              <a:gd name="connsiteY1" fmla="*/ 970961 h 1465231"/>
              <a:gd name="connsiteX2" fmla="*/ 506627 w 2895767"/>
              <a:gd name="connsiteY2" fmla="*/ 649686 h 1465231"/>
              <a:gd name="connsiteX3" fmla="*/ 1037968 w 2895767"/>
              <a:gd name="connsiteY3" fmla="*/ 402550 h 1465231"/>
              <a:gd name="connsiteX4" fmla="*/ 1717589 w 2895767"/>
              <a:gd name="connsiteY4" fmla="*/ 204842 h 1465231"/>
              <a:gd name="connsiteX5" fmla="*/ 2286000 w 2895767"/>
              <a:gd name="connsiteY5" fmla="*/ 81275 h 1465231"/>
              <a:gd name="connsiteX6" fmla="*/ 2829697 w 2895767"/>
              <a:gd name="connsiteY6" fmla="*/ 7134 h 1465231"/>
              <a:gd name="connsiteX7" fmla="*/ 2866768 w 2895767"/>
              <a:gd name="connsiteY7" fmla="*/ 7134 h 146523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2895767" h="1465231">
                <a:moveTo>
                  <a:pt x="0" y="1465231"/>
                </a:moveTo>
                <a:cubicBezTo>
                  <a:pt x="81348" y="1286058"/>
                  <a:pt x="162697" y="1106885"/>
                  <a:pt x="247135" y="970961"/>
                </a:cubicBezTo>
                <a:cubicBezTo>
                  <a:pt x="331573" y="835037"/>
                  <a:pt x="374822" y="744421"/>
                  <a:pt x="506627" y="649686"/>
                </a:cubicBezTo>
                <a:cubicBezTo>
                  <a:pt x="638433" y="554951"/>
                  <a:pt x="836141" y="476691"/>
                  <a:pt x="1037968" y="402550"/>
                </a:cubicBezTo>
                <a:cubicBezTo>
                  <a:pt x="1239795" y="328409"/>
                  <a:pt x="1509584" y="258388"/>
                  <a:pt x="1717589" y="204842"/>
                </a:cubicBezTo>
                <a:cubicBezTo>
                  <a:pt x="1925594" y="151296"/>
                  <a:pt x="2100649" y="114226"/>
                  <a:pt x="2286000" y="81275"/>
                </a:cubicBezTo>
                <a:cubicBezTo>
                  <a:pt x="2471351" y="48324"/>
                  <a:pt x="2732902" y="19491"/>
                  <a:pt x="2829697" y="7134"/>
                </a:cubicBezTo>
                <a:cubicBezTo>
                  <a:pt x="2926492" y="-5223"/>
                  <a:pt x="2896630" y="955"/>
                  <a:pt x="2866768" y="7134"/>
                </a:cubicBezTo>
              </a:path>
            </a:pathLst>
          </a:custGeom>
          <a:noFill/>
          <a:ln w="19050" cap="flat" cmpd="sng" algn="ctr">
            <a:solidFill>
              <a:srgbClr val="0032CC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cxnSp>
        <p:nvCxnSpPr>
          <p:cNvPr id="19" name="直线箭头连接符 18">
            <a:extLst>
              <a:ext uri="{FF2B5EF4-FFF2-40B4-BE49-F238E27FC236}">
                <a16:creationId xmlns:a16="http://schemas.microsoft.com/office/drawing/2014/main" id="{5EB25DA2-C13E-B266-BB0E-B4C957FBE09A}"/>
              </a:ext>
            </a:extLst>
          </p:cNvPr>
          <p:cNvCxnSpPr/>
          <p:nvPr/>
        </p:nvCxnSpPr>
        <p:spPr bwMode="auto">
          <a:xfrm>
            <a:off x="7029107" y="6369559"/>
            <a:ext cx="3262184" cy="0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cxnSp>
        <p:nvCxnSpPr>
          <p:cNvPr id="20" name="直线箭头连接符 19">
            <a:extLst>
              <a:ext uri="{FF2B5EF4-FFF2-40B4-BE49-F238E27FC236}">
                <a16:creationId xmlns:a16="http://schemas.microsoft.com/office/drawing/2014/main" id="{214E81D1-4C94-1189-DBD4-5AF0404F8E85}"/>
              </a:ext>
            </a:extLst>
          </p:cNvPr>
          <p:cNvCxnSpPr>
            <a:cxnSpLocks/>
          </p:cNvCxnSpPr>
          <p:nvPr/>
        </p:nvCxnSpPr>
        <p:spPr bwMode="auto">
          <a:xfrm flipV="1">
            <a:off x="7181507" y="3885851"/>
            <a:ext cx="0" cy="2636108"/>
          </a:xfrm>
          <a:prstGeom prst="straightConnector1">
            <a:avLst/>
          </a:prstGeom>
          <a:solidFill>
            <a:schemeClr val="accent1"/>
          </a:solidFill>
          <a:ln w="1905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/>
          </a:ln>
        </p:spPr>
      </p:cxnSp>
      <p:sp>
        <p:nvSpPr>
          <p:cNvPr id="21" name="文本框 20">
            <a:extLst>
              <a:ext uri="{FF2B5EF4-FFF2-40B4-BE49-F238E27FC236}">
                <a16:creationId xmlns:a16="http://schemas.microsoft.com/office/drawing/2014/main" id="{A80F52A9-F040-D33C-7467-2F1BF3BA292D}"/>
              </a:ext>
            </a:extLst>
          </p:cNvPr>
          <p:cNvSpPr txBox="1"/>
          <p:nvPr/>
        </p:nvSpPr>
        <p:spPr>
          <a:xfrm>
            <a:off x="9413961" y="6393543"/>
            <a:ext cx="976184" cy="36933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/>
              <a:t>kbps</a:t>
            </a:r>
            <a:endParaRPr kumimoji="1" lang="zh-CN" altLang="en-US" dirty="0"/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CF217060-9CC0-27F9-487E-4720784BCCA4}"/>
              </a:ext>
            </a:extLst>
          </p:cNvPr>
          <p:cNvSpPr txBox="1"/>
          <p:nvPr/>
        </p:nvSpPr>
        <p:spPr>
          <a:xfrm>
            <a:off x="7029107" y="3871459"/>
            <a:ext cx="976184" cy="369332"/>
          </a:xfrm>
          <a:prstGeom prst="rect">
            <a:avLst/>
          </a:prstGeom>
          <a:noFill/>
          <a:ln w="19050"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kumimoji="1" lang="en-US" altLang="zh-CN" dirty="0" err="1"/>
              <a:t>mAP</a:t>
            </a:r>
            <a:endParaRPr kumimoji="1" lang="zh-CN" altLang="en-US" dirty="0"/>
          </a:p>
        </p:txBody>
      </p:sp>
      <p:cxnSp>
        <p:nvCxnSpPr>
          <p:cNvPr id="23" name="直线连接符 22">
            <a:extLst>
              <a:ext uri="{FF2B5EF4-FFF2-40B4-BE49-F238E27FC236}">
                <a16:creationId xmlns:a16="http://schemas.microsoft.com/office/drawing/2014/main" id="{79053B98-45CE-0444-E0D4-B8D781385E9E}"/>
              </a:ext>
            </a:extLst>
          </p:cNvPr>
          <p:cNvCxnSpPr/>
          <p:nvPr/>
        </p:nvCxnSpPr>
        <p:spPr bwMode="auto">
          <a:xfrm>
            <a:off x="7181507" y="4367764"/>
            <a:ext cx="2986216" cy="0"/>
          </a:xfrm>
          <a:prstGeom prst="line">
            <a:avLst/>
          </a:prstGeom>
          <a:ln w="19050">
            <a:prstDash val="dash"/>
            <a:headEnd type="none" w="med" len="med"/>
            <a:tailEnd type="none" w="med" len="med"/>
          </a:ln>
        </p:spPr>
        <p:style>
          <a:lnRef idx="1">
            <a:schemeClr val="accent2"/>
          </a:lnRef>
          <a:fillRef idx="0">
            <a:schemeClr val="accent2"/>
          </a:fillRef>
          <a:effectRef idx="0">
            <a:schemeClr val="accent2"/>
          </a:effectRef>
          <a:fontRef idx="minor">
            <a:schemeClr val="tx1"/>
          </a:fontRef>
        </p:style>
      </p:cxnSp>
      <p:cxnSp>
        <p:nvCxnSpPr>
          <p:cNvPr id="24" name="直线连接符 23">
            <a:extLst>
              <a:ext uri="{FF2B5EF4-FFF2-40B4-BE49-F238E27FC236}">
                <a16:creationId xmlns:a16="http://schemas.microsoft.com/office/drawing/2014/main" id="{8A54CB12-D8AF-FAA1-5E0A-8007330F9B7F}"/>
              </a:ext>
            </a:extLst>
          </p:cNvPr>
          <p:cNvCxnSpPr/>
          <p:nvPr/>
        </p:nvCxnSpPr>
        <p:spPr bwMode="auto">
          <a:xfrm>
            <a:off x="7181507" y="4645791"/>
            <a:ext cx="2973859" cy="0"/>
          </a:xfrm>
          <a:prstGeom prst="line">
            <a:avLst/>
          </a:prstGeom>
          <a:solidFill>
            <a:schemeClr val="accent1"/>
          </a:solidFill>
          <a:ln w="19050" cap="flat" cmpd="sng" algn="ctr">
            <a:solidFill>
              <a:srgbClr val="0032CC"/>
            </a:solidFill>
            <a:prstDash val="dash"/>
            <a:round/>
            <a:headEnd type="none" w="med" len="med"/>
            <a:tailEnd type="none" w="med" len="med"/>
          </a:ln>
        </p:spPr>
      </p:cxnSp>
      <p:sp>
        <p:nvSpPr>
          <p:cNvPr id="25" name="任意形状 24">
            <a:extLst>
              <a:ext uri="{FF2B5EF4-FFF2-40B4-BE49-F238E27FC236}">
                <a16:creationId xmlns:a16="http://schemas.microsoft.com/office/drawing/2014/main" id="{D26BF068-E3AF-848E-A15D-360624161DA3}"/>
              </a:ext>
            </a:extLst>
          </p:cNvPr>
          <p:cNvSpPr/>
          <p:nvPr/>
        </p:nvSpPr>
        <p:spPr bwMode="auto">
          <a:xfrm>
            <a:off x="7325669" y="4553115"/>
            <a:ext cx="2780270" cy="1458098"/>
          </a:xfrm>
          <a:custGeom>
            <a:avLst/>
            <a:gdLst>
              <a:gd name="connsiteX0" fmla="*/ 0 w 2780270"/>
              <a:gd name="connsiteY0" fmla="*/ 1458098 h 1458098"/>
              <a:gd name="connsiteX1" fmla="*/ 284205 w 2780270"/>
              <a:gd name="connsiteY1" fmla="*/ 864973 h 1458098"/>
              <a:gd name="connsiteX2" fmla="*/ 716692 w 2780270"/>
              <a:gd name="connsiteY2" fmla="*/ 457200 h 1458098"/>
              <a:gd name="connsiteX3" fmla="*/ 1507524 w 2780270"/>
              <a:gd name="connsiteY3" fmla="*/ 271849 h 1458098"/>
              <a:gd name="connsiteX4" fmla="*/ 2063578 w 2780270"/>
              <a:gd name="connsiteY4" fmla="*/ 160638 h 1458098"/>
              <a:gd name="connsiteX5" fmla="*/ 2780270 w 2780270"/>
              <a:gd name="connsiteY5" fmla="*/ 0 h 1458098"/>
              <a:gd name="connsiteX6" fmla="*/ 2780270 w 2780270"/>
              <a:gd name="connsiteY6" fmla="*/ 0 h 145809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80270" h="1458098">
                <a:moveTo>
                  <a:pt x="0" y="1458098"/>
                </a:moveTo>
                <a:cubicBezTo>
                  <a:pt x="82378" y="1244943"/>
                  <a:pt x="164756" y="1031789"/>
                  <a:pt x="284205" y="864973"/>
                </a:cubicBezTo>
                <a:cubicBezTo>
                  <a:pt x="403654" y="698157"/>
                  <a:pt x="512806" y="556054"/>
                  <a:pt x="716692" y="457200"/>
                </a:cubicBezTo>
                <a:cubicBezTo>
                  <a:pt x="920578" y="358346"/>
                  <a:pt x="1283043" y="321276"/>
                  <a:pt x="1507524" y="271849"/>
                </a:cubicBezTo>
                <a:cubicBezTo>
                  <a:pt x="1732005" y="222422"/>
                  <a:pt x="1851454" y="205946"/>
                  <a:pt x="2063578" y="160638"/>
                </a:cubicBezTo>
                <a:cubicBezTo>
                  <a:pt x="2275702" y="115330"/>
                  <a:pt x="2780270" y="0"/>
                  <a:pt x="2780270" y="0"/>
                </a:cubicBezTo>
                <a:lnTo>
                  <a:pt x="2780270" y="0"/>
                </a:lnTo>
              </a:path>
            </a:pathLst>
          </a:custGeom>
          <a:noFill/>
          <a:ln w="19050" cap="flat" cmpd="sng" algn="ctr">
            <a:solidFill>
              <a:srgbClr val="C00000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7" name="任意形状 26">
            <a:extLst>
              <a:ext uri="{FF2B5EF4-FFF2-40B4-BE49-F238E27FC236}">
                <a16:creationId xmlns:a16="http://schemas.microsoft.com/office/drawing/2014/main" id="{9350ED19-E597-FEFA-294A-DF0B9314BAC1}"/>
              </a:ext>
            </a:extLst>
          </p:cNvPr>
          <p:cNvSpPr/>
          <p:nvPr/>
        </p:nvSpPr>
        <p:spPr bwMode="auto">
          <a:xfrm>
            <a:off x="7310309" y="4700441"/>
            <a:ext cx="2730843" cy="1099751"/>
          </a:xfrm>
          <a:custGeom>
            <a:avLst/>
            <a:gdLst>
              <a:gd name="connsiteX0" fmla="*/ 0 w 2730843"/>
              <a:gd name="connsiteY0" fmla="*/ 1099751 h 1099751"/>
              <a:gd name="connsiteX1" fmla="*/ 259492 w 2730843"/>
              <a:gd name="connsiteY1" fmla="*/ 568410 h 1099751"/>
              <a:gd name="connsiteX2" fmla="*/ 593124 w 2730843"/>
              <a:gd name="connsiteY2" fmla="*/ 247135 h 1099751"/>
              <a:gd name="connsiteX3" fmla="*/ 1161535 w 2730843"/>
              <a:gd name="connsiteY3" fmla="*/ 111210 h 1099751"/>
              <a:gd name="connsiteX4" fmla="*/ 2224216 w 2730843"/>
              <a:gd name="connsiteY4" fmla="*/ 37070 h 1099751"/>
              <a:gd name="connsiteX5" fmla="*/ 2730843 w 2730843"/>
              <a:gd name="connsiteY5" fmla="*/ 0 h 1099751"/>
              <a:gd name="connsiteX6" fmla="*/ 2730843 w 2730843"/>
              <a:gd name="connsiteY6" fmla="*/ 0 h 1099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2730843" h="1099751">
                <a:moveTo>
                  <a:pt x="0" y="1099751"/>
                </a:moveTo>
                <a:cubicBezTo>
                  <a:pt x="80319" y="905132"/>
                  <a:pt x="160638" y="710513"/>
                  <a:pt x="259492" y="568410"/>
                </a:cubicBezTo>
                <a:cubicBezTo>
                  <a:pt x="358346" y="426307"/>
                  <a:pt x="442784" y="323335"/>
                  <a:pt x="593124" y="247135"/>
                </a:cubicBezTo>
                <a:cubicBezTo>
                  <a:pt x="743465" y="170935"/>
                  <a:pt x="889686" y="146221"/>
                  <a:pt x="1161535" y="111210"/>
                </a:cubicBezTo>
                <a:cubicBezTo>
                  <a:pt x="1433384" y="76199"/>
                  <a:pt x="2224216" y="37070"/>
                  <a:pt x="2224216" y="37070"/>
                </a:cubicBezTo>
                <a:lnTo>
                  <a:pt x="2730843" y="0"/>
                </a:lnTo>
                <a:lnTo>
                  <a:pt x="2730843" y="0"/>
                </a:lnTo>
              </a:path>
            </a:pathLst>
          </a:custGeom>
          <a:noFill/>
          <a:ln w="19050" cap="flat" cmpd="sng" algn="ctr">
            <a:solidFill>
              <a:srgbClr val="0032CC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28" name="内容占位符 1">
            <a:extLst>
              <a:ext uri="{FF2B5EF4-FFF2-40B4-BE49-F238E27FC236}">
                <a16:creationId xmlns:a16="http://schemas.microsoft.com/office/drawing/2014/main" id="{AC219B06-64D6-B88B-DED5-A1BCE6A8AFC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49873"/>
            <a:ext cx="10668000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kumimoji="1"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example</a:t>
            </a:r>
            <a:r>
              <a:rPr kumimoji="1"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kumimoji="1"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stable</a:t>
            </a:r>
            <a:r>
              <a:rPr kumimoji="1"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machine</a:t>
            </a:r>
            <a:r>
              <a:rPr kumimoji="1"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vision</a:t>
            </a:r>
            <a:r>
              <a:rPr kumimoji="1"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performance</a:t>
            </a:r>
          </a:p>
          <a:p>
            <a:pPr lvl="1"/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terms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the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relationship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between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performances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of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and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r>
              <a:rPr kumimoji="1" lang="zh-CN" altLang="en-US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</a:p>
          <a:p>
            <a:r>
              <a:rPr kumimoji="1" lang="en-US" altLang="zh-CN" sz="24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Red</a:t>
            </a:r>
            <a:r>
              <a:rPr kumimoji="1"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line:</a:t>
            </a:r>
            <a:r>
              <a:rPr kumimoji="1"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r>
              <a:rPr kumimoji="1"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</a:t>
            </a:r>
          </a:p>
          <a:p>
            <a:r>
              <a:rPr kumimoji="1" lang="en-US" altLang="zh-CN" sz="2400" dirty="0">
                <a:solidFill>
                  <a:srgbClr val="0032CC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Blue</a:t>
            </a:r>
            <a:r>
              <a:rPr kumimoji="1"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line:</a:t>
            </a:r>
            <a:r>
              <a:rPr kumimoji="1"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model</a:t>
            </a:r>
            <a:r>
              <a:rPr kumimoji="1" lang="zh-CN" altLang="en-US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B</a:t>
            </a:r>
            <a:endParaRPr kumimoji="1" lang="zh-CN" altLang="en-US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320964608"/>
      </p:ext>
    </p:extLst>
  </p:cSld>
  <p:clrMapOvr>
    <a:masterClrMapping/>
  </p:clrMapOvr>
  <p:transition/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CDA5495-EDF9-E9F3-E999-DD4B6CE96E96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44"/>
            <a:ext cx="2729366" cy="4967287"/>
          </a:xfrm>
        </p:spPr>
        <p:txBody>
          <a:bodyPr/>
          <a:lstStyle/>
          <a:p>
            <a:r>
              <a:rPr kumimoji="1" lang="en-US" altLang="zh-CN" sz="1800" dirty="0"/>
              <a:t>Dramatic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Performance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difference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between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R101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and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X101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(labeled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in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red,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same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below)</a:t>
            </a:r>
            <a:endParaRPr kumimoji="1" lang="zh-CN" altLang="en-US" sz="18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8B8C129D-C270-2C92-65FB-3578D9D52B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detection: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zh-CN" altLang="en-US" dirty="0"/>
          </a:p>
        </p:txBody>
      </p:sp>
      <p:graphicFrame>
        <p:nvGraphicFramePr>
          <p:cNvPr id="6" name="表格 5">
            <a:extLst>
              <a:ext uri="{FF2B5EF4-FFF2-40B4-BE49-F238E27FC236}">
                <a16:creationId xmlns:a16="http://schemas.microsoft.com/office/drawing/2014/main" id="{F6BCDB66-46C2-25AB-58BD-8FF3A18230A6}"/>
              </a:ext>
            </a:extLst>
          </p:cNvPr>
          <p:cNvGraphicFramePr>
            <a:graphicFrameLocks noGrp="1"/>
          </p:cNvGraphicFramePr>
          <p:nvPr/>
        </p:nvGraphicFramePr>
        <p:xfrm>
          <a:off x="3485018" y="1432349"/>
          <a:ext cx="8477863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870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496591027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972465379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1493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X101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1493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SFU-HW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(low4)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(low4)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294.17%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-2.19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85.43%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-1.82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113.37%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-0.57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80.11%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63.70%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-3.00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41.92%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37.82%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-2.53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26.30%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33.67%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26.30%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9.60%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-0.58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11.12%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-0.21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72.10%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-1.30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37.68%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-1.64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9" name="表格 8">
            <a:extLst>
              <a:ext uri="{FF2B5EF4-FFF2-40B4-BE49-F238E27FC236}">
                <a16:creationId xmlns:a16="http://schemas.microsoft.com/office/drawing/2014/main" id="{CAB625D5-F208-6658-7672-BE6CF519A0B0}"/>
              </a:ext>
            </a:extLst>
          </p:cNvPr>
          <p:cNvGraphicFramePr>
            <a:graphicFrameLocks noGrp="1"/>
          </p:cNvGraphicFramePr>
          <p:nvPr/>
        </p:nvGraphicFramePr>
        <p:xfrm>
          <a:off x="3485018" y="3139020"/>
          <a:ext cx="8477863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870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496591027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972465379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1493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LD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X101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1493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SFU-HW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(low4)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(low4)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50.34%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-0.79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-13.02%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0.10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66.45%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-3.11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51.08%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-4.63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29.89%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28.14%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-2.37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13.43%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23.68%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13.43%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-0.92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-9.04%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0.39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-4.61%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0.20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30.20%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-1.63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17.43%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-1.64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aphicFrame>
        <p:nvGraphicFramePr>
          <p:cNvPr id="10" name="表格 9">
            <a:extLst>
              <a:ext uri="{FF2B5EF4-FFF2-40B4-BE49-F238E27FC236}">
                <a16:creationId xmlns:a16="http://schemas.microsoft.com/office/drawing/2014/main" id="{A0AB917B-786B-5410-2EC6-429CBDE2FA9B}"/>
              </a:ext>
            </a:extLst>
          </p:cNvPr>
          <p:cNvGraphicFramePr>
            <a:graphicFrameLocks noGrp="1"/>
          </p:cNvGraphicFramePr>
          <p:nvPr/>
        </p:nvGraphicFramePr>
        <p:xfrm>
          <a:off x="3485017" y="4845691"/>
          <a:ext cx="8477863" cy="1463040"/>
        </p:xfrm>
        <a:graphic>
          <a:graphicData uri="http://schemas.openxmlformats.org/drawingml/2006/table">
            <a:tbl>
              <a:tblPr firstRow="1" firstCol="1" bandRow="1"/>
              <a:tblGrid>
                <a:gridCol w="87018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496591027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972465379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950960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14934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AI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X101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149340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SFU-HW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7153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(low4)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 (low4)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Pareto </a:t>
                      </a:r>
                      <a:r>
                        <a:rPr lang="en-US" sz="1200" b="0" dirty="0" err="1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mAP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-0.20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39.71%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29.07%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39.71%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-1.63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B</a:t>
                      </a:r>
                      <a:endParaRPr lang="zh-CN" sz="12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62.15%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57.04%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-6.55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38.38%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31.03%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-6.28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C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19.03%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16.05%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-1.20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19.02%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24.36%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19.02%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-1.50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Class 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6.68%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7.15%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-1.11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5.00%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6.41%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-1.06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57118">
                <a:tc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24.86%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-2.74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23.08%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20.43%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</a:rPr>
                        <a:t>-2.85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5" name="文本框 4">
            <a:extLst>
              <a:ext uri="{FF2B5EF4-FFF2-40B4-BE49-F238E27FC236}">
                <a16:creationId xmlns:a16="http://schemas.microsoft.com/office/drawing/2014/main" id="{4148B797-1414-A1E2-7C89-0F1C07E0F38B}"/>
              </a:ext>
            </a:extLst>
          </p:cNvPr>
          <p:cNvSpPr txBox="1"/>
          <p:nvPr/>
        </p:nvSpPr>
        <p:spPr>
          <a:xfrm>
            <a:off x="1139687" y="6553192"/>
            <a:ext cx="9594574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DengXian" panose="02010600030101010101" pitchFamily="2" charset="-122"/>
                <a:cs typeface="+mn-cs"/>
              </a:rPr>
              <a:t>#NUM! indicates the corresponding metric cannot be calculated due to the non-monotonicity of machine</a:t>
            </a:r>
            <a:r>
              <a:rPr kumimoji="0" lang="zh-CN" altLang="en-US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DengXian" panose="02010600030101010101" pitchFamily="2" charset="-122"/>
                <a:cs typeface="+mn-cs"/>
              </a:rPr>
              <a:t> </a:t>
            </a:r>
            <a:r>
              <a:rPr kumimoji="0" lang="en-US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 panose="02020603050405020304" pitchFamily="18" charset="0"/>
                <a:ea typeface="DengXian" panose="02010600030101010101" pitchFamily="2" charset="-122"/>
                <a:cs typeface="+mn-cs"/>
              </a:rPr>
              <a:t>vision performance</a:t>
            </a:r>
            <a:r>
              <a:rPr kumimoji="0" lang="zh-CN" altLang="zh-CN" sz="1200" b="0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Times New Roman"/>
                <a:ea typeface="楷体"/>
                <a:cs typeface="+mn-cs"/>
              </a:rPr>
              <a:t> </a:t>
            </a:r>
            <a:endParaRPr kumimoji="0" lang="zh-CN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Times New Roman"/>
              <a:ea typeface="楷体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282441541"/>
      </p:ext>
    </p:extLst>
  </p:cSld>
  <p:clrMapOvr>
    <a:masterClrMapping/>
  </p:clrMapOvr>
  <p:transition/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982426B-8102-FBA4-2B73-53E613ACD7C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56128" y="1349320"/>
            <a:ext cx="3880883" cy="4967287"/>
          </a:xfrm>
        </p:spPr>
        <p:txBody>
          <a:bodyPr/>
          <a:lstStyle/>
          <a:p>
            <a:r>
              <a:rPr kumimoji="1" lang="en-US" altLang="zh-CN" sz="2200" dirty="0"/>
              <a:t>RA</a:t>
            </a:r>
          </a:p>
          <a:p>
            <a:pPr lvl="1"/>
            <a:r>
              <a:rPr kumimoji="1" lang="en-US" altLang="zh-CN" sz="2200" dirty="0">
                <a:solidFill>
                  <a:schemeClr val="tx1"/>
                </a:solidFill>
              </a:rPr>
              <a:t>Obvious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inconsistent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rate-accuracy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curves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can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be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observed,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under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X101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and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R101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evaluation.</a:t>
            </a:r>
          </a:p>
          <a:p>
            <a:pPr lvl="1"/>
            <a:r>
              <a:rPr kumimoji="1" lang="en-US" altLang="zh-CN" sz="2200" dirty="0">
                <a:solidFill>
                  <a:schemeClr val="tx1"/>
                </a:solidFill>
              </a:rPr>
              <a:t>The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performance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metrics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under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X101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and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R101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evaluation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can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also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be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dramatically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r>
              <a:rPr kumimoji="1" lang="en-US" altLang="zh-CN" sz="2200" dirty="0">
                <a:solidFill>
                  <a:schemeClr val="tx1"/>
                </a:solidFill>
              </a:rPr>
              <a:t>different.</a:t>
            </a:r>
            <a:r>
              <a:rPr kumimoji="1" lang="zh-CN" altLang="en-US" sz="2200" dirty="0">
                <a:solidFill>
                  <a:schemeClr val="tx1"/>
                </a:solidFill>
              </a:rPr>
              <a:t> </a:t>
            </a:r>
            <a:endParaRPr kumimoji="1" lang="en-US" altLang="zh-CN" sz="2200" dirty="0">
              <a:solidFill>
                <a:schemeClr val="tx1"/>
              </a:solidFill>
            </a:endParaRPr>
          </a:p>
          <a:p>
            <a:r>
              <a:rPr kumimoji="1" lang="en-US" altLang="zh-CN" sz="2200" dirty="0"/>
              <a:t>Similar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cases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listed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below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for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other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sequences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with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other</a:t>
            </a:r>
            <a:r>
              <a:rPr kumimoji="1" lang="zh-CN" altLang="en-US" sz="2200" dirty="0"/>
              <a:t> </a:t>
            </a:r>
            <a:r>
              <a:rPr kumimoji="1" lang="en-US" altLang="zh-CN" sz="2200" dirty="0"/>
              <a:t>configurations</a:t>
            </a:r>
            <a:endParaRPr kumimoji="1" lang="zh-CN" altLang="en-US" sz="22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74D38B-5785-F8B5-87F1-FAE800F2B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detection: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6CEC2272-654B-31C9-E492-D7F9707A04F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92564" y="1218457"/>
            <a:ext cx="7764755" cy="5639543"/>
          </a:xfrm>
          <a:prstGeom prst="rect">
            <a:avLst/>
          </a:prstGeom>
        </p:spPr>
      </p:pic>
      <p:sp>
        <p:nvSpPr>
          <p:cNvPr id="10" name="圆角矩形 9">
            <a:extLst>
              <a:ext uri="{FF2B5EF4-FFF2-40B4-BE49-F238E27FC236}">
                <a16:creationId xmlns:a16="http://schemas.microsoft.com/office/drawing/2014/main" id="{64D2395F-DFD5-AE0C-99EF-43E210486953}"/>
              </a:ext>
            </a:extLst>
          </p:cNvPr>
          <p:cNvSpPr/>
          <p:nvPr/>
        </p:nvSpPr>
        <p:spPr bwMode="auto">
          <a:xfrm>
            <a:off x="7374763" y="4363280"/>
            <a:ext cx="798684" cy="974034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39B98643-D877-8299-0D22-84F4FC2590AA}"/>
              </a:ext>
            </a:extLst>
          </p:cNvPr>
          <p:cNvSpPr/>
          <p:nvPr/>
        </p:nvSpPr>
        <p:spPr bwMode="auto">
          <a:xfrm>
            <a:off x="9992068" y="4363279"/>
            <a:ext cx="801828" cy="974034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5" name="圆角矩形 4">
            <a:extLst>
              <a:ext uri="{FF2B5EF4-FFF2-40B4-BE49-F238E27FC236}">
                <a16:creationId xmlns:a16="http://schemas.microsoft.com/office/drawing/2014/main" id="{84B7420F-014B-597C-277F-A595423EF9EE}"/>
              </a:ext>
            </a:extLst>
          </p:cNvPr>
          <p:cNvSpPr/>
          <p:nvPr/>
        </p:nvSpPr>
        <p:spPr bwMode="auto">
          <a:xfrm>
            <a:off x="7226538" y="1868560"/>
            <a:ext cx="376761" cy="874640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" name="圆角矩形 5">
            <a:extLst>
              <a:ext uri="{FF2B5EF4-FFF2-40B4-BE49-F238E27FC236}">
                <a16:creationId xmlns:a16="http://schemas.microsoft.com/office/drawing/2014/main" id="{DAEFE433-9091-A3A9-288D-4E560E8A735C}"/>
              </a:ext>
            </a:extLst>
          </p:cNvPr>
          <p:cNvSpPr/>
          <p:nvPr/>
        </p:nvSpPr>
        <p:spPr bwMode="auto">
          <a:xfrm>
            <a:off x="9871617" y="1856034"/>
            <a:ext cx="376761" cy="874640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CD82B3C3-7A36-D917-78B0-D12E63A1FD38}"/>
              </a:ext>
            </a:extLst>
          </p:cNvPr>
          <p:cNvSpPr/>
          <p:nvPr/>
        </p:nvSpPr>
        <p:spPr bwMode="auto">
          <a:xfrm>
            <a:off x="5159321" y="3832964"/>
            <a:ext cx="2882389" cy="162839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6890A89D-ECE6-CB41-A50C-BFEB83BCB66A}"/>
              </a:ext>
            </a:extLst>
          </p:cNvPr>
          <p:cNvSpPr/>
          <p:nvPr/>
        </p:nvSpPr>
        <p:spPr bwMode="auto">
          <a:xfrm>
            <a:off x="5159320" y="6649976"/>
            <a:ext cx="3014127" cy="162839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0DD66D5A-BAC1-BE56-B4E9-FF06FC1236A8}"/>
              </a:ext>
            </a:extLst>
          </p:cNvPr>
          <p:cNvSpPr/>
          <p:nvPr/>
        </p:nvSpPr>
        <p:spPr bwMode="auto">
          <a:xfrm>
            <a:off x="9040203" y="6649976"/>
            <a:ext cx="3014127" cy="162839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652FDA4B-9EC7-1C99-E912-D80958C3D0C2}"/>
              </a:ext>
            </a:extLst>
          </p:cNvPr>
          <p:cNvSpPr/>
          <p:nvPr/>
        </p:nvSpPr>
        <p:spPr bwMode="auto">
          <a:xfrm>
            <a:off x="9040203" y="3832964"/>
            <a:ext cx="2882389" cy="162839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99033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5" grpId="0" animBg="1"/>
      <p:bldP spid="6" grpId="0" animBg="1"/>
      <p:bldP spid="7" grpId="0" animBg="1"/>
      <p:bldP spid="8" grpId="0" animBg="1"/>
      <p:bldP spid="9" grpId="0" animBg="1"/>
      <p:bldP spid="12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982426B-8102-FBA4-2B73-53E613ACD7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LD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74D38B-5785-F8B5-87F1-FAE800F2B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detection: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C60945D-1299-EBFB-D4DD-74D7CB93260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76847" y="1210765"/>
            <a:ext cx="7957387" cy="5647236"/>
          </a:xfrm>
          <a:prstGeom prst="rect">
            <a:avLst/>
          </a:prstGeom>
        </p:spPr>
      </p:pic>
      <p:sp>
        <p:nvSpPr>
          <p:cNvPr id="4" name="圆角矩形 3">
            <a:extLst>
              <a:ext uri="{FF2B5EF4-FFF2-40B4-BE49-F238E27FC236}">
                <a16:creationId xmlns:a16="http://schemas.microsoft.com/office/drawing/2014/main" id="{F516C5E4-A875-8395-5999-BEC19A54DFB3}"/>
              </a:ext>
            </a:extLst>
          </p:cNvPr>
          <p:cNvSpPr/>
          <p:nvPr/>
        </p:nvSpPr>
        <p:spPr bwMode="auto">
          <a:xfrm>
            <a:off x="6576301" y="1466363"/>
            <a:ext cx="225332" cy="587905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" name="圆角矩形 5">
            <a:extLst>
              <a:ext uri="{FF2B5EF4-FFF2-40B4-BE49-F238E27FC236}">
                <a16:creationId xmlns:a16="http://schemas.microsoft.com/office/drawing/2014/main" id="{DD9D78A0-2CDF-221C-1208-83E5A943DC7D}"/>
              </a:ext>
            </a:extLst>
          </p:cNvPr>
          <p:cNvSpPr/>
          <p:nvPr/>
        </p:nvSpPr>
        <p:spPr bwMode="auto">
          <a:xfrm>
            <a:off x="9326217" y="4472608"/>
            <a:ext cx="695740" cy="675861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862EEA38-D93F-E338-C386-61C2E309B8BF}"/>
              </a:ext>
            </a:extLst>
          </p:cNvPr>
          <p:cNvSpPr/>
          <p:nvPr/>
        </p:nvSpPr>
        <p:spPr bwMode="auto">
          <a:xfrm>
            <a:off x="9247393" y="1378000"/>
            <a:ext cx="225332" cy="587905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6B3B9FDF-B4C7-502C-D0C5-287E8807178D}"/>
              </a:ext>
            </a:extLst>
          </p:cNvPr>
          <p:cNvSpPr/>
          <p:nvPr/>
        </p:nvSpPr>
        <p:spPr bwMode="auto">
          <a:xfrm>
            <a:off x="5999967" y="3798077"/>
            <a:ext cx="1565754" cy="185200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1321FAC8-B78F-4DB3-F001-5C5D76AD3C5D}"/>
              </a:ext>
            </a:extLst>
          </p:cNvPr>
          <p:cNvSpPr/>
          <p:nvPr/>
        </p:nvSpPr>
        <p:spPr bwMode="auto">
          <a:xfrm>
            <a:off x="9893532" y="3790970"/>
            <a:ext cx="1565754" cy="185200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21933356-9185-A12D-A7E6-18987C3ED4FF}"/>
              </a:ext>
            </a:extLst>
          </p:cNvPr>
          <p:cNvSpPr/>
          <p:nvPr/>
        </p:nvSpPr>
        <p:spPr bwMode="auto">
          <a:xfrm>
            <a:off x="6688967" y="4517953"/>
            <a:ext cx="695740" cy="675861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9488D280-F811-A17C-98A7-72972F1665BF}"/>
              </a:ext>
            </a:extLst>
          </p:cNvPr>
          <p:cNvSpPr/>
          <p:nvPr/>
        </p:nvSpPr>
        <p:spPr bwMode="auto">
          <a:xfrm>
            <a:off x="4520492" y="6646115"/>
            <a:ext cx="2864215" cy="197292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3FACF096-CCA3-5D34-CD8D-A39CC0E1C182}"/>
              </a:ext>
            </a:extLst>
          </p:cNvPr>
          <p:cNvSpPr/>
          <p:nvPr/>
        </p:nvSpPr>
        <p:spPr bwMode="auto">
          <a:xfrm>
            <a:off x="8428352" y="6627347"/>
            <a:ext cx="2864215" cy="197292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3266995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4982426B-8102-FBA4-2B73-53E613ACD7C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AI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2974D38B-5785-F8B5-87F1-FAE800F2BC0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detection: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D2968A8D-AECC-6E5A-8E1A-CF75CF931B2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66214" y="1216054"/>
            <a:ext cx="7968020" cy="5620324"/>
          </a:xfrm>
          <a:prstGeom prst="rect">
            <a:avLst/>
          </a:prstGeom>
        </p:spPr>
      </p:pic>
      <p:sp>
        <p:nvSpPr>
          <p:cNvPr id="5" name="圆角矩形 4">
            <a:extLst>
              <a:ext uri="{FF2B5EF4-FFF2-40B4-BE49-F238E27FC236}">
                <a16:creationId xmlns:a16="http://schemas.microsoft.com/office/drawing/2014/main" id="{3F1B1499-2433-A51A-CD36-1E7114948FFB}"/>
              </a:ext>
            </a:extLst>
          </p:cNvPr>
          <p:cNvSpPr/>
          <p:nvPr/>
        </p:nvSpPr>
        <p:spPr bwMode="auto">
          <a:xfrm>
            <a:off x="6529016" y="1549280"/>
            <a:ext cx="447981" cy="675861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475F79F1-5579-2ECF-47D7-57588626F64C}"/>
              </a:ext>
            </a:extLst>
          </p:cNvPr>
          <p:cNvSpPr/>
          <p:nvPr/>
        </p:nvSpPr>
        <p:spPr bwMode="auto">
          <a:xfrm>
            <a:off x="9153783" y="1549279"/>
            <a:ext cx="447981" cy="675861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ED9566BB-9F10-278F-BA82-BD1560C4BA56}"/>
              </a:ext>
            </a:extLst>
          </p:cNvPr>
          <p:cNvSpPr/>
          <p:nvPr/>
        </p:nvSpPr>
        <p:spPr bwMode="auto">
          <a:xfrm>
            <a:off x="5223353" y="3798077"/>
            <a:ext cx="2342368" cy="185200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F94F655F-007D-8AC0-F5A4-F82FF9D428BA}"/>
              </a:ext>
            </a:extLst>
          </p:cNvPr>
          <p:cNvSpPr/>
          <p:nvPr/>
        </p:nvSpPr>
        <p:spPr bwMode="auto">
          <a:xfrm>
            <a:off x="9091866" y="3798077"/>
            <a:ext cx="2342368" cy="185200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D4643CF3-6064-2FA1-22DF-93FB0FF84C26}"/>
              </a:ext>
            </a:extLst>
          </p:cNvPr>
          <p:cNvSpPr/>
          <p:nvPr/>
        </p:nvSpPr>
        <p:spPr bwMode="auto">
          <a:xfrm>
            <a:off x="6688967" y="4517953"/>
            <a:ext cx="695740" cy="675861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9FCD6DD4-CE63-2F69-7CE6-D4DDEAA713E4}"/>
              </a:ext>
            </a:extLst>
          </p:cNvPr>
          <p:cNvSpPr/>
          <p:nvPr/>
        </p:nvSpPr>
        <p:spPr bwMode="auto">
          <a:xfrm>
            <a:off x="9377773" y="4396036"/>
            <a:ext cx="695740" cy="675861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5D1A9A49-4332-1E43-5F8C-FADAC7560998}"/>
              </a:ext>
            </a:extLst>
          </p:cNvPr>
          <p:cNvSpPr/>
          <p:nvPr/>
        </p:nvSpPr>
        <p:spPr bwMode="auto">
          <a:xfrm>
            <a:off x="4419553" y="6631513"/>
            <a:ext cx="3015257" cy="167287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" name="圆角矩形 12">
            <a:extLst>
              <a:ext uri="{FF2B5EF4-FFF2-40B4-BE49-F238E27FC236}">
                <a16:creationId xmlns:a16="http://schemas.microsoft.com/office/drawing/2014/main" id="{9F31F54C-EFF3-A575-FF9A-B96CBAAE02F6}"/>
              </a:ext>
            </a:extLst>
          </p:cNvPr>
          <p:cNvSpPr/>
          <p:nvPr/>
        </p:nvSpPr>
        <p:spPr bwMode="auto">
          <a:xfrm>
            <a:off x="8388149" y="6631513"/>
            <a:ext cx="3015257" cy="167287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927713194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3C008B6-AC21-430F-0237-44CFA7CC611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761999" y="-33330"/>
            <a:ext cx="10668000" cy="676276"/>
          </a:xfrm>
        </p:spPr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tracking: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summary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kumimoji="1" lang="zh-CN" altLang="en-US" dirty="0"/>
          </a:p>
        </p:txBody>
      </p:sp>
      <p:graphicFrame>
        <p:nvGraphicFramePr>
          <p:cNvPr id="5" name="表格 4">
            <a:extLst>
              <a:ext uri="{FF2B5EF4-FFF2-40B4-BE49-F238E27FC236}">
                <a16:creationId xmlns:a16="http://schemas.microsoft.com/office/drawing/2014/main" id="{56786130-8EB4-851C-F6C6-93A80B177BC3}"/>
              </a:ext>
            </a:extLst>
          </p:cNvPr>
          <p:cNvGraphicFramePr>
            <a:graphicFrameLocks noGrp="1"/>
          </p:cNvGraphicFramePr>
          <p:nvPr/>
        </p:nvGraphicFramePr>
        <p:xfrm>
          <a:off x="2834308" y="2919011"/>
          <a:ext cx="8713693" cy="1905000"/>
        </p:xfrm>
        <a:graphic>
          <a:graphicData uri="http://schemas.openxmlformats.org/drawingml/2006/table">
            <a:tbl>
              <a:tblPr firstRow="1" firstCol="1" bandRow="1"/>
              <a:tblGrid>
                <a:gridCol w="894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496591027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972465379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879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LD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JDE-864x480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JDE-1088x640</a:t>
                      </a:r>
                      <a:endParaRPr lang="zh-CN" alt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87998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TVD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44124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-1.75%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0.15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104.50%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110.04%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-5.17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1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98.57%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112.07%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0.20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198.52%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164.91%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-4.27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129.55%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-0.93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83.76%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65.67%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-3.45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51.32%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77.32%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51.32%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-1.91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137.08%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-4.42%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0.02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31.82%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7.63%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-0.56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-36.71%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0.76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12.48%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0.50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801921"/>
                  </a:ext>
                </a:extLst>
              </a:tr>
              <a:tr h="80665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1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76.88%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44.26%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76.88%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-0.83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-17.88%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-32.37%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-17.88%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1.33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068686"/>
                  </a:ext>
                </a:extLst>
              </a:tr>
              <a:tr h="8799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46.70%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-0.36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68.56%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408664"/>
                  </a:ext>
                </a:extLst>
              </a:tr>
            </a:tbl>
          </a:graphicData>
        </a:graphic>
      </p:graphicFrame>
      <p:sp>
        <p:nvSpPr>
          <p:cNvPr id="6" name="矩形 5">
            <a:extLst>
              <a:ext uri="{FF2B5EF4-FFF2-40B4-BE49-F238E27FC236}">
                <a16:creationId xmlns:a16="http://schemas.microsoft.com/office/drawing/2014/main" id="{0251C362-08D6-0415-31D5-4D8A59008F27}"/>
              </a:ext>
            </a:extLst>
          </p:cNvPr>
          <p:cNvSpPr/>
          <p:nvPr/>
        </p:nvSpPr>
        <p:spPr bwMode="auto">
          <a:xfrm>
            <a:off x="761999" y="957431"/>
            <a:ext cx="10942321" cy="355002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graphicFrame>
        <p:nvGraphicFramePr>
          <p:cNvPr id="4" name="表格 3">
            <a:extLst>
              <a:ext uri="{FF2B5EF4-FFF2-40B4-BE49-F238E27FC236}">
                <a16:creationId xmlns:a16="http://schemas.microsoft.com/office/drawing/2014/main" id="{6D2EB872-FED3-5AC8-D8B9-6928F6240584}"/>
              </a:ext>
            </a:extLst>
          </p:cNvPr>
          <p:cNvGraphicFramePr>
            <a:graphicFrameLocks noGrp="1"/>
          </p:cNvGraphicFramePr>
          <p:nvPr/>
        </p:nvGraphicFramePr>
        <p:xfrm>
          <a:off x="2834307" y="908128"/>
          <a:ext cx="8713693" cy="1905000"/>
        </p:xfrm>
        <a:graphic>
          <a:graphicData uri="http://schemas.openxmlformats.org/drawingml/2006/table">
            <a:tbl>
              <a:tblPr firstRow="1" firstCol="1" bandRow="1"/>
              <a:tblGrid>
                <a:gridCol w="894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496591027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972465379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1528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RA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JDE-864x480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JDE-1088x640</a:t>
                      </a:r>
                      <a:endParaRPr lang="zh-CN" alt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152818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TVD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52818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12.98%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-0.32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24.11%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-0.99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6.52%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2.05%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-0.06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33.27%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0.56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1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9.25%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-4.40%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0.40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56.57%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59.32%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-9.58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55.34%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56.76%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-1.93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113.86%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-6.32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44.34%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61.45%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-0.82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0.34%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16.95%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-0.86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-42.80%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-42.41%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-31.14%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1.43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801921"/>
                  </a:ext>
                </a:extLst>
              </a:tr>
              <a:tr h="140083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1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-6.49%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6.80%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-0.34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-20.69%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-30.05%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-20.69%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1.03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068686"/>
                  </a:ext>
                </a:extLst>
              </a:tr>
              <a:tr h="152818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13.32%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27.95%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-2.10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408664"/>
                  </a:ext>
                </a:extLst>
              </a:tr>
            </a:tbl>
          </a:graphicData>
        </a:graphic>
      </p:graphicFrame>
      <p:graphicFrame>
        <p:nvGraphicFramePr>
          <p:cNvPr id="7" name="表格 6">
            <a:extLst>
              <a:ext uri="{FF2B5EF4-FFF2-40B4-BE49-F238E27FC236}">
                <a16:creationId xmlns:a16="http://schemas.microsoft.com/office/drawing/2014/main" id="{D74A6DA2-643E-614E-1292-87A2237FC3C3}"/>
              </a:ext>
            </a:extLst>
          </p:cNvPr>
          <p:cNvGraphicFramePr>
            <a:graphicFrameLocks noGrp="1"/>
          </p:cNvGraphicFramePr>
          <p:nvPr/>
        </p:nvGraphicFramePr>
        <p:xfrm>
          <a:off x="2834307" y="4929894"/>
          <a:ext cx="8713693" cy="1905000"/>
        </p:xfrm>
        <a:graphic>
          <a:graphicData uri="http://schemas.openxmlformats.org/drawingml/2006/table">
            <a:tbl>
              <a:tblPr firstRow="1" firstCol="1" bandRow="1"/>
              <a:tblGrid>
                <a:gridCol w="89438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496591027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972465379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1025158267"/>
                    </a:ext>
                  </a:extLst>
                </a:gridCol>
                <a:gridCol w="977413">
                  <a:extLst>
                    <a:ext uri="{9D8B030D-6E8A-4147-A177-3AD203B41FA5}">
                      <a16:colId xmlns:a16="http://schemas.microsoft.com/office/drawing/2014/main" val="29419670"/>
                    </a:ext>
                  </a:extLst>
                </a:gridCol>
              </a:tblGrid>
              <a:tr h="74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LD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algn="ctr"/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JDE-864x480</a:t>
                      </a:r>
                      <a:endParaRPr 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4">
                  <a:txBody>
                    <a:bodyPr/>
                    <a:lstStyle/>
                    <a:p>
                      <a:pPr marL="0" marR="0" lvl="0" indent="0" algn="ctr" defTabSz="68453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altLang="zh-CN" sz="1200" b="1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JDE-1088x640</a:t>
                      </a:r>
                      <a:endParaRPr lang="zh-CN" altLang="zh-CN" sz="1200" b="1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pPr algn="ctr"/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856240473"/>
                  </a:ext>
                </a:extLst>
              </a:tr>
              <a:tr h="74789">
                <a:tc rowSpan="2"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TVD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gridSpan="3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BD-Rate [%]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zh-CN"/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/>
                      <a:r>
                        <a:rPr lang="en-US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End-to-End BD-</a:t>
                      </a:r>
                      <a:r>
                        <a:rPr lang="en-US" altLang="zh-CN" sz="12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itchFamily="2" charset="-122"/>
                          <a:cs typeface="Times New Roman" panose="02020603050405020304" pitchFamily="18" charset="0"/>
                        </a:rPr>
                        <a:t>MOTA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2489">
                <a:tc vMerge="1">
                  <a:txBody>
                    <a:bodyPr/>
                    <a:lstStyle/>
                    <a:p>
                      <a:endParaRPr lang="zh-CN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MOTA (low4)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Pareto MOTA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lang="zh-CN" sz="1200" dirty="0"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TVD-01-1</a:t>
                      </a:r>
                      <a:endParaRPr lang="zh-CN" sz="1100" b="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0.74%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-10.44%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0.51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20.48%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20.95%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20.48%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-1.84 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TVD-01-2</a:t>
                      </a:r>
                      <a:endParaRPr lang="zh-CN" sz="1100" b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13.05%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-1.72%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0.36 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10.04%</a:t>
                      </a:r>
                      <a:endParaRPr lang="zh-CN" sz="110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11.53%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FF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-0.30 </a:t>
                      </a:r>
                      <a:endParaRPr lang="zh-CN" sz="1100" dirty="0">
                        <a:solidFill>
                          <a:srgbClr val="FF0000"/>
                        </a:solidFill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TVD-01-3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30.88%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-1.32%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0.14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28.17%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26.43%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-1.94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TVD-02-1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17.39%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32.77%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17.39%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-0.71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56.24%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61.74%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56.24%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-2.11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TVD-03-1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-20.83%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1.06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-20.25%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-24.23%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1.59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TVD-03-2</a:t>
                      </a:r>
                      <a:endParaRPr lang="zh-CN" sz="1100" b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-16.17%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-20.74%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0" marR="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0.85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-41.90%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-44.20%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-41.90%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2.89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156801921"/>
                  </a:ext>
                </a:extLst>
              </a:tr>
              <a:tr h="68556">
                <a:tc>
                  <a:txBody>
                    <a:bodyPr/>
                    <a:lstStyle/>
                    <a:p>
                      <a:pPr algn="ctr"/>
                      <a:r>
                        <a:rPr lang="en-US" sz="1100" b="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TVD-03-3</a:t>
                      </a:r>
                      <a:endParaRPr lang="zh-CN" sz="11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-12.62%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-12.26%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-21.94%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-29.13%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-21.94%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2.05 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749068686"/>
                  </a:ext>
                </a:extLst>
              </a:tr>
              <a:tr h="74789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200" b="0" dirty="0"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Times New Roman" panose="02020603050405020304" pitchFamily="18" charset="0"/>
                        </a:rPr>
                        <a:t>Avg</a:t>
                      </a:r>
                      <a:endParaRPr lang="zh-CN" sz="1200" b="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-7.13%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#NUM!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3.91%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3.80%</a:t>
                      </a:r>
                      <a:endParaRPr lang="zh-CN" sz="110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DengXian" panose="02010600030101010101" pitchFamily="2" charset="-122"/>
                          <a:cs typeface="Arial" panose="020B0604020202020204" pitchFamily="34" charset="0"/>
                        </a:rPr>
                        <a:t>0.05 </a:t>
                      </a:r>
                      <a:endParaRPr lang="zh-CN" sz="1100" dirty="0">
                        <a:effectLst/>
                        <a:latin typeface="Times New Roman" panose="02020603050405020304" pitchFamily="18" charset="0"/>
                        <a:ea typeface="DengXian" panose="02010600030101010101" pitchFamily="2" charset="-122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2300408664"/>
                  </a:ext>
                </a:extLst>
              </a:tr>
            </a:tbl>
          </a:graphicData>
        </a:graphic>
      </p:graphicFrame>
      <p:sp>
        <p:nvSpPr>
          <p:cNvPr id="9" name="内容占位符 1">
            <a:extLst>
              <a:ext uri="{FF2B5EF4-FFF2-40B4-BE49-F238E27FC236}">
                <a16:creationId xmlns:a16="http://schemas.microsoft.com/office/drawing/2014/main" id="{92BF54CE-FDAF-624E-3E74-E9C70521EC8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1999" y="908128"/>
            <a:ext cx="2072308" cy="4967287"/>
          </a:xfrm>
        </p:spPr>
        <p:txBody>
          <a:bodyPr/>
          <a:lstStyle/>
          <a:p>
            <a:r>
              <a:rPr kumimoji="1" lang="en-US" altLang="zh-CN" sz="1800" dirty="0"/>
              <a:t>Dramatic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Performance</a:t>
            </a:r>
            <a:r>
              <a:rPr kumimoji="1" lang="zh-CN" altLang="en-US" sz="1800" dirty="0"/>
              <a:t> </a:t>
            </a:r>
            <a:r>
              <a:rPr kumimoji="1" lang="en-US" altLang="zh-CN" sz="1800" dirty="0"/>
              <a:t>difference</a:t>
            </a:r>
            <a:endParaRPr kumimoji="1"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473589129"/>
      </p:ext>
    </p:extLst>
  </p:cSld>
  <p:clrMapOvr>
    <a:masterClrMapping/>
  </p:clrMapOvr>
  <p:transition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</p:txBody>
      </p:sp>
      <p:sp>
        <p:nvSpPr>
          <p:cNvPr id="7" name="内容占位符 6"/>
          <p:cNvSpPr>
            <a:spLocks noGrp="1"/>
          </p:cNvSpPr>
          <p:nvPr>
            <p:ph idx="1"/>
          </p:nvPr>
        </p:nvSpPr>
        <p:spPr>
          <a:xfrm>
            <a:off x="708212" y="1193175"/>
            <a:ext cx="11430000" cy="4967287"/>
          </a:xfrm>
        </p:spPr>
        <p:txBody>
          <a:bodyPr/>
          <a:lstStyle/>
          <a:p>
            <a:r>
              <a:rPr kumimoji="1" lang="en-US" altLang="zh-CN" sz="2000" dirty="0"/>
              <a:t>A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variety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of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machine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vision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models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proposed,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even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for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specific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machine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task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Object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detection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Object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tracking</a:t>
            </a:r>
          </a:p>
          <a:p>
            <a:r>
              <a:rPr kumimoji="1" lang="en-US" altLang="zh-CN" sz="2000" dirty="0"/>
              <a:t>However,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current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common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test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conditions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(CTC)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of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VCM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Only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a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single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machine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vision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model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is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used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evaluate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the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VCM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performance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VCM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performance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evaluation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may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not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be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stable</a:t>
            </a:r>
          </a:p>
        </p:txBody>
      </p:sp>
      <p:pic>
        <p:nvPicPr>
          <p:cNvPr id="2" name="图片 1">
            <a:extLst>
              <a:ext uri="{FF2B5EF4-FFF2-40B4-BE49-F238E27FC236}">
                <a16:creationId xmlns:a16="http://schemas.microsoft.com/office/drawing/2014/main" id="{DAABE455-88AE-1993-3E08-270F409147ED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82798" y="3650736"/>
            <a:ext cx="4347838" cy="2721817"/>
          </a:xfrm>
          <a:prstGeom prst="rect">
            <a:avLst/>
          </a:prstGeom>
        </p:spPr>
      </p:pic>
      <p:pic>
        <p:nvPicPr>
          <p:cNvPr id="4" name="图片 3">
            <a:extLst>
              <a:ext uri="{FF2B5EF4-FFF2-40B4-BE49-F238E27FC236}">
                <a16:creationId xmlns:a16="http://schemas.microsoft.com/office/drawing/2014/main" id="{610F7B00-4D16-10C6-95F6-3B8959E5549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05222" y="3648269"/>
            <a:ext cx="4347838" cy="2721817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972E708-6FD9-7294-B98C-87CFA4B7C940}"/>
              </a:ext>
            </a:extLst>
          </p:cNvPr>
          <p:cNvSpPr txBox="1"/>
          <p:nvPr/>
        </p:nvSpPr>
        <p:spPr>
          <a:xfrm>
            <a:off x="1164246" y="6608823"/>
            <a:ext cx="7625191" cy="2616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" altLang="zh-CN" sz="1100" dirty="0"/>
              <a:t>Data from Google scholar advanced search: </a:t>
            </a:r>
            <a:r>
              <a:rPr lang="en" altLang="zh-CN" sz="1100" dirty="0" err="1"/>
              <a:t>allintitle</a:t>
            </a:r>
            <a:r>
              <a:rPr lang="en" altLang="zh-CN" sz="1100" dirty="0"/>
              <a:t>: “object detection” or “</a:t>
            </a:r>
            <a:r>
              <a:rPr lang="en-US" altLang="zh-CN" sz="1100" dirty="0"/>
              <a:t>object</a:t>
            </a:r>
            <a:r>
              <a:rPr lang="zh-CN" altLang="en-US" sz="1100" dirty="0"/>
              <a:t> </a:t>
            </a:r>
            <a:r>
              <a:rPr lang="en-US" altLang="zh-CN" sz="1100" dirty="0"/>
              <a:t>tracking</a:t>
            </a:r>
            <a:r>
              <a:rPr lang="en" altLang="zh-CN" sz="1100" dirty="0"/>
              <a:t>.”</a:t>
            </a:r>
            <a:endParaRPr lang="zh-CN" altLang="en-US" sz="1100" dirty="0"/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AB025A7-FC36-FD00-B548-25FCBC51DDF0}"/>
              </a:ext>
            </a:extLst>
          </p:cNvPr>
          <p:cNvSpPr txBox="1"/>
          <p:nvPr/>
        </p:nvSpPr>
        <p:spPr>
          <a:xfrm>
            <a:off x="4635500" y="1739900"/>
            <a:ext cx="68482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2000" dirty="0">
                <a:solidFill>
                  <a:srgbClr val="FF0000"/>
                </a:solidFill>
              </a:rPr>
              <a:t>Over</a:t>
            </a:r>
            <a:r>
              <a:rPr kumimoji="1" lang="zh-CN" altLang="en-US" sz="2000" dirty="0">
                <a:solidFill>
                  <a:srgbClr val="FF0000"/>
                </a:solidFill>
              </a:rPr>
              <a:t> </a:t>
            </a:r>
            <a:r>
              <a:rPr kumimoji="1" lang="en-US" altLang="zh-CN" sz="2000" dirty="0">
                <a:solidFill>
                  <a:srgbClr val="FF0000"/>
                </a:solidFill>
              </a:rPr>
              <a:t>1000</a:t>
            </a:r>
            <a:r>
              <a:rPr kumimoji="1" lang="zh-CN" altLang="en-US" sz="2000" dirty="0">
                <a:solidFill>
                  <a:srgbClr val="FF0000"/>
                </a:solidFill>
              </a:rPr>
              <a:t> </a:t>
            </a:r>
            <a:r>
              <a:rPr kumimoji="1" lang="en-US" altLang="zh-CN" sz="2000" dirty="0">
                <a:solidFill>
                  <a:srgbClr val="FF0000"/>
                </a:solidFill>
              </a:rPr>
              <a:t>papers</a:t>
            </a:r>
            <a:r>
              <a:rPr kumimoji="1" lang="zh-CN" altLang="en-US" sz="2000" dirty="0">
                <a:solidFill>
                  <a:srgbClr val="FF0000"/>
                </a:solidFill>
              </a:rPr>
              <a:t> </a:t>
            </a:r>
            <a:r>
              <a:rPr kumimoji="1" lang="en-US" altLang="zh-CN" sz="2000" dirty="0">
                <a:solidFill>
                  <a:srgbClr val="FF0000"/>
                </a:solidFill>
              </a:rPr>
              <a:t>published</a:t>
            </a:r>
            <a:r>
              <a:rPr kumimoji="1" lang="zh-CN" altLang="en-US" sz="2000" dirty="0">
                <a:solidFill>
                  <a:srgbClr val="FF0000"/>
                </a:solidFill>
              </a:rPr>
              <a:t> </a:t>
            </a:r>
            <a:r>
              <a:rPr kumimoji="1" lang="en-US" altLang="zh-CN" sz="2000" dirty="0">
                <a:solidFill>
                  <a:srgbClr val="FF0000"/>
                </a:solidFill>
              </a:rPr>
              <a:t>for</a:t>
            </a:r>
            <a:r>
              <a:rPr kumimoji="1" lang="zh-CN" altLang="en-US" sz="2000" dirty="0">
                <a:solidFill>
                  <a:srgbClr val="FF0000"/>
                </a:solidFill>
              </a:rPr>
              <a:t> </a:t>
            </a:r>
            <a:r>
              <a:rPr kumimoji="1" lang="en-US" altLang="zh-CN" sz="2000" dirty="0">
                <a:solidFill>
                  <a:srgbClr val="FF0000"/>
                </a:solidFill>
              </a:rPr>
              <a:t>each</a:t>
            </a:r>
            <a:r>
              <a:rPr kumimoji="1" lang="zh-CN" altLang="en-US" sz="2000" dirty="0">
                <a:solidFill>
                  <a:srgbClr val="FF0000"/>
                </a:solidFill>
              </a:rPr>
              <a:t> </a:t>
            </a:r>
            <a:r>
              <a:rPr kumimoji="1" lang="en-US" altLang="zh-CN" sz="2000" dirty="0">
                <a:solidFill>
                  <a:srgbClr val="FF0000"/>
                </a:solidFill>
              </a:rPr>
              <a:t>task</a:t>
            </a:r>
            <a:r>
              <a:rPr kumimoji="1" lang="zh-CN" altLang="en-US" sz="2000" dirty="0">
                <a:solidFill>
                  <a:srgbClr val="FF0000"/>
                </a:solidFill>
              </a:rPr>
              <a:t> </a:t>
            </a:r>
            <a:r>
              <a:rPr kumimoji="1" lang="en-US" altLang="zh-CN" sz="2000" dirty="0">
                <a:solidFill>
                  <a:srgbClr val="FF0000"/>
                </a:solidFill>
              </a:rPr>
              <a:t>every</a:t>
            </a:r>
            <a:r>
              <a:rPr kumimoji="1" lang="zh-CN" altLang="en-US" sz="2000" dirty="0">
                <a:solidFill>
                  <a:srgbClr val="FF0000"/>
                </a:solidFill>
              </a:rPr>
              <a:t> </a:t>
            </a:r>
            <a:r>
              <a:rPr kumimoji="1" lang="en-US" altLang="zh-CN" sz="2000" dirty="0">
                <a:solidFill>
                  <a:srgbClr val="FF0000"/>
                </a:solidFill>
              </a:rPr>
              <a:t>year</a:t>
            </a:r>
            <a:r>
              <a:rPr kumimoji="1" lang="zh-CN" altLang="en-US" sz="2000" dirty="0">
                <a:solidFill>
                  <a:srgbClr val="FF0000"/>
                </a:solidFill>
              </a:rPr>
              <a:t> </a:t>
            </a:r>
            <a:r>
              <a:rPr kumimoji="1" lang="en-US" altLang="zh-CN" sz="2000" dirty="0">
                <a:solidFill>
                  <a:srgbClr val="FF0000"/>
                </a:solidFill>
              </a:rPr>
              <a:t>since</a:t>
            </a:r>
            <a:r>
              <a:rPr kumimoji="1" lang="zh-CN" altLang="en-US" sz="2000" dirty="0">
                <a:solidFill>
                  <a:srgbClr val="FF0000"/>
                </a:solidFill>
              </a:rPr>
              <a:t> </a:t>
            </a:r>
            <a:r>
              <a:rPr kumimoji="1" lang="en-US" altLang="zh-CN" sz="2000" dirty="0">
                <a:solidFill>
                  <a:srgbClr val="FF0000"/>
                </a:solidFill>
              </a:rPr>
              <a:t>2012</a:t>
            </a:r>
            <a:endParaRPr kumimoji="1" lang="zh-CN" altLang="en-US" sz="20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DFA7F3B-FA2D-7232-5977-F7751C9D79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RA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C96EB46-742B-C02C-0F24-17CAA970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tracking: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5" name="图片 4">
            <a:extLst>
              <a:ext uri="{FF2B5EF4-FFF2-40B4-BE49-F238E27FC236}">
                <a16:creationId xmlns:a16="http://schemas.microsoft.com/office/drawing/2014/main" id="{427C4FB9-B279-3B46-5C03-16253B50FBCA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519377" y="1227553"/>
            <a:ext cx="7914857" cy="5628785"/>
          </a:xfrm>
          <a:prstGeom prst="rect">
            <a:avLst/>
          </a:prstGeom>
        </p:spPr>
      </p:pic>
      <p:sp>
        <p:nvSpPr>
          <p:cNvPr id="4" name="圆角矩形 3">
            <a:extLst>
              <a:ext uri="{FF2B5EF4-FFF2-40B4-BE49-F238E27FC236}">
                <a16:creationId xmlns:a16="http://schemas.microsoft.com/office/drawing/2014/main" id="{54E48EB8-FD33-700B-FC33-5EEEE8796CAB}"/>
              </a:ext>
            </a:extLst>
          </p:cNvPr>
          <p:cNvSpPr/>
          <p:nvPr/>
        </p:nvSpPr>
        <p:spPr bwMode="auto">
          <a:xfrm>
            <a:off x="6552474" y="4415425"/>
            <a:ext cx="386945" cy="1123460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" name="圆角矩形 5">
            <a:extLst>
              <a:ext uri="{FF2B5EF4-FFF2-40B4-BE49-F238E27FC236}">
                <a16:creationId xmlns:a16="http://schemas.microsoft.com/office/drawing/2014/main" id="{B9A81CC8-967F-BDE8-77AF-2E563A3DC8B4}"/>
              </a:ext>
            </a:extLst>
          </p:cNvPr>
          <p:cNvSpPr/>
          <p:nvPr/>
        </p:nvSpPr>
        <p:spPr bwMode="auto">
          <a:xfrm>
            <a:off x="5348340" y="6631512"/>
            <a:ext cx="2054542" cy="187247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C6442402-4D5D-089C-04E4-074DF0ECA634}"/>
              </a:ext>
            </a:extLst>
          </p:cNvPr>
          <p:cNvSpPr/>
          <p:nvPr/>
        </p:nvSpPr>
        <p:spPr bwMode="auto">
          <a:xfrm>
            <a:off x="9177131" y="4393096"/>
            <a:ext cx="386945" cy="1123460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B03C5BB6-4A4B-B8F8-ECEB-1F59D509020F}"/>
              </a:ext>
            </a:extLst>
          </p:cNvPr>
          <p:cNvSpPr/>
          <p:nvPr/>
        </p:nvSpPr>
        <p:spPr bwMode="auto">
          <a:xfrm>
            <a:off x="9177131" y="6626317"/>
            <a:ext cx="2054542" cy="187247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3ADE7527-7DBA-6BEA-3007-889FAAE1A752}"/>
              </a:ext>
            </a:extLst>
          </p:cNvPr>
          <p:cNvSpPr/>
          <p:nvPr/>
        </p:nvSpPr>
        <p:spPr bwMode="auto">
          <a:xfrm>
            <a:off x="6552474" y="1341444"/>
            <a:ext cx="662518" cy="1280964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A3931F77-1FB7-D92C-258B-838B9185F57C}"/>
              </a:ext>
            </a:extLst>
          </p:cNvPr>
          <p:cNvSpPr/>
          <p:nvPr/>
        </p:nvSpPr>
        <p:spPr bwMode="auto">
          <a:xfrm>
            <a:off x="9177131" y="1341444"/>
            <a:ext cx="662518" cy="1280964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2AE15753-0EF6-1FEE-558D-2A0859B2F0A6}"/>
              </a:ext>
            </a:extLst>
          </p:cNvPr>
          <p:cNvSpPr/>
          <p:nvPr/>
        </p:nvSpPr>
        <p:spPr bwMode="auto">
          <a:xfrm>
            <a:off x="5348340" y="3830239"/>
            <a:ext cx="2054542" cy="174127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3" name="圆角矩形 12">
            <a:extLst>
              <a:ext uri="{FF2B5EF4-FFF2-40B4-BE49-F238E27FC236}">
                <a16:creationId xmlns:a16="http://schemas.microsoft.com/office/drawing/2014/main" id="{8A8B5987-52B2-6FE4-4DE4-9C11677918D5}"/>
              </a:ext>
            </a:extLst>
          </p:cNvPr>
          <p:cNvSpPr/>
          <p:nvPr/>
        </p:nvSpPr>
        <p:spPr bwMode="auto">
          <a:xfrm>
            <a:off x="9177131" y="3830239"/>
            <a:ext cx="2054542" cy="174127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0620488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DFA7F3B-FA2D-7232-5977-F7751C9D79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LD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C96EB46-742B-C02C-0F24-17CAA970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tracking: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EF3B6787-8518-FCBC-D5A8-1F85482306CB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295000" y="1240609"/>
            <a:ext cx="8137473" cy="5617391"/>
          </a:xfrm>
          <a:prstGeom prst="rect">
            <a:avLst/>
          </a:prstGeom>
        </p:spPr>
      </p:pic>
      <p:sp>
        <p:nvSpPr>
          <p:cNvPr id="5" name="圆角矩形 4">
            <a:extLst>
              <a:ext uri="{FF2B5EF4-FFF2-40B4-BE49-F238E27FC236}">
                <a16:creationId xmlns:a16="http://schemas.microsoft.com/office/drawing/2014/main" id="{9FA2CECB-4C3A-EEA2-9F81-075CFC93038E}"/>
              </a:ext>
            </a:extLst>
          </p:cNvPr>
          <p:cNvSpPr/>
          <p:nvPr/>
        </p:nvSpPr>
        <p:spPr bwMode="auto">
          <a:xfrm>
            <a:off x="9163879" y="1431236"/>
            <a:ext cx="761998" cy="1073426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" name="圆角矩形 5">
            <a:extLst>
              <a:ext uri="{FF2B5EF4-FFF2-40B4-BE49-F238E27FC236}">
                <a16:creationId xmlns:a16="http://schemas.microsoft.com/office/drawing/2014/main" id="{E00EC952-1C9D-ECF8-24C8-0CB29A099B4E}"/>
              </a:ext>
            </a:extLst>
          </p:cNvPr>
          <p:cNvSpPr/>
          <p:nvPr/>
        </p:nvSpPr>
        <p:spPr bwMode="auto">
          <a:xfrm>
            <a:off x="6443870" y="1431235"/>
            <a:ext cx="761999" cy="1073425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D25D767A-144D-EB8F-7B16-862CE6A5DBD0}"/>
              </a:ext>
            </a:extLst>
          </p:cNvPr>
          <p:cNvSpPr/>
          <p:nvPr/>
        </p:nvSpPr>
        <p:spPr bwMode="auto">
          <a:xfrm>
            <a:off x="5017990" y="3807912"/>
            <a:ext cx="2187879" cy="228866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A6F32108-CE40-AC1D-5110-7331801E5C59}"/>
              </a:ext>
            </a:extLst>
          </p:cNvPr>
          <p:cNvSpPr/>
          <p:nvPr/>
        </p:nvSpPr>
        <p:spPr bwMode="auto">
          <a:xfrm>
            <a:off x="9053459" y="3807912"/>
            <a:ext cx="2187879" cy="228866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6994861D-5ABE-D896-C994-D73841ABAED3}"/>
              </a:ext>
            </a:extLst>
          </p:cNvPr>
          <p:cNvSpPr/>
          <p:nvPr/>
        </p:nvSpPr>
        <p:spPr bwMode="auto">
          <a:xfrm>
            <a:off x="6443870" y="4278253"/>
            <a:ext cx="921434" cy="667823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1C2C437E-FB82-65D2-22D9-6F8F5952E7E5}"/>
              </a:ext>
            </a:extLst>
          </p:cNvPr>
          <p:cNvSpPr/>
          <p:nvPr/>
        </p:nvSpPr>
        <p:spPr bwMode="auto">
          <a:xfrm>
            <a:off x="9053459" y="4278252"/>
            <a:ext cx="921434" cy="667823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AFEF14A4-23D2-5A68-7652-E00A900D6507}"/>
              </a:ext>
            </a:extLst>
          </p:cNvPr>
          <p:cNvSpPr/>
          <p:nvPr/>
        </p:nvSpPr>
        <p:spPr bwMode="auto">
          <a:xfrm>
            <a:off x="8268812" y="6644038"/>
            <a:ext cx="2972526" cy="132217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50F45BB9-5EDD-AB87-4E16-80663A9A4AB2}"/>
              </a:ext>
            </a:extLst>
          </p:cNvPr>
          <p:cNvSpPr/>
          <p:nvPr/>
        </p:nvSpPr>
        <p:spPr bwMode="auto">
          <a:xfrm>
            <a:off x="4233343" y="6645800"/>
            <a:ext cx="2972526" cy="132217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9412365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6DFA7F3B-FA2D-7232-5977-F7751C9D79C9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dirty="0"/>
              <a:t>AI</a:t>
            </a:r>
            <a:endParaRPr kumimoji="1" lang="zh-CN" altLang="en-US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9C96EB46-742B-C02C-0F24-17CAA9706FA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Test2-object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tracking:</a:t>
            </a:r>
            <a:r>
              <a:rPr kumimoji="1" lang="zh-CN" altLang="en-US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showcases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A2EE3B99-8EC2-0364-85D6-737CE834C4F1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96DAC541-7B7A-43D3-8B79-37D633B846F1}">
                <asvg:svgBlip xmlns:asvg="http://schemas.microsoft.com/office/drawing/2016/SVG/main" r:embed="rId3"/>
              </a:ext>
            </a:extLst>
          </a:blip>
          <a:srcRect/>
          <a:stretch/>
        </p:blipFill>
        <p:spPr>
          <a:xfrm>
            <a:off x="3550126" y="1256990"/>
            <a:ext cx="7871868" cy="5601010"/>
          </a:xfrm>
          <a:prstGeom prst="rect">
            <a:avLst/>
          </a:prstGeom>
        </p:spPr>
      </p:pic>
      <p:sp>
        <p:nvSpPr>
          <p:cNvPr id="5" name="圆角矩形 4">
            <a:extLst>
              <a:ext uri="{FF2B5EF4-FFF2-40B4-BE49-F238E27FC236}">
                <a16:creationId xmlns:a16="http://schemas.microsoft.com/office/drawing/2014/main" id="{502DFD7C-70AC-8866-B88A-03DB835759B8}"/>
              </a:ext>
            </a:extLst>
          </p:cNvPr>
          <p:cNvSpPr/>
          <p:nvPr/>
        </p:nvSpPr>
        <p:spPr bwMode="auto">
          <a:xfrm>
            <a:off x="9511749" y="1500808"/>
            <a:ext cx="924338" cy="795131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6" name="圆角矩形 5">
            <a:extLst>
              <a:ext uri="{FF2B5EF4-FFF2-40B4-BE49-F238E27FC236}">
                <a16:creationId xmlns:a16="http://schemas.microsoft.com/office/drawing/2014/main" id="{130FE8FE-4E59-7779-E313-5A7CD0FB32B0}"/>
              </a:ext>
            </a:extLst>
          </p:cNvPr>
          <p:cNvSpPr/>
          <p:nvPr/>
        </p:nvSpPr>
        <p:spPr bwMode="auto">
          <a:xfrm>
            <a:off x="6841436" y="1500808"/>
            <a:ext cx="924338" cy="795131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7" name="圆角矩形 6">
            <a:extLst>
              <a:ext uri="{FF2B5EF4-FFF2-40B4-BE49-F238E27FC236}">
                <a16:creationId xmlns:a16="http://schemas.microsoft.com/office/drawing/2014/main" id="{B93E7B8C-EE31-89A8-331F-D61289DB4BE3}"/>
              </a:ext>
            </a:extLst>
          </p:cNvPr>
          <p:cNvSpPr/>
          <p:nvPr/>
        </p:nvSpPr>
        <p:spPr bwMode="auto">
          <a:xfrm>
            <a:off x="4588838" y="3820438"/>
            <a:ext cx="2889199" cy="186953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8" name="圆角矩形 7">
            <a:extLst>
              <a:ext uri="{FF2B5EF4-FFF2-40B4-BE49-F238E27FC236}">
                <a16:creationId xmlns:a16="http://schemas.microsoft.com/office/drawing/2014/main" id="{DD617164-0536-6DC9-5A96-4F6FF161C383}"/>
              </a:ext>
            </a:extLst>
          </p:cNvPr>
          <p:cNvSpPr/>
          <p:nvPr/>
        </p:nvSpPr>
        <p:spPr bwMode="auto">
          <a:xfrm>
            <a:off x="8423890" y="3820438"/>
            <a:ext cx="2889199" cy="186953"/>
          </a:xfrm>
          <a:prstGeom prst="roundRect">
            <a:avLst/>
          </a:prstGeom>
          <a:noFill/>
          <a:ln w="28575" cap="flat" cmpd="sng" algn="ctr">
            <a:solidFill>
              <a:srgbClr val="C0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9" name="圆角矩形 8">
            <a:extLst>
              <a:ext uri="{FF2B5EF4-FFF2-40B4-BE49-F238E27FC236}">
                <a16:creationId xmlns:a16="http://schemas.microsoft.com/office/drawing/2014/main" id="{3EF2EFDF-52D4-A6DE-61D2-AF34773A6A38}"/>
              </a:ext>
            </a:extLst>
          </p:cNvPr>
          <p:cNvSpPr/>
          <p:nvPr/>
        </p:nvSpPr>
        <p:spPr bwMode="auto">
          <a:xfrm>
            <a:off x="6791332" y="4156326"/>
            <a:ext cx="473765" cy="667823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0" name="圆角矩形 9">
            <a:extLst>
              <a:ext uri="{FF2B5EF4-FFF2-40B4-BE49-F238E27FC236}">
                <a16:creationId xmlns:a16="http://schemas.microsoft.com/office/drawing/2014/main" id="{E48BF267-3DD7-DA0C-E0ED-4498C22715DB}"/>
              </a:ext>
            </a:extLst>
          </p:cNvPr>
          <p:cNvSpPr/>
          <p:nvPr/>
        </p:nvSpPr>
        <p:spPr bwMode="auto">
          <a:xfrm>
            <a:off x="9381995" y="4503651"/>
            <a:ext cx="591922" cy="667823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1" name="圆角矩形 10">
            <a:extLst>
              <a:ext uri="{FF2B5EF4-FFF2-40B4-BE49-F238E27FC236}">
                <a16:creationId xmlns:a16="http://schemas.microsoft.com/office/drawing/2014/main" id="{2420849A-8FD9-F6BB-3FF6-003D3A87B698}"/>
              </a:ext>
            </a:extLst>
          </p:cNvPr>
          <p:cNvSpPr/>
          <p:nvPr/>
        </p:nvSpPr>
        <p:spPr bwMode="auto">
          <a:xfrm>
            <a:off x="5403031" y="6644039"/>
            <a:ext cx="2075006" cy="128467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  <p:sp>
        <p:nvSpPr>
          <p:cNvPr id="12" name="圆角矩形 11">
            <a:extLst>
              <a:ext uri="{FF2B5EF4-FFF2-40B4-BE49-F238E27FC236}">
                <a16:creationId xmlns:a16="http://schemas.microsoft.com/office/drawing/2014/main" id="{37FB265E-1697-796B-F894-736DFBFE87E7}"/>
              </a:ext>
            </a:extLst>
          </p:cNvPr>
          <p:cNvSpPr/>
          <p:nvPr/>
        </p:nvSpPr>
        <p:spPr bwMode="auto">
          <a:xfrm>
            <a:off x="9235009" y="6644039"/>
            <a:ext cx="2075006" cy="128467"/>
          </a:xfrm>
          <a:prstGeom prst="roundRect">
            <a:avLst/>
          </a:prstGeom>
          <a:noFill/>
          <a:ln w="28575" cap="flat" cmpd="sng" algn="ctr">
            <a:solidFill>
              <a:srgbClr val="FFC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32925153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FB8F6CA0-BF87-D551-9396-568B2D04629A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2000" y="1277649"/>
            <a:ext cx="10668000" cy="4967287"/>
          </a:xfrm>
        </p:spPr>
        <p:txBody>
          <a:bodyPr/>
          <a:lstStyle/>
          <a:p>
            <a:r>
              <a:rPr kumimoji="1" lang="en-US" altLang="zh-CN" sz="2000" dirty="0"/>
              <a:t>To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investigate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the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stability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of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the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performance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evaluation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with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single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model,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two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tests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are</a:t>
            </a:r>
            <a:r>
              <a:rPr kumimoji="1" lang="zh-CN" altLang="en-US" sz="2000" dirty="0"/>
              <a:t> </a:t>
            </a:r>
            <a:r>
              <a:rPr kumimoji="1" lang="en-US" altLang="zh-CN" sz="2000" dirty="0"/>
              <a:t>designed</a:t>
            </a: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Test1: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One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codec,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two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machine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vision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models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for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each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task,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compare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the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accuracies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of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two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models</a:t>
            </a:r>
          </a:p>
          <a:p>
            <a:pPr lvl="2"/>
            <a:r>
              <a:rPr kumimoji="1" lang="en-US" altLang="zh-CN" sz="2000" i="1" dirty="0">
                <a:solidFill>
                  <a:schemeClr val="tx1"/>
                </a:solidFill>
              </a:rPr>
              <a:t>Machine</a:t>
            </a:r>
            <a:r>
              <a:rPr kumimoji="1" lang="zh-CN" altLang="en-US" sz="2000" i="1" dirty="0">
                <a:solidFill>
                  <a:schemeClr val="tx1"/>
                </a:solidFill>
              </a:rPr>
              <a:t> </a:t>
            </a:r>
            <a:r>
              <a:rPr kumimoji="1" lang="en-US" altLang="zh-CN" sz="2000" i="1" dirty="0">
                <a:solidFill>
                  <a:schemeClr val="tx1"/>
                </a:solidFill>
              </a:rPr>
              <a:t>vision</a:t>
            </a:r>
            <a:r>
              <a:rPr kumimoji="1" lang="zh-CN" altLang="en-US" sz="2000" i="1" dirty="0">
                <a:solidFill>
                  <a:schemeClr val="tx1"/>
                </a:solidFill>
              </a:rPr>
              <a:t> </a:t>
            </a:r>
            <a:r>
              <a:rPr kumimoji="1" lang="en-US" altLang="zh-CN" sz="2000" i="1" dirty="0">
                <a:solidFill>
                  <a:schemeClr val="tx1"/>
                </a:solidFill>
              </a:rPr>
              <a:t>performance</a:t>
            </a:r>
            <a:r>
              <a:rPr kumimoji="1" lang="zh-CN" altLang="en-US" sz="2000" i="1" dirty="0">
                <a:solidFill>
                  <a:schemeClr val="tx1"/>
                </a:solidFill>
              </a:rPr>
              <a:t> </a:t>
            </a:r>
            <a:r>
              <a:rPr kumimoji="1" lang="en-US" altLang="zh-CN" sz="2000" i="1" dirty="0">
                <a:solidFill>
                  <a:schemeClr val="tx1"/>
                </a:solidFill>
              </a:rPr>
              <a:t>stability</a:t>
            </a:r>
          </a:p>
          <a:p>
            <a:pPr lvl="2"/>
            <a:endParaRPr kumimoji="1" lang="en-US" altLang="zh-CN" sz="2000" i="1" dirty="0">
              <a:solidFill>
                <a:schemeClr val="tx1"/>
              </a:solidFill>
            </a:endParaRPr>
          </a:p>
          <a:p>
            <a:pPr lvl="2"/>
            <a:endParaRPr kumimoji="1" lang="en-US" altLang="zh-CN" sz="2000" dirty="0">
              <a:solidFill>
                <a:schemeClr val="tx1"/>
              </a:solidFill>
            </a:endParaRPr>
          </a:p>
          <a:p>
            <a:pPr marL="681990" lvl="2" indent="0">
              <a:buNone/>
            </a:pPr>
            <a:endParaRPr kumimoji="1" lang="en-US" altLang="zh-CN" sz="2000" dirty="0">
              <a:solidFill>
                <a:schemeClr val="tx1"/>
              </a:solidFill>
            </a:endParaRPr>
          </a:p>
          <a:p>
            <a:pPr lvl="1"/>
            <a:r>
              <a:rPr kumimoji="1" lang="en-US" altLang="zh-CN" sz="2000" dirty="0">
                <a:solidFill>
                  <a:schemeClr val="tx1"/>
                </a:solidFill>
              </a:rPr>
              <a:t>Test2: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Two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codecs,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two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machine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vision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models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for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each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task,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analyze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the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codec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comparison</a:t>
            </a:r>
            <a:r>
              <a:rPr kumimoji="1" lang="zh-CN" altLang="en-US" sz="2000" dirty="0">
                <a:solidFill>
                  <a:schemeClr val="tx1"/>
                </a:solidFill>
              </a:rPr>
              <a:t> </a:t>
            </a:r>
            <a:r>
              <a:rPr kumimoji="1" lang="en-US" altLang="zh-CN" sz="2000" dirty="0">
                <a:solidFill>
                  <a:schemeClr val="tx1"/>
                </a:solidFill>
              </a:rPr>
              <a:t>results</a:t>
            </a:r>
          </a:p>
          <a:p>
            <a:pPr lvl="2"/>
            <a:r>
              <a:rPr kumimoji="1" lang="en-US" altLang="zh-CN" sz="2000" i="1" dirty="0">
                <a:solidFill>
                  <a:schemeClr val="tx1"/>
                </a:solidFill>
              </a:rPr>
              <a:t>Compression</a:t>
            </a:r>
            <a:r>
              <a:rPr kumimoji="1" lang="zh-CN" altLang="en-US" sz="2000" i="1" dirty="0">
                <a:solidFill>
                  <a:schemeClr val="tx1"/>
                </a:solidFill>
              </a:rPr>
              <a:t> </a:t>
            </a:r>
            <a:r>
              <a:rPr kumimoji="1" lang="en-US" altLang="zh-CN" sz="2000" i="1" dirty="0">
                <a:solidFill>
                  <a:schemeClr val="tx1"/>
                </a:solidFill>
              </a:rPr>
              <a:t>efficiency</a:t>
            </a:r>
            <a:r>
              <a:rPr kumimoji="1" lang="zh-CN" altLang="en-US" sz="2000" i="1" dirty="0">
                <a:solidFill>
                  <a:schemeClr val="tx1"/>
                </a:solidFill>
              </a:rPr>
              <a:t> </a:t>
            </a:r>
            <a:r>
              <a:rPr kumimoji="1" lang="en-US" altLang="zh-CN" sz="2000" i="1" dirty="0">
                <a:solidFill>
                  <a:schemeClr val="tx1"/>
                </a:solidFill>
              </a:rPr>
              <a:t>stability</a:t>
            </a:r>
          </a:p>
          <a:p>
            <a:endParaRPr kumimoji="1" lang="en-GB" altLang="zh-CN" sz="2000" dirty="0"/>
          </a:p>
          <a:p>
            <a:endParaRPr kumimoji="1" lang="zh-CN" altLang="en-US" sz="20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B4BB8EE6-AD5F-AC12-98E8-4A9D36186FD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dirty="0"/>
              <a:t>Introduction</a:t>
            </a:r>
            <a:r>
              <a:rPr kumimoji="1" lang="zh-CN" altLang="en-US" dirty="0"/>
              <a:t> </a:t>
            </a:r>
          </a:p>
        </p:txBody>
      </p:sp>
      <p:graphicFrame>
        <p:nvGraphicFramePr>
          <p:cNvPr id="4" name="表格 4">
            <a:extLst>
              <a:ext uri="{FF2B5EF4-FFF2-40B4-BE49-F238E27FC236}">
                <a16:creationId xmlns:a16="http://schemas.microsoft.com/office/drawing/2014/main" id="{5C8071FB-8D90-3DD0-B827-F43E6203099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62292195"/>
              </p:ext>
            </p:extLst>
          </p:nvPr>
        </p:nvGraphicFramePr>
        <p:xfrm>
          <a:off x="0" y="3060700"/>
          <a:ext cx="12192001" cy="6096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3745">
                  <a:extLst>
                    <a:ext uri="{9D8B030D-6E8A-4147-A177-3AD203B41FA5}">
                      <a16:colId xmlns:a16="http://schemas.microsoft.com/office/drawing/2014/main" val="4076099534"/>
                    </a:ext>
                  </a:extLst>
                </a:gridCol>
                <a:gridCol w="2642064">
                  <a:extLst>
                    <a:ext uri="{9D8B030D-6E8A-4147-A177-3AD203B41FA5}">
                      <a16:colId xmlns:a16="http://schemas.microsoft.com/office/drawing/2014/main" val="1428209997"/>
                    </a:ext>
                  </a:extLst>
                </a:gridCol>
                <a:gridCol w="2642064">
                  <a:extLst>
                    <a:ext uri="{9D8B030D-6E8A-4147-A177-3AD203B41FA5}">
                      <a16:colId xmlns:a16="http://schemas.microsoft.com/office/drawing/2014/main" val="15305531"/>
                    </a:ext>
                  </a:extLst>
                </a:gridCol>
                <a:gridCol w="2642064">
                  <a:extLst>
                    <a:ext uri="{9D8B030D-6E8A-4147-A177-3AD203B41FA5}">
                      <a16:colId xmlns:a16="http://schemas.microsoft.com/office/drawing/2014/main" val="2012130091"/>
                    </a:ext>
                  </a:extLst>
                </a:gridCol>
                <a:gridCol w="2642064">
                  <a:extLst>
                    <a:ext uri="{9D8B030D-6E8A-4147-A177-3AD203B41FA5}">
                      <a16:colId xmlns:a16="http://schemas.microsoft.com/office/drawing/2014/main" val="1192486335"/>
                    </a:ext>
                  </a:extLst>
                </a:gridCol>
              </a:tblGrid>
              <a:tr h="1613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Codec</a:t>
                      </a:r>
                      <a:endParaRPr lang="zh-CN" altLang="en-US" sz="14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Detection</a:t>
                      </a:r>
                      <a:endParaRPr lang="zh-CN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Tracking</a:t>
                      </a:r>
                      <a:endParaRPr lang="zh-CN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077631192"/>
                  </a:ext>
                </a:extLst>
              </a:tr>
              <a:tr h="161375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VTM-22.2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Faster-RCNN-X101-FPN</a:t>
                      </a:r>
                      <a:r>
                        <a:rPr lang="zh-CN" altLang="en-US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(X101)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CA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Faster-RCNN-R101-FPN</a:t>
                      </a:r>
                      <a:r>
                        <a:rPr lang="zh-CN" altLang="en-US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(R101)</a:t>
                      </a:r>
                      <a:r>
                        <a:rPr lang="zh-CN" altLang="zh-CN" sz="1400" dirty="0">
                          <a:effectLst/>
                        </a:rPr>
                        <a:t> 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JDE-1088x608</a:t>
                      </a:r>
                      <a:r>
                        <a:rPr lang="zh-CN" altLang="zh-CN" sz="1400" b="1" dirty="0">
                          <a:effectLst/>
                        </a:rPr>
                        <a:t> 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JDE-864x480</a:t>
                      </a:r>
                      <a:r>
                        <a:rPr lang="zh-CN" altLang="zh-CN" sz="1400" dirty="0">
                          <a:effectLst/>
                        </a:rPr>
                        <a:t> 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251049457"/>
                  </a:ext>
                </a:extLst>
              </a:tr>
            </a:tbl>
          </a:graphicData>
        </a:graphic>
      </p:graphicFrame>
      <p:graphicFrame>
        <p:nvGraphicFramePr>
          <p:cNvPr id="5" name="表格 5">
            <a:extLst>
              <a:ext uri="{FF2B5EF4-FFF2-40B4-BE49-F238E27FC236}">
                <a16:creationId xmlns:a16="http://schemas.microsoft.com/office/drawing/2014/main" id="{1E063974-D676-0529-315F-F1BDCCC5458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25262475"/>
              </p:ext>
            </p:extLst>
          </p:nvPr>
        </p:nvGraphicFramePr>
        <p:xfrm>
          <a:off x="2" y="5184111"/>
          <a:ext cx="12191998" cy="914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623746">
                  <a:extLst>
                    <a:ext uri="{9D8B030D-6E8A-4147-A177-3AD203B41FA5}">
                      <a16:colId xmlns:a16="http://schemas.microsoft.com/office/drawing/2014/main" val="711434360"/>
                    </a:ext>
                  </a:extLst>
                </a:gridCol>
                <a:gridCol w="2642063">
                  <a:extLst>
                    <a:ext uri="{9D8B030D-6E8A-4147-A177-3AD203B41FA5}">
                      <a16:colId xmlns:a16="http://schemas.microsoft.com/office/drawing/2014/main" val="590545664"/>
                    </a:ext>
                  </a:extLst>
                </a:gridCol>
                <a:gridCol w="2642063">
                  <a:extLst>
                    <a:ext uri="{9D8B030D-6E8A-4147-A177-3AD203B41FA5}">
                      <a16:colId xmlns:a16="http://schemas.microsoft.com/office/drawing/2014/main" val="2920655194"/>
                    </a:ext>
                  </a:extLst>
                </a:gridCol>
                <a:gridCol w="2642063">
                  <a:extLst>
                    <a:ext uri="{9D8B030D-6E8A-4147-A177-3AD203B41FA5}">
                      <a16:colId xmlns:a16="http://schemas.microsoft.com/office/drawing/2014/main" val="1456186672"/>
                    </a:ext>
                  </a:extLst>
                </a:gridCol>
                <a:gridCol w="2642063">
                  <a:extLst>
                    <a:ext uri="{9D8B030D-6E8A-4147-A177-3AD203B41FA5}">
                      <a16:colId xmlns:a16="http://schemas.microsoft.com/office/drawing/2014/main" val="1381868220"/>
                    </a:ext>
                  </a:extLst>
                </a:gridCol>
              </a:tblGrid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Codec</a:t>
                      </a:r>
                      <a:endParaRPr lang="zh-CN" altLang="en-US" sz="1400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Detection</a:t>
                      </a:r>
                      <a:endParaRPr lang="zh-CN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tc gridSpan="2"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Tracking</a:t>
                      </a:r>
                      <a:endParaRPr lang="zh-CN" altLang="en-US" sz="1400" dirty="0"/>
                    </a:p>
                  </a:txBody>
                  <a:tcPr anchor="ctr"/>
                </a:tc>
                <a:tc hMerge="1">
                  <a:txBody>
                    <a:bodyPr/>
                    <a:lstStyle/>
                    <a:p>
                      <a:pPr algn="ctr"/>
                      <a:endParaRPr lang="zh-CN" altLang="en-US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1146089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Anchor:</a:t>
                      </a:r>
                      <a:r>
                        <a:rPr lang="zh-CN" altLang="en-US" sz="1400" dirty="0"/>
                        <a:t> </a:t>
                      </a:r>
                      <a:r>
                        <a:rPr lang="en-US" altLang="zh-CN" sz="1400" dirty="0"/>
                        <a:t>VTM-22.2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X101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R101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JDE-1088x608</a:t>
                      </a:r>
                      <a:r>
                        <a:rPr lang="zh-CN" altLang="zh-CN" sz="1400" b="1" dirty="0">
                          <a:effectLst/>
                        </a:rPr>
                        <a:t> 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JDE-864x480</a:t>
                      </a:r>
                      <a:r>
                        <a:rPr lang="zh-CN" altLang="zh-CN" sz="1400" dirty="0">
                          <a:effectLst/>
                        </a:rPr>
                        <a:t> 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1351186650"/>
                  </a:ext>
                </a:extLst>
              </a:tr>
              <a:tr h="182880"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Test:</a:t>
                      </a:r>
                      <a:r>
                        <a:rPr lang="zh-CN" altLang="en-US" sz="1400" dirty="0"/>
                        <a:t> </a:t>
                      </a:r>
                      <a:r>
                        <a:rPr lang="en-US" altLang="zh-CN" sz="1400" dirty="0"/>
                        <a:t>HM-18.0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X101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dirty="0"/>
                        <a:t>R101</a:t>
                      </a:r>
                      <a:endParaRPr lang="zh-CN" altLang="en-US" sz="1400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b="1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JDE-1088x608</a:t>
                      </a:r>
                      <a:r>
                        <a:rPr lang="zh-CN" altLang="zh-CN" sz="1400" b="1" dirty="0">
                          <a:effectLst/>
                        </a:rPr>
                        <a:t> </a:t>
                      </a:r>
                      <a:endParaRPr lang="zh-CN" altLang="en-US" sz="1400" b="1" dirty="0"/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altLang="zh-CN" sz="140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JDE-864x480</a:t>
                      </a:r>
                      <a:r>
                        <a:rPr lang="zh-CN" altLang="zh-CN" sz="1400" dirty="0">
                          <a:effectLst/>
                        </a:rPr>
                        <a:t> </a:t>
                      </a:r>
                      <a:endParaRPr lang="zh-CN" altLang="en-US" sz="1400" dirty="0"/>
                    </a:p>
                  </a:txBody>
                  <a:tcPr anchor="ctr"/>
                </a:tc>
                <a:extLst>
                  <a:ext uri="{0D108BD9-81ED-4DB2-BD59-A6C34878D82A}">
                    <a16:rowId xmlns:a16="http://schemas.microsoft.com/office/drawing/2014/main" val="4020085074"/>
                  </a:ext>
                </a:extLst>
              </a:tr>
            </a:tbl>
          </a:graphicData>
        </a:graphic>
      </p:graphicFrame>
      <p:sp>
        <p:nvSpPr>
          <p:cNvPr id="6" name="文本框 5">
            <a:extLst>
              <a:ext uri="{FF2B5EF4-FFF2-40B4-BE49-F238E27FC236}">
                <a16:creationId xmlns:a16="http://schemas.microsoft.com/office/drawing/2014/main" id="{EC8DE28A-B732-8D8D-FF38-5DCCC36F2954}"/>
              </a:ext>
            </a:extLst>
          </p:cNvPr>
          <p:cNvSpPr txBox="1"/>
          <p:nvPr/>
        </p:nvSpPr>
        <p:spPr>
          <a:xfrm>
            <a:off x="1089658" y="6537342"/>
            <a:ext cx="671169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sz="1200" dirty="0"/>
              <a:t>The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model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name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bold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indicates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the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machine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model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used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in</a:t>
            </a:r>
            <a:r>
              <a:rPr kumimoji="1" lang="zh-CN" altLang="en-US" sz="1200" dirty="0"/>
              <a:t> </a:t>
            </a:r>
            <a:r>
              <a:rPr kumimoji="1" lang="en-US" altLang="zh-CN" sz="1200" dirty="0"/>
              <a:t>CTC</a:t>
            </a:r>
            <a:endParaRPr kumimoji="1" lang="zh-CN" altLang="en-US" sz="1200" dirty="0"/>
          </a:p>
        </p:txBody>
      </p:sp>
    </p:spTree>
    <p:extLst>
      <p:ext uri="{BB962C8B-B14F-4D97-AF65-F5344CB8AC3E}">
        <p14:creationId xmlns:p14="http://schemas.microsoft.com/office/powerpoint/2010/main" val="1668010639"/>
      </p:ext>
    </p:extLst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z="3200" dirty="0"/>
              <a:t>Outline</a:t>
            </a:r>
            <a:endParaRPr lang="zh-CN" altLang="en-US" sz="3200" dirty="0"/>
          </a:p>
        </p:txBody>
      </p:sp>
      <p:sp>
        <p:nvSpPr>
          <p:cNvPr id="88" name="内容占位符 1"/>
          <p:cNvSpPr>
            <a:spLocks noGrp="1"/>
          </p:cNvSpPr>
          <p:nvPr>
            <p:ph idx="1"/>
          </p:nvPr>
        </p:nvSpPr>
        <p:spPr>
          <a:xfrm>
            <a:off x="766234" y="1246898"/>
            <a:ext cx="11091138" cy="4967287"/>
          </a:xfrm>
        </p:spPr>
        <p:txBody>
          <a:bodyPr/>
          <a:lstStyle/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Introduction</a:t>
            </a:r>
          </a:p>
          <a:p>
            <a:r>
              <a:rPr kumimoji="1" lang="en-US" altLang="zh-CN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Test1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Test2</a:t>
            </a:r>
          </a:p>
          <a:p>
            <a:r>
              <a:rPr kumimoji="1" lang="en-US" altLang="zh-CN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Conclusion</a:t>
            </a:r>
          </a:p>
          <a:p>
            <a:endParaRPr kumimoji="1" lang="en-US" altLang="zh-CN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图片 3"/>
          <p:cNvPicPr>
            <a:picLocks noChangeAspect="1"/>
          </p:cNvPicPr>
          <p:nvPr/>
        </p:nvPicPr>
        <p:blipFill rotWithShape="1">
          <a:blip r:embed="rId2"/>
          <a:srcRect r="59006"/>
          <a:stretch/>
        </p:blipFill>
        <p:spPr>
          <a:xfrm>
            <a:off x="-1" y="6360459"/>
            <a:ext cx="1063067" cy="4975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85110838"/>
      </p:ext>
    </p:extLst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D895B33A-4941-C12D-EBE6-4F151A88566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66234" y="1342776"/>
            <a:ext cx="10668000" cy="4967287"/>
          </a:xfrm>
        </p:spPr>
        <p:txBody>
          <a:bodyPr/>
          <a:lstStyle/>
          <a:p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Investigate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</a:t>
            </a:r>
            <a:r>
              <a:rPr lang="en" altLang="zh-CN" sz="2200" dirty="0" err="1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achine</a:t>
            </a:r>
            <a:r>
              <a:rPr lang="en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vision performance stability</a:t>
            </a:r>
          </a:p>
          <a:p>
            <a:pPr lvl="1"/>
            <a:r>
              <a:rPr lang="en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Stable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machine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vision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performance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(for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machine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vision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models: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B):</a:t>
            </a:r>
          </a:p>
          <a:p>
            <a:pPr lvl="2"/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model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model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original</a:t>
            </a:r>
            <a:r>
              <a:rPr lang="zh-CN" altLang="en-US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video</a:t>
            </a:r>
          </a:p>
          <a:p>
            <a:pPr lvl="2"/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compressed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videos</a:t>
            </a:r>
          </a:p>
          <a:p>
            <a:pPr marL="1271905" lvl="4" indent="0">
              <a:buNone/>
            </a:pP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✅For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full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bitrate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range,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model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model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</a:t>
            </a:r>
          </a:p>
          <a:p>
            <a:pPr marL="1271905" lvl="4" indent="0">
              <a:buNone/>
            </a:pP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✅For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high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bitrate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range,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model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model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B;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for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low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bitrate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range,</a:t>
            </a:r>
          </a:p>
          <a:p>
            <a:pPr marL="1614805" lvl="5" indent="0">
              <a:buNone/>
            </a:pP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model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model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endParaRPr lang="en-US" altLang="zh-CN" sz="2200" dirty="0"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4"/>
            <a:r>
              <a:rPr lang="en-US" altLang="zh-CN" sz="2200" dirty="0">
                <a:solidFill>
                  <a:srgbClr val="C00000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Otherwise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,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if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model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b="1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alternately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better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than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model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across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the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bitrate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range,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machine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vision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performance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is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somewhat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unstable</a:t>
            </a:r>
          </a:p>
          <a:p>
            <a:pPr lvl="5"/>
            <a:r>
              <a:rPr lang="en-US" altLang="zh-CN" sz="2200" i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Multiple</a:t>
            </a:r>
            <a:r>
              <a:rPr lang="zh-CN" altLang="en-US" sz="2200" i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intersections</a:t>
            </a:r>
            <a:r>
              <a:rPr lang="zh-CN" altLang="en-US" sz="2200" i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between</a:t>
            </a:r>
            <a:r>
              <a:rPr lang="zh-CN" altLang="en-US" sz="2200" i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two</a:t>
            </a:r>
            <a:r>
              <a:rPr lang="zh-CN" altLang="en-US" sz="2200" i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i="1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curves</a:t>
            </a:r>
            <a:endParaRPr lang="en-US" altLang="zh-CN" sz="2200" i="1" dirty="0">
              <a:solidFill>
                <a:schemeClr val="tx1"/>
              </a:solidFill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pPr lvl="4"/>
            <a:endParaRPr lang="en-US" altLang="zh-CN" sz="2200" dirty="0">
              <a:solidFill>
                <a:schemeClr val="tx1"/>
              </a:solidFill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Conduct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experiments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on</a:t>
            </a:r>
            <a:r>
              <a:rPr lang="zh-CN" altLang="en-US" sz="22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object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detection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and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object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tracking</a:t>
            </a:r>
            <a:r>
              <a:rPr lang="zh-CN" altLang="en-US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 </a:t>
            </a:r>
            <a:r>
              <a:rPr lang="en-US" altLang="zh-CN" sz="2200" dirty="0">
                <a:latin typeface="Times New Roman" panose="02020603050405020304" pitchFamily="18" charset="0"/>
                <a:ea typeface="DengXian" panose="02010600030101010101" pitchFamily="2" charset="-122"/>
                <a:cs typeface="Times New Roman" panose="02020603050405020304" pitchFamily="18" charset="0"/>
              </a:rPr>
              <a:t>respectively</a:t>
            </a:r>
            <a:endParaRPr lang="en-US" altLang="zh-CN" sz="2200" dirty="0">
              <a:solidFill>
                <a:schemeClr val="tx1"/>
              </a:solidFill>
              <a:latin typeface="Times New Roman" panose="02020603050405020304" pitchFamily="18" charset="0"/>
              <a:ea typeface="DengXian" panose="02010600030101010101" pitchFamily="2" charset="-122"/>
              <a:cs typeface="Times New Roman" panose="02020603050405020304" pitchFamily="18" charset="0"/>
            </a:endParaRPr>
          </a:p>
          <a:p>
            <a:endParaRPr kumimoji="1" lang="zh-CN" altLang="en-US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C204A4C9-71E5-4339-3DB3-8F07A6A8E37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071924018"/>
      </p:ext>
    </p:extLst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>
            <a:extLst>
              <a:ext uri="{FF2B5EF4-FFF2-40B4-BE49-F238E27FC236}">
                <a16:creationId xmlns:a16="http://schemas.microsoft.com/office/drawing/2014/main" id="{090157D5-5730-4BF3-79BE-7962EBF0F0CD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kumimoji="1" lang="en-US" altLang="zh-CN" sz="2400" dirty="0"/>
              <a:t>Showcases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on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SFU-HW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dataset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under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random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access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(RA)</a:t>
            </a:r>
            <a:r>
              <a:rPr kumimoji="1" lang="zh-CN" altLang="en-US" sz="2400" dirty="0"/>
              <a:t> </a:t>
            </a:r>
            <a:r>
              <a:rPr kumimoji="1" lang="en-US" altLang="zh-CN" sz="2400" dirty="0"/>
              <a:t>configuration</a:t>
            </a: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M</a:t>
            </a:r>
            <a:r>
              <a:rPr lang="en-CA" altLang="zh-CN" sz="2400" dirty="0" err="1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ultiple</a:t>
            </a:r>
            <a:r>
              <a:rPr lang="en-CA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intersections between the two rate-accuracy curves can be observed</a:t>
            </a:r>
            <a:r>
              <a:rPr lang="en-US" altLang="zh-CN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.</a:t>
            </a:r>
            <a:r>
              <a:rPr lang="zh-CN" altLang="en-US" sz="2400" dirty="0">
                <a:effectLst/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endParaRPr lang="en-US" altLang="zh-CN" sz="2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Similar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for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other</a:t>
            </a:r>
            <a:r>
              <a:rPr lang="zh-CN" altLang="en-US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2400" dirty="0">
                <a:latin typeface="Times New Roman" panose="02020603050405020304" pitchFamily="18" charset="0"/>
                <a:ea typeface="DengXian" panose="02010600030101010101" pitchFamily="2" charset="-122"/>
              </a:rPr>
              <a:t>configurations</a:t>
            </a:r>
            <a:endParaRPr lang="en-US" altLang="zh-CN" sz="2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endParaRPr lang="en-US" altLang="zh-CN" sz="2400" dirty="0">
              <a:effectLst/>
              <a:latin typeface="Times New Roman" panose="02020603050405020304" pitchFamily="18" charset="0"/>
              <a:ea typeface="DengXian" panose="02010600030101010101" pitchFamily="2" charset="-122"/>
            </a:endParaRPr>
          </a:p>
          <a:p>
            <a:endParaRPr kumimoji="1" lang="zh-CN" altLang="en-US" sz="2400" dirty="0"/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7A7AD717-FF1A-5C9C-0C80-3017F5E0A2D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RA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2722D10E-1F8D-8D68-EB77-45D0FF892A2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016799"/>
            <a:ext cx="12145676" cy="3384000"/>
          </a:xfrm>
          <a:prstGeom prst="rect">
            <a:avLst/>
          </a:prstGeom>
        </p:spPr>
      </p:pic>
      <p:sp>
        <p:nvSpPr>
          <p:cNvPr id="6" name="文本框 5">
            <a:extLst>
              <a:ext uri="{FF2B5EF4-FFF2-40B4-BE49-F238E27FC236}">
                <a16:creationId xmlns:a16="http://schemas.microsoft.com/office/drawing/2014/main" id="{FA41A047-DB4D-0690-FFA4-15C4A70AD4D4}"/>
              </a:ext>
            </a:extLst>
          </p:cNvPr>
          <p:cNvSpPr txBox="1"/>
          <p:nvPr/>
        </p:nvSpPr>
        <p:spPr>
          <a:xfrm>
            <a:off x="662048" y="6565067"/>
            <a:ext cx="10191997" cy="30777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/>
            <a:r>
              <a:rPr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The</a:t>
            </a:r>
            <a:r>
              <a:rPr lang="zh-CN" altLang="en-US" sz="14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intersections</a:t>
            </a:r>
            <a:r>
              <a:rPr lang="zh-CN" altLang="en-US" sz="14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 </a:t>
            </a:r>
            <a:r>
              <a:rPr lang="en" altLang="zh-CN" sz="14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between two rate-accuracy curves are annotated with red square box in dashed lines, same below</a:t>
            </a:r>
            <a:r>
              <a:rPr lang="en-US" altLang="zh-CN" sz="1400" dirty="0">
                <a:solidFill>
                  <a:schemeClr val="tx1"/>
                </a:solidFill>
                <a:latin typeface="Times New Roman" panose="02020603050405020304" pitchFamily="18" charset="0"/>
                <a:ea typeface="DengXian" panose="02010600030101010101" pitchFamily="2" charset="-122"/>
              </a:rPr>
              <a:t>.</a:t>
            </a:r>
            <a:r>
              <a:rPr lang="zh-CN" altLang="zh-CN" sz="1400" dirty="0">
                <a:solidFill>
                  <a:schemeClr val="tx1"/>
                </a:solidFill>
                <a:effectLst/>
              </a:rPr>
              <a:t> </a:t>
            </a:r>
            <a:endParaRPr kumimoji="1" lang="zh-CN" altLang="en-US" sz="14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917581"/>
      </p:ext>
    </p:extLst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41A04FD1-20AF-8814-E5E7-9E846393DF4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LD</a:t>
            </a:r>
            <a:endParaRPr kumimoji="1" lang="zh-CN" altLang="en-US" dirty="0"/>
          </a:p>
        </p:txBody>
      </p:sp>
      <p:pic>
        <p:nvPicPr>
          <p:cNvPr id="4" name="图片 3">
            <a:extLst>
              <a:ext uri="{FF2B5EF4-FFF2-40B4-BE49-F238E27FC236}">
                <a16:creationId xmlns:a16="http://schemas.microsoft.com/office/drawing/2014/main" id="{9AE30D88-11BE-E80C-1B07-0EA853A80EDE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r="33173"/>
          <a:stretch/>
        </p:blipFill>
        <p:spPr>
          <a:xfrm>
            <a:off x="189471" y="2765755"/>
            <a:ext cx="7894355" cy="3384351"/>
          </a:xfrm>
          <a:prstGeom prst="rect">
            <a:avLst/>
          </a:prstGeom>
        </p:spPr>
      </p:pic>
      <p:sp>
        <p:nvSpPr>
          <p:cNvPr id="5" name="内容占位符 1">
            <a:extLst>
              <a:ext uri="{FF2B5EF4-FFF2-40B4-BE49-F238E27FC236}">
                <a16:creationId xmlns:a16="http://schemas.microsoft.com/office/drawing/2014/main" id="{DCA6828F-F888-21C5-C030-7E8E89A861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44"/>
            <a:ext cx="10668000" cy="4967287"/>
          </a:xfrm>
        </p:spPr>
        <p:txBody>
          <a:bodyPr/>
          <a:lstStyle/>
          <a:p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SFU-HW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dataset</a:t>
            </a:r>
            <a:r>
              <a:rPr kumimoji="1" lang="zh-CN" altLang="en-US" dirty="0"/>
              <a:t> </a:t>
            </a:r>
            <a:r>
              <a:rPr kumimoji="1" lang="en-US" altLang="zh-CN" dirty="0"/>
              <a:t>under</a:t>
            </a:r>
            <a:r>
              <a:rPr kumimoji="1" lang="zh-CN" altLang="en-US" dirty="0"/>
              <a:t> </a:t>
            </a:r>
            <a:r>
              <a:rPr kumimoji="1" lang="en-US" altLang="zh-CN" dirty="0"/>
              <a:t>low</a:t>
            </a:r>
            <a:r>
              <a:rPr kumimoji="1" lang="zh-CN" altLang="en-US" dirty="0"/>
              <a:t> </a:t>
            </a:r>
            <a:r>
              <a:rPr kumimoji="1" lang="en-US" altLang="zh-CN" dirty="0"/>
              <a:t>delay</a:t>
            </a:r>
            <a:r>
              <a:rPr kumimoji="1" lang="zh-CN" altLang="en-US" dirty="0"/>
              <a:t> </a:t>
            </a:r>
            <a:r>
              <a:rPr kumimoji="1" lang="en-US" altLang="zh-CN" dirty="0"/>
              <a:t>(LD)</a:t>
            </a:r>
            <a:r>
              <a:rPr kumimoji="1" lang="zh-CN" altLang="en-US" dirty="0"/>
              <a:t> </a:t>
            </a:r>
            <a:r>
              <a:rPr kumimoji="1" lang="en-US" altLang="zh-CN" dirty="0"/>
              <a:t>configuration</a:t>
            </a:r>
            <a:endParaRPr kumimoji="1" lang="zh-CN" altLang="en-US" dirty="0"/>
          </a:p>
        </p:txBody>
      </p:sp>
      <p:pic>
        <p:nvPicPr>
          <p:cNvPr id="6" name="图片 5">
            <a:extLst>
              <a:ext uri="{FF2B5EF4-FFF2-40B4-BE49-F238E27FC236}">
                <a16:creationId xmlns:a16="http://schemas.microsoft.com/office/drawing/2014/main" id="{4BBA00D9-E647-560A-80BC-1D2D56B389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3826" y="3212209"/>
            <a:ext cx="4008131" cy="2937897"/>
          </a:xfrm>
          <a:prstGeom prst="rect">
            <a:avLst/>
          </a:prstGeom>
        </p:spPr>
      </p:pic>
      <p:sp>
        <p:nvSpPr>
          <p:cNvPr id="7" name="矩形 6">
            <a:extLst>
              <a:ext uri="{FF2B5EF4-FFF2-40B4-BE49-F238E27FC236}">
                <a16:creationId xmlns:a16="http://schemas.microsoft.com/office/drawing/2014/main" id="{68F9284D-6EF5-2A0E-95C1-E591FB1EEFAA}"/>
              </a:ext>
            </a:extLst>
          </p:cNvPr>
          <p:cNvSpPr/>
          <p:nvPr/>
        </p:nvSpPr>
        <p:spPr bwMode="auto">
          <a:xfrm>
            <a:off x="9649193" y="3549183"/>
            <a:ext cx="289156" cy="289156"/>
          </a:xfrm>
          <a:prstGeom prst="rect">
            <a:avLst/>
          </a:prstGeom>
          <a:noFill/>
          <a:ln w="38100" cap="flat" cmpd="sng" algn="ctr">
            <a:solidFill>
              <a:srgbClr val="FF0000"/>
            </a:solidFill>
            <a:prstDash val="sysDot"/>
            <a:round/>
            <a:headEnd type="none" w="med" len="med"/>
            <a:tailEnd type="none" w="med" len="med"/>
          </a:ln>
        </p:spPr>
        <p:txBody>
          <a:bodyPr vert="horz" wrap="square" lIns="91440" tIns="45720" rIns="91440" bIns="45720" numCol="1" rtlCol="0" anchor="t" anchorCtr="0" compatLnSpc="1">
            <a:sp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1" u="none" strike="noStrike" cap="none" normalizeH="0" baseline="0">
              <a:ln>
                <a:noFill/>
              </a:ln>
              <a:solidFill>
                <a:schemeClr val="tx1"/>
              </a:solidFill>
              <a:effectLst/>
              <a:latin typeface="Times New Roman" panose="02020603050405020304" pitchFamily="18" charset="0"/>
              <a:ea typeface="宋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2058388"/>
      </p:ext>
    </p:extLst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标题 2">
            <a:extLst>
              <a:ext uri="{FF2B5EF4-FFF2-40B4-BE49-F238E27FC236}">
                <a16:creationId xmlns:a16="http://schemas.microsoft.com/office/drawing/2014/main" id="{F6D7B174-7D80-FB64-802B-C5F4EEC38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Test1-object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detection</a:t>
            </a:r>
            <a:r>
              <a:rPr kumimoji="1" lang="zh-CN" alt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kumimoji="1" lang="en-US" altLang="zh-CN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AI</a:t>
            </a:r>
            <a:endParaRPr kumimoji="1" lang="zh-CN" altLang="en-US" dirty="0"/>
          </a:p>
        </p:txBody>
      </p:sp>
      <p:pic>
        <p:nvPicPr>
          <p:cNvPr id="18" name="图片 17">
            <a:extLst>
              <a:ext uri="{FF2B5EF4-FFF2-40B4-BE49-F238E27FC236}">
                <a16:creationId xmlns:a16="http://schemas.microsoft.com/office/drawing/2014/main" id="{8508627A-C65E-80DB-8FF8-BDEC28397D5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9581" y="2550137"/>
            <a:ext cx="11980139" cy="3384000"/>
          </a:xfrm>
          <a:prstGeom prst="rect">
            <a:avLst/>
          </a:prstGeom>
        </p:spPr>
      </p:pic>
      <p:sp>
        <p:nvSpPr>
          <p:cNvPr id="19" name="内容占位符 1">
            <a:extLst>
              <a:ext uri="{FF2B5EF4-FFF2-40B4-BE49-F238E27FC236}">
                <a16:creationId xmlns:a16="http://schemas.microsoft.com/office/drawing/2014/main" id="{D88FD28B-0F2A-2BDA-230A-0B3FA73EC3BD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55651" y="1341444"/>
            <a:ext cx="10668000" cy="4967287"/>
          </a:xfrm>
        </p:spPr>
        <p:txBody>
          <a:bodyPr/>
          <a:lstStyle/>
          <a:p>
            <a:r>
              <a:rPr kumimoji="1" lang="en-US" altLang="zh-CN" dirty="0"/>
              <a:t>Showcases</a:t>
            </a:r>
            <a:r>
              <a:rPr kumimoji="1" lang="zh-CN" altLang="en-US" dirty="0"/>
              <a:t> </a:t>
            </a:r>
            <a:r>
              <a:rPr kumimoji="1" lang="en-US" altLang="zh-CN" dirty="0"/>
              <a:t>on</a:t>
            </a:r>
            <a:r>
              <a:rPr kumimoji="1" lang="zh-CN" altLang="en-US" dirty="0"/>
              <a:t> </a:t>
            </a:r>
            <a:r>
              <a:rPr kumimoji="1" lang="en-US" altLang="zh-CN" dirty="0"/>
              <a:t>SFU-HW</a:t>
            </a:r>
            <a:r>
              <a:rPr kumimoji="1" lang="zh-CN" altLang="en-US" dirty="0"/>
              <a:t> </a:t>
            </a:r>
            <a:r>
              <a:rPr kumimoji="1" lang="en-US" altLang="zh-CN" dirty="0"/>
              <a:t>dataset</a:t>
            </a:r>
            <a:r>
              <a:rPr kumimoji="1" lang="zh-CN" altLang="en-US" dirty="0"/>
              <a:t> </a:t>
            </a:r>
            <a:r>
              <a:rPr kumimoji="1" lang="en-US" altLang="zh-CN" dirty="0"/>
              <a:t>under</a:t>
            </a:r>
            <a:r>
              <a:rPr kumimoji="1" lang="zh-CN" altLang="en-US" dirty="0"/>
              <a:t> </a:t>
            </a:r>
            <a:r>
              <a:rPr kumimoji="1" lang="en-US" altLang="zh-CN" dirty="0"/>
              <a:t>all</a:t>
            </a:r>
            <a:r>
              <a:rPr kumimoji="1" lang="zh-CN" altLang="en-US" dirty="0"/>
              <a:t> </a:t>
            </a:r>
            <a:r>
              <a:rPr kumimoji="1" lang="en-US" altLang="zh-CN" dirty="0"/>
              <a:t>intra</a:t>
            </a:r>
            <a:r>
              <a:rPr kumimoji="1" lang="zh-CN" altLang="en-US" dirty="0"/>
              <a:t> </a:t>
            </a:r>
            <a:r>
              <a:rPr kumimoji="1" lang="en-US" altLang="zh-CN" dirty="0"/>
              <a:t>(AI)</a:t>
            </a:r>
            <a:r>
              <a:rPr kumimoji="1" lang="zh-CN" altLang="en-US" dirty="0"/>
              <a:t> </a:t>
            </a:r>
            <a:r>
              <a:rPr kumimoji="1" lang="en-US" altLang="zh-CN" dirty="0"/>
              <a:t>configuration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045576470"/>
      </p:ext>
    </p:extLst>
  </p:cSld>
  <p:clrMapOvr>
    <a:masterClrMapping/>
  </p:clrMapOvr>
  <p:transition/>
</p:sld>
</file>

<file path=ppt/theme/theme1.xml><?xml version="1.0" encoding="utf-8"?>
<a:theme xmlns:a="http://schemas.openxmlformats.org/drawingml/2006/main" name="主题1">
  <a:themeElements>
    <a:clrScheme name="1_Profile 9">
      <a:dk1>
        <a:srgbClr val="000000"/>
      </a:dk1>
      <a:lt1>
        <a:srgbClr val="FFFFFF"/>
      </a:lt1>
      <a:dk2>
        <a:srgbClr val="000000"/>
      </a:dk2>
      <a:lt2>
        <a:srgbClr val="DDDDDD"/>
      </a:lt2>
      <a:accent1>
        <a:srgbClr val="A3B2C1"/>
      </a:accent1>
      <a:accent2>
        <a:srgbClr val="CC0000"/>
      </a:accent2>
      <a:accent3>
        <a:srgbClr val="FFFFFF"/>
      </a:accent3>
      <a:accent4>
        <a:srgbClr val="000000"/>
      </a:accent4>
      <a:accent5>
        <a:srgbClr val="CED5DD"/>
      </a:accent5>
      <a:accent6>
        <a:srgbClr val="B90000"/>
      </a:accent6>
      <a:hlink>
        <a:srgbClr val="336699"/>
      </a:hlink>
      <a:folHlink>
        <a:srgbClr val="003366"/>
      </a:folHlink>
    </a:clrScheme>
    <a:fontScheme name="自定义 2">
      <a:majorFont>
        <a:latin typeface="Book Antiqua"/>
        <a:ea typeface="楷体"/>
        <a:cs typeface=""/>
      </a:majorFont>
      <a:minorFont>
        <a:latin typeface="Times New Roman"/>
        <a:ea typeface="楷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>
        <a:spAutoFit/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50000"/>
          </a:spcBef>
          <a:spcAft>
            <a:spcPct val="0"/>
          </a:spcAft>
          <a:buClrTx/>
          <a:buSzTx/>
          <a:buFontTx/>
          <a:buNone/>
          <a:defRPr kumimoji="0" lang="zh-CN" altLang="en-US" sz="1800" b="1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Times New Roman" panose="02020603050405020304" pitchFamily="18" charset="0"/>
            <a:ea typeface="宋体" pitchFamily="2" charset="-122"/>
          </a:defRPr>
        </a:defPPr>
      </a:lstStyle>
    </a:lnDef>
  </a:objectDefaults>
  <a:extraClrSchemeLst>
    <a:extraClrScheme>
      <a:clrScheme name="1_Profile 1">
        <a:dk1>
          <a:srgbClr val="A50021"/>
        </a:dk1>
        <a:lt1>
          <a:srgbClr val="FFFFFF"/>
        </a:lt1>
        <a:dk2>
          <a:srgbClr val="800000"/>
        </a:dk2>
        <a:lt2>
          <a:srgbClr val="FFFFFF"/>
        </a:lt2>
        <a:accent1>
          <a:srgbClr val="FF9900"/>
        </a:accent1>
        <a:accent2>
          <a:srgbClr val="FF3300"/>
        </a:accent2>
        <a:accent3>
          <a:srgbClr val="C0AAAA"/>
        </a:accent3>
        <a:accent4>
          <a:srgbClr val="DADADA"/>
        </a:accent4>
        <a:accent5>
          <a:srgbClr val="FFCAAA"/>
        </a:accent5>
        <a:accent6>
          <a:srgbClr val="E72D00"/>
        </a:accent6>
        <a:hlink>
          <a:srgbClr val="FFFFCC"/>
        </a:hlink>
        <a:folHlink>
          <a:srgbClr val="FFCC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2">
        <a:dk1>
          <a:srgbClr val="3C001E"/>
        </a:dk1>
        <a:lt1>
          <a:srgbClr val="FFFFFF"/>
        </a:lt1>
        <a:dk2>
          <a:srgbClr val="51072E"/>
        </a:dk2>
        <a:lt2>
          <a:srgbClr val="FFFFFF"/>
        </a:lt2>
        <a:accent1>
          <a:srgbClr val="89A38F"/>
        </a:accent1>
        <a:accent2>
          <a:srgbClr val="666699"/>
        </a:accent2>
        <a:accent3>
          <a:srgbClr val="B3AAAD"/>
        </a:accent3>
        <a:accent4>
          <a:srgbClr val="DADADA"/>
        </a:accent4>
        <a:accent5>
          <a:srgbClr val="C4CEC6"/>
        </a:accent5>
        <a:accent6>
          <a:srgbClr val="5C5C8A"/>
        </a:accent6>
        <a:hlink>
          <a:srgbClr val="808000"/>
        </a:hlink>
        <a:folHlink>
          <a:srgbClr val="66663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3">
        <a:dk1>
          <a:srgbClr val="333333"/>
        </a:dk1>
        <a:lt1>
          <a:srgbClr val="FFFFFF"/>
        </a:lt1>
        <a:dk2>
          <a:srgbClr val="000000"/>
        </a:dk2>
        <a:lt2>
          <a:srgbClr val="FFFFFF"/>
        </a:lt2>
        <a:accent1>
          <a:srgbClr val="3399FF"/>
        </a:accent1>
        <a:accent2>
          <a:srgbClr val="CC0000"/>
        </a:accent2>
        <a:accent3>
          <a:srgbClr val="AAAAAA"/>
        </a:accent3>
        <a:accent4>
          <a:srgbClr val="DADADA"/>
        </a:accent4>
        <a:accent5>
          <a:srgbClr val="ADCAFF"/>
        </a:accent5>
        <a:accent6>
          <a:srgbClr val="B90000"/>
        </a:accent6>
        <a:hlink>
          <a:srgbClr val="666699"/>
        </a:hlink>
        <a:folHlink>
          <a:srgbClr val="6600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4">
        <a:dk1>
          <a:srgbClr val="4B3D1B"/>
        </a:dk1>
        <a:lt1>
          <a:srgbClr val="FFFFFF"/>
        </a:lt1>
        <a:dk2>
          <a:srgbClr val="330000"/>
        </a:dk2>
        <a:lt2>
          <a:srgbClr val="FFFFFF"/>
        </a:lt2>
        <a:accent1>
          <a:srgbClr val="CC9900"/>
        </a:accent1>
        <a:accent2>
          <a:srgbClr val="CC6600"/>
        </a:accent2>
        <a:accent3>
          <a:srgbClr val="ADAAAA"/>
        </a:accent3>
        <a:accent4>
          <a:srgbClr val="DADADA"/>
        </a:accent4>
        <a:accent5>
          <a:srgbClr val="E2CAAA"/>
        </a:accent5>
        <a:accent6>
          <a:srgbClr val="B95C00"/>
        </a:accent6>
        <a:hlink>
          <a:srgbClr val="666699"/>
        </a:hlink>
        <a:folHlink>
          <a:srgbClr val="CC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5">
        <a:dk1>
          <a:srgbClr val="006666"/>
        </a:dk1>
        <a:lt1>
          <a:srgbClr val="FFFFFF"/>
        </a:lt1>
        <a:dk2>
          <a:srgbClr val="003366"/>
        </a:dk2>
        <a:lt2>
          <a:srgbClr val="FFFFFF"/>
        </a:lt2>
        <a:accent1>
          <a:srgbClr val="0099CC"/>
        </a:accent1>
        <a:accent2>
          <a:srgbClr val="6666FF"/>
        </a:accent2>
        <a:accent3>
          <a:srgbClr val="AAADB8"/>
        </a:accent3>
        <a:accent4>
          <a:srgbClr val="DADADA"/>
        </a:accent4>
        <a:accent5>
          <a:srgbClr val="AACAE2"/>
        </a:accent5>
        <a:accent6>
          <a:srgbClr val="5C5CE7"/>
        </a:accent6>
        <a:hlink>
          <a:srgbClr val="FFFFCC"/>
        </a:hlink>
        <a:folHlink>
          <a:srgbClr val="FF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6">
        <a:dk1>
          <a:srgbClr val="003366"/>
        </a:dk1>
        <a:lt1>
          <a:srgbClr val="FFFFFF"/>
        </a:lt1>
        <a:dk2>
          <a:srgbClr val="006666"/>
        </a:dk2>
        <a:lt2>
          <a:srgbClr val="FFFFFF"/>
        </a:lt2>
        <a:accent1>
          <a:srgbClr val="6699FF"/>
        </a:accent1>
        <a:accent2>
          <a:srgbClr val="00CCFF"/>
        </a:accent2>
        <a:accent3>
          <a:srgbClr val="AAB8B8"/>
        </a:accent3>
        <a:accent4>
          <a:srgbClr val="DADADA"/>
        </a:accent4>
        <a:accent5>
          <a:srgbClr val="B8CAFF"/>
        </a:accent5>
        <a:accent6>
          <a:srgbClr val="00B9E7"/>
        </a:accent6>
        <a:hlink>
          <a:srgbClr val="FFFFCC"/>
        </a:hlink>
        <a:folHlink>
          <a:srgbClr val="33CCC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7">
        <a:dk1>
          <a:srgbClr val="000000"/>
        </a:dk1>
        <a:lt1>
          <a:srgbClr val="619CB1"/>
        </a:lt1>
        <a:dk2>
          <a:srgbClr val="FFFFFF"/>
        </a:dk2>
        <a:lt2>
          <a:srgbClr val="4E899E"/>
        </a:lt2>
        <a:accent1>
          <a:srgbClr val="FFCC00"/>
        </a:accent1>
        <a:accent2>
          <a:srgbClr val="B6523E"/>
        </a:accent2>
        <a:accent3>
          <a:srgbClr val="B7CBD5"/>
        </a:accent3>
        <a:accent4>
          <a:srgbClr val="000000"/>
        </a:accent4>
        <a:accent5>
          <a:srgbClr val="FFE2AA"/>
        </a:accent5>
        <a:accent6>
          <a:srgbClr val="A54937"/>
        </a:accent6>
        <a:hlink>
          <a:srgbClr val="99CC00"/>
        </a:hlink>
        <a:folHlink>
          <a:srgbClr val="66669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Profile 8">
        <a:dk1>
          <a:srgbClr val="598600"/>
        </a:dk1>
        <a:lt1>
          <a:srgbClr val="FFFFFF"/>
        </a:lt1>
        <a:dk2>
          <a:srgbClr val="336600"/>
        </a:dk2>
        <a:lt2>
          <a:srgbClr val="FFFFFF"/>
        </a:lt2>
        <a:accent1>
          <a:srgbClr val="33CC33"/>
        </a:accent1>
        <a:accent2>
          <a:srgbClr val="99CC00"/>
        </a:accent2>
        <a:accent3>
          <a:srgbClr val="ADB8AA"/>
        </a:accent3>
        <a:accent4>
          <a:srgbClr val="DADADA"/>
        </a:accent4>
        <a:accent5>
          <a:srgbClr val="ADE2AD"/>
        </a:accent5>
        <a:accent6>
          <a:srgbClr val="8AB900"/>
        </a:accent6>
        <a:hlink>
          <a:srgbClr val="FFCC00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Profile 9">
        <a:dk1>
          <a:srgbClr val="000000"/>
        </a:dk1>
        <a:lt1>
          <a:srgbClr val="FFFFFF"/>
        </a:lt1>
        <a:dk2>
          <a:srgbClr val="000000"/>
        </a:dk2>
        <a:lt2>
          <a:srgbClr val="DDDDDD"/>
        </a:lt2>
        <a:accent1>
          <a:srgbClr val="A3B2C1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CED5DD"/>
        </a:accent5>
        <a:accent6>
          <a:srgbClr val="B90000"/>
        </a:accent6>
        <a:hlink>
          <a:srgbClr val="336699"/>
        </a:hlink>
        <a:folHlink>
          <a:srgbClr val="00336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5E5E5E"/>
      </a:dk2>
      <a:lt2>
        <a:srgbClr val="D5D5D5"/>
      </a:lt2>
      <a:accent1>
        <a:srgbClr val="00A2FF"/>
      </a:accent1>
      <a:accent2>
        <a:srgbClr val="16E7CF"/>
      </a:accent2>
      <a:accent3>
        <a:srgbClr val="61D836"/>
      </a:accent3>
      <a:accent4>
        <a:srgbClr val="FAE232"/>
      </a:accent4>
      <a:accent5>
        <a:srgbClr val="FF644E"/>
      </a:accent5>
      <a:accent6>
        <a:srgbClr val="EF5FA7"/>
      </a:accent6>
      <a:hlink>
        <a:srgbClr val="0000FF"/>
      </a:hlink>
      <a:folHlink>
        <a:srgbClr val="FF00FF"/>
      </a:folHlink>
    </a:clrScheme>
    <a:fontScheme name="White">
      <a:majorFont>
        <a:latin typeface="Helvetica Neue Medium"/>
        <a:ea typeface="Helvetica Neue Medium"/>
        <a:cs typeface="Helvetica Neue Medium"/>
      </a:majorFont>
      <a:minorFont>
        <a:latin typeface="Helvetica Neue Medium"/>
        <a:ea typeface="Helvetica Neue Medium"/>
        <a:cs typeface="Helvetica Neue Medium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 w="12700" cap="flat">
          <a:noFill/>
          <a:miter lim="400000"/>
        </a:ln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200" b="0" i="0" u="none" strike="noStrike" cap="none" spc="0" normalizeH="0" baseline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Neue Medium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3000" b="1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  <a:latin typeface="Helvetica Neue" panose="02000503000000020004"/>
            <a:ea typeface="Helvetica Neue" panose="02000503000000020004"/>
            <a:cs typeface="Helvetica Neue" panose="02000503000000020004"/>
            <a:sym typeface="Helvetica Neue" panose="02000503000000020004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5515</TotalTime>
  <Words>2251</Words>
  <Application>Microsoft Macintosh PowerPoint</Application>
  <PresentationFormat>宽屏</PresentationFormat>
  <Paragraphs>857</Paragraphs>
  <Slides>32</Slides>
  <Notes>3</Notes>
  <HiddenSlides>0</HiddenSlides>
  <MMClips>0</MMClips>
  <ScaleCrop>false</ScaleCrop>
  <HeadingPairs>
    <vt:vector size="6" baseType="variant">
      <vt:variant>
        <vt:lpstr>已用的字体</vt:lpstr>
      </vt:variant>
      <vt:variant>
        <vt:i4>9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32</vt:i4>
      </vt:variant>
    </vt:vector>
  </HeadingPairs>
  <TitlesOfParts>
    <vt:vector size="43" baseType="lpstr">
      <vt:lpstr>等线</vt:lpstr>
      <vt:lpstr>楷体</vt:lpstr>
      <vt:lpstr>Alibaba-PuHuiTi-R</vt:lpstr>
      <vt:lpstr>Book Antiqua</vt:lpstr>
      <vt:lpstr>Helvetica Neue</vt:lpstr>
      <vt:lpstr>Helvetica Neue Light</vt:lpstr>
      <vt:lpstr>Helvetica Neue Medium</vt:lpstr>
      <vt:lpstr>Times New Roman</vt:lpstr>
      <vt:lpstr>Wingdings</vt:lpstr>
      <vt:lpstr>主题1</vt:lpstr>
      <vt:lpstr>White</vt:lpstr>
      <vt:lpstr>PowerPoint 演示文稿</vt:lpstr>
      <vt:lpstr>Outline</vt:lpstr>
      <vt:lpstr>Introduction</vt:lpstr>
      <vt:lpstr>Introduction </vt:lpstr>
      <vt:lpstr>Outline</vt:lpstr>
      <vt:lpstr>Test1</vt:lpstr>
      <vt:lpstr>Test1-object detection RA</vt:lpstr>
      <vt:lpstr>Test1-object detection LD</vt:lpstr>
      <vt:lpstr>Test1-object detection AI</vt:lpstr>
      <vt:lpstr>Test1-object tracking</vt:lpstr>
      <vt:lpstr>Outline</vt:lpstr>
      <vt:lpstr>Test2-object detection: summary </vt:lpstr>
      <vt:lpstr>Test2-object detection: showcases</vt:lpstr>
      <vt:lpstr>Test2-object detection: showcases</vt:lpstr>
      <vt:lpstr>Test2-object detection: showcases</vt:lpstr>
      <vt:lpstr>Test2-object tracking: summary </vt:lpstr>
      <vt:lpstr>Test2-object tracking: showcases</vt:lpstr>
      <vt:lpstr>Test2-object tracking: showcases</vt:lpstr>
      <vt:lpstr>Test2-object tracking: showcases</vt:lpstr>
      <vt:lpstr>Outline</vt:lpstr>
      <vt:lpstr>Conclusion</vt:lpstr>
      <vt:lpstr>PowerPoint 演示文稿</vt:lpstr>
      <vt:lpstr>PowerPoint 演示文稿</vt:lpstr>
      <vt:lpstr>Stable machine vision performance</vt:lpstr>
      <vt:lpstr>Test2-object detection: summary </vt:lpstr>
      <vt:lpstr>Test2-object detection: showcases</vt:lpstr>
      <vt:lpstr>Test2-object detection: showcases</vt:lpstr>
      <vt:lpstr>Test2-object detection: showcases</vt:lpstr>
      <vt:lpstr>Test2-object tracking: summary </vt:lpstr>
      <vt:lpstr>Test2-object tracking: showcases</vt:lpstr>
      <vt:lpstr>Test2-object tracking: showcases</vt:lpstr>
      <vt:lpstr>Test2-object tracking: showcases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Week Report</dc:title>
  <dc:creator>WANG Shurun</dc:creator>
  <cp:lastModifiedBy>v3</cp:lastModifiedBy>
  <cp:revision>930</cp:revision>
  <dcterms:created xsi:type="dcterms:W3CDTF">2023-04-24T16:20:55Z</dcterms:created>
  <dcterms:modified xsi:type="dcterms:W3CDTF">2024-01-23T23:16:08Z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2052-3.6.0.5672</vt:lpwstr>
  </property>
</Properties>
</file>