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2775" r:id="rId3"/>
    <p:sldId id="2778" r:id="rId4"/>
    <p:sldId id="2786" r:id="rId5"/>
    <p:sldId id="2784" r:id="rId6"/>
    <p:sldId id="2785" r:id="rId7"/>
    <p:sldId id="259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</p:embeddedFontLst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65" d="100"/>
          <a:sy n="165" d="100"/>
        </p:scale>
        <p:origin x="370" y="96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2679762"/>
            <a:ext cx="6044716" cy="723275"/>
          </a:xfrm>
        </p:spPr>
        <p:txBody>
          <a:bodyPr/>
          <a:lstStyle/>
          <a:p>
            <a:pPr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Gang Li, Tong Tang, Lei Luo, Hongwei Guo (UESTC)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671650"/>
            <a:ext cx="8784976" cy="830997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JVET-AG0074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	Non-EE2: IntraTMP with HMVP Candidates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In ECM11.0, IntraTMP and IBC BV will be stored to the history BV list. </a:t>
            </a:r>
          </a:p>
          <a:p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history BV list will be referenced by IBC AMVP, IBC merge, and chroma DBV modes. </a:t>
            </a:r>
          </a:p>
          <a:p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However, IntraTMP does not use the history BV list even though it also uses block vectors to generate prediction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9C3A9E-E2FD-478E-9A1A-94CE65819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48BDCF-5303-47E3-B1A1-A875B99EC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842" y="1110751"/>
            <a:ext cx="4477169" cy="32403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HMVP list will also be used in IntraTMP mode.</a:t>
            </a:r>
          </a:p>
          <a:p>
            <a:endParaRPr lang="en-US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HMVP list used in our proposal is the same as the HMVP list used in IBC mode.</a:t>
            </a:r>
          </a:p>
          <a:p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For added BV candidates that are not within the predefined search range, expanding their refinement search window to 5x5.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9AD894-14BE-4ECC-87AB-392A6DD37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91F405D-CA38-49B0-81AE-D71135F68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345" y="1110750"/>
            <a:ext cx="3939802" cy="324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69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Based on the platform in ECM11.0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583E76E-8F5C-408D-9133-D1F7CAB08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431018"/>
              </p:ext>
            </p:extLst>
          </p:nvPr>
        </p:nvGraphicFramePr>
        <p:xfrm>
          <a:off x="1187624" y="1563638"/>
          <a:ext cx="6358741" cy="1252975"/>
        </p:xfrm>
        <a:graphic>
          <a:graphicData uri="http://schemas.openxmlformats.org/drawingml/2006/table">
            <a:tbl>
              <a:tblPr/>
              <a:tblGrid>
                <a:gridCol w="953995">
                  <a:extLst>
                    <a:ext uri="{9D8B030D-6E8A-4147-A177-3AD203B41FA5}">
                      <a16:colId xmlns:a16="http://schemas.microsoft.com/office/drawing/2014/main" val="3804091555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1421991357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3334059948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1741890226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2393766787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955870633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2072423687"/>
                    </a:ext>
                  </a:extLst>
                </a:gridCol>
                <a:gridCol w="781542">
                  <a:extLst>
                    <a:ext uri="{9D8B030D-6E8A-4147-A177-3AD203B41FA5}">
                      <a16:colId xmlns:a16="http://schemas.microsoft.com/office/drawing/2014/main" val="314271158"/>
                    </a:ext>
                  </a:extLst>
                </a:gridCol>
              </a:tblGrid>
              <a:tr h="2505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900637"/>
                  </a:ext>
                </a:extLst>
              </a:tr>
              <a:tr h="2505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856377"/>
                  </a:ext>
                </a:extLst>
              </a:tr>
              <a:tr h="2505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776200"/>
                  </a:ext>
                </a:extLst>
              </a:tr>
              <a:tr h="2505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879248"/>
                  </a:ext>
                </a:extLst>
              </a:tr>
              <a:tr h="2505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39449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2015584-213E-40FE-8F7D-767729E48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108668"/>
              </p:ext>
            </p:extLst>
          </p:nvPr>
        </p:nvGraphicFramePr>
        <p:xfrm>
          <a:off x="1187623" y="3140587"/>
          <a:ext cx="6358742" cy="1252973"/>
        </p:xfrm>
        <a:graphic>
          <a:graphicData uri="http://schemas.openxmlformats.org/drawingml/2006/table">
            <a:tbl>
              <a:tblPr/>
              <a:tblGrid>
                <a:gridCol w="953995">
                  <a:extLst>
                    <a:ext uri="{9D8B030D-6E8A-4147-A177-3AD203B41FA5}">
                      <a16:colId xmlns:a16="http://schemas.microsoft.com/office/drawing/2014/main" val="1284412878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751990440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159706176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1705136023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624295150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1667009676"/>
                    </a:ext>
                  </a:extLst>
                </a:gridCol>
                <a:gridCol w="770534">
                  <a:extLst>
                    <a:ext uri="{9D8B030D-6E8A-4147-A177-3AD203B41FA5}">
                      <a16:colId xmlns:a16="http://schemas.microsoft.com/office/drawing/2014/main" val="3348031885"/>
                    </a:ext>
                  </a:extLst>
                </a:gridCol>
                <a:gridCol w="781543">
                  <a:extLst>
                    <a:ext uri="{9D8B030D-6E8A-4147-A177-3AD203B41FA5}">
                      <a16:colId xmlns:a16="http://schemas.microsoft.com/office/drawing/2014/main" val="326673524"/>
                    </a:ext>
                  </a:extLst>
                </a:gridCol>
              </a:tblGrid>
              <a:tr h="218243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631154"/>
                  </a:ext>
                </a:extLst>
              </a:tr>
              <a:tr h="218243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509159"/>
                  </a:ext>
                </a:extLst>
              </a:tr>
              <a:tr h="3800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6089769"/>
                  </a:ext>
                </a:extLst>
              </a:tr>
              <a:tr h="218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194767"/>
                  </a:ext>
                </a:extLst>
              </a:tr>
              <a:tr h="2182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250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Extending the IntraTMP candidate list with the HMVP candidate block vectors is proposed.</a:t>
            </a: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altLang="zh-CN" sz="1400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On top of ECM-11.0, the proposed method can provide 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-0.06% Luma gains 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for class F and -0.10% Luma gains for TGM in AI </a:t>
            </a:r>
            <a:r>
              <a:rPr lang="en-US" altLang="zh-CN" sz="1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configuration with no additional encoder or decoder complexity.</a:t>
            </a:r>
            <a:endParaRPr kumimoji="1"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recommended to study the proposal in the next round of EE2.</a:t>
            </a: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InterDigital </a:t>
            </a:r>
            <a:r>
              <a:rPr kumimoji="1" lang="en-US" altLang="zh-CN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crosschecking</a:t>
            </a: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331</Words>
  <Application>Microsoft Office PowerPoint</Application>
  <PresentationFormat>全屏显示(16:9)</PresentationFormat>
  <Paragraphs>93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Times New Roman</vt:lpstr>
      <vt:lpstr>微软雅黑</vt:lpstr>
      <vt:lpstr>Calibri</vt:lpstr>
      <vt:lpstr>19_Office 主题</vt:lpstr>
      <vt:lpstr>21_Office 主题</vt:lpstr>
      <vt:lpstr>JVET-AG0074  Non-EE2: IntraTMP with HMVP Candidates</vt:lpstr>
      <vt:lpstr>Introduction</vt:lpstr>
      <vt:lpstr>Proposal</vt:lpstr>
      <vt:lpstr>Result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fasional Jack</cp:lastModifiedBy>
  <cp:revision>2007</cp:revision>
  <dcterms:created xsi:type="dcterms:W3CDTF">2013-11-27T02:16:00Z</dcterms:created>
  <dcterms:modified xsi:type="dcterms:W3CDTF">2024-01-12T15:38:19Z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