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4" r:id="rId2"/>
  </p:sldMasterIdLst>
  <p:sldIdLst>
    <p:sldId id="259" r:id="rId3"/>
    <p:sldId id="262" r:id="rId4"/>
    <p:sldId id="263" r:id="rId5"/>
    <p:sldId id="383" r:id="rId6"/>
    <p:sldId id="382" r:id="rId7"/>
    <p:sldId id="269"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01BA122-094D-420B-8787-0FC10D5A05E1}">
          <p14:sldIdLst>
            <p14:sldId id="259"/>
            <p14:sldId id="262"/>
            <p14:sldId id="263"/>
            <p14:sldId id="383"/>
            <p14:sldId id="382"/>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94"/>
  </p:normalViewPr>
  <p:slideViewPr>
    <p:cSldViewPr snapToGrid="0">
      <p:cViewPr varScale="1">
        <p:scale>
          <a:sx n="109" d="100"/>
          <a:sy n="109" d="100"/>
        </p:scale>
        <p:origin x="39"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5" name="标题 4"/>
          <p:cNvSpPr>
            <a:spLocks noGrp="1"/>
          </p:cNvSpPr>
          <p:nvPr>
            <p:ph type="title"/>
          </p:nvPr>
        </p:nvSpPr>
        <p:spPr>
          <a:xfrm>
            <a:off x="385761" y="165657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latin typeface="OPPOSans R" panose="00020600040101010101" charset="-122"/>
                <a:ea typeface="OPPOSans R" panose="00020600040101010101" charset="-122"/>
                <a:cs typeface="OPPOSans R" panose="00020600040101010101" charset="-122"/>
              </a:rPr>
              <a:t>Thank you</a:t>
            </a:r>
            <a:endParaRPr lang="en-US" sz="2500"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2024/1/18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
        <p:nvSpPr>
          <p:cNvPr id="3" name="文本框 2"/>
          <p:cNvSpPr txBox="1"/>
          <p:nvPr/>
        </p:nvSpPr>
        <p:spPr>
          <a:xfrm>
            <a:off x="388301" y="2577930"/>
            <a:ext cx="2201333" cy="4692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2500" b="1" i="0" u="none" strike="noStrike" cap="none" spc="0" normalizeH="0" baseline="0" smtClean="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rPr>
              <a:t>2024/1/18</a:t>
            </a:fld>
            <a:endParaRPr kumimoji="0" lang="zh-CN" altLang="en-US" sz="2500" b="1" i="0" u="none" strike="noStrike" cap="none" spc="0" normalizeH="0" baseline="0" dirty="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endParaRPr>
          </a:p>
        </p:txBody>
      </p:sp>
      <p:sp>
        <p:nvSpPr>
          <p:cNvPr id="5" name="标题 4"/>
          <p:cNvSpPr>
            <a:spLocks noGrp="1"/>
          </p:cNvSpPr>
          <p:nvPr>
            <p:ph type="title"/>
          </p:nvPr>
        </p:nvSpPr>
        <p:spPr>
          <a:xfrm>
            <a:off x="388301" y="25449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solidFill>
                  <a:srgbClr val="2DC84D"/>
                </a:solidFill>
                <a:latin typeface="OPPOSans R" panose="00020600040101010101" charset="-122"/>
                <a:ea typeface="OPPOSans R" panose="00020600040101010101" charset="-122"/>
                <a:cs typeface="OPPOSans R" panose="00020600040101010101" charset="-122"/>
              </a:rPr>
              <a:t>Thank you</a:t>
            </a:r>
            <a:endParaRPr lang="en-US" sz="2500" dirty="0">
              <a:solidFill>
                <a:srgbClr val="2DC84D"/>
              </a:solidFill>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19100" y="3178175"/>
            <a:ext cx="1371600" cy="182563"/>
          </a:xfrm>
        </p:spPr>
        <p:txBody>
          <a:bodyPr/>
          <a:lstStyle/>
          <a:p>
            <a:fld id="{82F288E0-7875-42C4-84C8-98DBBD3BF4D2}" type="datetimeFigureOut">
              <a:rPr lang="zh-CN" altLang="en-US" smtClean="0"/>
              <a:t>2024/1/18</a:t>
            </a:fld>
            <a:endParaRPr lang="zh-CN" altLang="en-US"/>
          </a:p>
        </p:txBody>
      </p:sp>
      <p:sp>
        <p:nvSpPr>
          <p:cNvPr id="3" name="页脚占位符 2"/>
          <p:cNvSpPr>
            <a:spLocks noGrp="1"/>
          </p:cNvSpPr>
          <p:nvPr>
            <p:ph type="ftr" sz="quarter" idx="11"/>
          </p:nvPr>
        </p:nvSpPr>
        <p:spPr>
          <a:xfrm>
            <a:off x="2019300" y="3178175"/>
            <a:ext cx="2057400" cy="182563"/>
          </a:xfrm>
        </p:spPr>
        <p:txBody>
          <a:bodyPr/>
          <a:lstStyle/>
          <a:p>
            <a:endParaRPr lang="zh-CN" altLang="en-US"/>
          </a:p>
        </p:txBody>
      </p:sp>
      <p:sp>
        <p:nvSpPr>
          <p:cNvPr id="4" name="灯片编号占位符 3"/>
          <p:cNvSpPr>
            <a:spLocks noGrp="1"/>
          </p:cNvSpPr>
          <p:nvPr>
            <p:ph type="sldNum" sz="quarter" idx="12"/>
          </p:nvPr>
        </p:nvSpPr>
        <p:spPr>
          <a:xfrm>
            <a:off x="4305300" y="3178175"/>
            <a:ext cx="1371600" cy="182563"/>
          </a:xfr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366595" y="6479657"/>
            <a:ext cx="667005" cy="158751"/>
          </a:xfrm>
          <a:prstGeom prst="rect">
            <a:avLst/>
          </a:prstGeom>
          <a:ln w="12700">
            <a:miter lim="400000"/>
            <a:headEnd/>
            <a:tailEnd/>
          </a:ln>
        </p:spPr>
      </p:pic>
      <p:sp>
        <p:nvSpPr>
          <p:cNvPr id="5" name="标题 2"/>
          <p:cNvSpPr>
            <a:spLocks noGrp="1"/>
          </p:cNvSpPr>
          <p:nvPr>
            <p:ph type="title" hasCustomPrompt="1"/>
          </p:nvPr>
        </p:nvSpPr>
        <p:spPr>
          <a:xfrm>
            <a:off x="366595" y="347629"/>
            <a:ext cx="11420888" cy="536842"/>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046A38"/>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5"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 单击这里加入汇报标题</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latin typeface="OPPOSans R" panose="00020600040101010101" charset="-122"/>
                <a:ea typeface="OPPOSans R" panose="00020600040101010101" charset="-122"/>
                <a:cs typeface="OPPOSans R" panose="00020600040101010101" charset="-122"/>
              </a:rPr>
              <a:t>‹#›</a:t>
            </a:fld>
            <a:endParaRPr sz="600" dirty="0">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solidFill>
                  <a:srgbClr val="5E5E5E"/>
                </a:solidFill>
                <a:latin typeface="OPPOSans R" panose="00020600040101010101" charset="-122"/>
                <a:ea typeface="OPPOSans R" panose="00020600040101010101" charset="-122"/>
                <a:cs typeface="OPPOSans R" panose="00020600040101010101" charset="-122"/>
              </a:rPr>
              <a:t>‹#›</a:t>
            </a:fld>
            <a:endParaRPr sz="600" dirty="0">
              <a:solidFill>
                <a:srgbClr val="5E5E5E"/>
              </a:solidFill>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hf sldNum="0" hdr="0" ftr="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2DC84D"/>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9000" y="1866265"/>
            <a:ext cx="10044424" cy="1590675"/>
          </a:xfrm>
        </p:spPr>
        <p:txBody>
          <a:bodyPr/>
          <a:lstStyle/>
          <a:p>
            <a:pPr>
              <a:lnSpc>
                <a:spcPct val="200000"/>
              </a:lnSpc>
            </a:pPr>
            <a:r>
              <a:rPr lang="fr-FR" altLang="zh-CN" sz="2400" dirty="0"/>
              <a:t>EE2-1.2 related: AR-BVP for IntraTMP merge candidates</a:t>
            </a:r>
            <a:br>
              <a:rPr lang="en-US" altLang="zh-CN" sz="2400" dirty="0"/>
            </a:br>
            <a:r>
              <a:rPr lang="en-US" altLang="zh-CN" sz="2400" dirty="0"/>
              <a:t>JVET-AG0063</a:t>
            </a:r>
            <a:endParaRPr lang="en-US" altLang="zh-CN" sz="2800" dirty="0"/>
          </a:p>
        </p:txBody>
      </p:sp>
      <p:sp>
        <p:nvSpPr>
          <p:cNvPr id="3" name="Text Placeholder 2"/>
          <p:cNvSpPr>
            <a:spLocks noGrp="1"/>
          </p:cNvSpPr>
          <p:nvPr>
            <p:ph type="body" sz="quarter" idx="10"/>
          </p:nvPr>
        </p:nvSpPr>
        <p:spPr>
          <a:xfrm>
            <a:off x="889000" y="3456940"/>
            <a:ext cx="10082530" cy="957580"/>
          </a:xfrm>
        </p:spPr>
        <p:txBody>
          <a:bodyPr>
            <a:normAutofit/>
          </a:bodyPr>
          <a:lstStyle/>
          <a:p>
            <a:pPr marL="0" marR="0" algn="just" defTabSz="-635"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en-CA" b="1" dirty="0">
                <a:effectLst/>
                <a:latin typeface="Times New Roman" panose="02020603050405020304" pitchFamily="18" charset="0"/>
                <a:ea typeface="宋体" panose="02010600030101010101" pitchFamily="2" charset="-122"/>
              </a:rPr>
              <a:t>Lai Zhang, </a:t>
            </a:r>
            <a:r>
              <a:rPr lang="en-CA" b="1" dirty="0">
                <a:effectLst/>
                <a:latin typeface="Times New Roman" panose="02020603050405020304" pitchFamily="18" charset="0"/>
                <a:ea typeface="宋体" panose="02010600030101010101" pitchFamily="2" charset="-122"/>
              </a:rPr>
              <a:t>Yue Yu, </a:t>
            </a:r>
            <a:r>
              <a:rPr lang="en-US" altLang="zh-CN" b="1" dirty="0">
                <a:effectLst/>
                <a:latin typeface="Times New Roman" panose="02020603050405020304" pitchFamily="18" charset="0"/>
                <a:ea typeface="宋体" panose="02010600030101010101" pitchFamily="2" charset="-122"/>
              </a:rPr>
              <a:t>Fan Wang, </a:t>
            </a:r>
            <a:r>
              <a:rPr lang="en-CA" b="1" dirty="0" err="1">
                <a:effectLst/>
                <a:latin typeface="Times New Roman" panose="02020603050405020304" pitchFamily="18" charset="0"/>
                <a:ea typeface="宋体" panose="02010600030101010101" pitchFamily="2" charset="-122"/>
              </a:rPr>
              <a:t>Haoping</a:t>
            </a:r>
            <a:r>
              <a:rPr lang="en-CA" b="1" dirty="0">
                <a:effectLst/>
                <a:latin typeface="Times New Roman" panose="02020603050405020304" pitchFamily="18" charset="0"/>
                <a:ea typeface="宋体" panose="02010600030101010101" pitchFamily="2" charset="-122"/>
              </a:rPr>
              <a:t> Yu, Dong Wang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2800" dirty="0">
                <a:latin typeface="Times New Roman" panose="02020603050405020304" pitchFamily="18" charset="0"/>
              </a:rPr>
              <a:t>Introduction</a:t>
            </a:r>
          </a:p>
        </p:txBody>
      </p:sp>
      <p:sp>
        <p:nvSpPr>
          <p:cNvPr id="4" name="文本占位符 3"/>
          <p:cNvSpPr>
            <a:spLocks noGrp="1"/>
          </p:cNvSpPr>
          <p:nvPr>
            <p:ph type="body" sz="quarter" idx="10"/>
          </p:nvPr>
        </p:nvSpPr>
        <p:spPr>
          <a:xfrm>
            <a:off x="509568" y="920855"/>
            <a:ext cx="7225642" cy="1832419"/>
          </a:xfrm>
        </p:spPr>
        <p:txBody>
          <a:bodyPr>
            <a:normAutofit/>
          </a:bodyPr>
          <a:lstStyle/>
          <a:p>
            <a:pPr marL="285750" indent="-285750">
              <a:buFont typeface="Arial" panose="020B0604020202020204" pitchFamily="34" charset="0"/>
              <a:buChar char="•"/>
            </a:pPr>
            <a:r>
              <a:rPr lang="en-US" altLang="en-CA" sz="1800" dirty="0" err="1">
                <a:solidFill>
                  <a:schemeClr val="tx1"/>
                </a:solidFill>
                <a:latin typeface="Times New Roman" panose="02020603050405020304" pitchFamily="18" charset="0"/>
                <a:cs typeface="Times New Roman" panose="02020603050405020304" pitchFamily="18" charset="0"/>
                <a:sym typeface="+mn-ea"/>
              </a:rPr>
              <a:t>IntraTMP</a:t>
            </a:r>
            <a:r>
              <a:rPr lang="en-US" altLang="en-CA" sz="1800" dirty="0">
                <a:solidFill>
                  <a:schemeClr val="tx1"/>
                </a:solidFill>
                <a:latin typeface="Times New Roman" panose="02020603050405020304" pitchFamily="18" charset="0"/>
                <a:cs typeface="Times New Roman" panose="02020603050405020304" pitchFamily="18" charset="0"/>
                <a:sym typeface="+mn-ea"/>
              </a:rPr>
              <a:t> search process in ECM-11.0:</a:t>
            </a:r>
          </a:p>
          <a:p>
            <a:pPr marL="920750" lvl="1" indent="-285750">
              <a:buFont typeface="Arial" panose="020B0604020202020204" pitchFamily="34" charset="0"/>
              <a:buChar char="•"/>
            </a:pPr>
            <a:r>
              <a:rPr lang="en-US" altLang="zh-CN" sz="1600" dirty="0">
                <a:solidFill>
                  <a:schemeClr val="tx1"/>
                </a:solidFill>
                <a:latin typeface="Times New Roman" panose="02020603050405020304" pitchFamily="18" charset="0"/>
                <a:cs typeface="Times New Roman" panose="02020603050405020304" pitchFamily="18" charset="0"/>
                <a:sym typeface="+mn-ea"/>
              </a:rPr>
              <a:t>Sparse search: search in defined region with sub-sampling by a factor of 3, get sparse candidates </a:t>
            </a:r>
          </a:p>
          <a:p>
            <a:pPr marL="920750" lvl="1" indent="-285750">
              <a:buFont typeface="Arial" panose="020B0604020202020204" pitchFamily="34" charset="0"/>
              <a:buChar char="•"/>
            </a:pPr>
            <a:r>
              <a:rPr lang="en-US" altLang="zh-CN" sz="1600" dirty="0">
                <a:solidFill>
                  <a:schemeClr val="tx1"/>
                </a:solidFill>
                <a:latin typeface="Times New Roman" panose="02020603050405020304" pitchFamily="18" charset="0"/>
                <a:cs typeface="Times New Roman" panose="02020603050405020304" pitchFamily="18" charset="0"/>
                <a:sym typeface="+mn-ea"/>
              </a:rPr>
              <a:t>Refinement search: check 3x3 area around each sparse candidates</a:t>
            </a:r>
          </a:p>
        </p:txBody>
      </p:sp>
      <p:sp>
        <p:nvSpPr>
          <p:cNvPr id="5" name="文本占位符 4"/>
          <p:cNvSpPr>
            <a:spLocks noGrp="1"/>
          </p:cNvSpPr>
          <p:nvPr>
            <p:ph type="body" sz="quarter" idx="11"/>
          </p:nvPr>
        </p:nvSpPr>
        <p:spPr/>
        <p:txBody>
          <a:bodyPr>
            <a:normAutofit fontScale="97500"/>
          </a:bodyPr>
          <a:lstStyle/>
          <a:p>
            <a:endParaRPr lang="zh-CN" altLang="en-US" dirty="0"/>
          </a:p>
        </p:txBody>
      </p:sp>
      <p:pic>
        <p:nvPicPr>
          <p:cNvPr id="6" name="图片 5">
            <a:extLst>
              <a:ext uri="{FF2B5EF4-FFF2-40B4-BE49-F238E27FC236}">
                <a16:creationId xmlns:a16="http://schemas.microsoft.com/office/drawing/2014/main" id="{5E2DE256-E04D-4E00-8B77-3659F99AC00E}"/>
              </a:ext>
            </a:extLst>
          </p:cNvPr>
          <p:cNvPicPr>
            <a:picLocks noChangeAspect="1"/>
          </p:cNvPicPr>
          <p:nvPr/>
        </p:nvPicPr>
        <p:blipFill>
          <a:blip r:embed="rId2"/>
          <a:stretch>
            <a:fillRect/>
          </a:stretch>
        </p:blipFill>
        <p:spPr>
          <a:xfrm>
            <a:off x="7807118" y="973904"/>
            <a:ext cx="3710008" cy="1615362"/>
          </a:xfrm>
          <a:prstGeom prst="rect">
            <a:avLst/>
          </a:prstGeom>
        </p:spPr>
      </p:pic>
      <p:sp>
        <p:nvSpPr>
          <p:cNvPr id="18" name="文本占位符 3">
            <a:extLst>
              <a:ext uri="{FF2B5EF4-FFF2-40B4-BE49-F238E27FC236}">
                <a16:creationId xmlns:a16="http://schemas.microsoft.com/office/drawing/2014/main" id="{87CA643C-8C6A-412B-8B4A-B477991989DA}"/>
              </a:ext>
            </a:extLst>
          </p:cNvPr>
          <p:cNvSpPr txBox="1">
            <a:spLocks/>
          </p:cNvSpPr>
          <p:nvPr/>
        </p:nvSpPr>
        <p:spPr>
          <a:xfrm>
            <a:off x="509568" y="2589266"/>
            <a:ext cx="10130723" cy="2079393"/>
          </a:xfrm>
          <a:prstGeom prst="rect">
            <a:avLst/>
          </a:prstGeom>
        </p:spPr>
        <p:txBody>
          <a:bodyPr vert="horz" lIns="91440" tIns="45720" rIns="91440" bIns="45720" rtlCol="0">
            <a:normAutofit fontScale="92500" lnSpcReduction="20000"/>
          </a:bodyPr>
          <a:lst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marL="285750" indent="-285750">
              <a:buFont typeface="Arial" panose="020B0604020202020204" pitchFamily="34" charset="0"/>
              <a:buChar char="•"/>
            </a:pPr>
            <a:r>
              <a:rPr lang="en-US" altLang="en-CA" sz="1900" kern="0" dirty="0">
                <a:solidFill>
                  <a:schemeClr val="tx1"/>
                </a:solidFill>
                <a:latin typeface="Times New Roman" panose="02020603050405020304" pitchFamily="18" charset="0"/>
                <a:cs typeface="Times New Roman" panose="02020603050405020304" pitchFamily="18" charset="0"/>
                <a:sym typeface="+mn-ea"/>
              </a:rPr>
              <a:t>EE2-1.2:  </a:t>
            </a:r>
            <a:r>
              <a:rPr lang="en-US" altLang="en-CA" sz="1900" kern="0" dirty="0" err="1">
                <a:solidFill>
                  <a:schemeClr val="tx1"/>
                </a:solidFill>
                <a:latin typeface="Times New Roman" panose="02020603050405020304" pitchFamily="18" charset="0"/>
                <a:cs typeface="Times New Roman" panose="02020603050405020304" pitchFamily="18" charset="0"/>
                <a:sym typeface="+mn-ea"/>
              </a:rPr>
              <a:t>IntraTMP</a:t>
            </a:r>
            <a:r>
              <a:rPr lang="en-US" altLang="en-CA" sz="1900" kern="0" dirty="0">
                <a:solidFill>
                  <a:schemeClr val="tx1"/>
                </a:solidFill>
                <a:latin typeface="Times New Roman" panose="02020603050405020304" pitchFamily="18" charset="0"/>
                <a:cs typeface="Times New Roman" panose="02020603050405020304" pitchFamily="18" charset="0"/>
                <a:sym typeface="+mn-ea"/>
              </a:rPr>
              <a:t> with Merge Candidates</a:t>
            </a:r>
          </a:p>
          <a:p>
            <a:pPr marL="920750" lvl="1" indent="-285750">
              <a:buFont typeface="Arial" panose="020B0604020202020204" pitchFamily="34" charset="0"/>
              <a:buChar char="•"/>
            </a:pPr>
            <a:r>
              <a:rPr lang="en-US" altLang="zh-CN" sz="1700" kern="0" dirty="0">
                <a:solidFill>
                  <a:schemeClr val="tx1"/>
                </a:solidFill>
                <a:latin typeface="Times New Roman" panose="02020603050405020304" pitchFamily="18" charset="0"/>
                <a:cs typeface="Times New Roman" panose="02020603050405020304" pitchFamily="18" charset="0"/>
                <a:sym typeface="+mn-ea"/>
              </a:rPr>
              <a:t>Construct </a:t>
            </a:r>
            <a:r>
              <a:rPr lang="en-US" altLang="zh-CN" sz="1700" kern="0" dirty="0" err="1">
                <a:solidFill>
                  <a:schemeClr val="tx1"/>
                </a:solidFill>
                <a:latin typeface="Times New Roman" panose="02020603050405020304" pitchFamily="18" charset="0"/>
                <a:cs typeface="Times New Roman" panose="02020603050405020304" pitchFamily="18" charset="0"/>
                <a:sym typeface="+mn-ea"/>
              </a:rPr>
              <a:t>IntraTMP</a:t>
            </a:r>
            <a:r>
              <a:rPr lang="en-US" altLang="zh-CN" sz="1700" kern="0" dirty="0">
                <a:solidFill>
                  <a:schemeClr val="tx1"/>
                </a:solidFill>
                <a:latin typeface="Times New Roman" panose="02020603050405020304" pitchFamily="18" charset="0"/>
                <a:cs typeface="Times New Roman" panose="02020603050405020304" pitchFamily="18" charset="0"/>
                <a:sym typeface="+mn-ea"/>
              </a:rPr>
              <a:t> merge candidates from neighboring PUs coded in IBC/</a:t>
            </a:r>
            <a:r>
              <a:rPr lang="en-US" altLang="zh-CN" sz="1700" kern="0" dirty="0" err="1">
                <a:solidFill>
                  <a:schemeClr val="tx1"/>
                </a:solidFill>
                <a:latin typeface="Times New Roman" panose="02020603050405020304" pitchFamily="18" charset="0"/>
                <a:cs typeface="Times New Roman" panose="02020603050405020304" pitchFamily="18" charset="0"/>
                <a:sym typeface="+mn-ea"/>
              </a:rPr>
              <a:t>IntraTMP</a:t>
            </a:r>
            <a:r>
              <a:rPr lang="en-US" altLang="zh-CN" sz="1700" kern="0" dirty="0">
                <a:solidFill>
                  <a:schemeClr val="tx1"/>
                </a:solidFill>
                <a:latin typeface="Times New Roman" panose="02020603050405020304" pitchFamily="18" charset="0"/>
                <a:cs typeface="Times New Roman" panose="02020603050405020304" pitchFamily="18" charset="0"/>
                <a:sym typeface="+mn-ea"/>
              </a:rPr>
              <a:t> mode, consisting of:</a:t>
            </a:r>
          </a:p>
          <a:p>
            <a:pPr marL="1238250" lvl="2" indent="-285750">
              <a:buFont typeface="Arial" panose="020B0604020202020204" pitchFamily="34" charset="0"/>
              <a:buChar char="•"/>
            </a:pPr>
            <a:r>
              <a:rPr lang="en-US" altLang="zh-CN" sz="1700" kern="0" dirty="0">
                <a:solidFill>
                  <a:schemeClr val="tx1"/>
                </a:solidFill>
                <a:latin typeface="Times New Roman" panose="02020603050405020304" pitchFamily="18" charset="0"/>
                <a:cs typeface="Times New Roman" panose="02020603050405020304" pitchFamily="18" charset="0"/>
                <a:sym typeface="+mn-ea"/>
              </a:rPr>
              <a:t>Adjacent neighbors</a:t>
            </a:r>
          </a:p>
          <a:p>
            <a:pPr marL="1238250" lvl="2" indent="-285750">
              <a:buFont typeface="Arial" panose="020B0604020202020204" pitchFamily="34" charset="0"/>
              <a:buChar char="•"/>
            </a:pPr>
            <a:r>
              <a:rPr lang="en-US" altLang="zh-CN" sz="1700" kern="0" dirty="0">
                <a:solidFill>
                  <a:schemeClr val="tx1"/>
                </a:solidFill>
                <a:latin typeface="Times New Roman" panose="02020603050405020304" pitchFamily="18" charset="0"/>
                <a:cs typeface="Times New Roman" panose="02020603050405020304" pitchFamily="18" charset="0"/>
                <a:sym typeface="+mn-ea"/>
              </a:rPr>
              <a:t>Non-adjacent neighbors</a:t>
            </a:r>
          </a:p>
          <a:p>
            <a:pPr marL="920750" lvl="1" indent="-285750">
              <a:buFont typeface="Arial" panose="020B0604020202020204" pitchFamily="34" charset="0"/>
              <a:buChar char="•"/>
            </a:pPr>
            <a:r>
              <a:rPr lang="en-US" altLang="zh-CN" sz="1700" kern="0" dirty="0">
                <a:solidFill>
                  <a:schemeClr val="tx1"/>
                </a:solidFill>
                <a:latin typeface="Times New Roman" panose="02020603050405020304" pitchFamily="18" charset="0"/>
                <a:cs typeface="Times New Roman" panose="02020603050405020304" pitchFamily="18" charset="0"/>
                <a:sym typeface="+mn-ea"/>
              </a:rPr>
              <a:t>Merge candidates are added to sparse candidates by template matching cost</a:t>
            </a:r>
          </a:p>
          <a:p>
            <a:pPr marL="920750" lvl="1" indent="-285750">
              <a:buFont typeface="Arial" panose="020B0604020202020204" pitchFamily="34" charset="0"/>
              <a:buChar char="•"/>
            </a:pPr>
            <a:r>
              <a:rPr lang="en-US" altLang="zh-CN" sz="1700" kern="0" dirty="0">
                <a:solidFill>
                  <a:schemeClr val="tx1"/>
                </a:solidFill>
                <a:latin typeface="Times New Roman" panose="02020603050405020304" pitchFamily="18" charset="0"/>
                <a:cs typeface="Times New Roman" panose="02020603050405020304" pitchFamily="18" charset="0"/>
                <a:sym typeface="+mn-ea"/>
              </a:rPr>
              <a:t>Refinement area for merge candidates are extended to 11x11</a:t>
            </a:r>
          </a:p>
          <a:p>
            <a:pPr marL="920750" lvl="1" indent="-285750">
              <a:buFont typeface="Arial" panose="020B0604020202020204" pitchFamily="34" charset="0"/>
              <a:buChar char="•"/>
            </a:pPr>
            <a:endParaRPr lang="en-US" altLang="zh-CN" sz="1600" kern="0" dirty="0">
              <a:solidFill>
                <a:schemeClr val="tx1"/>
              </a:solidFill>
              <a:latin typeface="Times New Roman" panose="02020603050405020304" pitchFamily="18" charset="0"/>
              <a:cs typeface="Times New Roman" panose="02020603050405020304" pitchFamily="18" charset="0"/>
              <a:sym typeface="+mn-ea"/>
            </a:endParaRPr>
          </a:p>
        </p:txBody>
      </p:sp>
      <p:sp>
        <p:nvSpPr>
          <p:cNvPr id="19" name="文本占位符 3">
            <a:extLst>
              <a:ext uri="{FF2B5EF4-FFF2-40B4-BE49-F238E27FC236}">
                <a16:creationId xmlns:a16="http://schemas.microsoft.com/office/drawing/2014/main" id="{076BA405-DE25-4B2F-8BBE-65AAFAD371A7}"/>
              </a:ext>
            </a:extLst>
          </p:cNvPr>
          <p:cNvSpPr txBox="1">
            <a:spLocks/>
          </p:cNvSpPr>
          <p:nvPr/>
        </p:nvSpPr>
        <p:spPr>
          <a:xfrm>
            <a:off x="509568" y="4712140"/>
            <a:ext cx="7317521" cy="1606558"/>
          </a:xfrm>
          <a:prstGeom prst="rect">
            <a:avLst/>
          </a:prstGeom>
        </p:spPr>
        <p:txBody>
          <a:bodyPr vert="horz" lIns="91440" tIns="45720" rIns="91440" bIns="45720" rtlCol="0">
            <a:normAutofit/>
          </a:bodyPr>
          <a:lst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marL="285750" indent="-285750">
              <a:buFont typeface="Arial" panose="020B0604020202020204" pitchFamily="34" charset="0"/>
              <a:buChar char="•"/>
            </a:pPr>
            <a:r>
              <a:rPr lang="en-US" altLang="en-CA" sz="1800" kern="0" dirty="0">
                <a:solidFill>
                  <a:schemeClr val="tx1"/>
                </a:solidFill>
                <a:latin typeface="Times New Roman" panose="02020603050405020304" pitchFamily="18" charset="0"/>
                <a:cs typeface="Times New Roman" panose="02020603050405020304" pitchFamily="18" charset="0"/>
                <a:sym typeface="+mn-ea"/>
              </a:rPr>
              <a:t>EE2-1.8:  Auto-relocated block vector prediction</a:t>
            </a:r>
          </a:p>
          <a:p>
            <a:pPr marL="920750" lvl="1" indent="-285750">
              <a:buFont typeface="Arial" panose="020B0604020202020204" pitchFamily="34" charset="0"/>
              <a:buChar char="•"/>
            </a:pPr>
            <a:r>
              <a:rPr lang="en-US" altLang="zh-CN" sz="1600" kern="0" dirty="0">
                <a:solidFill>
                  <a:schemeClr val="tx1"/>
                </a:solidFill>
                <a:latin typeface="Times New Roman" panose="02020603050405020304" pitchFamily="18" charset="0"/>
                <a:cs typeface="Times New Roman" panose="02020603050405020304" pitchFamily="18" charset="0"/>
                <a:sym typeface="+mn-ea"/>
              </a:rPr>
              <a:t>AR-BVP can be derived as a guiding BV plus a BV of reference block, allocated by the guiding BV</a:t>
            </a:r>
          </a:p>
        </p:txBody>
      </p:sp>
      <p:pic>
        <p:nvPicPr>
          <p:cNvPr id="8" name="图片 7">
            <a:extLst>
              <a:ext uri="{FF2B5EF4-FFF2-40B4-BE49-F238E27FC236}">
                <a16:creationId xmlns:a16="http://schemas.microsoft.com/office/drawing/2014/main" id="{F4EB63EA-8CCC-4D7C-982C-658F5722E385}"/>
              </a:ext>
            </a:extLst>
          </p:cNvPr>
          <p:cNvPicPr>
            <a:picLocks noChangeAspect="1"/>
          </p:cNvPicPr>
          <p:nvPr/>
        </p:nvPicPr>
        <p:blipFill>
          <a:blip r:embed="rId3"/>
          <a:stretch>
            <a:fillRect/>
          </a:stretch>
        </p:blipFill>
        <p:spPr>
          <a:xfrm>
            <a:off x="8680402" y="3920108"/>
            <a:ext cx="2836724" cy="221416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88253" y="311441"/>
            <a:ext cx="11420888" cy="536842"/>
          </a:xfrm>
        </p:spPr>
        <p:txBody>
          <a:bodyPr>
            <a:noAutofit/>
          </a:bodyPr>
          <a:lstStyle/>
          <a:p>
            <a:r>
              <a:rPr lang="en-US" altLang="zh-CN" sz="2800" dirty="0">
                <a:latin typeface="Times New Roman" panose="02020603050405020304" pitchFamily="18" charset="0"/>
              </a:rPr>
              <a:t>Proposed</a:t>
            </a:r>
          </a:p>
        </p:txBody>
      </p:sp>
      <p:sp>
        <p:nvSpPr>
          <p:cNvPr id="4" name="文本占位符 3"/>
          <p:cNvSpPr>
            <a:spLocks noGrp="1"/>
          </p:cNvSpPr>
          <p:nvPr>
            <p:ph type="body" sz="quarter" idx="10"/>
          </p:nvPr>
        </p:nvSpPr>
        <p:spPr>
          <a:xfrm>
            <a:off x="382859" y="813699"/>
            <a:ext cx="10916087" cy="4515197"/>
          </a:xfrm>
        </p:spPr>
        <p:txBody>
          <a:bodyPr>
            <a:normAutofit/>
          </a:bodyPr>
          <a:lstStyle/>
          <a:p>
            <a:pPr marL="285750" indent="-285750">
              <a:buFont typeface="Arial" panose="020B0604020202020204" pitchFamily="34" charset="0"/>
              <a:buChar char="•"/>
            </a:pPr>
            <a:r>
              <a:rPr lang="en-US" sz="1800" dirty="0">
                <a:solidFill>
                  <a:schemeClr val="tx1"/>
                </a:solidFill>
                <a:latin typeface="Times New Roman" panose="02020603050405020304" pitchFamily="18" charset="0"/>
                <a:cs typeface="Times New Roman" panose="02020603050405020304" pitchFamily="18" charset="0"/>
                <a:sym typeface="+mn-ea"/>
              </a:rPr>
              <a:t>It is proposed to add AR-BVP into the construction of </a:t>
            </a:r>
            <a:r>
              <a:rPr lang="en-US" sz="1800" dirty="0" err="1">
                <a:solidFill>
                  <a:schemeClr val="tx1"/>
                </a:solidFill>
                <a:latin typeface="Times New Roman" panose="02020603050405020304" pitchFamily="18" charset="0"/>
                <a:cs typeface="Times New Roman" panose="02020603050405020304" pitchFamily="18" charset="0"/>
                <a:sym typeface="+mn-ea"/>
              </a:rPr>
              <a:t>IntraTMP</a:t>
            </a:r>
            <a:r>
              <a:rPr lang="en-US" sz="1800" dirty="0">
                <a:solidFill>
                  <a:schemeClr val="tx1"/>
                </a:solidFill>
                <a:latin typeface="Times New Roman" panose="02020603050405020304" pitchFamily="18" charset="0"/>
                <a:cs typeface="Times New Roman" panose="02020603050405020304" pitchFamily="18" charset="0"/>
                <a:sym typeface="+mn-ea"/>
              </a:rPr>
              <a:t> merge candidate list.</a:t>
            </a:r>
          </a:p>
          <a:p>
            <a:pPr marL="920750" lvl="1" indent="-285750">
              <a:buFont typeface="Arial" panose="020B0604020202020204" pitchFamily="34" charset="0"/>
              <a:buChar char="•"/>
            </a:pPr>
            <a:r>
              <a:rPr lang="en-US" sz="1600" dirty="0">
                <a:solidFill>
                  <a:schemeClr val="tx1"/>
                </a:solidFill>
                <a:latin typeface="Times New Roman" panose="02020603050405020304" pitchFamily="18" charset="0"/>
                <a:cs typeface="Times New Roman" panose="02020603050405020304" pitchFamily="18" charset="0"/>
                <a:sym typeface="+mn-ea"/>
              </a:rPr>
              <a:t>Inherited from adjacent neighbors</a:t>
            </a:r>
          </a:p>
          <a:p>
            <a:pPr marL="920750" lvl="1" indent="-285750">
              <a:buFont typeface="Arial" panose="020B0604020202020204" pitchFamily="34" charset="0"/>
              <a:buChar char="•"/>
            </a:pPr>
            <a:r>
              <a:rPr lang="en-US" sz="1600" dirty="0">
                <a:solidFill>
                  <a:schemeClr val="tx1"/>
                </a:solidFill>
                <a:latin typeface="Times New Roman" panose="02020603050405020304" pitchFamily="18" charset="0"/>
                <a:cs typeface="Times New Roman" panose="02020603050405020304" pitchFamily="18" charset="0"/>
                <a:sym typeface="+mn-ea"/>
              </a:rPr>
              <a:t>Inherited from non-adjacent neighbors</a:t>
            </a:r>
          </a:p>
          <a:p>
            <a:pPr marL="920750" lvl="1" indent="-285750">
              <a:buFont typeface="Arial" panose="020B0604020202020204" pitchFamily="34" charset="0"/>
              <a:buChar char="•"/>
            </a:pPr>
            <a:r>
              <a:rPr lang="en-US" sz="1600" dirty="0">
                <a:solidFill>
                  <a:schemeClr val="tx1"/>
                </a:solidFill>
                <a:latin typeface="Times New Roman" panose="02020603050405020304" pitchFamily="18" charset="0"/>
                <a:cs typeface="Times New Roman" panose="02020603050405020304" pitchFamily="18" charset="0"/>
                <a:sym typeface="+mn-ea"/>
              </a:rPr>
              <a:t>Constructed AR-BVP from existing candidates</a:t>
            </a:r>
          </a:p>
          <a:p>
            <a:pPr marL="920750" lvl="1" indent="-285750">
              <a:buFont typeface="Arial" panose="020B0604020202020204" pitchFamily="34" charset="0"/>
              <a:buChar char="•"/>
            </a:pPr>
            <a:endParaRPr lang="en-US" sz="1600" dirty="0">
              <a:solidFill>
                <a:schemeClr val="tx1"/>
              </a:solidFill>
              <a:latin typeface="Times New Roman" panose="02020603050405020304" pitchFamily="18" charset="0"/>
              <a:cs typeface="Times New Roman" panose="02020603050405020304" pitchFamily="18" charset="0"/>
              <a:sym typeface="+mn-ea"/>
            </a:endParaRPr>
          </a:p>
          <a:p>
            <a:pPr marL="285750" indent="-285750">
              <a:buFont typeface="Arial" panose="020B0604020202020204" pitchFamily="34" charset="0"/>
              <a:buChar char="•"/>
            </a:pPr>
            <a:r>
              <a:rPr lang="en-US" sz="1800" dirty="0">
                <a:solidFill>
                  <a:schemeClr val="tx1"/>
                </a:solidFill>
                <a:latin typeface="Times New Roman" panose="02020603050405020304" pitchFamily="18" charset="0"/>
                <a:cs typeface="Times New Roman" panose="02020603050405020304" pitchFamily="18" charset="0"/>
                <a:sym typeface="+mn-ea"/>
              </a:rPr>
              <a:t>Construction of AR-BVP:</a:t>
            </a:r>
          </a:p>
          <a:p>
            <a:pPr marL="920750" lvl="1" indent="-285750">
              <a:buFont typeface="Arial" panose="020B0604020202020204" pitchFamily="34" charset="0"/>
              <a:buChar char="•"/>
            </a:pPr>
            <a:r>
              <a:rPr lang="en-US" sz="1600" dirty="0">
                <a:solidFill>
                  <a:schemeClr val="tx1"/>
                </a:solidFill>
                <a:latin typeface="Times New Roman" panose="02020603050405020304" pitchFamily="18" charset="0"/>
                <a:cs typeface="Times New Roman" panose="02020603050405020304" pitchFamily="18" charset="0"/>
                <a:sym typeface="+mn-ea"/>
              </a:rPr>
              <a:t>The existing BVs in the list and the constructed AR-BVPs will be used as the guiding block vectors.</a:t>
            </a:r>
          </a:p>
          <a:p>
            <a:pPr marL="920750" lvl="1" indent="-285750">
              <a:buFont typeface="Arial" panose="020B0604020202020204" pitchFamily="34" charset="0"/>
              <a:buChar char="•"/>
            </a:pPr>
            <a:r>
              <a:rPr lang="en-US" sz="1600" dirty="0">
                <a:solidFill>
                  <a:schemeClr val="tx1"/>
                </a:solidFill>
                <a:latin typeface="Times New Roman" panose="02020603050405020304" pitchFamily="18" charset="0"/>
                <a:cs typeface="Times New Roman" panose="02020603050405020304" pitchFamily="18" charset="0"/>
                <a:sym typeface="+mn-ea"/>
              </a:rPr>
              <a:t>For a certain guiding BV, five positions are checked to get a BV of reference block.</a:t>
            </a:r>
          </a:p>
          <a:p>
            <a:pPr marL="920750" lvl="1" indent="-285750">
              <a:buFont typeface="Arial" panose="020B0604020202020204" pitchFamily="34" charset="0"/>
              <a:buChar char="•"/>
            </a:pPr>
            <a:r>
              <a:rPr lang="en-US" sz="1600" dirty="0">
                <a:solidFill>
                  <a:schemeClr val="tx1"/>
                </a:solidFill>
                <a:latin typeface="Times New Roman" panose="02020603050405020304" pitchFamily="18" charset="0"/>
                <a:cs typeface="Times New Roman" panose="02020603050405020304" pitchFamily="18" charset="0"/>
                <a:sym typeface="+mn-ea"/>
              </a:rPr>
              <a:t>The construction process will end when no new AR-BVP is constructed or the list reaches the maximum size of fifty.</a:t>
            </a:r>
          </a:p>
          <a:p>
            <a:pPr marL="920750" lvl="1" indent="-285750">
              <a:buFont typeface="Arial" panose="020B0604020202020204" pitchFamily="34" charset="0"/>
              <a:buChar char="•"/>
            </a:pPr>
            <a:endParaRPr lang="en-US" sz="1600" dirty="0">
              <a:solidFill>
                <a:schemeClr val="tx1"/>
              </a:solidFill>
              <a:latin typeface="Times New Roman" panose="02020603050405020304" pitchFamily="18" charset="0"/>
              <a:cs typeface="Times New Roman" panose="02020603050405020304" pitchFamily="18" charset="0"/>
              <a:sym typeface="+mn-ea"/>
            </a:endParaRPr>
          </a:p>
          <a:p>
            <a:pPr marL="285750" indent="-285750">
              <a:buFont typeface="Arial" panose="020B0604020202020204" pitchFamily="34" charset="0"/>
              <a:buChar char="•"/>
            </a:pPr>
            <a:r>
              <a:rPr lang="en-US" sz="1800" dirty="0" err="1">
                <a:solidFill>
                  <a:schemeClr val="tx1"/>
                </a:solidFill>
                <a:latin typeface="Times New Roman" panose="02020603050405020304" pitchFamily="18" charset="0"/>
                <a:cs typeface="Times New Roman" panose="02020603050405020304" pitchFamily="18" charset="0"/>
                <a:sym typeface="+mn-ea"/>
              </a:rPr>
              <a:t>IntraTMP</a:t>
            </a:r>
            <a:r>
              <a:rPr lang="en-US" sz="1800" dirty="0">
                <a:solidFill>
                  <a:schemeClr val="tx1"/>
                </a:solidFill>
                <a:latin typeface="Times New Roman" panose="02020603050405020304" pitchFamily="18" charset="0"/>
                <a:cs typeface="Times New Roman" panose="02020603050405020304" pitchFamily="18" charset="0"/>
                <a:sym typeface="+mn-ea"/>
              </a:rPr>
              <a:t> merge candidate list is further sorted based on template matching and the best ten are kept.</a:t>
            </a:r>
          </a:p>
          <a:p>
            <a:pPr marL="285750" indent="-285750">
              <a:buFont typeface="Arial" panose="020B0604020202020204" pitchFamily="34" charset="0"/>
              <a:buChar char="•"/>
            </a:pPr>
            <a:endParaRPr lang="en-US" sz="1800" dirty="0">
              <a:solidFill>
                <a:schemeClr val="tx1"/>
              </a:solidFill>
              <a:latin typeface="Times New Roman" panose="02020603050405020304" pitchFamily="18" charset="0"/>
              <a:cs typeface="Times New Roman" panose="02020603050405020304" pitchFamily="18" charset="0"/>
              <a:sym typeface="+mn-ea"/>
            </a:endParaRPr>
          </a:p>
        </p:txBody>
      </p:sp>
      <p:sp>
        <p:nvSpPr>
          <p:cNvPr id="5" name="文本占位符 4"/>
          <p:cNvSpPr>
            <a:spLocks noGrp="1"/>
          </p:cNvSpPr>
          <p:nvPr>
            <p:ph type="body" sz="quarter" idx="11"/>
          </p:nvPr>
        </p:nvSpPr>
        <p:spPr/>
        <p:txBody>
          <a:bodyPr>
            <a:normAutofit fontScale="97500"/>
          </a:bodyPr>
          <a:lstStyle/>
          <a:p>
            <a:endParaRPr lang="zh-CN" altLang="en-US" dirty="0"/>
          </a:p>
        </p:txBody>
      </p:sp>
    </p:spTree>
    <p:extLst>
      <p:ext uri="{BB962C8B-B14F-4D97-AF65-F5344CB8AC3E}">
        <p14:creationId xmlns:p14="http://schemas.microsoft.com/office/powerpoint/2010/main" val="3659245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2800" dirty="0">
                <a:latin typeface="Times New Roman" panose="02020603050405020304" pitchFamily="18" charset="0"/>
              </a:rPr>
              <a:t>Simulation results</a:t>
            </a:r>
          </a:p>
        </p:txBody>
      </p:sp>
      <p:sp>
        <p:nvSpPr>
          <p:cNvPr id="5" name="文本占位符 4"/>
          <p:cNvSpPr>
            <a:spLocks noGrp="1"/>
          </p:cNvSpPr>
          <p:nvPr>
            <p:ph type="body" sz="quarter" idx="11"/>
          </p:nvPr>
        </p:nvSpPr>
        <p:spPr/>
        <p:txBody>
          <a:bodyPr>
            <a:normAutofit fontScale="97500"/>
          </a:bodyPr>
          <a:lstStyle/>
          <a:p>
            <a:endParaRPr lang="zh-CN" altLang="en-US"/>
          </a:p>
        </p:txBody>
      </p:sp>
      <p:graphicFrame>
        <p:nvGraphicFramePr>
          <p:cNvPr id="9" name="表格 8">
            <a:extLst>
              <a:ext uri="{FF2B5EF4-FFF2-40B4-BE49-F238E27FC236}">
                <a16:creationId xmlns:a16="http://schemas.microsoft.com/office/drawing/2014/main" id="{CE44630F-57AA-4BE3-B10E-3DAC7A59A6EA}"/>
              </a:ext>
            </a:extLst>
          </p:cNvPr>
          <p:cNvGraphicFramePr>
            <a:graphicFrameLocks noGrp="1"/>
          </p:cNvGraphicFramePr>
          <p:nvPr>
            <p:extLst>
              <p:ext uri="{D42A27DB-BD31-4B8C-83A1-F6EECF244321}">
                <p14:modId xmlns:p14="http://schemas.microsoft.com/office/powerpoint/2010/main" val="3113445141"/>
              </p:ext>
            </p:extLst>
          </p:nvPr>
        </p:nvGraphicFramePr>
        <p:xfrm>
          <a:off x="3652830" y="1277530"/>
          <a:ext cx="4886340" cy="2240068"/>
        </p:xfrm>
        <a:graphic>
          <a:graphicData uri="http://schemas.openxmlformats.org/drawingml/2006/table">
            <a:tbl>
              <a:tblPr firstRow="1" firstCol="1" bandRow="1">
                <a:tableStyleId>{5C22544A-7EE6-4342-B048-85BDC9FD1C3A}</a:tableStyleId>
              </a:tblPr>
              <a:tblGrid>
                <a:gridCol w="814390">
                  <a:extLst>
                    <a:ext uri="{9D8B030D-6E8A-4147-A177-3AD203B41FA5}">
                      <a16:colId xmlns:a16="http://schemas.microsoft.com/office/drawing/2014/main" val="1029928792"/>
                    </a:ext>
                  </a:extLst>
                </a:gridCol>
                <a:gridCol w="814390">
                  <a:extLst>
                    <a:ext uri="{9D8B030D-6E8A-4147-A177-3AD203B41FA5}">
                      <a16:colId xmlns:a16="http://schemas.microsoft.com/office/drawing/2014/main" val="3237150886"/>
                    </a:ext>
                  </a:extLst>
                </a:gridCol>
                <a:gridCol w="814390">
                  <a:extLst>
                    <a:ext uri="{9D8B030D-6E8A-4147-A177-3AD203B41FA5}">
                      <a16:colId xmlns:a16="http://schemas.microsoft.com/office/drawing/2014/main" val="2344458262"/>
                    </a:ext>
                  </a:extLst>
                </a:gridCol>
                <a:gridCol w="814390">
                  <a:extLst>
                    <a:ext uri="{9D8B030D-6E8A-4147-A177-3AD203B41FA5}">
                      <a16:colId xmlns:a16="http://schemas.microsoft.com/office/drawing/2014/main" val="737670042"/>
                    </a:ext>
                  </a:extLst>
                </a:gridCol>
                <a:gridCol w="814390">
                  <a:extLst>
                    <a:ext uri="{9D8B030D-6E8A-4147-A177-3AD203B41FA5}">
                      <a16:colId xmlns:a16="http://schemas.microsoft.com/office/drawing/2014/main" val="3310718098"/>
                    </a:ext>
                  </a:extLst>
                </a:gridCol>
                <a:gridCol w="814390">
                  <a:extLst>
                    <a:ext uri="{9D8B030D-6E8A-4147-A177-3AD203B41FA5}">
                      <a16:colId xmlns:a16="http://schemas.microsoft.com/office/drawing/2014/main" val="2128778045"/>
                    </a:ext>
                  </a:extLst>
                </a:gridCol>
              </a:tblGrid>
              <a:tr h="173526">
                <a:tc>
                  <a:txBody>
                    <a:bodyPr/>
                    <a:lstStyle/>
                    <a:p>
                      <a:pPr>
                        <a:lnSpc>
                          <a:spcPct val="100000"/>
                        </a:lnSpc>
                      </a:pPr>
                      <a:endParaRPr lang="zh-CN" sz="1000" dirty="0">
                        <a:effectLst/>
                        <a:latin typeface="Times New Roman" panose="02020603050405020304" pitchFamily="18" charset="0"/>
                      </a:endParaRPr>
                    </a:p>
                  </a:txBody>
                  <a:tcPr marL="65162" marR="65162" marT="0" marB="0" anchor="ctr"/>
                </a:tc>
                <a:tc gridSpan="5">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effectLst/>
                        </a:rPr>
                        <a:t>All Intra Main 10</a:t>
                      </a:r>
                      <a:endParaRPr lang="zh-CN" sz="1200" dirty="0">
                        <a:effectLst/>
                        <a:latin typeface="Times New Roman" panose="02020603050405020304" pitchFamily="18" charset="0"/>
                        <a:ea typeface="等线" panose="02010600030101010101" pitchFamily="2" charset="-122"/>
                      </a:endParaRPr>
                    </a:p>
                  </a:txBody>
                  <a:tcPr marL="65162" marR="65162"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176949860"/>
                  </a:ext>
                </a:extLst>
              </a:tr>
              <a:tr h="173526">
                <a:tc>
                  <a:txBody>
                    <a:bodyPr/>
                    <a:lstStyle/>
                    <a:p>
                      <a:pPr>
                        <a:lnSpc>
                          <a:spcPct val="100000"/>
                        </a:lnSpc>
                      </a:pPr>
                      <a:endParaRPr lang="zh-CN" sz="1000" dirty="0">
                        <a:effectLst/>
                        <a:latin typeface="Times New Roman" panose="02020603050405020304" pitchFamily="18" charset="0"/>
                      </a:endParaRPr>
                    </a:p>
                  </a:txBody>
                  <a:tcPr marL="65162" marR="65162" marT="0" marB="0" anchor="ctr"/>
                </a:tc>
                <a:tc gridSpan="5">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dirty="0">
                          <a:effectLst/>
                        </a:rPr>
                        <a:t>Over ECM-11.0</a:t>
                      </a:r>
                      <a:endParaRPr lang="zh-CN" sz="1200" b="1" dirty="0">
                        <a:effectLst/>
                        <a:latin typeface="Times New Roman" panose="02020603050405020304" pitchFamily="18" charset="0"/>
                        <a:ea typeface="等线" panose="02010600030101010101" pitchFamily="2" charset="-122"/>
                      </a:endParaRPr>
                    </a:p>
                  </a:txBody>
                  <a:tcPr marL="65162" marR="65162"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281416840"/>
                  </a:ext>
                </a:extLst>
              </a:tr>
              <a:tr h="204282">
                <a:tc>
                  <a:txBody>
                    <a:bodyPr/>
                    <a:lstStyle/>
                    <a:p>
                      <a:pPr>
                        <a:lnSpc>
                          <a:spcPct val="100000"/>
                        </a:lnSpc>
                      </a:pPr>
                      <a:endParaRPr lang="zh-CN" sz="1000">
                        <a:effectLst/>
                        <a:latin typeface="Times New Roman" panose="02020603050405020304" pitchFamily="18" charset="0"/>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Y</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U</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V</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EncT</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err="1">
                          <a:effectLst/>
                        </a:rPr>
                        <a:t>DecT</a:t>
                      </a:r>
                      <a:endParaRPr lang="zh-CN" sz="1000" dirty="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2018603874"/>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A1</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-0.02%</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-0.09%</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-0.03%</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100.8%</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101.1%</a:t>
                      </a:r>
                      <a:endParaRPr lang="zh-CN" sz="100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3849239333"/>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A2</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-0.13%</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-0.18%</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-0.17%</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101.1%</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105.5%</a:t>
                      </a:r>
                      <a:endParaRPr lang="zh-CN" sz="100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3500108875"/>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B</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-0.18%</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-0.09%</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-0.18%</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101.2%</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107.2%</a:t>
                      </a:r>
                      <a:endParaRPr lang="zh-CN" sz="100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228162438"/>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C</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-0.10%</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-0.09%</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0.04%</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100.9%</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103.6%</a:t>
                      </a:r>
                      <a:endParaRPr lang="zh-CN" sz="100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1425388216"/>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E</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-0.21%</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-0.05%</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-0.11%</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100.7%</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106.6%</a:t>
                      </a:r>
                      <a:endParaRPr lang="zh-CN" sz="100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1641210634"/>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Overall </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-0.13%</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-0.10%</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-0.09%</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101.0%</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105.0%</a:t>
                      </a:r>
                      <a:endParaRPr lang="zh-CN" sz="1000" dirty="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334257077"/>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D</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-0.05%</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-0.05%</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0.00%</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101.1%</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101.8%</a:t>
                      </a:r>
                      <a:endParaRPr lang="zh-CN" sz="1000" dirty="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987924988"/>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F</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-0.39%</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-0.47%</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-0.10%</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101.9%</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105.2%</a:t>
                      </a:r>
                      <a:endParaRPr lang="zh-CN" sz="1000" dirty="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2520162322"/>
                  </a:ext>
                </a:extLst>
              </a:tr>
              <a:tr h="217902">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800">
                          <a:effectLst/>
                        </a:rPr>
                        <a:t>Class TGM</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-1.07%</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-1.02%</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-0.99%</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102.2%</a:t>
                      </a:r>
                      <a:endParaRPr lang="zh-CN" sz="1000" dirty="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109.4%</a:t>
                      </a:r>
                      <a:endParaRPr lang="zh-CN" sz="1000" dirty="0">
                        <a:effectLst/>
                        <a:latin typeface="Times New Roman" panose="02020603050405020304" pitchFamily="18" charset="0"/>
                        <a:ea typeface="等线" panose="02010600030101010101" pitchFamily="2" charset="-122"/>
                      </a:endParaRPr>
                    </a:p>
                  </a:txBody>
                  <a:tcPr marL="65162" marR="65162" marT="0" marB="0" anchor="ctr"/>
                </a:tc>
                <a:extLst>
                  <a:ext uri="{0D108BD9-81ED-4DB2-BD59-A6C34878D82A}">
                    <a16:rowId xmlns:a16="http://schemas.microsoft.com/office/drawing/2014/main" val="1818842792"/>
                  </a:ext>
                </a:extLst>
              </a:tr>
            </a:tbl>
          </a:graphicData>
        </a:graphic>
      </p:graphicFrame>
      <p:sp>
        <p:nvSpPr>
          <p:cNvPr id="10" name="矩形 9">
            <a:extLst>
              <a:ext uri="{FF2B5EF4-FFF2-40B4-BE49-F238E27FC236}">
                <a16:creationId xmlns:a16="http://schemas.microsoft.com/office/drawing/2014/main" id="{1EECAA41-5DB9-496E-A2B8-A62D8F23E83F}"/>
              </a:ext>
            </a:extLst>
          </p:cNvPr>
          <p:cNvSpPr/>
          <p:nvPr/>
        </p:nvSpPr>
        <p:spPr>
          <a:xfrm>
            <a:off x="382859" y="850605"/>
            <a:ext cx="7719169" cy="338554"/>
          </a:xfrm>
          <a:prstGeom prst="rect">
            <a:avLst/>
          </a:prstGeom>
        </p:spPr>
        <p:txBody>
          <a:bodyPr wrap="square">
            <a:spAutoFit/>
          </a:bodyPr>
          <a:lstStyle/>
          <a:p>
            <a:pPr marL="285750" indent="-285750">
              <a:buFont typeface="Arial" panose="020B0604020202020204" pitchFamily="34" charset="0"/>
              <a:buChar char="•"/>
            </a:pPr>
            <a:r>
              <a:rPr lang="en-US" altLang="zh-CN" sz="1600" dirty="0"/>
              <a:t>proposed method + EE2-1.2 over ECM-11.0</a:t>
            </a:r>
            <a:endParaRPr lang="zh-CN" altLang="en-US" sz="1600" dirty="0"/>
          </a:p>
        </p:txBody>
      </p:sp>
      <p:sp>
        <p:nvSpPr>
          <p:cNvPr id="13" name="矩形 12">
            <a:extLst>
              <a:ext uri="{FF2B5EF4-FFF2-40B4-BE49-F238E27FC236}">
                <a16:creationId xmlns:a16="http://schemas.microsoft.com/office/drawing/2014/main" id="{D103A296-7466-45FF-8948-D66C65F8271B}"/>
              </a:ext>
            </a:extLst>
          </p:cNvPr>
          <p:cNvSpPr/>
          <p:nvPr/>
        </p:nvSpPr>
        <p:spPr>
          <a:xfrm>
            <a:off x="382859" y="3586996"/>
            <a:ext cx="7719169" cy="338554"/>
          </a:xfrm>
          <a:prstGeom prst="rect">
            <a:avLst/>
          </a:prstGeom>
        </p:spPr>
        <p:txBody>
          <a:bodyPr wrap="square">
            <a:spAutoFit/>
          </a:bodyPr>
          <a:lstStyle/>
          <a:p>
            <a:pPr marL="285750" indent="-285750">
              <a:buFont typeface="Arial" panose="020B0604020202020204" pitchFamily="34" charset="0"/>
              <a:buChar char="•"/>
            </a:pPr>
            <a:r>
              <a:rPr lang="en-US" altLang="zh-CN" sz="1600" dirty="0"/>
              <a:t>proposed method + EE2-1.2 over EE2-1.2</a:t>
            </a:r>
            <a:endParaRPr lang="zh-CN" altLang="en-US" sz="1600" dirty="0"/>
          </a:p>
        </p:txBody>
      </p:sp>
      <p:graphicFrame>
        <p:nvGraphicFramePr>
          <p:cNvPr id="15" name="表格 14">
            <a:extLst>
              <a:ext uri="{FF2B5EF4-FFF2-40B4-BE49-F238E27FC236}">
                <a16:creationId xmlns:a16="http://schemas.microsoft.com/office/drawing/2014/main" id="{987A1C84-603D-493C-96FC-5EFF8A18BC5F}"/>
              </a:ext>
            </a:extLst>
          </p:cNvPr>
          <p:cNvGraphicFramePr>
            <a:graphicFrameLocks noGrp="1"/>
          </p:cNvGraphicFramePr>
          <p:nvPr>
            <p:extLst>
              <p:ext uri="{D42A27DB-BD31-4B8C-83A1-F6EECF244321}">
                <p14:modId xmlns:p14="http://schemas.microsoft.com/office/powerpoint/2010/main" val="565359209"/>
              </p:ext>
            </p:extLst>
          </p:nvPr>
        </p:nvGraphicFramePr>
        <p:xfrm>
          <a:off x="3652830" y="3983492"/>
          <a:ext cx="4886340" cy="2240068"/>
        </p:xfrm>
        <a:graphic>
          <a:graphicData uri="http://schemas.openxmlformats.org/drawingml/2006/table">
            <a:tbl>
              <a:tblPr firstRow="1" firstCol="1" bandRow="1">
                <a:tableStyleId>{5C22544A-7EE6-4342-B048-85BDC9FD1C3A}</a:tableStyleId>
              </a:tblPr>
              <a:tblGrid>
                <a:gridCol w="814390">
                  <a:extLst>
                    <a:ext uri="{9D8B030D-6E8A-4147-A177-3AD203B41FA5}">
                      <a16:colId xmlns:a16="http://schemas.microsoft.com/office/drawing/2014/main" val="1029928792"/>
                    </a:ext>
                  </a:extLst>
                </a:gridCol>
                <a:gridCol w="814390">
                  <a:extLst>
                    <a:ext uri="{9D8B030D-6E8A-4147-A177-3AD203B41FA5}">
                      <a16:colId xmlns:a16="http://schemas.microsoft.com/office/drawing/2014/main" val="3237150886"/>
                    </a:ext>
                  </a:extLst>
                </a:gridCol>
                <a:gridCol w="814390">
                  <a:extLst>
                    <a:ext uri="{9D8B030D-6E8A-4147-A177-3AD203B41FA5}">
                      <a16:colId xmlns:a16="http://schemas.microsoft.com/office/drawing/2014/main" val="2344458262"/>
                    </a:ext>
                  </a:extLst>
                </a:gridCol>
                <a:gridCol w="814390">
                  <a:extLst>
                    <a:ext uri="{9D8B030D-6E8A-4147-A177-3AD203B41FA5}">
                      <a16:colId xmlns:a16="http://schemas.microsoft.com/office/drawing/2014/main" val="737670042"/>
                    </a:ext>
                  </a:extLst>
                </a:gridCol>
                <a:gridCol w="814390">
                  <a:extLst>
                    <a:ext uri="{9D8B030D-6E8A-4147-A177-3AD203B41FA5}">
                      <a16:colId xmlns:a16="http://schemas.microsoft.com/office/drawing/2014/main" val="3310718098"/>
                    </a:ext>
                  </a:extLst>
                </a:gridCol>
                <a:gridCol w="814390">
                  <a:extLst>
                    <a:ext uri="{9D8B030D-6E8A-4147-A177-3AD203B41FA5}">
                      <a16:colId xmlns:a16="http://schemas.microsoft.com/office/drawing/2014/main" val="2128778045"/>
                    </a:ext>
                  </a:extLst>
                </a:gridCol>
              </a:tblGrid>
              <a:tr h="173526">
                <a:tc>
                  <a:txBody>
                    <a:bodyPr/>
                    <a:lstStyle/>
                    <a:p>
                      <a:pPr>
                        <a:lnSpc>
                          <a:spcPct val="100000"/>
                        </a:lnSpc>
                      </a:pPr>
                      <a:endParaRPr lang="zh-CN" sz="1000" dirty="0">
                        <a:effectLst/>
                        <a:latin typeface="Times New Roman" panose="02020603050405020304" pitchFamily="18" charset="0"/>
                      </a:endParaRPr>
                    </a:p>
                  </a:txBody>
                  <a:tcPr marL="65162" marR="65162" marT="0" marB="0" anchor="ctr"/>
                </a:tc>
                <a:tc gridSpan="5">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effectLst/>
                        </a:rPr>
                        <a:t>All Intra Main 10</a:t>
                      </a:r>
                      <a:endParaRPr lang="zh-CN" sz="1200" dirty="0">
                        <a:effectLst/>
                        <a:latin typeface="Times New Roman" panose="02020603050405020304" pitchFamily="18" charset="0"/>
                        <a:ea typeface="等线" panose="02010600030101010101" pitchFamily="2" charset="-122"/>
                      </a:endParaRPr>
                    </a:p>
                  </a:txBody>
                  <a:tcPr marL="65162" marR="65162"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176949860"/>
                  </a:ext>
                </a:extLst>
              </a:tr>
              <a:tr h="173526">
                <a:tc>
                  <a:txBody>
                    <a:bodyPr/>
                    <a:lstStyle/>
                    <a:p>
                      <a:pPr>
                        <a:lnSpc>
                          <a:spcPct val="100000"/>
                        </a:lnSpc>
                      </a:pPr>
                      <a:endParaRPr lang="zh-CN" sz="1000" dirty="0">
                        <a:effectLst/>
                        <a:latin typeface="Times New Roman" panose="02020603050405020304" pitchFamily="18" charset="0"/>
                      </a:endParaRPr>
                    </a:p>
                  </a:txBody>
                  <a:tcPr marL="65162" marR="65162"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b="1" dirty="0">
                          <a:solidFill>
                            <a:srgbClr val="000000"/>
                          </a:solidFill>
                          <a:effectLst/>
                          <a:latin typeface="Arial" panose="020B0604020202020204" pitchFamily="34" charset="0"/>
                          <a:ea typeface="宋体" panose="02010600030101010101" pitchFamily="2" charset="-122"/>
                        </a:rPr>
                        <a:t>Over EE2-1.2</a:t>
                      </a:r>
                      <a:endParaRPr lang="zh-CN" sz="1600" dirty="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281416840"/>
                  </a:ext>
                </a:extLst>
              </a:tr>
              <a:tr h="204282">
                <a:tc>
                  <a:txBody>
                    <a:bodyPr/>
                    <a:lstStyle/>
                    <a:p>
                      <a:pPr>
                        <a:lnSpc>
                          <a:spcPct val="100000"/>
                        </a:lnSpc>
                      </a:pPr>
                      <a:endParaRPr lang="zh-CN" sz="1000">
                        <a:effectLst/>
                        <a:latin typeface="Times New Roman" panose="02020603050405020304" pitchFamily="18" charset="0"/>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宋体" panose="02010600030101010101" pitchFamily="2" charset="-122"/>
                        </a:rPr>
                        <a:t>Y</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宋体" panose="02010600030101010101" pitchFamily="2" charset="-122"/>
                        </a:rPr>
                        <a:t>U</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宋体" panose="02010600030101010101" pitchFamily="2" charset="-122"/>
                        </a:rPr>
                        <a:t>V</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宋体" panose="02010600030101010101" pitchFamily="2" charset="-122"/>
                        </a:rPr>
                        <a:t>EncT</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宋体" panose="02010600030101010101" pitchFamily="2" charset="-122"/>
                        </a:rPr>
                        <a:t>DecT</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2018603874"/>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A1</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-0.04%</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99.9%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101.0%</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849239333"/>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A2</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-0.06%</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-0.17%</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-0.15%</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100.0%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102.5%</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500108875"/>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B</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-0.12%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100.0%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102.8%</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228162438"/>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C</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-0.05%</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98.9%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100.6%</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1425388216"/>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E</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-0.08%</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99.9%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103.0%</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1641210634"/>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Overall </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-0.07%</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-0.06%</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-0.05%</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99.7%</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0000"/>
                          </a:solidFill>
                          <a:effectLst/>
                          <a:latin typeface="Arial" panose="020B0604020202020204" pitchFamily="34" charset="0"/>
                          <a:ea typeface="等线" panose="02010600030101010101" pitchFamily="2" charset="-122"/>
                        </a:rPr>
                        <a:t>102.0%</a:t>
                      </a:r>
                      <a:endParaRPr lang="zh-CN" sz="1100" dirty="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34257077"/>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D</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-0.10%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-0.07%</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100.6%</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0000"/>
                          </a:solidFill>
                          <a:effectLst/>
                          <a:latin typeface="Arial" panose="020B0604020202020204" pitchFamily="34" charset="0"/>
                          <a:ea typeface="等线" panose="02010600030101010101" pitchFamily="2" charset="-122"/>
                        </a:rPr>
                        <a:t>101.3%</a:t>
                      </a:r>
                      <a:endParaRPr lang="zh-CN" sz="1100" dirty="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987924988"/>
                  </a:ext>
                </a:extLst>
              </a:tr>
              <a:tr h="183854">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F</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-0.31%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-0.24%</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-0.24%</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99.9%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101.5%</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2520162322"/>
                  </a:ext>
                </a:extLst>
              </a:tr>
              <a:tr h="217902">
                <a:tc>
                  <a:txBody>
                    <a:bodyPr/>
                    <a:lstStyle/>
                    <a:p>
                      <a:pPr algn="ctr" fontAlgn="auto" hangingPunct="1">
                        <a:lnSpc>
                          <a:spcPct val="10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800">
                          <a:effectLst/>
                        </a:rPr>
                        <a:t>Class TGM</a:t>
                      </a:r>
                      <a:endParaRPr lang="zh-CN" sz="1000">
                        <a:effectLst/>
                        <a:latin typeface="Times New Roman" panose="02020603050405020304" pitchFamily="18" charset="0"/>
                        <a:ea typeface="等线" panose="02010600030101010101" pitchFamily="2" charset="-122"/>
                      </a:endParaRPr>
                    </a:p>
                  </a:txBody>
                  <a:tcPr marL="65162" marR="65162"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-0.89%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-0.83%</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-0.80%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solidFill>
                            <a:srgbClr val="000000"/>
                          </a:solidFill>
                          <a:effectLst/>
                          <a:latin typeface="Arial" panose="020B0604020202020204" pitchFamily="34" charset="0"/>
                          <a:ea typeface="等线" panose="02010600030101010101" pitchFamily="2" charset="-122"/>
                        </a:rPr>
                        <a:t>101.0%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0000"/>
                          </a:solidFill>
                          <a:effectLst/>
                          <a:latin typeface="Arial" panose="020B0604020202020204" pitchFamily="34" charset="0"/>
                          <a:ea typeface="等线" panose="02010600030101010101" pitchFamily="2" charset="-122"/>
                        </a:rPr>
                        <a:t>106.5%</a:t>
                      </a:r>
                      <a:endParaRPr lang="zh-CN" sz="1100" dirty="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1818842792"/>
                  </a:ext>
                </a:extLst>
              </a:tr>
            </a:tbl>
          </a:graphicData>
        </a:graphic>
      </p:graphicFrame>
    </p:spTree>
    <p:extLst>
      <p:ext uri="{BB962C8B-B14F-4D97-AF65-F5344CB8AC3E}">
        <p14:creationId xmlns:p14="http://schemas.microsoft.com/office/powerpoint/2010/main" val="734322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13" y="733338"/>
            <a:ext cx="11420888" cy="676067"/>
          </a:xfrm>
        </p:spPr>
        <p:txBody>
          <a:bodyPr>
            <a:noAutofit/>
          </a:bodyPr>
          <a:lstStyle/>
          <a:p>
            <a:r>
              <a:rPr lang="en-US" altLang="zh-CN" sz="2800" dirty="0">
                <a:latin typeface="Times New Roman" panose="02020603050405020304" pitchFamily="18" charset="0"/>
                <a:cs typeface="Times New Roman" panose="02020603050405020304" pitchFamily="18" charset="0"/>
              </a:rPr>
              <a:t>Conclusions</a:t>
            </a:r>
            <a:endParaRPr lang="en-US" sz="2800" dirty="0"/>
          </a:p>
        </p:txBody>
      </p:sp>
      <p:sp>
        <p:nvSpPr>
          <p:cNvPr id="3" name="Text Placeholder 2"/>
          <p:cNvSpPr>
            <a:spLocks noGrp="1"/>
          </p:cNvSpPr>
          <p:nvPr>
            <p:ph type="body" sz="quarter" idx="10"/>
          </p:nvPr>
        </p:nvSpPr>
        <p:spPr>
          <a:xfrm>
            <a:off x="388253" y="1366887"/>
            <a:ext cx="11003647" cy="4757775"/>
          </a:xfrm>
        </p:spPr>
        <p:txBody>
          <a:bodyPr>
            <a:normAutofit/>
          </a:bodyPr>
          <a:lstStyle/>
          <a:p>
            <a:pPr marL="342900" indent="-342900">
              <a:buFont typeface="Arial" panose="020B0604020202020204" pitchFamily="34" charset="0"/>
              <a:buChar char="•"/>
            </a:pPr>
            <a:r>
              <a:rPr lang="en-US" altLang="zh-CN" sz="1800" dirty="0">
                <a:solidFill>
                  <a:schemeClr val="tx1"/>
                </a:solidFill>
                <a:latin typeface="Times New Roman" panose="02020603050405020304" pitchFamily="18" charset="0"/>
                <a:cs typeface="Times New Roman" panose="02020603050405020304" pitchFamily="18" charset="0"/>
              </a:rPr>
              <a:t>This contribution proposes to add AR-BVP into the construction of </a:t>
            </a:r>
            <a:r>
              <a:rPr lang="en-US" altLang="zh-CN" sz="1800" dirty="0" err="1">
                <a:solidFill>
                  <a:schemeClr val="tx1"/>
                </a:solidFill>
                <a:latin typeface="Times New Roman" panose="02020603050405020304" pitchFamily="18" charset="0"/>
                <a:cs typeface="Times New Roman" panose="02020603050405020304" pitchFamily="18" charset="0"/>
              </a:rPr>
              <a:t>IntraTMP</a:t>
            </a:r>
            <a:r>
              <a:rPr lang="en-US" altLang="zh-CN" sz="1800" dirty="0">
                <a:solidFill>
                  <a:schemeClr val="tx1"/>
                </a:solidFill>
                <a:latin typeface="Times New Roman" panose="02020603050405020304" pitchFamily="18" charset="0"/>
                <a:cs typeface="Times New Roman" panose="02020603050405020304" pitchFamily="18" charset="0"/>
              </a:rPr>
              <a:t> merge candidate list. The results show that the proposed method can improve the coding efficiency of ECM with minor complexity increases. It is suggested to further study this method in EE2.</a:t>
            </a:r>
          </a:p>
          <a:p>
            <a:pPr marL="342900" indent="-342900">
              <a:buFont typeface="Arial" panose="020B0604020202020204" pitchFamily="34" charset="0"/>
              <a:buChar char="•"/>
            </a:pPr>
            <a:endParaRPr lang="en-CA" altLang="zh-CN" sz="1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CA" altLang="zh-CN" sz="1800" dirty="0">
                <a:solidFill>
                  <a:schemeClr val="tx1"/>
                </a:solidFill>
                <a:latin typeface="Times New Roman" panose="02020603050405020304" pitchFamily="18" charset="0"/>
                <a:cs typeface="Times New Roman" panose="02020603050405020304" pitchFamily="18" charset="0"/>
              </a:rPr>
              <a:t>Thanks to </a:t>
            </a:r>
            <a:r>
              <a:rPr lang="en-US" altLang="zh-CN" sz="1800" dirty="0" err="1">
                <a:solidFill>
                  <a:schemeClr val="tx1"/>
                </a:solidFill>
                <a:latin typeface="Times New Roman" panose="02020603050405020304" pitchFamily="18" charset="0"/>
                <a:cs typeface="Times New Roman" panose="02020603050405020304" pitchFamily="18" charset="0"/>
              </a:rPr>
              <a:t>InterDigital</a:t>
            </a:r>
            <a:r>
              <a:rPr lang="en-CA" altLang="zh-CN" sz="1800" dirty="0">
                <a:solidFill>
                  <a:schemeClr val="tx1"/>
                </a:solidFill>
                <a:latin typeface="Times New Roman" panose="02020603050405020304" pitchFamily="18" charset="0"/>
                <a:cs typeface="Times New Roman" panose="02020603050405020304" pitchFamily="18" charset="0"/>
              </a:rPr>
              <a:t> for cross-checking!</a:t>
            </a:r>
            <a:endParaRPr lang="en-US" altLang="zh-CN" sz="1800" dirty="0">
              <a:solidFill>
                <a:schemeClr val="tx1"/>
              </a:solidFill>
              <a:latin typeface="Times New Roman" panose="02020603050405020304" pitchFamily="18" charset="0"/>
              <a:cs typeface="Times New Roman" panose="02020603050405020304" pitchFamily="18" charset="0"/>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TotalTime>
  <Words>591</Words>
  <Application>Microsoft Office PowerPoint</Application>
  <PresentationFormat>宽屏</PresentationFormat>
  <Paragraphs>155</Paragraphs>
  <Slides>6</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vt:i4>
      </vt:variant>
    </vt:vector>
  </HeadingPairs>
  <TitlesOfParts>
    <vt:vector size="19" baseType="lpstr">
      <vt:lpstr>Helvetica Neue</vt:lpstr>
      <vt:lpstr>Helvetica Neue Light</vt:lpstr>
      <vt:lpstr>Helvetica Neue Medium</vt:lpstr>
      <vt:lpstr>OPPOSans B</vt:lpstr>
      <vt:lpstr>OPPOSans M</vt:lpstr>
      <vt:lpstr>OPPOSans R</vt:lpstr>
      <vt:lpstr>等线</vt:lpstr>
      <vt:lpstr>宋体</vt:lpstr>
      <vt:lpstr>Arial</vt:lpstr>
      <vt:lpstr>Helvetica</vt:lpstr>
      <vt:lpstr>Times New Roman</vt:lpstr>
      <vt:lpstr>White 白底</vt:lpstr>
      <vt:lpstr>Black 黑底</vt:lpstr>
      <vt:lpstr>EE2-1.2 related: AR-BVP for IntraTMP merge candidates JVET-AG0063</vt:lpstr>
      <vt:lpstr>Introduction</vt:lpstr>
      <vt:lpstr>Proposed</vt:lpstr>
      <vt:lpstr>Simulation results</vt:lpstr>
      <vt:lpstr>Conclusions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Non-EE2: Intra Template-Matching Prediction Fusion JVET-AC0069 </dc:title>
  <dc:creator>张莱(Lai Zhang)</dc:creator>
  <cp:lastModifiedBy>张莱(Lai Zhang)</cp:lastModifiedBy>
  <cp:revision>138</cp:revision>
  <dcterms:created xsi:type="dcterms:W3CDTF">2015-05-05T08:02:00Z</dcterms:created>
  <dcterms:modified xsi:type="dcterms:W3CDTF">2024-01-18T07:15:45Z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