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92" r:id="rId5"/>
    <p:sldId id="390" r:id="rId6"/>
    <p:sldId id="380" r:id="rId7"/>
    <p:sldId id="387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300"/>
    <a:srgbClr val="2D86E7"/>
    <a:srgbClr val="1E75F6"/>
    <a:srgbClr val="2769ED"/>
    <a:srgbClr val="7DB9FB"/>
    <a:srgbClr val="CCECFF"/>
    <a:srgbClr val="2807EB"/>
    <a:srgbClr val="7585FD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69" d="100"/>
          <a:sy n="69" d="100"/>
        </p:scale>
        <p:origin x="408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2023/10/13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2023/10/13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 smtClean="0"/>
              <a:t>JVET-a</a:t>
            </a:r>
            <a:r>
              <a:rPr lang="en-US" altLang="zh-CN" sz="4400" dirty="0" smtClean="0"/>
              <a:t>F0116</a:t>
            </a:r>
            <a:r>
              <a:rPr lang="en-US" sz="4400" dirty="0"/>
              <a:t/>
            </a:r>
            <a:br>
              <a:rPr lang="en-US" sz="4400" dirty="0"/>
            </a:br>
            <a:r>
              <a:rPr lang="en-US" sz="4400" dirty="0" smtClean="0"/>
              <a:t>Non-EE2:SLOPE ADJUSTMENT FOR</a:t>
            </a:r>
            <a:r>
              <a:rPr lang="en-US" altLang="zh-CN" sz="4400" dirty="0" smtClean="0"/>
              <a:t> IBC LIC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CA" sz="2800" dirty="0" err="1"/>
              <a:t>Changyue</a:t>
            </a:r>
            <a:r>
              <a:rPr lang="en-CA" sz="2800" dirty="0"/>
              <a:t> Ma, </a:t>
            </a:r>
            <a:r>
              <a:rPr lang="en-CA" altLang="zh-CN" sz="2800" dirty="0"/>
              <a:t>Xiaoyu Xiu, </a:t>
            </a:r>
            <a:r>
              <a:rPr lang="en-CA" sz="2800" dirty="0" smtClean="0"/>
              <a:t>Wei </a:t>
            </a:r>
            <a:r>
              <a:rPr lang="en-CA" sz="2800" dirty="0"/>
              <a:t>Chen, </a:t>
            </a:r>
            <a:r>
              <a:rPr lang="de-DE" sz="2800" dirty="0"/>
              <a:t>Hong-Jheng Jhu,</a:t>
            </a:r>
            <a:r>
              <a:rPr lang="en-CA" sz="2800" dirty="0"/>
              <a:t> </a:t>
            </a:r>
            <a:r>
              <a:rPr lang="en-CA" altLang="zh-CN" sz="2800" dirty="0" err="1"/>
              <a:t>Che</a:t>
            </a:r>
            <a:r>
              <a:rPr lang="en-CA" altLang="zh-CN" sz="2800" dirty="0"/>
              <a:t>-Wei </a:t>
            </a:r>
            <a:r>
              <a:rPr lang="en-CA" altLang="zh-CN" sz="2800" dirty="0" err="1"/>
              <a:t>Kuo</a:t>
            </a:r>
            <a:r>
              <a:rPr lang="en-CA" altLang="zh-CN" sz="2800" dirty="0"/>
              <a:t>, </a:t>
            </a:r>
            <a:r>
              <a:rPr lang="en-CA" sz="2800" dirty="0" smtClean="0"/>
              <a:t>Ning </a:t>
            </a:r>
            <a:r>
              <a:rPr lang="en-CA" sz="2800" dirty="0"/>
              <a:t>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49912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IBC LIC</a:t>
            </a:r>
            <a:r>
              <a:rPr lang="en-US" altLang="zh-CN" sz="2000" dirty="0" smtClean="0"/>
              <a:t> in ECM10.0: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C</a:t>
            </a:r>
            <a:r>
              <a:rPr lang="en-US" altLang="zh-CN" dirty="0" smtClean="0"/>
              <a:t>ompensate </a:t>
            </a:r>
            <a:r>
              <a:rPr lang="en-US" altLang="zh-CN" dirty="0"/>
              <a:t>the local illumination variation within a picture between an IBC CU and its prediction </a:t>
            </a:r>
            <a:r>
              <a:rPr lang="en-US" altLang="zh-CN" dirty="0" smtClean="0"/>
              <a:t>block.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A</a:t>
            </a:r>
            <a:r>
              <a:rPr lang="en-US" altLang="zh-CN" dirty="0" smtClean="0"/>
              <a:t> linear model which contains scale and offset parameters is utilized. </a:t>
            </a:r>
            <a:endParaRPr lang="en-US" altLang="zh-CN" dirty="0"/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Be applied to IBC AMVP and IBC merge.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For IBC AMVP</a:t>
            </a:r>
            <a:r>
              <a:rPr lang="en-US" altLang="zh-CN" dirty="0"/>
              <a:t>, an IBC-LIC flag is </a:t>
            </a:r>
            <a:r>
              <a:rPr lang="en-US" altLang="zh-CN" dirty="0" smtClean="0"/>
              <a:t>signaled </a:t>
            </a:r>
            <a:r>
              <a:rPr lang="en-CA" altLang="zh-CN" dirty="0"/>
              <a:t>to indicate the use of IBC-LIC</a:t>
            </a:r>
            <a:r>
              <a:rPr lang="en-US" altLang="zh-CN" dirty="0" smtClean="0"/>
              <a:t>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For IBC merge, </a:t>
            </a:r>
            <a:r>
              <a:rPr lang="en-CA" altLang="zh-CN" dirty="0"/>
              <a:t>the IBC-LIC flag is inferred from the merge candidate</a:t>
            </a:r>
            <a:r>
              <a:rPr lang="en-US" altLang="zh-CN" dirty="0" smtClean="0"/>
              <a:t>.</a:t>
            </a:r>
          </a:p>
          <a:p>
            <a:pPr marL="342900" indent="-342900" hangingPunct="0">
              <a:buAutoNum type="arabicParenR"/>
            </a:pPr>
            <a:r>
              <a:rPr lang="en-CA" altLang="zh-CN" dirty="0" smtClean="0"/>
              <a:t>For IBC AMVP, </a:t>
            </a:r>
            <a:r>
              <a:rPr lang="en-CA" altLang="zh-CN" dirty="0"/>
              <a:t>three template </a:t>
            </a:r>
            <a:r>
              <a:rPr lang="en-CA" altLang="zh-CN" dirty="0" smtClean="0"/>
              <a:t>modes (IBC_LIC_TL, IBC_LIC_T, IBC_LIC_L) are utilized.</a:t>
            </a:r>
          </a:p>
          <a:p>
            <a:pPr marL="342900" indent="-342900" hangingPunct="0">
              <a:buAutoNum type="arabicParenR"/>
            </a:pPr>
            <a:r>
              <a:rPr lang="en-CA" altLang="zh-CN" dirty="0" smtClean="0"/>
              <a:t>For IBC AMVP, </a:t>
            </a:r>
            <a:r>
              <a:rPr lang="en-CA" altLang="zh-CN" dirty="0"/>
              <a:t>the multi-mode IBC LIC is </a:t>
            </a:r>
            <a:r>
              <a:rPr lang="en-CA" altLang="zh-CN" dirty="0" smtClean="0"/>
              <a:t>applied, currently only applicable </a:t>
            </a:r>
            <a:r>
              <a:rPr lang="en-CA" altLang="zh-CN" dirty="0"/>
              <a:t>to IBC_LIC_TL </a:t>
            </a:r>
            <a:r>
              <a:rPr lang="en-CA" altLang="zh-CN" dirty="0" smtClean="0"/>
              <a:t>CUs.</a:t>
            </a: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3"/>
            <a:ext cx="11189372" cy="1019594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Slope adjustment for CCLM </a:t>
            </a:r>
            <a:r>
              <a:rPr lang="en-US" altLang="zh-CN" sz="2000" dirty="0" smtClean="0"/>
              <a:t>in ECM10.0:</a:t>
            </a:r>
          </a:p>
          <a:p>
            <a:pPr marL="342900" indent="-342900" hangingPunct="0">
              <a:buAutoNum type="arabicParenR"/>
            </a:pPr>
            <a:r>
              <a:rPr lang="en-US" altLang="zh-CN" dirty="0"/>
              <a:t>utilizes an offset parameter to adjust the slope parameter of the linear model of CCLM.</a:t>
            </a:r>
            <a:endParaRPr lang="en-US" altLang="zh-CN" dirty="0" smtClean="0"/>
          </a:p>
        </p:txBody>
      </p:sp>
      <p:pic>
        <p:nvPicPr>
          <p:cNvPr id="4" name="Picture 3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782" y="2084976"/>
            <a:ext cx="8765309" cy="310815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332907" y="5193131"/>
            <a:ext cx="106398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Figure 1. Left: model created in CCLM without slope adjustment. Right: model updated using slope adjustment.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469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255283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2000" b="1" dirty="0" smtClean="0"/>
              <a:t>Slope adjustment for IBC LIC</a:t>
            </a:r>
            <a:r>
              <a:rPr lang="en-US" altLang="zh-CN" sz="2000" dirty="0" smtClean="0"/>
              <a:t>:</a:t>
            </a:r>
          </a:p>
          <a:p>
            <a:pPr marL="342900" indent="-342900" hangingPunct="0">
              <a:buAutoNum type="arabicParenR"/>
            </a:pPr>
            <a:r>
              <a:rPr lang="en-CA" altLang="zh-CN" dirty="0"/>
              <a:t>A</a:t>
            </a:r>
            <a:r>
              <a:rPr lang="en-CA" altLang="zh-CN" dirty="0" smtClean="0"/>
              <a:t>n </a:t>
            </a:r>
            <a:r>
              <a:rPr lang="en-CA" altLang="zh-CN" dirty="0"/>
              <a:t>offset parameter is signaled to update the slope parameter of IBC LIC</a:t>
            </a:r>
            <a:r>
              <a:rPr lang="en-US" altLang="zh-CN" dirty="0" smtClean="0"/>
              <a:t>.</a:t>
            </a:r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Only </a:t>
            </a:r>
            <a:r>
              <a:rPr lang="en-US" altLang="zh-CN" dirty="0"/>
              <a:t>applied in IBC AMVP mode.</a:t>
            </a:r>
            <a:endParaRPr lang="en-US" altLang="zh-CN" dirty="0" smtClean="0"/>
          </a:p>
          <a:p>
            <a:pPr marL="342900" indent="-342900" hangingPunct="0">
              <a:buAutoNum type="arabicParenR"/>
            </a:pPr>
            <a:r>
              <a:rPr lang="en-US" altLang="zh-CN" dirty="0" smtClean="0"/>
              <a:t>Not </a:t>
            </a:r>
            <a:r>
              <a:rPr lang="en-US" altLang="zh-CN" dirty="0"/>
              <a:t>applied to the CUs that apply multi-mode IBC-LIC. </a:t>
            </a: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103951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443977" y="1121464"/>
            <a:ext cx="250625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 of results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013028"/>
              </p:ext>
            </p:extLst>
          </p:nvPr>
        </p:nvGraphicFramePr>
        <p:xfrm>
          <a:off x="1080654" y="1719148"/>
          <a:ext cx="10261601" cy="37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921">
                  <a:extLst>
                    <a:ext uri="{9D8B030D-6E8A-4147-A177-3AD203B41FA5}">
                      <a16:colId xmlns:a16="http://schemas.microsoft.com/office/drawing/2014/main" val="559246143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1883844088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22099231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182432399"/>
                    </a:ext>
                  </a:extLst>
                </a:gridCol>
                <a:gridCol w="1520921">
                  <a:extLst>
                    <a:ext uri="{9D8B030D-6E8A-4147-A177-3AD203B41FA5}">
                      <a16:colId xmlns:a16="http://schemas.microsoft.com/office/drawing/2014/main" val="3616528542"/>
                    </a:ext>
                  </a:extLst>
                </a:gridCol>
                <a:gridCol w="1312642">
                  <a:extLst>
                    <a:ext uri="{9D8B030D-6E8A-4147-A177-3AD203B41FA5}">
                      <a16:colId xmlns:a16="http://schemas.microsoft.com/office/drawing/2014/main" val="10471368"/>
                    </a:ext>
                  </a:extLst>
                </a:gridCol>
                <a:gridCol w="1344354">
                  <a:extLst>
                    <a:ext uri="{9D8B030D-6E8A-4147-A177-3AD203B41FA5}">
                      <a16:colId xmlns:a16="http://schemas.microsoft.com/office/drawing/2014/main" val="573720714"/>
                    </a:ext>
                  </a:extLst>
                </a:gridCol>
              </a:tblGrid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All Intra Main 10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8213892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Enc.</a:t>
                      </a:r>
                      <a:r>
                        <a:rPr lang="en-US" altLang="zh-CN" baseline="0" dirty="0" smtClean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VmPeak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2753295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-0.21%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100.9%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99.6%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100.0%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9442320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-0.12%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-0.13%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100.5%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100.3%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100.0%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3925132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Random Access Main 10</a:t>
                      </a:r>
                      <a:endParaRPr lang="zh-CN" altLang="en-US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84948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U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Y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Enc.</a:t>
                      </a:r>
                      <a:r>
                        <a:rPr lang="en-US" altLang="zh-CN" baseline="0" dirty="0" smtClean="0"/>
                        <a:t>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Dec. T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VmPeak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178701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F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-0.19%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0.06%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100.0%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99.2%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100.0%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8851404"/>
                  </a:ext>
                </a:extLst>
              </a:tr>
              <a:tr h="47437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Class TGM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-0.13%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-0.15%</a:t>
                      </a:r>
                      <a:endParaRPr lang="zh-CN" sz="18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-0.14%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99.5%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99.8%</a:t>
                      </a:r>
                      <a:endParaRPr 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100.0%</a:t>
                      </a:r>
                      <a:endParaRPr lang="zh-CN" altLang="en-US"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45366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332906" y="1142944"/>
            <a:ext cx="119699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Summary:</a:t>
            </a:r>
          </a:p>
          <a:p>
            <a:endParaRPr lang="en-US" sz="2200" dirty="0"/>
          </a:p>
        </p:txBody>
      </p:sp>
      <p:sp>
        <p:nvSpPr>
          <p:cNvPr id="8" name="矩形 7"/>
          <p:cNvSpPr/>
          <p:nvPr/>
        </p:nvSpPr>
        <p:spPr>
          <a:xfrm>
            <a:off x="415635" y="1666719"/>
            <a:ext cx="114069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2000" kern="0" dirty="0">
                <a:latin typeface="Times New Roman" panose="02020603050405020304" pitchFamily="18" charset="0"/>
              </a:rPr>
              <a:t>It is proposed </a:t>
            </a:r>
            <a:r>
              <a:rPr lang="en-US" altLang="zh-CN" sz="2000" kern="0" dirty="0" smtClean="0">
                <a:latin typeface="Times New Roman" panose="02020603050405020304" pitchFamily="18" charset="0"/>
              </a:rPr>
              <a:t>to utilize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an offset parameter to adjust the slope parameter of IBC LIC.</a:t>
            </a:r>
            <a:endParaRPr lang="en-CA" altLang="zh-CN" sz="2000" kern="0" dirty="0">
              <a:latin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Achieve </a:t>
            </a:r>
            <a:r>
              <a:rPr lang="en-US" altLang="zh-CN" sz="2000" kern="0" dirty="0">
                <a:latin typeface="Times New Roman" panose="02020603050405020304" pitchFamily="18" charset="0"/>
              </a:rPr>
              <a:t>noticeable coding benefits with minor </a:t>
            </a:r>
            <a:r>
              <a:rPr lang="en-US" altLang="zh-CN" sz="2000" kern="0" dirty="0" err="1">
                <a:latin typeface="Times New Roman" panose="02020603050405020304" pitchFamily="18" charset="0"/>
              </a:rPr>
              <a:t>enc</a:t>
            </a:r>
            <a:r>
              <a:rPr lang="en-US" altLang="zh-CN" sz="2000" kern="0" dirty="0">
                <a:latin typeface="Times New Roman" panose="02020603050405020304" pitchFamily="18" charset="0"/>
              </a:rPr>
              <a:t>/</a:t>
            </a:r>
            <a:r>
              <a:rPr lang="en-US" altLang="zh-CN" sz="2000" kern="0" dirty="0" err="1">
                <a:latin typeface="Times New Roman" panose="02020603050405020304" pitchFamily="18" charset="0"/>
              </a:rPr>
              <a:t>dec</a:t>
            </a:r>
            <a:r>
              <a:rPr lang="en-US" altLang="zh-CN" sz="2000" kern="0" dirty="0">
                <a:latin typeface="Times New Roman" panose="02020603050405020304" pitchFamily="18" charset="0"/>
              </a:rPr>
              <a:t> run-time impact</a:t>
            </a:r>
            <a:r>
              <a:rPr lang="en-CA" altLang="zh-CN" sz="2000" kern="0" dirty="0" smtClean="0">
                <a:latin typeface="Times New Roman" panose="02020603050405020304" pitchFamily="18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CA" altLang="zh-CN" sz="2000" kern="0" dirty="0" smtClean="0">
                <a:latin typeface="Times New Roman" panose="02020603050405020304" pitchFamily="18" charset="0"/>
              </a:rPr>
              <a:t>It </a:t>
            </a:r>
            <a:r>
              <a:rPr lang="en-CA" altLang="zh-CN" sz="2000" kern="0" dirty="0">
                <a:latin typeface="Times New Roman" panose="02020603050405020304" pitchFamily="18" charset="0"/>
              </a:rPr>
              <a:t>is recommended to study the proposed method in the next round of EE.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3737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71875</TotalTime>
  <Words>366</Words>
  <Application>Microsoft Office PowerPoint</Application>
  <PresentationFormat>宽屏</PresentationFormat>
  <Paragraphs>70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KaiTi</vt:lpstr>
      <vt:lpstr>Microsoft YaHei Light</vt:lpstr>
      <vt:lpstr>等线</vt:lpstr>
      <vt:lpstr>等线</vt:lpstr>
      <vt:lpstr>宋体</vt:lpstr>
      <vt:lpstr>Arial</vt:lpstr>
      <vt:lpstr>Calibri</vt:lpstr>
      <vt:lpstr>Calibri Light</vt:lpstr>
      <vt:lpstr>Times New Roman</vt:lpstr>
      <vt:lpstr>Wingdings</vt:lpstr>
      <vt:lpstr>包裹</vt:lpstr>
      <vt:lpstr>Custom Design</vt:lpstr>
      <vt:lpstr>JVET-aF0116 Non-EE2:SLOPE ADJUSTMENT FOR IBC LIC</vt:lpstr>
      <vt:lpstr>Introduction</vt:lpstr>
      <vt:lpstr>Introduction</vt:lpstr>
      <vt:lpstr>Proposal</vt:lpstr>
      <vt:lpstr>Performance evaluation</vt:lpstr>
      <vt:lpstr>Performance evaluation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a</cp:lastModifiedBy>
  <cp:revision>1346</cp:revision>
  <cp:lastPrinted>2018-10-23T07:47:24Z</cp:lastPrinted>
  <dcterms:created xsi:type="dcterms:W3CDTF">2018-07-10T02:40:16Z</dcterms:created>
  <dcterms:modified xsi:type="dcterms:W3CDTF">2023-10-13T12:01:41Z</dcterms:modified>
</cp:coreProperties>
</file>