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</p:sldMasterIdLst>
  <p:notesMasterIdLst>
    <p:notesMasterId r:id="rId19"/>
  </p:notesMasterIdLst>
  <p:sldIdLst>
    <p:sldId id="256" r:id="rId3"/>
    <p:sldId id="1138" r:id="rId4"/>
    <p:sldId id="1170" r:id="rId5"/>
    <p:sldId id="1186" r:id="rId6"/>
    <p:sldId id="1201" r:id="rId7"/>
    <p:sldId id="1203" r:id="rId8"/>
    <p:sldId id="1206" r:id="rId9"/>
    <p:sldId id="1204" r:id="rId10"/>
    <p:sldId id="1207" r:id="rId11"/>
    <p:sldId id="1209" r:id="rId12"/>
    <p:sldId id="1211" r:id="rId13"/>
    <p:sldId id="1208" r:id="rId14"/>
    <p:sldId id="1210" r:id="rId15"/>
    <p:sldId id="1205" r:id="rId16"/>
    <p:sldId id="1168" r:id="rId17"/>
    <p:sldId id="26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1"/>
    <a:srgbClr val="0032CC"/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03" autoAdjust="0"/>
    <p:restoredTop sz="95345"/>
  </p:normalViewPr>
  <p:slideViewPr>
    <p:cSldViewPr snapToGrid="0">
      <p:cViewPr varScale="1">
        <p:scale>
          <a:sx n="97" d="100"/>
          <a:sy n="97" d="100"/>
        </p:scale>
        <p:origin x="216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A0C75-B4F6-504D-A05C-3672610FE173}" type="datetimeFigureOut">
              <a:rPr kumimoji="1" lang="zh-CN" altLang="en-US" smtClean="0"/>
              <a:t>2023/10/16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E78E-9611-984F-9E6E-F164475316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24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BBE2A7-5E9F-A1E5-8774-636EC150D4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000" indent="-290195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5916E5-1EB4-F4C4-EC78-ED61703EBD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1790" indent="-35179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355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535" indent="-29654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000" indent="-29019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3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2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1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0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19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 panose="02000503000000020004"/>
                <a:ea typeface="Helvetica Neue Light" panose="02000503000000020004"/>
                <a:cs typeface="Helvetica Neue Light" panose="02000503000000020004"/>
                <a:sym typeface="Helvetica Neue Light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/>
          <p:cNvSpPr txBox="1"/>
          <p:nvPr/>
        </p:nvSpPr>
        <p:spPr bwMode="auto">
          <a:xfrm>
            <a:off x="1009852" y="1965226"/>
            <a:ext cx="9799432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 8: An exemplar software implementation for temporal resampling for VCM</a:t>
            </a:r>
            <a:endParaRPr lang="en-US" sz="36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/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/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Shiqi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</a:p>
        </p:txBody>
      </p:sp>
      <p:sp>
        <p:nvSpPr>
          <p:cNvPr id="2" name="矩形 1"/>
          <p:cNvSpPr/>
          <p:nvPr/>
        </p:nvSpPr>
        <p:spPr>
          <a:xfrm>
            <a:off x="5311488" y="4863772"/>
            <a:ext cx="11961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Oct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2023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6558BB0-F768-4554-0444-D81698ADA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Performance</a:t>
            </a:r>
            <a:r>
              <a:rPr kumimoji="1" lang="zh-CN" altLang="en-US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on</a:t>
            </a:r>
            <a:r>
              <a:rPr kumimoji="1" lang="zh-CN" altLang="en-US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SFU</a:t>
            </a:r>
            <a:r>
              <a:rPr kumimoji="1" lang="zh-CN" altLang="en-US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dataset-VTM-12.0</a:t>
            </a:r>
            <a:r>
              <a:rPr kumimoji="1" lang="zh-CN" altLang="en-US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x4</a:t>
            </a:r>
            <a:endParaRPr kumimoji="1" lang="zh-CN" altLang="en-US" dirty="0"/>
          </a:p>
        </p:txBody>
      </p:sp>
      <p:graphicFrame>
        <p:nvGraphicFramePr>
          <p:cNvPr id="8" name="内容占位符 7">
            <a:extLst>
              <a:ext uri="{FF2B5EF4-FFF2-40B4-BE49-F238E27FC236}">
                <a16:creationId xmlns:a16="http://schemas.microsoft.com/office/drawing/2014/main" id="{DDB1FFD4-058F-8331-276B-8B25305F5DD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8634" y="1231197"/>
          <a:ext cx="10515600" cy="5626803"/>
        </p:xfrm>
        <a:graphic>
          <a:graphicData uri="http://schemas.openxmlformats.org/drawingml/2006/table">
            <a:tbl>
              <a:tblPr firstRow="1" firstCol="1" bandRow="1"/>
              <a:tblGrid>
                <a:gridCol w="1766031">
                  <a:extLst>
                    <a:ext uri="{9D8B030D-6E8A-4147-A177-3AD203B41FA5}">
                      <a16:colId xmlns:a16="http://schemas.microsoft.com/office/drawing/2014/main" val="1022151987"/>
                    </a:ext>
                  </a:extLst>
                </a:gridCol>
                <a:gridCol w="1766031">
                  <a:extLst>
                    <a:ext uri="{9D8B030D-6E8A-4147-A177-3AD203B41FA5}">
                      <a16:colId xmlns:a16="http://schemas.microsoft.com/office/drawing/2014/main" val="1760435710"/>
                    </a:ext>
                  </a:extLst>
                </a:gridCol>
                <a:gridCol w="1245652">
                  <a:extLst>
                    <a:ext uri="{9D8B030D-6E8A-4147-A177-3AD203B41FA5}">
                      <a16:colId xmlns:a16="http://schemas.microsoft.com/office/drawing/2014/main" val="1413157484"/>
                    </a:ext>
                  </a:extLst>
                </a:gridCol>
                <a:gridCol w="1245652">
                  <a:extLst>
                    <a:ext uri="{9D8B030D-6E8A-4147-A177-3AD203B41FA5}">
                      <a16:colId xmlns:a16="http://schemas.microsoft.com/office/drawing/2014/main" val="2793820797"/>
                    </a:ext>
                  </a:extLst>
                </a:gridCol>
                <a:gridCol w="2246117">
                  <a:extLst>
                    <a:ext uri="{9D8B030D-6E8A-4147-A177-3AD203B41FA5}">
                      <a16:colId xmlns:a16="http://schemas.microsoft.com/office/drawing/2014/main" val="2137336712"/>
                    </a:ext>
                  </a:extLst>
                </a:gridCol>
                <a:gridCol w="2246117">
                  <a:extLst>
                    <a:ext uri="{9D8B030D-6E8A-4147-A177-3AD203B41FA5}">
                      <a16:colId xmlns:a16="http://schemas.microsoft.com/office/drawing/2014/main" val="3530974561"/>
                    </a:ext>
                  </a:extLst>
                </a:gridCol>
              </a:tblGrid>
              <a:tr h="2605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Detection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3589831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 (low4)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402697"/>
                  </a:ext>
                </a:extLst>
              </a:tr>
              <a:tr h="260500">
                <a:tc rowSpan="5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SFU-HW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-37.49%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-28.83%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-37.49%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3.38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063004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-15.57%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2.92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8799118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-21.61%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-24.67%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-21.61%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3.13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272786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-22.81%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2.51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833251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-21.34%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2.89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312184"/>
                  </a:ext>
                </a:extLst>
              </a:tr>
              <a:tr h="2605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Detection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1054524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 (low4)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523699"/>
                  </a:ext>
                </a:extLst>
              </a:tr>
              <a:tr h="260500">
                <a:tc rowSpan="5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SFU-HW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-8.96%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-10.52%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-8.96%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1.25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536467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-19.03%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-21.18%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9.57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20098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-34.42%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-36.25%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-34.42%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5.23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922086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-38.60%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-37.24%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-38.60%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5.48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557352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-29.27%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-29.67%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6.34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25812"/>
                  </a:ext>
                </a:extLst>
              </a:tr>
              <a:tr h="2605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AI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Detection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8921185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 (low4)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9062402"/>
                  </a:ext>
                </a:extLst>
              </a:tr>
              <a:tr h="260500">
                <a:tc rowSpan="5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SFU-HW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-79.63%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-79.94%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-79.63%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18.42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984707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-76.12%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-76.74%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-76.12%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26.82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610419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-74.76%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-77.08%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-74.76%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17.00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0244156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-73.12%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-74.86%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-73.12%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18.12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3706907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-75.05%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-76.51%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-75.05%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20.48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7464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83054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248925A1-1519-716A-2C49-12938C4DD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224" y="-217115"/>
            <a:ext cx="10668000" cy="676276"/>
          </a:xfrm>
        </p:spPr>
        <p:txBody>
          <a:bodyPr/>
          <a:lstStyle/>
          <a:p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Performance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on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TVD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dataset-VTM-12.0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x4</a:t>
            </a:r>
            <a:endParaRPr kumimoji="1"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E95E425-7065-BF73-99A8-4D8F5856F0D8}"/>
              </a:ext>
            </a:extLst>
          </p:cNvPr>
          <p:cNvSpPr/>
          <p:nvPr/>
        </p:nvSpPr>
        <p:spPr bwMode="auto">
          <a:xfrm>
            <a:off x="578224" y="913849"/>
            <a:ext cx="11308976" cy="3905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6D30400-AAD1-F1BB-0D79-EEB03AB647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070331"/>
              </p:ext>
            </p:extLst>
          </p:nvPr>
        </p:nvGraphicFramePr>
        <p:xfrm>
          <a:off x="648176" y="344557"/>
          <a:ext cx="10965600" cy="6583239"/>
        </p:xfrm>
        <a:graphic>
          <a:graphicData uri="http://schemas.openxmlformats.org/drawingml/2006/table">
            <a:tbl>
              <a:tblPr firstRow="1" firstCol="1" bandRow="1"/>
              <a:tblGrid>
                <a:gridCol w="1849749">
                  <a:extLst>
                    <a:ext uri="{9D8B030D-6E8A-4147-A177-3AD203B41FA5}">
                      <a16:colId xmlns:a16="http://schemas.microsoft.com/office/drawing/2014/main" val="2512570166"/>
                    </a:ext>
                  </a:extLst>
                </a:gridCol>
                <a:gridCol w="1849749">
                  <a:extLst>
                    <a:ext uri="{9D8B030D-6E8A-4147-A177-3AD203B41FA5}">
                      <a16:colId xmlns:a16="http://schemas.microsoft.com/office/drawing/2014/main" val="2109522669"/>
                    </a:ext>
                  </a:extLst>
                </a:gridCol>
                <a:gridCol w="1280458">
                  <a:extLst>
                    <a:ext uri="{9D8B030D-6E8A-4147-A177-3AD203B41FA5}">
                      <a16:colId xmlns:a16="http://schemas.microsoft.com/office/drawing/2014/main" val="3968307724"/>
                    </a:ext>
                  </a:extLst>
                </a:gridCol>
                <a:gridCol w="1280458">
                  <a:extLst>
                    <a:ext uri="{9D8B030D-6E8A-4147-A177-3AD203B41FA5}">
                      <a16:colId xmlns:a16="http://schemas.microsoft.com/office/drawing/2014/main" val="2063745429"/>
                    </a:ext>
                  </a:extLst>
                </a:gridCol>
                <a:gridCol w="2352593">
                  <a:extLst>
                    <a:ext uri="{9D8B030D-6E8A-4147-A177-3AD203B41FA5}">
                      <a16:colId xmlns:a16="http://schemas.microsoft.com/office/drawing/2014/main" val="1882230749"/>
                    </a:ext>
                  </a:extLst>
                </a:gridCol>
                <a:gridCol w="2352593">
                  <a:extLst>
                    <a:ext uri="{9D8B030D-6E8A-4147-A177-3AD203B41FA5}">
                      <a16:colId xmlns:a16="http://schemas.microsoft.com/office/drawing/2014/main" val="911814657"/>
                    </a:ext>
                  </a:extLst>
                </a:gridCol>
              </a:tblGrid>
              <a:tr h="206112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Tracking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052170"/>
                  </a:ext>
                </a:extLst>
              </a:tr>
              <a:tr h="2741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874882"/>
                  </a:ext>
                </a:extLst>
              </a:tr>
              <a:tr h="206112">
                <a:tc rowSpan="8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-47.23%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-50.09%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-47.23%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5.92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6225003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-46.70%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-45.17%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-46.70%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3.88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872083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-55.88%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-47.77%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4.57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68616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-39.26%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-31.40%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-39.26%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3.62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964250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-30.77%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-26.88%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-30.77%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3.89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484751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-50.02%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-56.84%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-50.02%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4.35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904319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-47.64%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-49.45%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-47.64%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4.99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448609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-45.10%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-44.20%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4.46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593577"/>
                  </a:ext>
                </a:extLst>
              </a:tr>
              <a:tr h="206112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Tracking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6824900"/>
                  </a:ext>
                </a:extLst>
              </a:tr>
              <a:tr h="2741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965318"/>
                  </a:ext>
                </a:extLst>
              </a:tr>
              <a:tr h="206112">
                <a:tc rowSpan="8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-29.77%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-27.17%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-29.77%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3.72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911714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-30.74%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-32.39%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3.30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1639740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-39.19%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-27.79%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1.78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357554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-54.23%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3.95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317179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-33.21%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-28.48%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-33.21%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6.71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6966562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-23.32%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-22.54%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-23.32%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1.99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424656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-39.95%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-40.76%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-39.95%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3.61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57280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-34.38%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3.58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077698"/>
                  </a:ext>
                </a:extLst>
              </a:tr>
              <a:tr h="206112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AI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Tracking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130657"/>
                  </a:ext>
                </a:extLst>
              </a:tr>
              <a:tr h="2741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329" marR="5532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1535115"/>
                  </a:ext>
                </a:extLst>
              </a:tr>
              <a:tr h="206112">
                <a:tc rowSpan="8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-74.29%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-74.56%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-74.29%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17.86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0465406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-72.81%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-72.75%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-72.81%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14.10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409183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-77.57%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-80.21%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-77.57%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12.18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6207965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-76.61%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-77.94%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9.06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977828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-78.57%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-80.24%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-78.57%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17.42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440222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-79.35%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12.71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3982109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-80.91%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-81.90%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-80.91%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16.86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563465"/>
                  </a:ext>
                </a:extLst>
              </a:tr>
              <a:tr h="2061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-77.35%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14.31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55329" marR="55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4352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831663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7EC2AD6E-F3F0-871F-FAFD-56F51AC6A7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2066742"/>
              </p:ext>
            </p:extLst>
          </p:nvPr>
        </p:nvGraphicFramePr>
        <p:xfrm>
          <a:off x="838200" y="1226102"/>
          <a:ext cx="10515600" cy="1875601"/>
        </p:xfrm>
        <a:graphic>
          <a:graphicData uri="http://schemas.openxmlformats.org/drawingml/2006/table">
            <a:tbl>
              <a:tblPr firstRow="1" firstCol="1" bandRow="1"/>
              <a:tblGrid>
                <a:gridCol w="1766031">
                  <a:extLst>
                    <a:ext uri="{9D8B030D-6E8A-4147-A177-3AD203B41FA5}">
                      <a16:colId xmlns:a16="http://schemas.microsoft.com/office/drawing/2014/main" val="405305868"/>
                    </a:ext>
                  </a:extLst>
                </a:gridCol>
                <a:gridCol w="1766031">
                  <a:extLst>
                    <a:ext uri="{9D8B030D-6E8A-4147-A177-3AD203B41FA5}">
                      <a16:colId xmlns:a16="http://schemas.microsoft.com/office/drawing/2014/main" val="105690162"/>
                    </a:ext>
                  </a:extLst>
                </a:gridCol>
                <a:gridCol w="1245652">
                  <a:extLst>
                    <a:ext uri="{9D8B030D-6E8A-4147-A177-3AD203B41FA5}">
                      <a16:colId xmlns:a16="http://schemas.microsoft.com/office/drawing/2014/main" val="1435128615"/>
                    </a:ext>
                  </a:extLst>
                </a:gridCol>
                <a:gridCol w="1245652">
                  <a:extLst>
                    <a:ext uri="{9D8B030D-6E8A-4147-A177-3AD203B41FA5}">
                      <a16:colId xmlns:a16="http://schemas.microsoft.com/office/drawing/2014/main" val="358604238"/>
                    </a:ext>
                  </a:extLst>
                </a:gridCol>
                <a:gridCol w="2246117">
                  <a:extLst>
                    <a:ext uri="{9D8B030D-6E8A-4147-A177-3AD203B41FA5}">
                      <a16:colId xmlns:a16="http://schemas.microsoft.com/office/drawing/2014/main" val="2218850473"/>
                    </a:ext>
                  </a:extLst>
                </a:gridCol>
                <a:gridCol w="2246117">
                  <a:extLst>
                    <a:ext uri="{9D8B030D-6E8A-4147-A177-3AD203B41FA5}">
                      <a16:colId xmlns:a16="http://schemas.microsoft.com/office/drawing/2014/main" val="176196224"/>
                    </a:ext>
                  </a:extLst>
                </a:gridCol>
              </a:tblGrid>
              <a:tr h="2605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Detection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9759245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 (low4)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255400"/>
                  </a:ext>
                </a:extLst>
              </a:tr>
              <a:tr h="260500">
                <a:tc rowSpan="5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SFU-HW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-48.98%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3.50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70936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-13.23%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-14.96%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-13.23%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2.36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5135531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-20.04%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-20.28%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-20.04%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2.44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098638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-18.82%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1.56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285682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-19.80%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2.23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077832"/>
                  </a:ext>
                </a:extLst>
              </a:tr>
            </a:tbl>
          </a:graphicData>
        </a:graphic>
      </p:graphicFrame>
      <p:sp>
        <p:nvSpPr>
          <p:cNvPr id="3" name="标题 2">
            <a:extLst>
              <a:ext uri="{FF2B5EF4-FFF2-40B4-BE49-F238E27FC236}">
                <a16:creationId xmlns:a16="http://schemas.microsoft.com/office/drawing/2014/main" id="{46558BB0-F768-4554-0444-D81698ADA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Performance</a:t>
            </a:r>
            <a:r>
              <a:rPr kumimoji="1" lang="zh-CN" altLang="en-US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on</a:t>
            </a:r>
            <a:r>
              <a:rPr kumimoji="1" lang="zh-CN" altLang="en-US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SFU</a:t>
            </a:r>
            <a:r>
              <a:rPr kumimoji="1" lang="zh-CN" altLang="en-US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dataset-VTM-12.0</a:t>
            </a:r>
            <a:r>
              <a:rPr kumimoji="1" lang="zh-CN" altLang="en-US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x2</a:t>
            </a:r>
            <a:endParaRPr kumimoji="1" lang="zh-CN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8F50D82-18EB-1A89-FC37-BE62AFE3FB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764653"/>
              </p:ext>
            </p:extLst>
          </p:nvPr>
        </p:nvGraphicFramePr>
        <p:xfrm>
          <a:off x="835024" y="3101703"/>
          <a:ext cx="10515600" cy="1875601"/>
        </p:xfrm>
        <a:graphic>
          <a:graphicData uri="http://schemas.openxmlformats.org/drawingml/2006/table">
            <a:tbl>
              <a:tblPr firstRow="1" firstCol="1" bandRow="1"/>
              <a:tblGrid>
                <a:gridCol w="1766031">
                  <a:extLst>
                    <a:ext uri="{9D8B030D-6E8A-4147-A177-3AD203B41FA5}">
                      <a16:colId xmlns:a16="http://schemas.microsoft.com/office/drawing/2014/main" val="3227977799"/>
                    </a:ext>
                  </a:extLst>
                </a:gridCol>
                <a:gridCol w="1766031">
                  <a:extLst>
                    <a:ext uri="{9D8B030D-6E8A-4147-A177-3AD203B41FA5}">
                      <a16:colId xmlns:a16="http://schemas.microsoft.com/office/drawing/2014/main" val="1304312009"/>
                    </a:ext>
                  </a:extLst>
                </a:gridCol>
                <a:gridCol w="1245652">
                  <a:extLst>
                    <a:ext uri="{9D8B030D-6E8A-4147-A177-3AD203B41FA5}">
                      <a16:colId xmlns:a16="http://schemas.microsoft.com/office/drawing/2014/main" val="1624892709"/>
                    </a:ext>
                  </a:extLst>
                </a:gridCol>
                <a:gridCol w="1245652">
                  <a:extLst>
                    <a:ext uri="{9D8B030D-6E8A-4147-A177-3AD203B41FA5}">
                      <a16:colId xmlns:a16="http://schemas.microsoft.com/office/drawing/2014/main" val="2578436649"/>
                    </a:ext>
                  </a:extLst>
                </a:gridCol>
                <a:gridCol w="2246117">
                  <a:extLst>
                    <a:ext uri="{9D8B030D-6E8A-4147-A177-3AD203B41FA5}">
                      <a16:colId xmlns:a16="http://schemas.microsoft.com/office/drawing/2014/main" val="3285375814"/>
                    </a:ext>
                  </a:extLst>
                </a:gridCol>
                <a:gridCol w="2246117">
                  <a:extLst>
                    <a:ext uri="{9D8B030D-6E8A-4147-A177-3AD203B41FA5}">
                      <a16:colId xmlns:a16="http://schemas.microsoft.com/office/drawing/2014/main" val="4181262827"/>
                    </a:ext>
                  </a:extLst>
                </a:gridCol>
              </a:tblGrid>
              <a:tr h="2605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Detection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911511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 (low4)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650689"/>
                  </a:ext>
                </a:extLst>
              </a:tr>
              <a:tr h="260500">
                <a:tc rowSpan="5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SFU-HW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-11.46%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-13.74%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-11.46%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1.88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8309505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-16.05%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3.89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504154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-24.02%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-25.32%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-24.02%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2.68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5868595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-23.75%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-27.45%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-23.75%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2.73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036521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-20.52%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3.01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983224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BFE49A8-1015-CE6C-5DEB-8DC2589C64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99052"/>
              </p:ext>
            </p:extLst>
          </p:nvPr>
        </p:nvGraphicFramePr>
        <p:xfrm>
          <a:off x="842434" y="4977304"/>
          <a:ext cx="10515600" cy="1875601"/>
        </p:xfrm>
        <a:graphic>
          <a:graphicData uri="http://schemas.openxmlformats.org/drawingml/2006/table">
            <a:tbl>
              <a:tblPr firstRow="1" firstCol="1" bandRow="1"/>
              <a:tblGrid>
                <a:gridCol w="1766031">
                  <a:extLst>
                    <a:ext uri="{9D8B030D-6E8A-4147-A177-3AD203B41FA5}">
                      <a16:colId xmlns:a16="http://schemas.microsoft.com/office/drawing/2014/main" val="3828747800"/>
                    </a:ext>
                  </a:extLst>
                </a:gridCol>
                <a:gridCol w="1766031">
                  <a:extLst>
                    <a:ext uri="{9D8B030D-6E8A-4147-A177-3AD203B41FA5}">
                      <a16:colId xmlns:a16="http://schemas.microsoft.com/office/drawing/2014/main" val="1312070455"/>
                    </a:ext>
                  </a:extLst>
                </a:gridCol>
                <a:gridCol w="1245652">
                  <a:extLst>
                    <a:ext uri="{9D8B030D-6E8A-4147-A177-3AD203B41FA5}">
                      <a16:colId xmlns:a16="http://schemas.microsoft.com/office/drawing/2014/main" val="967196335"/>
                    </a:ext>
                  </a:extLst>
                </a:gridCol>
                <a:gridCol w="1245652">
                  <a:extLst>
                    <a:ext uri="{9D8B030D-6E8A-4147-A177-3AD203B41FA5}">
                      <a16:colId xmlns:a16="http://schemas.microsoft.com/office/drawing/2014/main" val="3290865329"/>
                    </a:ext>
                  </a:extLst>
                </a:gridCol>
                <a:gridCol w="2246117">
                  <a:extLst>
                    <a:ext uri="{9D8B030D-6E8A-4147-A177-3AD203B41FA5}">
                      <a16:colId xmlns:a16="http://schemas.microsoft.com/office/drawing/2014/main" val="1451644622"/>
                    </a:ext>
                  </a:extLst>
                </a:gridCol>
                <a:gridCol w="2246117">
                  <a:extLst>
                    <a:ext uri="{9D8B030D-6E8A-4147-A177-3AD203B41FA5}">
                      <a16:colId xmlns:a16="http://schemas.microsoft.com/office/drawing/2014/main" val="4216626632"/>
                    </a:ext>
                  </a:extLst>
                </a:gridCol>
              </a:tblGrid>
              <a:tr h="2605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AI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Detection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52223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 (low4)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mAP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536711"/>
                  </a:ext>
                </a:extLst>
              </a:tr>
              <a:tr h="260500">
                <a:tc rowSpan="5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SFU-HW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-55.21%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-55.89%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-55.21%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9.98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587192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-54.38%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-55.28%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-54.38%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14.60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738730"/>
                  </a:ext>
                </a:extLst>
              </a:tr>
              <a:tr h="26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-53.71%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-55.52%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-53.71%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9.52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7185998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-49.68%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-52.47%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-49.68%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9.93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595843"/>
                  </a:ext>
                </a:extLst>
              </a:tr>
              <a:tr h="27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-52.79%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-54.54%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-52.79%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11.25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1976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805731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248925A1-1519-716A-2C49-12938C4DD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224" y="-217115"/>
            <a:ext cx="10668000" cy="676276"/>
          </a:xfrm>
        </p:spPr>
        <p:txBody>
          <a:bodyPr/>
          <a:lstStyle/>
          <a:p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Performance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on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TVD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dataset-VTM-12.0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x2</a:t>
            </a:r>
            <a:endParaRPr kumimoji="1"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E95E425-7065-BF73-99A8-4D8F5856F0D8}"/>
              </a:ext>
            </a:extLst>
          </p:cNvPr>
          <p:cNvSpPr/>
          <p:nvPr/>
        </p:nvSpPr>
        <p:spPr bwMode="auto">
          <a:xfrm>
            <a:off x="578224" y="913849"/>
            <a:ext cx="11308976" cy="3905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112A885-0B13-6CE0-47AC-D21844C1CE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647516"/>
              </p:ext>
            </p:extLst>
          </p:nvPr>
        </p:nvGraphicFramePr>
        <p:xfrm>
          <a:off x="564086" y="354582"/>
          <a:ext cx="10965598" cy="2215985"/>
        </p:xfrm>
        <a:graphic>
          <a:graphicData uri="http://schemas.openxmlformats.org/drawingml/2006/table">
            <a:tbl>
              <a:tblPr firstRow="1" firstCol="1" bandRow="1"/>
              <a:tblGrid>
                <a:gridCol w="1849749">
                  <a:extLst>
                    <a:ext uri="{9D8B030D-6E8A-4147-A177-3AD203B41FA5}">
                      <a16:colId xmlns:a16="http://schemas.microsoft.com/office/drawing/2014/main" val="1066797780"/>
                    </a:ext>
                  </a:extLst>
                </a:gridCol>
                <a:gridCol w="1849749">
                  <a:extLst>
                    <a:ext uri="{9D8B030D-6E8A-4147-A177-3AD203B41FA5}">
                      <a16:colId xmlns:a16="http://schemas.microsoft.com/office/drawing/2014/main" val="1972436206"/>
                    </a:ext>
                  </a:extLst>
                </a:gridCol>
                <a:gridCol w="1280457">
                  <a:extLst>
                    <a:ext uri="{9D8B030D-6E8A-4147-A177-3AD203B41FA5}">
                      <a16:colId xmlns:a16="http://schemas.microsoft.com/office/drawing/2014/main" val="4106996542"/>
                    </a:ext>
                  </a:extLst>
                </a:gridCol>
                <a:gridCol w="1280457">
                  <a:extLst>
                    <a:ext uri="{9D8B030D-6E8A-4147-A177-3AD203B41FA5}">
                      <a16:colId xmlns:a16="http://schemas.microsoft.com/office/drawing/2014/main" val="3441902029"/>
                    </a:ext>
                  </a:extLst>
                </a:gridCol>
                <a:gridCol w="2352593">
                  <a:extLst>
                    <a:ext uri="{9D8B030D-6E8A-4147-A177-3AD203B41FA5}">
                      <a16:colId xmlns:a16="http://schemas.microsoft.com/office/drawing/2014/main" val="606160414"/>
                    </a:ext>
                  </a:extLst>
                </a:gridCol>
                <a:gridCol w="2352593">
                  <a:extLst>
                    <a:ext uri="{9D8B030D-6E8A-4147-A177-3AD203B41FA5}">
                      <a16:colId xmlns:a16="http://schemas.microsoft.com/office/drawing/2014/main" val="2432765401"/>
                    </a:ext>
                  </a:extLst>
                </a:gridCol>
              </a:tblGrid>
              <a:tr h="201163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Tracking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513020"/>
                  </a:ext>
                </a:extLst>
              </a:tr>
              <a:tr h="2896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543731"/>
                  </a:ext>
                </a:extLst>
              </a:tr>
              <a:tr h="214574">
                <a:tc rowSpan="8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-31.41%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-36.75%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-31.41%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2.71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2172582"/>
                  </a:ext>
                </a:extLst>
              </a:tr>
              <a:tr h="2145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-26.56%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1.78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8676409"/>
                  </a:ext>
                </a:extLst>
              </a:tr>
              <a:tr h="2145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#NUM!#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-34.40%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-35.73%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3.32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9577083"/>
                  </a:ext>
                </a:extLst>
              </a:tr>
              <a:tr h="2011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-29.17%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-14.26%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-29.17%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2.18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983659"/>
                  </a:ext>
                </a:extLst>
              </a:tr>
              <a:tr h="2011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-21.44%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-18.10%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-21.44%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2.78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1673249"/>
                  </a:ext>
                </a:extLst>
              </a:tr>
              <a:tr h="2011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-33.42%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-40.07%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-33.42%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2.40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018327"/>
                  </a:ext>
                </a:extLst>
              </a:tr>
              <a:tr h="2145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-34.52%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-37.33%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-34.52%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3.22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0449636"/>
                  </a:ext>
                </a:extLst>
              </a:tr>
              <a:tr h="2145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-30.32%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2.63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033979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7C5A2C2-A968-C6D6-FFD5-90396B4AF7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684465"/>
              </p:ext>
            </p:extLst>
          </p:nvPr>
        </p:nvGraphicFramePr>
        <p:xfrm>
          <a:off x="564086" y="2570567"/>
          <a:ext cx="10965598" cy="2429280"/>
        </p:xfrm>
        <a:graphic>
          <a:graphicData uri="http://schemas.openxmlformats.org/drawingml/2006/table">
            <a:tbl>
              <a:tblPr firstRow="1" firstCol="1" bandRow="1"/>
              <a:tblGrid>
                <a:gridCol w="1849749">
                  <a:extLst>
                    <a:ext uri="{9D8B030D-6E8A-4147-A177-3AD203B41FA5}">
                      <a16:colId xmlns:a16="http://schemas.microsoft.com/office/drawing/2014/main" val="2589426034"/>
                    </a:ext>
                  </a:extLst>
                </a:gridCol>
                <a:gridCol w="1849749">
                  <a:extLst>
                    <a:ext uri="{9D8B030D-6E8A-4147-A177-3AD203B41FA5}">
                      <a16:colId xmlns:a16="http://schemas.microsoft.com/office/drawing/2014/main" val="3006886564"/>
                    </a:ext>
                  </a:extLst>
                </a:gridCol>
                <a:gridCol w="1280457">
                  <a:extLst>
                    <a:ext uri="{9D8B030D-6E8A-4147-A177-3AD203B41FA5}">
                      <a16:colId xmlns:a16="http://schemas.microsoft.com/office/drawing/2014/main" val="2848460817"/>
                    </a:ext>
                  </a:extLst>
                </a:gridCol>
                <a:gridCol w="1280457">
                  <a:extLst>
                    <a:ext uri="{9D8B030D-6E8A-4147-A177-3AD203B41FA5}">
                      <a16:colId xmlns:a16="http://schemas.microsoft.com/office/drawing/2014/main" val="1728582407"/>
                    </a:ext>
                  </a:extLst>
                </a:gridCol>
                <a:gridCol w="2352593">
                  <a:extLst>
                    <a:ext uri="{9D8B030D-6E8A-4147-A177-3AD203B41FA5}">
                      <a16:colId xmlns:a16="http://schemas.microsoft.com/office/drawing/2014/main" val="40799153"/>
                    </a:ext>
                  </a:extLst>
                </a:gridCol>
                <a:gridCol w="2352593">
                  <a:extLst>
                    <a:ext uri="{9D8B030D-6E8A-4147-A177-3AD203B41FA5}">
                      <a16:colId xmlns:a16="http://schemas.microsoft.com/office/drawing/2014/main" val="3459011357"/>
                    </a:ext>
                  </a:extLst>
                </a:gridCol>
              </a:tblGrid>
              <a:tr h="3612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Tracking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372200"/>
                  </a:ext>
                </a:extLst>
              </a:tr>
              <a:tr h="361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166876"/>
                  </a:ext>
                </a:extLst>
              </a:tr>
              <a:tr h="180600">
                <a:tc rowSpan="8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-22.12%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-27.60%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2.37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48686"/>
                  </a:ext>
                </a:extLst>
              </a:tr>
              <a:tr h="180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-29.83%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-28.88%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2.45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714255"/>
                  </a:ext>
                </a:extLst>
              </a:tr>
              <a:tr h="180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-27.82%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-15.79%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1.16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94127"/>
                  </a:ext>
                </a:extLst>
              </a:tr>
              <a:tr h="180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-39.80%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4.60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519430"/>
                  </a:ext>
                </a:extLst>
              </a:tr>
              <a:tr h="180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-24.16%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-25.05%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-24.16%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4.10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851355"/>
                  </a:ext>
                </a:extLst>
              </a:tr>
              <a:tr h="180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-7.60%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-10.18%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-7.60%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0.34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11387"/>
                  </a:ext>
                </a:extLst>
              </a:tr>
              <a:tr h="180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-20.05%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-20.11%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-20.05%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1.70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129974"/>
                  </a:ext>
                </a:extLst>
              </a:tr>
              <a:tr h="180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-23.41%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2.39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692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74057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Framework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07566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55650" y="1341444"/>
            <a:ext cx="11168619" cy="4967287"/>
          </a:xfrm>
        </p:spPr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Propose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an exemplar software implementation for temporal resampling for VCM</a:t>
            </a:r>
          </a:p>
          <a:p>
            <a:pPr marL="0" indent="0">
              <a:buNone/>
            </a:pPr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Achieve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obvious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performance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gain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on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various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datasets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and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machine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tasks</a:t>
            </a: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Provide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showcase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using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NNPF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VCM</a:t>
            </a: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Suggest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" altLang="zh-CN" sz="24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includ</a:t>
            </a:r>
            <a:r>
              <a:rPr lang="en-US" altLang="zh-CN" sz="24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ing</a:t>
            </a:r>
            <a:r>
              <a:rPr lang="en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information about the temporal resampling algorithm and the software implementation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into the next version of the technical report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(TR)</a:t>
            </a:r>
            <a:endParaRPr lang="en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lvl="1"/>
            <a:r>
              <a:rPr lang="en-US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O</a:t>
            </a:r>
            <a:r>
              <a:rPr lang="en" altLang="zh-CN" sz="192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ptimization</a:t>
            </a:r>
            <a:r>
              <a:rPr lang="en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 of encoders and receiving systems for machine analysis of coded video content (JVET-A</a:t>
            </a:r>
            <a:r>
              <a:rPr lang="en-US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F</a:t>
            </a:r>
            <a:r>
              <a:rPr lang="en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203</a:t>
            </a:r>
            <a:r>
              <a:rPr lang="en-US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1</a:t>
            </a:r>
            <a:r>
              <a:rPr lang="en" altLang="zh-CN" sz="1920" dirty="0">
                <a:latin typeface="Times New Roman" panose="02020603050405020304" pitchFamily="18" charset="0"/>
                <a:ea typeface="DengXian" panose="02010600030101010101" pitchFamily="2" charset="-122"/>
              </a:rPr>
              <a:t>)</a:t>
            </a:r>
            <a:endParaRPr lang="en-US" altLang="zh-CN" sz="192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08851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/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" name="thanks"/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Framework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Framework</a:t>
            </a:r>
            <a:endParaRPr kumimoji="1"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6"/>
              <p:cNvSpPr>
                <a:spLocks noGrp="1"/>
              </p:cNvSpPr>
              <p:nvPr>
                <p:ph idx="1"/>
              </p:nvPr>
            </p:nvSpPr>
            <p:spPr>
              <a:xfrm>
                <a:off x="708212" y="1193175"/>
                <a:ext cx="11430000" cy="4967287"/>
              </a:xfrm>
            </p:spPr>
            <p:txBody>
              <a:bodyPr/>
              <a:lstStyle/>
              <a:p>
                <a:r>
                  <a:rPr kumimoji="1" lang="en-US" altLang="zh-CN" sz="2400" dirty="0"/>
                  <a:t>The Framework of temporal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resampling:</a:t>
                </a:r>
              </a:p>
              <a:p>
                <a:pPr lvl="1"/>
                <a:r>
                  <a:rPr kumimoji="1" lang="en-US" altLang="zh-CN" sz="2400" dirty="0"/>
                  <a:t>Before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encoding</a:t>
                </a:r>
              </a:p>
              <a:p>
                <a:pPr lvl="2"/>
                <a:r>
                  <a:rPr kumimoji="1" lang="en-US" altLang="zh-CN" sz="2400" dirty="0"/>
                  <a:t>Temporal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 err="1"/>
                  <a:t>downsampling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by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discarding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frames,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with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factor</a:t>
                </a:r>
                <a:r>
                  <a:rPr kumimoji="1" lang="zh-CN" altLang="en-US" sz="2400" dirty="0"/>
                  <a:t> </a:t>
                </a:r>
                <a14:m>
                  <m:oMath xmlns:m="http://schemas.openxmlformats.org/officeDocument/2006/math">
                    <m:r>
                      <a:rPr kumimoji="1" lang="en-US" altLang="zh-CN" sz="2400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400" b="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1" lang="en-US" altLang="zh-CN" sz="2400" b="0" i="1" dirty="0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kumimoji="1" lang="en-US" altLang="zh-CN" sz="2400" dirty="0"/>
                  <a:t>,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for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example)</a:t>
                </a:r>
              </a:p>
              <a:p>
                <a:pPr lvl="1"/>
                <a:r>
                  <a:rPr kumimoji="1" lang="en-US" altLang="zh-CN" sz="2400" dirty="0"/>
                  <a:t>After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decoding</a:t>
                </a:r>
              </a:p>
              <a:p>
                <a:pPr lvl="2"/>
                <a:r>
                  <a:rPr kumimoji="1" lang="en-US" altLang="zh-CN" sz="2400" dirty="0"/>
                  <a:t>Temporal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 err="1"/>
                  <a:t>upsampling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by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recovering</a:t>
                </a:r>
                <a:r>
                  <a:rPr kumimoji="1" lang="zh-CN" altLang="en-US" sz="2400" dirty="0"/>
                  <a:t> </a:t>
                </a:r>
                <a:r>
                  <a:rPr kumimoji="1" lang="en-US" altLang="zh-CN" sz="2400" dirty="0"/>
                  <a:t>frames</a:t>
                </a:r>
              </a:p>
              <a:p>
                <a:pPr lvl="3"/>
                <a:r>
                  <a:rPr kumimoji="1" lang="en-US" altLang="zh-CN" sz="2000" dirty="0"/>
                  <a:t>Lightweight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video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frame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interpolation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model,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open-source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in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[1]</a:t>
                </a:r>
              </a:p>
              <a:p>
                <a:pPr lvl="3"/>
                <a:r>
                  <a:rPr kumimoji="1" lang="en-US" altLang="zh-CN" sz="2000" dirty="0"/>
                  <a:t>Model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size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after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NNR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lossless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compression: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2,503,279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Bytes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~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2.5MB</a:t>
                </a:r>
                <a:endParaRPr kumimoji="1" lang="en-GB" altLang="zh-CN" sz="2000" dirty="0"/>
              </a:p>
            </p:txBody>
          </p:sp>
        </mc:Choice>
        <mc:Fallback xmlns="">
          <p:sp>
            <p:nvSpPr>
              <p:cNvPr id="7" name="内容占位符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08212" y="1193175"/>
                <a:ext cx="11430000" cy="4967287"/>
              </a:xfrm>
              <a:blipFill>
                <a:blip r:embed="rId2"/>
                <a:stretch>
                  <a:fillRect l="-666" t="-10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形 1">
            <a:extLst>
              <a:ext uri="{FF2B5EF4-FFF2-40B4-BE49-F238E27FC236}">
                <a16:creationId xmlns:a16="http://schemas.microsoft.com/office/drawing/2014/main" id="{40F03E8B-1E7E-835E-3586-EB8D9EDEF9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1671" y="4134461"/>
            <a:ext cx="11247793" cy="223809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7491EAD-5494-0E49-F678-63BFAB845FCA}"/>
              </a:ext>
            </a:extLst>
          </p:cNvPr>
          <p:cNvSpPr txBox="1"/>
          <p:nvPr/>
        </p:nvSpPr>
        <p:spPr>
          <a:xfrm>
            <a:off x="1506071" y="6372553"/>
            <a:ext cx="106859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400" dirty="0"/>
              <a:t>[</a:t>
            </a:r>
            <a:r>
              <a:rPr lang="en-US" altLang="zh-CN" sz="1400" dirty="0"/>
              <a:t>1</a:t>
            </a:r>
            <a:r>
              <a:rPr lang="en" altLang="zh-CN" sz="1400" dirty="0"/>
              <a:t>]</a:t>
            </a:r>
            <a:r>
              <a:rPr lang="zh-CN" altLang="en-US" sz="1400" dirty="0"/>
              <a:t> </a:t>
            </a:r>
            <a:r>
              <a:rPr lang="en" altLang="zh-CN" sz="1400" dirty="0"/>
              <a:t>Li, Z., Zhu, Z. L., Han, L. H., Hou, Q., Guo, C. L., and Cheng, M. M., “AMT: All-Pairs Multi-Field Transforms for Efficient Frame Interpolation,” In Proceedings of the IEEE/CVF Conference on Computer Vision and Pattern Recognition (CVPR), 2023.</a:t>
            </a:r>
            <a:endParaRPr lang="zh-CN" altLang="en-US" sz="14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8829BC1-24DD-C91A-80C7-ED825319C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Showcase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using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NNPF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VCM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表格 6">
                <a:extLst>
                  <a:ext uri="{FF2B5EF4-FFF2-40B4-BE49-F238E27FC236}">
                    <a16:creationId xmlns:a16="http://schemas.microsoft.com/office/drawing/2014/main" id="{4E4A88C2-394B-B984-9070-66F8AB1CCC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9749147"/>
                  </p:ext>
                </p:extLst>
              </p:nvPr>
            </p:nvGraphicFramePr>
            <p:xfrm>
              <a:off x="268942" y="1344706"/>
              <a:ext cx="11725834" cy="481405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083349">
                      <a:extLst>
                        <a:ext uri="{9D8B030D-6E8A-4147-A177-3AD203B41FA5}">
                          <a16:colId xmlns:a16="http://schemas.microsoft.com/office/drawing/2014/main" val="678412231"/>
                        </a:ext>
                      </a:extLst>
                    </a:gridCol>
                    <a:gridCol w="1883658">
                      <a:extLst>
                        <a:ext uri="{9D8B030D-6E8A-4147-A177-3AD203B41FA5}">
                          <a16:colId xmlns:a16="http://schemas.microsoft.com/office/drawing/2014/main" val="585192387"/>
                        </a:ext>
                      </a:extLst>
                    </a:gridCol>
                    <a:gridCol w="3827513">
                      <a:extLst>
                        <a:ext uri="{9D8B030D-6E8A-4147-A177-3AD203B41FA5}">
                          <a16:colId xmlns:a16="http://schemas.microsoft.com/office/drawing/2014/main" val="841419758"/>
                        </a:ext>
                      </a:extLst>
                    </a:gridCol>
                    <a:gridCol w="1931314">
                      <a:extLst>
                        <a:ext uri="{9D8B030D-6E8A-4147-A177-3AD203B41FA5}">
                          <a16:colId xmlns:a16="http://schemas.microsoft.com/office/drawing/2014/main" val="1516812547"/>
                        </a:ext>
                      </a:extLst>
                    </a:gridCol>
                  </a:tblGrid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Syntax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Value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Syntax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Value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48506036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nnpfc_purpose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0x08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nnpfc_out_order_idc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982241491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nnpfc_mode_idc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nnpfc_out_tensor_luma_bitdepth_minus8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84926704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nnpfc_num_input_pics_minus1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nnpfc_out_tensor_chroma_bitdepth_minus8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22156671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nnpfc_interpolated_pics[ i ]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14:m>
                            <m:oMath xmlns:m="http://schemas.openxmlformats.org/officeDocument/2006/math"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𝑓</m:t>
                              </m:r>
                              <m:r>
                                <a:rPr lang="en-US" sz="1600" i="1">
                                  <a:effectLst/>
                                  <a:latin typeface="Cambria Math" panose="02040503050406030204" pitchFamily="18" charset="0"/>
                                  <a:ea typeface="DengXian" panose="02010600030101010101" pitchFamily="2" charset="-122"/>
                                </a:rPr>
                                <m:t>−</m:t>
                              </m:r>
                            </m:oMath>
                          </a14:m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nnpfc_chroma_loc_info_present_flag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7255674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nnpfc_component_last_flag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nnpfc_overlap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15011142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nnpfc_inp_format_idc 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nnpfc_constant_patch_size_flag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880200380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nnpfc_auxiliary_inp_idc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nnpfc_patch_width_minus1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CroppedWidth − 1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48280705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nnpfc_inp_order_idc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nnpfc_patch_height_minus1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CroppedHeight − 1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4928602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nnpfc_inp_tensor_luma_bitdepth_minus8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nnpfc_padding_type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35691006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nnpfc_inp_tensor_chroma_bitdepth_minus8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nnpfc_complexity_info_present_flag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50214337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nnpfc_out_format_idc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nnpfc_metadata_extension_num_bits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 dirty="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1787287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表格 6">
                <a:extLst>
                  <a:ext uri="{FF2B5EF4-FFF2-40B4-BE49-F238E27FC236}">
                    <a16:creationId xmlns:a16="http://schemas.microsoft.com/office/drawing/2014/main" id="{4E4A88C2-394B-B984-9070-66F8AB1CCC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9749147"/>
                  </p:ext>
                </p:extLst>
              </p:nvPr>
            </p:nvGraphicFramePr>
            <p:xfrm>
              <a:off x="268942" y="1344706"/>
              <a:ext cx="11725834" cy="481405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083349">
                      <a:extLst>
                        <a:ext uri="{9D8B030D-6E8A-4147-A177-3AD203B41FA5}">
                          <a16:colId xmlns:a16="http://schemas.microsoft.com/office/drawing/2014/main" val="678412231"/>
                        </a:ext>
                      </a:extLst>
                    </a:gridCol>
                    <a:gridCol w="1883658">
                      <a:extLst>
                        <a:ext uri="{9D8B030D-6E8A-4147-A177-3AD203B41FA5}">
                          <a16:colId xmlns:a16="http://schemas.microsoft.com/office/drawing/2014/main" val="585192387"/>
                        </a:ext>
                      </a:extLst>
                    </a:gridCol>
                    <a:gridCol w="3827513">
                      <a:extLst>
                        <a:ext uri="{9D8B030D-6E8A-4147-A177-3AD203B41FA5}">
                          <a16:colId xmlns:a16="http://schemas.microsoft.com/office/drawing/2014/main" val="841419758"/>
                        </a:ext>
                      </a:extLst>
                    </a:gridCol>
                    <a:gridCol w="1931314">
                      <a:extLst>
                        <a:ext uri="{9D8B030D-6E8A-4147-A177-3AD203B41FA5}">
                          <a16:colId xmlns:a16="http://schemas.microsoft.com/office/drawing/2014/main" val="1516812547"/>
                        </a:ext>
                      </a:extLst>
                    </a:gridCol>
                  </a:tblGrid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Syntax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Value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Syntax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Value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48506036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nnpfc_purpose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0x08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nnpfc_out_order_idc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982241491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nnpfc_mode_idc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nnpfc_out_tensor_luma_bitdepth_minus8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84926704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nnpfc_num_input_pics_minus1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nnpfc_out_tensor_chroma_bitdepth_minus8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22156671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nnpfc_interpolated_pics[ i ]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243" t="-409677" r="-307432" b="-7290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nnpfc_chroma_loc_info_present_flag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7255674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nnpfc_component_last_flag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nnpfc_overlap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15011142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nnpfc_inp_format_idc 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nnpfc_constant_patch_size_flag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880200380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nnpfc_auxiliary_inp_idc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nnpfc_patch_width_minus1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CroppedWidth − 1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48280705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nnpfc_inp_order_idc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nnpfc_patch_height_minus1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CroppedHeight − 1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4928602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nnpfc_inp_tensor_luma_bitdepth_minus8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nnpfc_padding_type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35691006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nnpfc_inp_tensor_chroma_bitdepth_minus8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2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nnpfc_complexity_info_present_flag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50214337"/>
                      </a:ext>
                    </a:extLst>
                  </a:tr>
                  <a:tr h="401171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nnpfc_out_format_idc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1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nnpfc_metadata_extension_num_bits</a:t>
                          </a:r>
                          <a:endParaRPr lang="zh-CN" sz="28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80"/>
                            </a:spcBef>
                          </a:pPr>
                          <a:r>
                            <a:rPr lang="en-US" sz="16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</a:rPr>
                            <a:t>0</a:t>
                          </a:r>
                          <a:endParaRPr lang="zh-CN" sz="2800" dirty="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1787287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1456105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Framework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56969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D60F127-E0DF-1AE2-A44A-43EC7DC71DC9}"/>
              </a:ext>
            </a:extLst>
          </p:cNvPr>
          <p:cNvSpPr/>
          <p:nvPr/>
        </p:nvSpPr>
        <p:spPr bwMode="auto">
          <a:xfrm>
            <a:off x="578224" y="981084"/>
            <a:ext cx="11308976" cy="3905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61FD6149-0835-AA8F-9404-B2275F395B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3982239"/>
              </p:ext>
            </p:extLst>
          </p:nvPr>
        </p:nvGraphicFramePr>
        <p:xfrm>
          <a:off x="838200" y="3013283"/>
          <a:ext cx="10515600" cy="1875296"/>
        </p:xfrm>
        <a:graphic>
          <a:graphicData uri="http://schemas.openxmlformats.org/drawingml/2006/table">
            <a:tbl>
              <a:tblPr firstRow="1" firstCol="1" bandRow="1"/>
              <a:tblGrid>
                <a:gridCol w="1766031">
                  <a:extLst>
                    <a:ext uri="{9D8B030D-6E8A-4147-A177-3AD203B41FA5}">
                      <a16:colId xmlns:a16="http://schemas.microsoft.com/office/drawing/2014/main" val="1702775494"/>
                    </a:ext>
                  </a:extLst>
                </a:gridCol>
                <a:gridCol w="1766031">
                  <a:extLst>
                    <a:ext uri="{9D8B030D-6E8A-4147-A177-3AD203B41FA5}">
                      <a16:colId xmlns:a16="http://schemas.microsoft.com/office/drawing/2014/main" val="3785439120"/>
                    </a:ext>
                  </a:extLst>
                </a:gridCol>
                <a:gridCol w="1245651">
                  <a:extLst>
                    <a:ext uri="{9D8B030D-6E8A-4147-A177-3AD203B41FA5}">
                      <a16:colId xmlns:a16="http://schemas.microsoft.com/office/drawing/2014/main" val="720462965"/>
                    </a:ext>
                  </a:extLst>
                </a:gridCol>
                <a:gridCol w="1245651">
                  <a:extLst>
                    <a:ext uri="{9D8B030D-6E8A-4147-A177-3AD203B41FA5}">
                      <a16:colId xmlns:a16="http://schemas.microsoft.com/office/drawing/2014/main" val="1734447602"/>
                    </a:ext>
                  </a:extLst>
                </a:gridCol>
                <a:gridCol w="2246118">
                  <a:extLst>
                    <a:ext uri="{9D8B030D-6E8A-4147-A177-3AD203B41FA5}">
                      <a16:colId xmlns:a16="http://schemas.microsoft.com/office/drawing/2014/main" val="1579893520"/>
                    </a:ext>
                  </a:extLst>
                </a:gridCol>
                <a:gridCol w="2246118">
                  <a:extLst>
                    <a:ext uri="{9D8B030D-6E8A-4147-A177-3AD203B41FA5}">
                      <a16:colId xmlns:a16="http://schemas.microsoft.com/office/drawing/2014/main" val="100507502"/>
                    </a:ext>
                  </a:extLst>
                </a:gridCol>
              </a:tblGrid>
              <a:tr h="253418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Detection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BD-mAP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838767"/>
                  </a:ext>
                </a:extLst>
              </a:tr>
              <a:tr h="2703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 (low4)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mAP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008155"/>
                  </a:ext>
                </a:extLst>
              </a:tr>
              <a:tr h="270313">
                <a:tc rowSpan="5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SFU-HW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-16.49%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-24.74%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953751"/>
                  </a:ext>
                </a:extLst>
              </a:tr>
              <a:tr h="2703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-36.54%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-38.35%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-18.57%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9.94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966348"/>
                  </a:ext>
                </a:extLst>
              </a:tr>
              <a:tr h="2703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-36.54%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358611"/>
                  </a:ext>
                </a:extLst>
              </a:tr>
              <a:tr h="2703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-36.32%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5.21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207376"/>
                  </a:ext>
                </a:extLst>
              </a:tr>
              <a:tr h="2703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-30.03%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6.38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714035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9207D4E-0DFD-4809-A25F-A0045D3535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521187"/>
              </p:ext>
            </p:extLst>
          </p:nvPr>
        </p:nvGraphicFramePr>
        <p:xfrm>
          <a:off x="838200" y="1130141"/>
          <a:ext cx="10515600" cy="1875295"/>
        </p:xfrm>
        <a:graphic>
          <a:graphicData uri="http://schemas.openxmlformats.org/drawingml/2006/table">
            <a:tbl>
              <a:tblPr firstRow="1" firstCol="1" bandRow="1"/>
              <a:tblGrid>
                <a:gridCol w="1766031">
                  <a:extLst>
                    <a:ext uri="{9D8B030D-6E8A-4147-A177-3AD203B41FA5}">
                      <a16:colId xmlns:a16="http://schemas.microsoft.com/office/drawing/2014/main" val="3729286472"/>
                    </a:ext>
                  </a:extLst>
                </a:gridCol>
                <a:gridCol w="1766031">
                  <a:extLst>
                    <a:ext uri="{9D8B030D-6E8A-4147-A177-3AD203B41FA5}">
                      <a16:colId xmlns:a16="http://schemas.microsoft.com/office/drawing/2014/main" val="3927070241"/>
                    </a:ext>
                  </a:extLst>
                </a:gridCol>
                <a:gridCol w="1245651">
                  <a:extLst>
                    <a:ext uri="{9D8B030D-6E8A-4147-A177-3AD203B41FA5}">
                      <a16:colId xmlns:a16="http://schemas.microsoft.com/office/drawing/2014/main" val="2382829932"/>
                    </a:ext>
                  </a:extLst>
                </a:gridCol>
                <a:gridCol w="1245651">
                  <a:extLst>
                    <a:ext uri="{9D8B030D-6E8A-4147-A177-3AD203B41FA5}">
                      <a16:colId xmlns:a16="http://schemas.microsoft.com/office/drawing/2014/main" val="2121315244"/>
                    </a:ext>
                  </a:extLst>
                </a:gridCol>
                <a:gridCol w="2246118">
                  <a:extLst>
                    <a:ext uri="{9D8B030D-6E8A-4147-A177-3AD203B41FA5}">
                      <a16:colId xmlns:a16="http://schemas.microsoft.com/office/drawing/2014/main" val="2875387366"/>
                    </a:ext>
                  </a:extLst>
                </a:gridCol>
                <a:gridCol w="2246118">
                  <a:extLst>
                    <a:ext uri="{9D8B030D-6E8A-4147-A177-3AD203B41FA5}">
                      <a16:colId xmlns:a16="http://schemas.microsoft.com/office/drawing/2014/main" val="2688143565"/>
                    </a:ext>
                  </a:extLst>
                </a:gridCol>
              </a:tblGrid>
              <a:tr h="260458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Detection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BD-mAP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537609"/>
                  </a:ext>
                </a:extLst>
              </a:tr>
              <a:tr h="2778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 (low4)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mAP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388602"/>
                  </a:ext>
                </a:extLst>
              </a:tr>
              <a:tr h="260458">
                <a:tc rowSpan="5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SFU-HW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-33.16%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-27.88%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-33.16%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2.79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381746"/>
                  </a:ext>
                </a:extLst>
              </a:tr>
              <a:tr h="2604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-13.63%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4.05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774328"/>
                  </a:ext>
                </a:extLst>
              </a:tr>
              <a:tr h="2604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-37.38%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2.75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4255"/>
                  </a:ext>
                </a:extLst>
              </a:tr>
              <a:tr h="2778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-18.90%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-20.10%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-18.90%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3.08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260032"/>
                  </a:ext>
                </a:extLst>
              </a:tr>
              <a:tr h="2778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-22.12%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3.08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25542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F90916D-BD44-73FB-913F-B89EB4C618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80976"/>
              </p:ext>
            </p:extLst>
          </p:nvPr>
        </p:nvGraphicFramePr>
        <p:xfrm>
          <a:off x="838199" y="4888576"/>
          <a:ext cx="10515600" cy="1875295"/>
        </p:xfrm>
        <a:graphic>
          <a:graphicData uri="http://schemas.openxmlformats.org/drawingml/2006/table">
            <a:tbl>
              <a:tblPr firstRow="1" firstCol="1" bandRow="1"/>
              <a:tblGrid>
                <a:gridCol w="1766031">
                  <a:extLst>
                    <a:ext uri="{9D8B030D-6E8A-4147-A177-3AD203B41FA5}">
                      <a16:colId xmlns:a16="http://schemas.microsoft.com/office/drawing/2014/main" val="921356719"/>
                    </a:ext>
                  </a:extLst>
                </a:gridCol>
                <a:gridCol w="1766031">
                  <a:extLst>
                    <a:ext uri="{9D8B030D-6E8A-4147-A177-3AD203B41FA5}">
                      <a16:colId xmlns:a16="http://schemas.microsoft.com/office/drawing/2014/main" val="1621718634"/>
                    </a:ext>
                  </a:extLst>
                </a:gridCol>
                <a:gridCol w="1245651">
                  <a:extLst>
                    <a:ext uri="{9D8B030D-6E8A-4147-A177-3AD203B41FA5}">
                      <a16:colId xmlns:a16="http://schemas.microsoft.com/office/drawing/2014/main" val="1592368033"/>
                    </a:ext>
                  </a:extLst>
                </a:gridCol>
                <a:gridCol w="1245651">
                  <a:extLst>
                    <a:ext uri="{9D8B030D-6E8A-4147-A177-3AD203B41FA5}">
                      <a16:colId xmlns:a16="http://schemas.microsoft.com/office/drawing/2014/main" val="3376179962"/>
                    </a:ext>
                  </a:extLst>
                </a:gridCol>
                <a:gridCol w="2246118">
                  <a:extLst>
                    <a:ext uri="{9D8B030D-6E8A-4147-A177-3AD203B41FA5}">
                      <a16:colId xmlns:a16="http://schemas.microsoft.com/office/drawing/2014/main" val="2222014413"/>
                    </a:ext>
                  </a:extLst>
                </a:gridCol>
                <a:gridCol w="2246118">
                  <a:extLst>
                    <a:ext uri="{9D8B030D-6E8A-4147-A177-3AD203B41FA5}">
                      <a16:colId xmlns:a16="http://schemas.microsoft.com/office/drawing/2014/main" val="3946229959"/>
                    </a:ext>
                  </a:extLst>
                </a:gridCol>
              </a:tblGrid>
              <a:tr h="260458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AI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Detection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BD-mAP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460057"/>
                  </a:ext>
                </a:extLst>
              </a:tr>
              <a:tr h="2778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mAP (low4)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mAP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516174"/>
                  </a:ext>
                </a:extLst>
              </a:tr>
              <a:tr h="260458">
                <a:tc rowSpan="5"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SFU-HW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-73.38%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-73.63%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-73.38%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21.94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296880"/>
                  </a:ext>
                </a:extLst>
              </a:tr>
              <a:tr h="2604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-77.47%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-77.83%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-77.47%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29.24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305280"/>
                  </a:ext>
                </a:extLst>
              </a:tr>
              <a:tr h="2604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-76.36%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-78.77%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-76.36%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17.59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972297"/>
                  </a:ext>
                </a:extLst>
              </a:tr>
              <a:tr h="2778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-73.79%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-75.16%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-73.79%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18.77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661074"/>
                  </a:ext>
                </a:extLst>
              </a:tr>
              <a:tr h="2778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-75.68%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-76.98%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-75.68%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21.87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4005335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80951BA9-B431-B2A7-45D7-90142F305900}"/>
              </a:ext>
            </a:extLst>
          </p:cNvPr>
          <p:cNvSpPr txBox="1"/>
          <p:nvPr/>
        </p:nvSpPr>
        <p:spPr>
          <a:xfrm>
            <a:off x="763120" y="212121"/>
            <a:ext cx="9195072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Performance</a:t>
            </a:r>
            <a:r>
              <a:rPr kumimoji="1" lang="zh-CN" altLang="en-US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on</a:t>
            </a:r>
            <a:r>
              <a:rPr kumimoji="1" lang="zh-CN" altLang="en-US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SFU</a:t>
            </a:r>
            <a:r>
              <a:rPr kumimoji="1" lang="zh-CN" altLang="en-US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dataset</a:t>
            </a:r>
            <a:r>
              <a:rPr kumimoji="1" lang="en-US" altLang="zh-CN" sz="3360" b="1" kern="0" dirty="0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  <a:cs typeface="+mj-cs"/>
              </a:rPr>
              <a:t>-VTM-20.0</a:t>
            </a:r>
            <a:r>
              <a:rPr kumimoji="1" lang="zh-CN" altLang="en-US" sz="3360" b="1" kern="0" dirty="0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360" b="1" kern="0" dirty="0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  <a:cs typeface="+mj-cs"/>
              </a:rPr>
              <a:t>x4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50899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E02BAD2-2DC9-DF84-8633-9583DF3274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1B86988-56A4-9FCC-BD90-7A3344920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SFU</a:t>
            </a:r>
            <a:r>
              <a:rPr kumimoji="1" lang="zh-CN" altLang="en-US" dirty="0"/>
              <a:t>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3A67C0B-18CE-E40E-4B1B-6258D3D34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34" y="1341444"/>
            <a:ext cx="10678583" cy="42563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008A779-499E-101A-4D4D-126FDAB793A9}"/>
              </a:ext>
            </a:extLst>
          </p:cNvPr>
          <p:cNvSpPr txBox="1"/>
          <p:nvPr/>
        </p:nvSpPr>
        <p:spPr>
          <a:xfrm>
            <a:off x="977153" y="5516556"/>
            <a:ext cx="1066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dirty="0"/>
              <a:t>The rate-</a:t>
            </a:r>
            <a:r>
              <a:rPr lang="en" altLang="zh-CN" dirty="0" err="1"/>
              <a:t>mAP</a:t>
            </a:r>
            <a:r>
              <a:rPr lang="en" altLang="zh-CN" dirty="0"/>
              <a:t> curves for object detection on SFU-HW dataset sequences under RA configuration. </a:t>
            </a:r>
            <a:r>
              <a:rPr lang="en" altLang="zh-CN" dirty="0" err="1"/>
              <a:t>PartyScene</a:t>
            </a:r>
            <a:r>
              <a:rPr lang="en" altLang="zh-CN" dirty="0"/>
              <a:t> sequence with monotonic rate-</a:t>
            </a:r>
            <a:r>
              <a:rPr lang="en" altLang="zh-CN" dirty="0" err="1"/>
              <a:t>mAP</a:t>
            </a:r>
            <a:r>
              <a:rPr lang="en" altLang="zh-CN" dirty="0"/>
              <a:t> curve (a) and </a:t>
            </a:r>
            <a:r>
              <a:rPr lang="en" altLang="zh-CN" dirty="0" err="1"/>
              <a:t>BQTerrace</a:t>
            </a:r>
            <a:r>
              <a:rPr lang="en" altLang="zh-CN" dirty="0"/>
              <a:t> sequence with non-monotonic rate-</a:t>
            </a:r>
            <a:r>
              <a:rPr lang="en" altLang="zh-CN" dirty="0" err="1"/>
              <a:t>mAP</a:t>
            </a:r>
            <a:r>
              <a:rPr lang="en" altLang="zh-CN" dirty="0"/>
              <a:t> curve (b).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044823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248925A1-1519-716A-2C49-12938C4DD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224" y="-217115"/>
            <a:ext cx="10668000" cy="676276"/>
          </a:xfrm>
        </p:spPr>
        <p:txBody>
          <a:bodyPr/>
          <a:lstStyle/>
          <a:p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Performance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on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TVD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dataset-VTM-20.0</a:t>
            </a: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 </a:t>
            </a:r>
            <a:r>
              <a:rPr kumimoji="1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 panose="02010609060101010101" pitchFamily="49" charset="-122"/>
                <a:cs typeface="+mj-cs"/>
              </a:rPr>
              <a:t>x4</a:t>
            </a:r>
            <a:endParaRPr kumimoji="1"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E95E425-7065-BF73-99A8-4D8F5856F0D8}"/>
              </a:ext>
            </a:extLst>
          </p:cNvPr>
          <p:cNvSpPr/>
          <p:nvPr/>
        </p:nvSpPr>
        <p:spPr bwMode="auto">
          <a:xfrm>
            <a:off x="578224" y="913849"/>
            <a:ext cx="11308976" cy="3905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583B26D-2598-44C8-CCAB-793C9811B2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705662"/>
              </p:ext>
            </p:extLst>
          </p:nvPr>
        </p:nvGraphicFramePr>
        <p:xfrm>
          <a:off x="578224" y="405099"/>
          <a:ext cx="10963986" cy="2164080"/>
        </p:xfrm>
        <a:graphic>
          <a:graphicData uri="http://schemas.openxmlformats.org/drawingml/2006/table">
            <a:tbl>
              <a:tblPr firstRow="1" firstCol="1" bandRow="1"/>
              <a:tblGrid>
                <a:gridCol w="1858303">
                  <a:extLst>
                    <a:ext uri="{9D8B030D-6E8A-4147-A177-3AD203B41FA5}">
                      <a16:colId xmlns:a16="http://schemas.microsoft.com/office/drawing/2014/main" val="2287111864"/>
                    </a:ext>
                  </a:extLst>
                </a:gridCol>
                <a:gridCol w="1858303">
                  <a:extLst>
                    <a:ext uri="{9D8B030D-6E8A-4147-A177-3AD203B41FA5}">
                      <a16:colId xmlns:a16="http://schemas.microsoft.com/office/drawing/2014/main" val="2147980089"/>
                    </a:ext>
                  </a:extLst>
                </a:gridCol>
                <a:gridCol w="1260218">
                  <a:extLst>
                    <a:ext uri="{9D8B030D-6E8A-4147-A177-3AD203B41FA5}">
                      <a16:colId xmlns:a16="http://schemas.microsoft.com/office/drawing/2014/main" val="1938277175"/>
                    </a:ext>
                  </a:extLst>
                </a:gridCol>
                <a:gridCol w="1260218">
                  <a:extLst>
                    <a:ext uri="{9D8B030D-6E8A-4147-A177-3AD203B41FA5}">
                      <a16:colId xmlns:a16="http://schemas.microsoft.com/office/drawing/2014/main" val="3711136044"/>
                    </a:ext>
                  </a:extLst>
                </a:gridCol>
                <a:gridCol w="2363472">
                  <a:extLst>
                    <a:ext uri="{9D8B030D-6E8A-4147-A177-3AD203B41FA5}">
                      <a16:colId xmlns:a16="http://schemas.microsoft.com/office/drawing/2014/main" val="2848485143"/>
                    </a:ext>
                  </a:extLst>
                </a:gridCol>
                <a:gridCol w="2363472">
                  <a:extLst>
                    <a:ext uri="{9D8B030D-6E8A-4147-A177-3AD203B41FA5}">
                      <a16:colId xmlns:a16="http://schemas.microsoft.com/office/drawing/2014/main" val="1589795717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Tracking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BD-MOTA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622131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3378627"/>
                  </a:ext>
                </a:extLst>
              </a:tr>
              <a:tr h="203200">
                <a:tc rowSpan="8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-48.92%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-56.27%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-48.92%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6.43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065218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-48.95%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4.25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6940038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-60.47%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-44.28%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3.78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088491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-53.96%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-59.79%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-53.96%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5.33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438657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-34.74%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-30.58%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-34.74%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5.77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384450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alt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-38.35%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-39.44%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3.28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589811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-47.40%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-45.04%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-47.40%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4.50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308292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-45.39%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4.76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5380448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10E2E59B-492F-E308-3E92-BAA7C6FDD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592385"/>
              </p:ext>
            </p:extLst>
          </p:nvPr>
        </p:nvGraphicFramePr>
        <p:xfrm>
          <a:off x="578224" y="2564719"/>
          <a:ext cx="10963986" cy="2164080"/>
        </p:xfrm>
        <a:graphic>
          <a:graphicData uri="http://schemas.openxmlformats.org/drawingml/2006/table">
            <a:tbl>
              <a:tblPr firstRow="1" firstCol="1" bandRow="1"/>
              <a:tblGrid>
                <a:gridCol w="1831183">
                  <a:extLst>
                    <a:ext uri="{9D8B030D-6E8A-4147-A177-3AD203B41FA5}">
                      <a16:colId xmlns:a16="http://schemas.microsoft.com/office/drawing/2014/main" val="4226735633"/>
                    </a:ext>
                  </a:extLst>
                </a:gridCol>
                <a:gridCol w="1831183">
                  <a:extLst>
                    <a:ext uri="{9D8B030D-6E8A-4147-A177-3AD203B41FA5}">
                      <a16:colId xmlns:a16="http://schemas.microsoft.com/office/drawing/2014/main" val="3047580059"/>
                    </a:ext>
                  </a:extLst>
                </a:gridCol>
                <a:gridCol w="1321829">
                  <a:extLst>
                    <a:ext uri="{9D8B030D-6E8A-4147-A177-3AD203B41FA5}">
                      <a16:colId xmlns:a16="http://schemas.microsoft.com/office/drawing/2014/main" val="3542424298"/>
                    </a:ext>
                  </a:extLst>
                </a:gridCol>
                <a:gridCol w="1321829">
                  <a:extLst>
                    <a:ext uri="{9D8B030D-6E8A-4147-A177-3AD203B41FA5}">
                      <a16:colId xmlns:a16="http://schemas.microsoft.com/office/drawing/2014/main" val="2883015196"/>
                    </a:ext>
                  </a:extLst>
                </a:gridCol>
                <a:gridCol w="2328981">
                  <a:extLst>
                    <a:ext uri="{9D8B030D-6E8A-4147-A177-3AD203B41FA5}">
                      <a16:colId xmlns:a16="http://schemas.microsoft.com/office/drawing/2014/main" val="2176023264"/>
                    </a:ext>
                  </a:extLst>
                </a:gridCol>
                <a:gridCol w="2328981">
                  <a:extLst>
                    <a:ext uri="{9D8B030D-6E8A-4147-A177-3AD203B41FA5}">
                      <a16:colId xmlns:a16="http://schemas.microsoft.com/office/drawing/2014/main" val="4056650734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Tracking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BD-MOTA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0610334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6073495"/>
                  </a:ext>
                </a:extLst>
              </a:tr>
              <a:tr h="203200">
                <a:tc rowSpan="8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-22.69%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-30.63%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-22.69%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1.98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736909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-37.66%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-38.36%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3.11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400580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-44.47%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-40.46%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-44.47%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4.69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919540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-46.56%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-46.03%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5483619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-31.88%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-30.18%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-31.88%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240396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-22.41%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197652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-43.40%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-42.68%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3.74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891407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#NUM!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-35.50%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3.23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5467938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F300E788-40FB-C834-7BB0-1D2864745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72316"/>
              </p:ext>
            </p:extLst>
          </p:nvPr>
        </p:nvGraphicFramePr>
        <p:xfrm>
          <a:off x="578224" y="4722757"/>
          <a:ext cx="10963986" cy="2164080"/>
        </p:xfrm>
        <a:graphic>
          <a:graphicData uri="http://schemas.openxmlformats.org/drawingml/2006/table">
            <a:tbl>
              <a:tblPr firstRow="1" firstCol="1" bandRow="1"/>
              <a:tblGrid>
                <a:gridCol w="1831183">
                  <a:extLst>
                    <a:ext uri="{9D8B030D-6E8A-4147-A177-3AD203B41FA5}">
                      <a16:colId xmlns:a16="http://schemas.microsoft.com/office/drawing/2014/main" val="1394286653"/>
                    </a:ext>
                  </a:extLst>
                </a:gridCol>
                <a:gridCol w="1831183">
                  <a:extLst>
                    <a:ext uri="{9D8B030D-6E8A-4147-A177-3AD203B41FA5}">
                      <a16:colId xmlns:a16="http://schemas.microsoft.com/office/drawing/2014/main" val="1711464553"/>
                    </a:ext>
                  </a:extLst>
                </a:gridCol>
                <a:gridCol w="1321830">
                  <a:extLst>
                    <a:ext uri="{9D8B030D-6E8A-4147-A177-3AD203B41FA5}">
                      <a16:colId xmlns:a16="http://schemas.microsoft.com/office/drawing/2014/main" val="2491254589"/>
                    </a:ext>
                  </a:extLst>
                </a:gridCol>
                <a:gridCol w="1321830">
                  <a:extLst>
                    <a:ext uri="{9D8B030D-6E8A-4147-A177-3AD203B41FA5}">
                      <a16:colId xmlns:a16="http://schemas.microsoft.com/office/drawing/2014/main" val="3602438894"/>
                    </a:ext>
                  </a:extLst>
                </a:gridCol>
                <a:gridCol w="2328980">
                  <a:extLst>
                    <a:ext uri="{9D8B030D-6E8A-4147-A177-3AD203B41FA5}">
                      <a16:colId xmlns:a16="http://schemas.microsoft.com/office/drawing/2014/main" val="1428504049"/>
                    </a:ext>
                  </a:extLst>
                </a:gridCol>
                <a:gridCol w="2328980">
                  <a:extLst>
                    <a:ext uri="{9D8B030D-6E8A-4147-A177-3AD203B41FA5}">
                      <a16:colId xmlns:a16="http://schemas.microsoft.com/office/drawing/2014/main" val="3015076306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AI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Object Tracking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BD-Rate [%]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End-to-End BD-MOTA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338797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915634"/>
                  </a:ext>
                </a:extLst>
              </a:tr>
              <a:tr h="190500">
                <a:tc rowSpan="8"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-74.17%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-74.30%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-74.17%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18.21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18981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-69.28%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-70.39%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-69.28%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13.61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974891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-70.57%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-73.47%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-70.57%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11.25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78541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-75.99%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-71.18%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-75.99%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8.48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96456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-77.18%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-78.53%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-77.18%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17.71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43124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-73.70%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-74.72%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-73.70%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12.69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3883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-75.13%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-74.39%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-75.13%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15.49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697543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-73.72%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-73.85%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-73.72%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13.92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2185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79011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1E834FE-1E7E-3B77-7498-12F73C0C3E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6D15BBCE-1670-95EB-0F3F-6C159305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Rate-accuracy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curve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TVD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705066C-34DF-8EBC-9427-BD170672D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935" y="1341444"/>
            <a:ext cx="10000130" cy="40288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AA6E894-C98E-10CD-47C8-811B4452DBBD}"/>
              </a:ext>
            </a:extLst>
          </p:cNvPr>
          <p:cNvSpPr txBox="1"/>
          <p:nvPr/>
        </p:nvSpPr>
        <p:spPr>
          <a:xfrm>
            <a:off x="954740" y="5370343"/>
            <a:ext cx="10667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dirty="0"/>
              <a:t>The rate-MOTA curves for object tracking on TVD dataset sequences under RA configuration. TVD-02-1 sequence with monotonic rate-</a:t>
            </a:r>
            <a:r>
              <a:rPr lang="en" altLang="zh-CN" dirty="0" err="1"/>
              <a:t>mAP</a:t>
            </a:r>
            <a:r>
              <a:rPr lang="en" altLang="zh-CN" dirty="0"/>
              <a:t> curve (a) and TVD-01-2 sequence with non-monotonic rate-</a:t>
            </a:r>
            <a:r>
              <a:rPr lang="en" altLang="zh-CN" dirty="0" err="1"/>
              <a:t>mAP</a:t>
            </a:r>
            <a:r>
              <a:rPr lang="en" altLang="zh-CN" dirty="0"/>
              <a:t> curve (b).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507088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 panose="02000503000000020004"/>
            <a:ea typeface="Helvetica Neue" panose="02000503000000020004"/>
            <a:cs typeface="Helvetica Neue" panose="02000503000000020004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2337</TotalTime>
  <Words>2059</Words>
  <Application>Microsoft Macintosh PowerPoint</Application>
  <PresentationFormat>宽屏</PresentationFormat>
  <Paragraphs>778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楷体</vt:lpstr>
      <vt:lpstr>Alibaba-PuHuiTi-R</vt:lpstr>
      <vt:lpstr>Book Antiqua</vt:lpstr>
      <vt:lpstr>Cambria Math</vt:lpstr>
      <vt:lpstr>Helvetica Neue</vt:lpstr>
      <vt:lpstr>Helvetica Neue Light</vt:lpstr>
      <vt:lpstr>Helvetica Neue Medium</vt:lpstr>
      <vt:lpstr>Times New Roman</vt:lpstr>
      <vt:lpstr>Wingdings</vt:lpstr>
      <vt:lpstr>主题1</vt:lpstr>
      <vt:lpstr>White</vt:lpstr>
      <vt:lpstr>PowerPoint 演示文稿</vt:lpstr>
      <vt:lpstr>Outline</vt:lpstr>
      <vt:lpstr>Framework</vt:lpstr>
      <vt:lpstr>Showcase for using NNPF for VCM</vt:lpstr>
      <vt:lpstr>Outline</vt:lpstr>
      <vt:lpstr>PowerPoint 演示文稿</vt:lpstr>
      <vt:lpstr>Rate-accuracy curve showcases on SFU </vt:lpstr>
      <vt:lpstr>Performance on TVD dataset-VTM-20.0 x4</vt:lpstr>
      <vt:lpstr>Rate-accuracy curve showcases on TVD</vt:lpstr>
      <vt:lpstr>Performance on SFU dataset-VTM-12.0 x4</vt:lpstr>
      <vt:lpstr>Performance on TVD dataset-VTM-12.0 x4</vt:lpstr>
      <vt:lpstr>Performance on SFU dataset-VTM-12.0 x2</vt:lpstr>
      <vt:lpstr>Performance on TVD dataset-VTM-12.0 x2</vt:lpstr>
      <vt:lpstr>Outline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WANG Shurun</cp:lastModifiedBy>
  <cp:revision>710</cp:revision>
  <dcterms:created xsi:type="dcterms:W3CDTF">2023-04-24T16:20:55Z</dcterms:created>
  <dcterms:modified xsi:type="dcterms:W3CDTF">2023-10-16T14:49:24Z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