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898" r:id="rId5"/>
    <p:sldId id="899" r:id="rId6"/>
    <p:sldId id="332" r:id="rId7"/>
    <p:sldId id="901" r:id="rId8"/>
    <p:sldId id="921" r:id="rId9"/>
    <p:sldId id="925" r:id="rId10"/>
    <p:sldId id="924" r:id="rId11"/>
    <p:sldId id="918" r:id="rId12"/>
    <p:sldId id="919" r:id="rId13"/>
    <p:sldId id="920" r:id="rId14"/>
    <p:sldId id="906" r:id="rId15"/>
    <p:sldId id="907" r:id="rId16"/>
    <p:sldId id="909" r:id="rId17"/>
    <p:sldId id="908" r:id="rId18"/>
    <p:sldId id="910" r:id="rId19"/>
    <p:sldId id="91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7" autoAdjust="0"/>
    <p:restoredTop sz="94660"/>
  </p:normalViewPr>
  <p:slideViewPr>
    <p:cSldViewPr snapToGrid="0">
      <p:cViewPr varScale="1">
        <p:scale>
          <a:sx n="82" d="100"/>
          <a:sy n="82" d="100"/>
        </p:scale>
        <p:origin x="78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7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7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7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sng" strike="noStrike" kern="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EE1-0.1</a:t>
            </a:r>
            <a:r>
              <a:rPr lang="en-US" dirty="0"/>
              <a:t> St1:</a:t>
            </a:r>
            <a:r>
              <a:rPr lang="en-US" baseline="0" dirty="0"/>
              <a:t> L1 YUV loss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'LOP2.0-QC St1'!$H$2:$H$127</c:f>
              <c:numCache>
                <c:formatCode>0.00000000</c:formatCode>
                <c:ptCount val="126"/>
                <c:pt idx="0">
                  <c:v>9.3509999999999999E-3</c:v>
                </c:pt>
                <c:pt idx="1">
                  <c:v>9.2627999999999999E-3</c:v>
                </c:pt>
                <c:pt idx="2">
                  <c:v>9.2116999999999997E-3</c:v>
                </c:pt>
                <c:pt idx="3">
                  <c:v>9.1815999999999998E-3</c:v>
                </c:pt>
                <c:pt idx="4">
                  <c:v>9.1701000000000005E-3</c:v>
                </c:pt>
                <c:pt idx="5">
                  <c:v>9.1456000000000003E-3</c:v>
                </c:pt>
                <c:pt idx="6">
                  <c:v>9.1313000000000002E-3</c:v>
                </c:pt>
                <c:pt idx="7">
                  <c:v>9.1073000000000005E-3</c:v>
                </c:pt>
                <c:pt idx="8">
                  <c:v>9.0895999999999998E-3</c:v>
                </c:pt>
                <c:pt idx="9">
                  <c:v>9.0781000000000004E-3</c:v>
                </c:pt>
                <c:pt idx="10">
                  <c:v>9.0636999999999992E-3</c:v>
                </c:pt>
                <c:pt idx="11">
                  <c:v>9.0548999999999994E-3</c:v>
                </c:pt>
                <c:pt idx="12">
                  <c:v>9.0469999999999995E-3</c:v>
                </c:pt>
                <c:pt idx="13">
                  <c:v>9.0431000000000001E-3</c:v>
                </c:pt>
                <c:pt idx="14">
                  <c:v>9.0334000000000005E-3</c:v>
                </c:pt>
                <c:pt idx="15">
                  <c:v>9.0310000000000008E-3</c:v>
                </c:pt>
                <c:pt idx="16">
                  <c:v>9.0229999999999998E-3</c:v>
                </c:pt>
                <c:pt idx="17">
                  <c:v>9.0174999999999995E-3</c:v>
                </c:pt>
                <c:pt idx="18">
                  <c:v>9.0145999999999993E-3</c:v>
                </c:pt>
                <c:pt idx="19">
                  <c:v>9.0139E-3</c:v>
                </c:pt>
                <c:pt idx="20">
                  <c:v>9.0074999999999999E-3</c:v>
                </c:pt>
                <c:pt idx="21">
                  <c:v>9.0048999999999997E-3</c:v>
                </c:pt>
                <c:pt idx="22">
                  <c:v>8.9992000000000006E-3</c:v>
                </c:pt>
                <c:pt idx="23">
                  <c:v>8.9964999999999993E-3</c:v>
                </c:pt>
                <c:pt idx="24">
                  <c:v>8.9937999999999997E-3</c:v>
                </c:pt>
                <c:pt idx="25">
                  <c:v>8.9914000000000001E-3</c:v>
                </c:pt>
                <c:pt idx="26">
                  <c:v>8.9887000000000005E-3</c:v>
                </c:pt>
                <c:pt idx="27">
                  <c:v>8.9887999999999999E-3</c:v>
                </c:pt>
                <c:pt idx="28">
                  <c:v>8.9869000000000008E-3</c:v>
                </c:pt>
                <c:pt idx="29">
                  <c:v>8.9855000000000004E-3</c:v>
                </c:pt>
                <c:pt idx="30">
                  <c:v>8.9791999999999997E-3</c:v>
                </c:pt>
                <c:pt idx="31">
                  <c:v>8.9750000000000003E-3</c:v>
                </c:pt>
                <c:pt idx="32">
                  <c:v>8.9764000000000007E-3</c:v>
                </c:pt>
                <c:pt idx="33">
                  <c:v>8.9765999999999995E-3</c:v>
                </c:pt>
                <c:pt idx="34">
                  <c:v>8.9741000000000005E-3</c:v>
                </c:pt>
                <c:pt idx="35">
                  <c:v>8.9721000000000002E-3</c:v>
                </c:pt>
                <c:pt idx="36">
                  <c:v>8.9738999999999999E-3</c:v>
                </c:pt>
                <c:pt idx="37">
                  <c:v>8.9715999999999997E-3</c:v>
                </c:pt>
                <c:pt idx="38">
                  <c:v>8.9706999999999999E-3</c:v>
                </c:pt>
                <c:pt idx="39">
                  <c:v>8.9683000000000002E-3</c:v>
                </c:pt>
                <c:pt idx="40">
                  <c:v>8.9666999999999993E-3</c:v>
                </c:pt>
                <c:pt idx="41">
                  <c:v>8.9659000000000006E-3</c:v>
                </c:pt>
                <c:pt idx="42">
                  <c:v>8.9640999999999992E-3</c:v>
                </c:pt>
                <c:pt idx="43">
                  <c:v>8.9642999999999997E-3</c:v>
                </c:pt>
                <c:pt idx="44">
                  <c:v>8.9653000000000007E-3</c:v>
                </c:pt>
                <c:pt idx="45">
                  <c:v>8.9642999999999997E-3</c:v>
                </c:pt>
                <c:pt idx="46">
                  <c:v>8.9622999999999994E-3</c:v>
                </c:pt>
                <c:pt idx="47">
                  <c:v>8.9598999999999998E-3</c:v>
                </c:pt>
                <c:pt idx="48">
                  <c:v>8.9604999999999997E-3</c:v>
                </c:pt>
                <c:pt idx="49">
                  <c:v>8.9622999999999994E-3</c:v>
                </c:pt>
                <c:pt idx="50">
                  <c:v>8.9615000000000007E-3</c:v>
                </c:pt>
                <c:pt idx="51">
                  <c:v>8.9560000000000004E-3</c:v>
                </c:pt>
                <c:pt idx="52">
                  <c:v>8.9548000000000006E-3</c:v>
                </c:pt>
                <c:pt idx="53">
                  <c:v>8.9539000000000007E-3</c:v>
                </c:pt>
                <c:pt idx="54">
                  <c:v>8.9520999999999993E-3</c:v>
                </c:pt>
                <c:pt idx="55">
                  <c:v>8.9504000000000007E-3</c:v>
                </c:pt>
                <c:pt idx="56">
                  <c:v>8.9555999999999993E-3</c:v>
                </c:pt>
                <c:pt idx="57">
                  <c:v>8.9555999999999993E-3</c:v>
                </c:pt>
                <c:pt idx="58">
                  <c:v>8.9514999999999994E-3</c:v>
                </c:pt>
                <c:pt idx="59">
                  <c:v>8.9534999999999997E-3</c:v>
                </c:pt>
                <c:pt idx="60">
                  <c:v>8.9528999999999997E-3</c:v>
                </c:pt>
                <c:pt idx="61">
                  <c:v>8.9507000000000007E-3</c:v>
                </c:pt>
                <c:pt idx="62">
                  <c:v>8.9458999999999997E-3</c:v>
                </c:pt>
                <c:pt idx="63">
                  <c:v>8.9461999999999996E-3</c:v>
                </c:pt>
                <c:pt idx="64">
                  <c:v>8.9473E-3</c:v>
                </c:pt>
                <c:pt idx="65">
                  <c:v>8.9472000000000006E-3</c:v>
                </c:pt>
                <c:pt idx="66">
                  <c:v>8.9450999999999992E-3</c:v>
                </c:pt>
                <c:pt idx="67">
                  <c:v>8.9446999999999999E-3</c:v>
                </c:pt>
                <c:pt idx="68">
                  <c:v>8.9449000000000004E-3</c:v>
                </c:pt>
                <c:pt idx="69">
                  <c:v>8.9473E-3</c:v>
                </c:pt>
                <c:pt idx="70">
                  <c:v>8.9446999999999999E-3</c:v>
                </c:pt>
                <c:pt idx="71">
                  <c:v>8.9432999999999995E-3</c:v>
                </c:pt>
                <c:pt idx="72">
                  <c:v>8.9426999999999996E-3</c:v>
                </c:pt>
                <c:pt idx="73">
                  <c:v>8.9417999999999997E-3</c:v>
                </c:pt>
                <c:pt idx="74">
                  <c:v>8.9443000000000005E-3</c:v>
                </c:pt>
                <c:pt idx="75">
                  <c:v>8.9452000000000004E-3</c:v>
                </c:pt>
                <c:pt idx="76">
                  <c:v>8.9403E-3</c:v>
                </c:pt>
                <c:pt idx="77">
                  <c:v>8.9449000000000004E-3</c:v>
                </c:pt>
                <c:pt idx="78">
                  <c:v>8.9388999999999996E-3</c:v>
                </c:pt>
                <c:pt idx="79">
                  <c:v>8.9368999999999994E-3</c:v>
                </c:pt>
                <c:pt idx="80">
                  <c:v>8.9391999999999996E-3</c:v>
                </c:pt>
                <c:pt idx="81">
                  <c:v>8.9382000000000003E-3</c:v>
                </c:pt>
                <c:pt idx="82">
                  <c:v>8.9388999999999996E-3</c:v>
                </c:pt>
                <c:pt idx="83">
                  <c:v>8.9385999999999997E-3</c:v>
                </c:pt>
                <c:pt idx="84">
                  <c:v>8.9358000000000007E-3</c:v>
                </c:pt>
                <c:pt idx="85">
                  <c:v>8.9362E-3</c:v>
                </c:pt>
                <c:pt idx="86">
                  <c:v>8.9364000000000006E-3</c:v>
                </c:pt>
                <c:pt idx="87">
                  <c:v>8.9373999999999999E-3</c:v>
                </c:pt>
                <c:pt idx="88">
                  <c:v>8.9368E-3</c:v>
                </c:pt>
                <c:pt idx="89">
                  <c:v>8.9394000000000001E-3</c:v>
                </c:pt>
                <c:pt idx="90">
                  <c:v>8.9373999999999999E-3</c:v>
                </c:pt>
                <c:pt idx="91">
                  <c:v>8.9373000000000005E-3</c:v>
                </c:pt>
                <c:pt idx="92">
                  <c:v>8.9353999999999996E-3</c:v>
                </c:pt>
                <c:pt idx="93">
                  <c:v>8.9344000000000003E-3</c:v>
                </c:pt>
                <c:pt idx="94">
                  <c:v>8.9408000000000005E-3</c:v>
                </c:pt>
                <c:pt idx="95">
                  <c:v>8.9345999999999991E-3</c:v>
                </c:pt>
                <c:pt idx="96">
                  <c:v>8.9402000000000006E-3</c:v>
                </c:pt>
                <c:pt idx="97">
                  <c:v>8.9359999999999995E-3</c:v>
                </c:pt>
                <c:pt idx="98">
                  <c:v>8.9359999999999995E-3</c:v>
                </c:pt>
                <c:pt idx="99">
                  <c:v>8.9303000000000004E-3</c:v>
                </c:pt>
                <c:pt idx="100">
                  <c:v>8.9352000000000008E-3</c:v>
                </c:pt>
                <c:pt idx="101">
                  <c:v>8.9374999999999993E-3</c:v>
                </c:pt>
                <c:pt idx="102">
                  <c:v>8.9321000000000001E-3</c:v>
                </c:pt>
                <c:pt idx="103">
                  <c:v>8.9301999999999992E-3</c:v>
                </c:pt>
                <c:pt idx="104">
                  <c:v>8.9323000000000007E-3</c:v>
                </c:pt>
                <c:pt idx="105">
                  <c:v>8.9371999999999993E-3</c:v>
                </c:pt>
                <c:pt idx="106">
                  <c:v>8.9335000000000005E-3</c:v>
                </c:pt>
                <c:pt idx="107">
                  <c:v>8.9341999999999998E-3</c:v>
                </c:pt>
                <c:pt idx="108">
                  <c:v>8.9297000000000005E-3</c:v>
                </c:pt>
                <c:pt idx="109">
                  <c:v>8.9324000000000001E-3</c:v>
                </c:pt>
                <c:pt idx="110">
                  <c:v>8.9336999999999993E-3</c:v>
                </c:pt>
                <c:pt idx="111">
                  <c:v>8.9288000000000006E-3</c:v>
                </c:pt>
                <c:pt idx="112">
                  <c:v>8.9309999999999997E-3</c:v>
                </c:pt>
                <c:pt idx="113">
                  <c:v>8.9306999999999997E-3</c:v>
                </c:pt>
                <c:pt idx="114">
                  <c:v>8.9289999999999994E-3</c:v>
                </c:pt>
                <c:pt idx="115">
                  <c:v>8.9292E-3</c:v>
                </c:pt>
                <c:pt idx="116">
                  <c:v>8.9307999999999992E-3</c:v>
                </c:pt>
                <c:pt idx="117">
                  <c:v>8.9315999999999996E-3</c:v>
                </c:pt>
                <c:pt idx="118">
                  <c:v>8.9335000000000005E-3</c:v>
                </c:pt>
                <c:pt idx="119">
                  <c:v>8.9291000000000006E-3</c:v>
                </c:pt>
                <c:pt idx="120">
                  <c:v>8.9216999999999994E-3</c:v>
                </c:pt>
                <c:pt idx="121">
                  <c:v>8.9213000000000001E-3</c:v>
                </c:pt>
                <c:pt idx="122">
                  <c:v>8.9227999999999998E-3</c:v>
                </c:pt>
                <c:pt idx="123">
                  <c:v>8.9204999999999996E-3</c:v>
                </c:pt>
                <c:pt idx="124">
                  <c:v>8.9203000000000008E-3</c:v>
                </c:pt>
                <c:pt idx="125">
                  <c:v>8.9207000000000002E-3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34D-4D1D-8FC2-97B45E550C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78738591"/>
        <c:axId val="1778739071"/>
      </c:lineChart>
      <c:catAx>
        <c:axId val="177873859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739071"/>
        <c:crosses val="autoZero"/>
        <c:auto val="1"/>
        <c:lblAlgn val="ctr"/>
        <c:lblOffset val="100"/>
        <c:noMultiLvlLbl val="0"/>
      </c:catAx>
      <c:valAx>
        <c:axId val="1778739071"/>
        <c:scaling>
          <c:orientation val="minMax"/>
          <c:min val="8.9000000000000017E-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0000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7385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sng" strike="noStrike" kern="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EE1-0.1 St1</a:t>
            </a:r>
            <a:r>
              <a:rPr lang="en-US" dirty="0"/>
              <a:t>: L2 YUV</a:t>
            </a:r>
            <a:r>
              <a:rPr lang="en-US" baseline="0" dirty="0"/>
              <a:t> loss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'LOP2.0-QC St1'!$A$128:$A$131</c:f>
              <c:numCache>
                <c:formatCode>General</c:formatCode>
                <c:ptCount val="4"/>
                <c:pt idx="0">
                  <c:v>126</c:v>
                </c:pt>
                <c:pt idx="1">
                  <c:v>127</c:v>
                </c:pt>
                <c:pt idx="2">
                  <c:v>128</c:v>
                </c:pt>
                <c:pt idx="3">
                  <c:v>129</c:v>
                </c:pt>
              </c:numCache>
            </c:numRef>
          </c:xVal>
          <c:yVal>
            <c:numRef>
              <c:f>'LOP2.0-QC St1'!$H$128:$H$131</c:f>
              <c:numCache>
                <c:formatCode>0.00000000</c:formatCode>
                <c:ptCount val="4"/>
                <c:pt idx="0">
                  <c:v>2.4693000000000002E-4</c:v>
                </c:pt>
                <c:pt idx="1">
                  <c:v>2.4684000000000002E-4</c:v>
                </c:pt>
                <c:pt idx="2">
                  <c:v>2.4683000000000002E-4</c:v>
                </c:pt>
                <c:pt idx="3">
                  <c:v>2.4682000000000003E-4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B582-4A2C-BE21-DEA670D5A3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3199967"/>
        <c:axId val="1193189887"/>
      </c:scatterChart>
      <c:valAx>
        <c:axId val="1193199967"/>
        <c:scaling>
          <c:orientation val="minMax"/>
          <c:max val="129"/>
          <c:min val="126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3189887"/>
        <c:crosses val="autoZero"/>
        <c:crossBetween val="midCat"/>
        <c:majorUnit val="1"/>
      </c:valAx>
      <c:valAx>
        <c:axId val="11931898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000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3199967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 Validation L1 Loss, YUV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2"/>
          <c:order val="0"/>
          <c:tx>
            <c:v>EE1-0.3.1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val>
            <c:numRef>
              <c:f>Stage3!$E$2:$E$81</c:f>
              <c:numCache>
                <c:formatCode>0.00000000</c:formatCode>
                <c:ptCount val="80"/>
                <c:pt idx="0">
                  <c:v>7.8954999999999997E-3</c:v>
                </c:pt>
                <c:pt idx="1">
                  <c:v>7.8487999999999995E-3</c:v>
                </c:pt>
                <c:pt idx="2">
                  <c:v>7.8084000000000001E-3</c:v>
                </c:pt>
                <c:pt idx="3">
                  <c:v>7.7828000000000003E-3</c:v>
                </c:pt>
                <c:pt idx="4">
                  <c:v>7.7666999999999996E-3</c:v>
                </c:pt>
                <c:pt idx="5">
                  <c:v>7.7520000000000002E-3</c:v>
                </c:pt>
                <c:pt idx="6">
                  <c:v>7.7409999999999996E-3</c:v>
                </c:pt>
                <c:pt idx="7">
                  <c:v>7.7296999999999999E-3</c:v>
                </c:pt>
                <c:pt idx="8">
                  <c:v>7.7302999999999998E-3</c:v>
                </c:pt>
                <c:pt idx="9">
                  <c:v>7.7210000000000004E-3</c:v>
                </c:pt>
                <c:pt idx="10">
                  <c:v>7.7153999999999999E-3</c:v>
                </c:pt>
                <c:pt idx="11">
                  <c:v>7.7095000000000002E-3</c:v>
                </c:pt>
                <c:pt idx="12">
                  <c:v>7.7085000000000001E-3</c:v>
                </c:pt>
                <c:pt idx="13">
                  <c:v>7.7082000000000001E-3</c:v>
                </c:pt>
                <c:pt idx="14">
                  <c:v>7.7031000000000001E-3</c:v>
                </c:pt>
                <c:pt idx="15">
                  <c:v>7.7038000000000002E-3</c:v>
                </c:pt>
                <c:pt idx="16">
                  <c:v>7.7009000000000001E-3</c:v>
                </c:pt>
                <c:pt idx="17">
                  <c:v>7.7003999999999996E-3</c:v>
                </c:pt>
                <c:pt idx="18">
                  <c:v>7.6966999999999999E-3</c:v>
                </c:pt>
                <c:pt idx="19">
                  <c:v>7.6959000000000003E-3</c:v>
                </c:pt>
                <c:pt idx="20">
                  <c:v>7.6930000000000002E-3</c:v>
                </c:pt>
                <c:pt idx="21">
                  <c:v>7.6927000000000002E-3</c:v>
                </c:pt>
                <c:pt idx="22">
                  <c:v>7.6896999999999998E-3</c:v>
                </c:pt>
                <c:pt idx="23">
                  <c:v>7.6908000000000002E-3</c:v>
                </c:pt>
                <c:pt idx="24">
                  <c:v>7.6870000000000003E-3</c:v>
                </c:pt>
                <c:pt idx="25">
                  <c:v>7.6874999999999999E-3</c:v>
                </c:pt>
                <c:pt idx="26">
                  <c:v>7.6871999999999999E-3</c:v>
                </c:pt>
                <c:pt idx="27">
                  <c:v>7.6839999999999999E-3</c:v>
                </c:pt>
                <c:pt idx="28">
                  <c:v>7.6860000000000001E-3</c:v>
                </c:pt>
                <c:pt idx="29">
                  <c:v>7.6838999999999996E-3</c:v>
                </c:pt>
                <c:pt idx="30">
                  <c:v>7.685E-3</c:v>
                </c:pt>
                <c:pt idx="31">
                  <c:v>7.6819000000000002E-3</c:v>
                </c:pt>
                <c:pt idx="32">
                  <c:v>7.6825000000000001E-3</c:v>
                </c:pt>
                <c:pt idx="33">
                  <c:v>7.6817999999999999E-3</c:v>
                </c:pt>
                <c:pt idx="34">
                  <c:v>7.6813000000000003E-3</c:v>
                </c:pt>
                <c:pt idx="35">
                  <c:v>7.6797000000000002E-3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AA2-43D4-AC9E-FECD59C78C92}"/>
            </c:ext>
          </c:extLst>
        </c:ser>
        <c:ser>
          <c:idx val="6"/>
          <c:order val="1"/>
          <c:tx>
            <c:v>AE0165</c:v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Stage3!$I$2:$I$81</c:f>
              <c:numCache>
                <c:formatCode>General</c:formatCode>
                <c:ptCount val="80"/>
                <c:pt idx="0">
                  <c:v>7.8892316669225693E-3</c:v>
                </c:pt>
                <c:pt idx="1">
                  <c:v>7.8414445742964693E-3</c:v>
                </c:pt>
                <c:pt idx="2">
                  <c:v>7.8116459771990698E-3</c:v>
                </c:pt>
                <c:pt idx="3">
                  <c:v>7.7879121527075698E-3</c:v>
                </c:pt>
                <c:pt idx="4">
                  <c:v>7.7704642899334396E-3</c:v>
                </c:pt>
                <c:pt idx="5">
                  <c:v>7.7591091394424404E-3</c:v>
                </c:pt>
                <c:pt idx="6">
                  <c:v>7.7455169521272096E-3</c:v>
                </c:pt>
                <c:pt idx="7">
                  <c:v>7.7392933890223503E-3</c:v>
                </c:pt>
                <c:pt idx="8">
                  <c:v>7.7390866354107796E-3</c:v>
                </c:pt>
                <c:pt idx="9">
                  <c:v>7.7293436042964398E-3</c:v>
                </c:pt>
                <c:pt idx="10">
                  <c:v>7.7284057624638003E-3</c:v>
                </c:pt>
                <c:pt idx="11">
                  <c:v>7.7200150117278099E-3</c:v>
                </c:pt>
                <c:pt idx="12">
                  <c:v>7.7194296754896597E-3</c:v>
                </c:pt>
                <c:pt idx="13">
                  <c:v>7.7187973074615002E-3</c:v>
                </c:pt>
                <c:pt idx="14">
                  <c:v>7.7140019275247999E-3</c:v>
                </c:pt>
                <c:pt idx="15">
                  <c:v>7.71442987024784E-3</c:v>
                </c:pt>
                <c:pt idx="16">
                  <c:v>7.7111218124627998E-3</c:v>
                </c:pt>
                <c:pt idx="17">
                  <c:v>7.7101117931306301E-3</c:v>
                </c:pt>
                <c:pt idx="18">
                  <c:v>7.7108484692871501E-3</c:v>
                </c:pt>
                <c:pt idx="19">
                  <c:v>7.7061182819306798E-3</c:v>
                </c:pt>
                <c:pt idx="20">
                  <c:v>7.7031278051435904E-3</c:v>
                </c:pt>
                <c:pt idx="21">
                  <c:v>7.7043613418936703E-3</c:v>
                </c:pt>
                <c:pt idx="22">
                  <c:v>7.7059995383024198E-3</c:v>
                </c:pt>
                <c:pt idx="23">
                  <c:v>7.7024651691317498E-3</c:v>
                </c:pt>
                <c:pt idx="24">
                  <c:v>7.70064443349838E-3</c:v>
                </c:pt>
                <c:pt idx="25">
                  <c:v>7.6993815600871996E-3</c:v>
                </c:pt>
                <c:pt idx="26">
                  <c:v>7.7001028694212402E-3</c:v>
                </c:pt>
                <c:pt idx="27">
                  <c:v>7.6965363696217502E-3</c:v>
                </c:pt>
                <c:pt idx="28">
                  <c:v>7.6986551284789996E-3</c:v>
                </c:pt>
                <c:pt idx="29">
                  <c:v>7.6957778073847198E-3</c:v>
                </c:pt>
                <c:pt idx="30">
                  <c:v>7.6946490444242902E-3</c:v>
                </c:pt>
                <c:pt idx="31">
                  <c:v>7.6931985095143301E-3</c:v>
                </c:pt>
                <c:pt idx="32">
                  <c:v>7.6949731446802599E-3</c:v>
                </c:pt>
                <c:pt idx="33">
                  <c:v>7.6920781284570599E-3</c:v>
                </c:pt>
                <c:pt idx="34">
                  <c:v>7.69178383052349E-3</c:v>
                </c:pt>
                <c:pt idx="35">
                  <c:v>7.6909954659640702E-3</c:v>
                </c:pt>
                <c:pt idx="36">
                  <c:v>7.69492425024509E-3</c:v>
                </c:pt>
                <c:pt idx="37">
                  <c:v>7.6917577534913999E-3</c:v>
                </c:pt>
                <c:pt idx="38">
                  <c:v>7.69103318452835E-3</c:v>
                </c:pt>
                <c:pt idx="39">
                  <c:v>7.6892408542334999E-3</c:v>
                </c:pt>
                <c:pt idx="40">
                  <c:v>7.6891547068953497E-3</c:v>
                </c:pt>
                <c:pt idx="41">
                  <c:v>7.6888687908649401E-3</c:v>
                </c:pt>
                <c:pt idx="42">
                  <c:v>7.6896892860531798E-3</c:v>
                </c:pt>
                <c:pt idx="43">
                  <c:v>7.6874615624546996E-3</c:v>
                </c:pt>
                <c:pt idx="44">
                  <c:v>7.68840918317437E-3</c:v>
                </c:pt>
                <c:pt idx="45">
                  <c:v>7.6879644766449902E-3</c:v>
                </c:pt>
                <c:pt idx="46">
                  <c:v>7.6866419985890302E-3</c:v>
                </c:pt>
                <c:pt idx="47">
                  <c:v>7.6882308349013303E-3</c:v>
                </c:pt>
                <c:pt idx="48">
                  <c:v>7.68526177853345E-3</c:v>
                </c:pt>
                <c:pt idx="49">
                  <c:v>7.6863756403326901E-3</c:v>
                </c:pt>
                <c:pt idx="50">
                  <c:v>7.6845455914735699E-3</c:v>
                </c:pt>
                <c:pt idx="51">
                  <c:v>7.6857442036271E-3</c:v>
                </c:pt>
                <c:pt idx="52">
                  <c:v>7.6863351278006996E-3</c:v>
                </c:pt>
                <c:pt idx="53">
                  <c:v>7.6848533935844898E-3</c:v>
                </c:pt>
                <c:pt idx="54">
                  <c:v>7.6850093901157301E-3</c:v>
                </c:pt>
                <c:pt idx="55">
                  <c:v>7.6866070739924899E-3</c:v>
                </c:pt>
                <c:pt idx="56">
                  <c:v>7.6825013384222898E-3</c:v>
                </c:pt>
                <c:pt idx="57">
                  <c:v>7.6846485026180701E-3</c:v>
                </c:pt>
                <c:pt idx="58">
                  <c:v>7.6832412742078304E-3</c:v>
                </c:pt>
                <c:pt idx="59">
                  <c:v>7.6822619885206197E-3</c:v>
                </c:pt>
                <c:pt idx="60">
                  <c:v>7.6835933141410299E-3</c:v>
                </c:pt>
                <c:pt idx="61">
                  <c:v>7.6827430166304103E-3</c:v>
                </c:pt>
                <c:pt idx="62">
                  <c:v>7.6863416470587202E-3</c:v>
                </c:pt>
                <c:pt idx="63">
                  <c:v>7.6816370710730501E-3</c:v>
                </c:pt>
                <c:pt idx="64">
                  <c:v>7.6817879453301404E-3</c:v>
                </c:pt>
                <c:pt idx="65">
                  <c:v>7.6821502298116597E-3</c:v>
                </c:pt>
                <c:pt idx="66">
                  <c:v>7.6819201931357297E-3</c:v>
                </c:pt>
                <c:pt idx="67">
                  <c:v>7.6818196102976799E-3</c:v>
                </c:pt>
                <c:pt idx="68">
                  <c:v>7.6814349740743602E-3</c:v>
                </c:pt>
                <c:pt idx="69">
                  <c:v>7.6825842261314297E-3</c:v>
                </c:pt>
                <c:pt idx="70">
                  <c:v>7.6825637370347899E-3</c:v>
                </c:pt>
                <c:pt idx="71">
                  <c:v>7.6834405772387903E-3</c:v>
                </c:pt>
                <c:pt idx="72">
                  <c:v>7.6815597712993596E-3</c:v>
                </c:pt>
                <c:pt idx="73">
                  <c:v>7.68057396635413E-3</c:v>
                </c:pt>
                <c:pt idx="74">
                  <c:v>7.68191367387771E-3</c:v>
                </c:pt>
                <c:pt idx="75">
                  <c:v>7.6764286495745104E-3</c:v>
                </c:pt>
                <c:pt idx="76">
                  <c:v>7.6768370345234802E-3</c:v>
                </c:pt>
                <c:pt idx="77">
                  <c:v>7.6760048978030604E-3</c:v>
                </c:pt>
                <c:pt idx="78">
                  <c:v>7.6749874278902999E-3</c:v>
                </c:pt>
                <c:pt idx="79">
                  <c:v>7.6752584427595104E-3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AA2-43D4-AC9E-FECD59C78C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93205727"/>
        <c:axId val="1193185567"/>
      </c:lineChart>
      <c:catAx>
        <c:axId val="1193205727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3185567"/>
        <c:crosses val="autoZero"/>
        <c:auto val="1"/>
        <c:lblAlgn val="ctr"/>
        <c:lblOffset val="100"/>
        <c:noMultiLvlLbl val="0"/>
      </c:catAx>
      <c:valAx>
        <c:axId val="11931855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32057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C69A8-A75E-4686-98DA-7003136DA72F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C61A6-60F1-4089-B6DD-991201A71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21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C61A6-60F1-4089-B6DD-991201A71EE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495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D1BCC-1D95-E511-7BE7-530734A4AD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94F13D-02FA-5126-F160-30F884A80D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FF17F-69B6-5EBD-7EF2-6CB75D69B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8C561-1697-B39B-C560-365293959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3F14F-37D0-C9E3-21E2-724A4E7E5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639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080D9-AD76-D1B2-2700-4BE0B7AEC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32B962-B566-2A9C-26F1-FCF6612D9E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44035-6EA3-4BE4-9E36-0840672C8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7BB960-2007-4C02-2559-E12B362B3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3843C-E0AC-E8F0-7403-ACD4D05DC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761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982887-021B-DB27-0527-61DD3117A8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F20A66-303B-9036-8DDD-0A493AB2D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6BC51-0B7C-EBEF-128F-40F23EF09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88D9B-A410-6CB4-D357-451B37121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13E03-8201-7308-AA85-0941FB591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02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9691" cy="118174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Source sample text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33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596A8-DA63-04F0-20F8-FE0413838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D180A-0C6B-1990-8C3F-114B4ADBD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1CBD2-3AF3-9E75-A9F0-29758A423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740196-12D9-9907-E0DA-91C4068B5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F7ED6-3E9A-6766-D996-5A1A50174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294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6BE8F-2829-5FFF-93FE-5F260B9A9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190B1B-DE1C-B414-A93A-23E8478D2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68695-6016-752D-9470-E09A6CB2F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EC665-6BEC-7DF0-74FB-7238EDA4F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47058-5E45-563A-87B2-CC9D5A744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843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82FA9-7AC3-2D12-9558-D35B50483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D5C3C-3383-14A4-8644-7C06C1793D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4F9B08-4645-BF60-8384-612A09479C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C1D99-7A92-97A3-FE63-50FE33745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6C74A0-43C0-737B-5718-A8AC21FA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B4EA56-DDDE-C107-3B86-0F183D49C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667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6E512-943B-96C9-4B00-B8A59BB32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95E64B-4364-8194-56FD-2594BDE2E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9014E3-05B7-62A9-8802-AAD319AC8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BF4C5C-85B9-9133-ACEB-B125896E27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B8699C-3679-F8D0-C9C1-4FA27F185A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6EE839-CB04-B761-A969-0835D57B2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ADAF76-B9F5-8E44-4765-CAE0C2217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2F54C8-FDD2-4687-B7AC-E836633D6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99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C3D44-0650-E1E9-A83B-9B8659B8B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356BA-515B-CCDF-46E8-B32D872EF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323284-828C-453E-2E2E-6786BAFA0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F6A538-EB59-9377-FDAD-F41B99572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50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71BD3-074B-BFCD-6BCF-D48A7211B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B07BE1-C889-E128-1D90-CA1B8CAD5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AB6B2A-1809-497D-B032-86E2161B0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711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2BAF7-ADE8-501C-A9E2-29462E7F4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912FF-850B-7293-FCFC-C4088A0F4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1EE50D-0535-C8C6-FFDC-425D3BE79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F3AD8-B8A2-F0EB-1C4D-D5520AFD1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B9F8D1-B57C-F3A1-F89F-DAD21040E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20BF97-202A-CB3E-4AC8-C6BCCCCDB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865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40836-61E9-C926-4466-35628F8DF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142F38-D53E-BB43-2F69-3CAAEE6A0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3942EB-153D-BAC8-27AF-E2B0DB714C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5EDE95-4A00-92BF-344C-8927EC539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76EF54-CA7E-B6AA-0602-C718678F0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5CE25B-C538-52BB-53CB-0E474425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21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A72FB6-1DBC-912A-D906-8B0964DEB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D0C88-A097-E34A-0193-754DC344DF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EA40D-420A-0513-F8E9-3D0B17EB02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FE8BC-8239-46EC-9BD9-D484198A5EB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F38CBB-E41E-6676-6782-44069A1871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9F97F-B6FE-ED20-8EA1-B8D7AD2C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1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cid:image004.png@01D9CA07.8D7CF9E0" TargetMode="External"/><Relationship Id="rId5" Type="http://schemas.openxmlformats.org/officeDocument/2006/relationships/image" Target="../media/image3.png"/><Relationship Id="rId4" Type="http://schemas.openxmlformats.org/officeDocument/2006/relationships/image" Target="cid:image003.png@01D9CA07.8D7CF9E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JVET-AF0043: Status of EE1-1.0 (LOP.2) Training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354558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Presented by D. Rusanovskyy during AhG11/14 Telco: 08/09/2023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Data provided by: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Ittiam</a:t>
            </a:r>
            <a:r>
              <a:rPr lang="en-US" sz="2000" dirty="0">
                <a:solidFill>
                  <a:schemeClr val="tx2"/>
                </a:solidFill>
              </a:rPr>
              <a:t>/Dolby: J</a:t>
            </a:r>
            <a:r>
              <a:rPr lang="en-150" sz="2000" dirty="0">
                <a:solidFill>
                  <a:schemeClr val="tx2"/>
                </a:solidFill>
              </a:rPr>
              <a:t>.</a:t>
            </a:r>
            <a:r>
              <a:rPr lang="en-US" sz="2000" dirty="0">
                <a:solidFill>
                  <a:schemeClr val="tx2"/>
                </a:solidFill>
              </a:rPr>
              <a:t> N. Shingala, </a:t>
            </a:r>
            <a:r>
              <a:rPr lang="en-150" sz="2000" dirty="0">
                <a:solidFill>
                  <a:schemeClr val="tx2"/>
                </a:solidFill>
              </a:rPr>
              <a:t>A. Shyam, T. Shao</a:t>
            </a:r>
            <a:r>
              <a:rPr lang="en-US" sz="2000" dirty="0">
                <a:solidFill>
                  <a:schemeClr val="tx2"/>
                </a:solidFill>
              </a:rPr>
              <a:t>, P</a:t>
            </a:r>
            <a:r>
              <a:rPr lang="en-150" sz="2000" dirty="0">
                <a:solidFill>
                  <a:schemeClr val="tx2"/>
                </a:solidFill>
              </a:rPr>
              <a:t>. </a:t>
            </a:r>
            <a:r>
              <a:rPr lang="en-US" sz="2000" dirty="0">
                <a:solidFill>
                  <a:schemeClr val="tx2"/>
                </a:solidFill>
              </a:rPr>
              <a:t>Y</a:t>
            </a:r>
            <a:r>
              <a:rPr lang="en-150" sz="2000" dirty="0">
                <a:solidFill>
                  <a:schemeClr val="tx2"/>
                </a:solidFill>
              </a:rPr>
              <a:t>in, </a:t>
            </a: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Qualcomm: Y. </a:t>
            </a:r>
            <a:r>
              <a:rPr lang="en-US" sz="2000">
                <a:solidFill>
                  <a:schemeClr val="tx2"/>
                </a:solidFill>
              </a:rPr>
              <a:t>Li, </a:t>
            </a:r>
            <a:r>
              <a:rPr lang="en-US" sz="2000" dirty="0">
                <a:solidFill>
                  <a:schemeClr val="tx2"/>
                </a:solidFill>
              </a:rPr>
              <a:t>D. Rusanovskyy 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Scope: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EE1-0.x Review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Status of LOP.2 architectures training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Preliminary inference results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Stage1/Stage3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Impact of integer implementation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Planned activity</a:t>
            </a:r>
          </a:p>
        </p:txBody>
      </p:sp>
    </p:spTree>
    <p:extLst>
      <p:ext uri="{BB962C8B-B14F-4D97-AF65-F5344CB8AC3E}">
        <p14:creationId xmlns:p14="http://schemas.microsoft.com/office/powerpoint/2010/main" val="8706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EE1-0</a:t>
            </a:r>
            <a:r>
              <a:rPr lang="en-150" dirty="0"/>
              <a:t>.3</a:t>
            </a:r>
            <a:r>
              <a:rPr lang="en-US" dirty="0"/>
              <a:t> </a:t>
            </a:r>
            <a:r>
              <a:rPr lang="en-150" dirty="0"/>
              <a:t>experiments (Dolby-</a:t>
            </a:r>
            <a:r>
              <a:rPr lang="en-150" dirty="0" err="1"/>
              <a:t>Ittiam</a:t>
            </a:r>
            <a:r>
              <a:rPr lang="en-150" dirty="0"/>
              <a:t>)</a:t>
            </a:r>
            <a:endParaRPr lang="en-US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472744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Subtest EE1-0.</a:t>
            </a:r>
            <a:r>
              <a:rPr lang="en-150" sz="20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en-US" sz="2000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Test </a:t>
            </a:r>
            <a:r>
              <a:rPr lang="en-CA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LOP filter architecture defined in JVET-AE0281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EE1-0.1 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inference test results (</a:t>
            </a:r>
            <a:r>
              <a:rPr lang="en-US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Ittiam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/Dolby)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Complexity: 17.5 </a:t>
            </a:r>
            <a:r>
              <a:rPr lang="en-US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kMAC</a:t>
            </a: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Change of weight of YUV losses (12:6, instead of 6:2)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Note:  </a:t>
            </a:r>
            <a:r>
              <a:rPr lang="en-US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During AhG11/14 Telco (08/09/2023) table EE1-0.1_st1_float with 12:1:1 weights was presented with corrupted data (4.6% average gain for Luma). Table below is </a:t>
            </a:r>
            <a:r>
              <a:rPr lang="en-US" sz="2000" ker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presenting rectified results</a:t>
            </a:r>
            <a:r>
              <a:rPr lang="en-US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914400" lvl="3">
              <a:lnSpc>
                <a:spcPct val="96000"/>
              </a:lnSpc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lvl="2">
              <a:lnSpc>
                <a:spcPct val="96000"/>
              </a:lnSpc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1">
              <a:lnSpc>
                <a:spcPct val="96000"/>
              </a:lnSpc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D467323-34A1-F1CD-3222-C8F5924219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883763"/>
              </p:ext>
            </p:extLst>
          </p:nvPr>
        </p:nvGraphicFramePr>
        <p:xfrm>
          <a:off x="988028" y="3513849"/>
          <a:ext cx="3830260" cy="2954622"/>
        </p:xfrm>
        <a:graphic>
          <a:graphicData uri="http://schemas.openxmlformats.org/drawingml/2006/table">
            <a:tbl>
              <a:tblPr firstRow="1" firstCol="1" bandRow="1"/>
              <a:tblGrid>
                <a:gridCol w="950825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964305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964305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950825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265622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_st1_float vs 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150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150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Train YUV loss = 6:1:1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815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All Intra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815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681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-3.68%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-9.00%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681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-11.48%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-9.56%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681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-3.96%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-10.70%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-10.32%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681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-11.49%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-12.42%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815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-5.86%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-12.43%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815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-4.32%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-10.77%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-10.98%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681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-10.64%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-12.77%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9096D5E-9184-DA4B-5098-A9447AEA1B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667358"/>
              </p:ext>
            </p:extLst>
          </p:nvPr>
        </p:nvGraphicFramePr>
        <p:xfrm>
          <a:off x="6231925" y="3513849"/>
          <a:ext cx="3830260" cy="2954622"/>
        </p:xfrm>
        <a:graphic>
          <a:graphicData uri="http://schemas.openxmlformats.org/drawingml/2006/table">
            <a:tbl>
              <a:tblPr firstRow="1" firstCol="1" bandRow="1"/>
              <a:tblGrid>
                <a:gridCol w="950825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964305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964305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950825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265622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_st1_float vs 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150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150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Train YUV loss = 12:1:1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815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All Intra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815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681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-3.90%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681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681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-11.44%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681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-12.27%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-12.96%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815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-5.94%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-11.61%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-13.30%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815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-4.40%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-11.39%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681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-4.68%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-13.34%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346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EE1-1.0 (LOP2) Training: Stage I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8" y="1297858"/>
            <a:ext cx="11696701" cy="354558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Subtest EE1-0.3</a:t>
            </a:r>
            <a:r>
              <a:rPr lang="en-US" sz="2000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Combinations of model parameters in luma and chroma branches</a:t>
            </a:r>
            <a:endParaRPr lang="en-CA" sz="2000" kern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EE1-0.1 d</a:t>
            </a:r>
            <a:r>
              <a:rPr lang="en-US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efault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parameters: N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=12, N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=6, C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=16, C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UV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=16, C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Y21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=64, C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UV21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=48:  17.5 </a:t>
            </a:r>
            <a:r>
              <a:rPr lang="en-US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kMAC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/pixel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EE1-0.3.1: (QC)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12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20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=13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N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=6, C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=16, C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UV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=16, C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Y21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=64, </a:t>
            </a:r>
            <a:r>
              <a:rPr lang="en-US" sz="20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US" sz="12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UV21</a:t>
            </a:r>
            <a:r>
              <a:rPr lang="en-US" sz="20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=32: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 17.2 </a:t>
            </a:r>
            <a:r>
              <a:rPr lang="en-US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kMAC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/pixel</a:t>
            </a:r>
            <a:endParaRPr lang="en-150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Training: 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sz="20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 : </a:t>
            </a:r>
            <a:r>
              <a:rPr lang="en-150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126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,</a:t>
            </a:r>
            <a:r>
              <a:rPr lang="en-150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sz="20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lr_scheduler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 : [1</a:t>
            </a:r>
            <a:r>
              <a:rPr lang="en-150" sz="20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20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,  1</a:t>
            </a:r>
            <a:r>
              <a:rPr lang="en-150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23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, 12</a:t>
            </a:r>
            <a:r>
              <a:rPr lang="en-150" sz="20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6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]</a:t>
            </a:r>
            <a:r>
              <a:rPr lang="en-150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150" sz="20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“</a:t>
            </a:r>
            <a:r>
              <a:rPr lang="en-150" sz="2000" dirty="0" err="1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component_loss_weightings</a:t>
            </a:r>
            <a:r>
              <a:rPr lang="en-150" sz="20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” : </a:t>
            </a:r>
            <a:r>
              <a:rPr lang="en-150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[6,2] </a:t>
            </a:r>
            <a:endParaRPr lang="en-US" sz="2000" dirty="0">
              <a:solidFill>
                <a:schemeClr val="tx2"/>
              </a:solidFill>
              <a:highlight>
                <a:srgbClr val="FFFF00"/>
              </a:highlight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EE1-0.3.2: </a:t>
            </a:r>
            <a:r>
              <a:rPr lang="en-US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Ittiam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/Dolby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12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20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=14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en-US" sz="20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N</a:t>
            </a:r>
            <a:r>
              <a:rPr lang="en-US" sz="12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US" sz="20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=4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C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=16, C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UV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=16, C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Y21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=64, C</a:t>
            </a:r>
            <a:r>
              <a:rPr lang="en-US" sz="12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UV21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</a:t>
            </a: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48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:  17.9 </a:t>
            </a:r>
            <a:r>
              <a:rPr lang="en-US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kMAC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/pixel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Training: 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sz="20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 : </a:t>
            </a:r>
            <a:r>
              <a:rPr lang="en-150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120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,</a:t>
            </a:r>
            <a:r>
              <a:rPr lang="en-150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sz="20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lr_scheduler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" : [1</a:t>
            </a:r>
            <a:r>
              <a:rPr lang="en-150" sz="20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1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0,  1</a:t>
            </a:r>
            <a:r>
              <a:rPr lang="en-150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15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, 12</a:t>
            </a:r>
            <a:r>
              <a:rPr lang="en-150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0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]</a:t>
            </a:r>
            <a:r>
              <a:rPr lang="en-150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150" sz="20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“</a:t>
            </a:r>
            <a:r>
              <a:rPr lang="en-150" sz="2000" dirty="0" err="1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component_loss_weightings</a:t>
            </a:r>
            <a:r>
              <a:rPr lang="en-150" sz="20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” : </a:t>
            </a:r>
            <a:r>
              <a:rPr lang="en-150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[12,2]</a:t>
            </a:r>
          </a:p>
          <a:p>
            <a:pPr lvl="2">
              <a:lnSpc>
                <a:spcPct val="96000"/>
              </a:lnSpc>
            </a:pPr>
            <a:endParaRPr lang="en-150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EEF113-A7B1-EC59-0647-97D26F4E88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421353"/>
              </p:ext>
            </p:extLst>
          </p:nvPr>
        </p:nvGraphicFramePr>
        <p:xfrm>
          <a:off x="1532197" y="3806456"/>
          <a:ext cx="9422495" cy="2696586"/>
        </p:xfrm>
        <a:graphic>
          <a:graphicData uri="http://schemas.openxmlformats.org/drawingml/2006/table">
            <a:tbl>
              <a:tblPr/>
              <a:tblGrid>
                <a:gridCol w="733625">
                  <a:extLst>
                    <a:ext uri="{9D8B030D-6E8A-4147-A177-3AD203B41FA5}">
                      <a16:colId xmlns:a16="http://schemas.microsoft.com/office/drawing/2014/main" val="1214464285"/>
                    </a:ext>
                  </a:extLst>
                </a:gridCol>
                <a:gridCol w="676310">
                  <a:extLst>
                    <a:ext uri="{9D8B030D-6E8A-4147-A177-3AD203B41FA5}">
                      <a16:colId xmlns:a16="http://schemas.microsoft.com/office/drawing/2014/main" val="1053191636"/>
                    </a:ext>
                  </a:extLst>
                </a:gridCol>
                <a:gridCol w="733625">
                  <a:extLst>
                    <a:ext uri="{9D8B030D-6E8A-4147-A177-3AD203B41FA5}">
                      <a16:colId xmlns:a16="http://schemas.microsoft.com/office/drawing/2014/main" val="1791339151"/>
                    </a:ext>
                  </a:extLst>
                </a:gridCol>
                <a:gridCol w="733625">
                  <a:extLst>
                    <a:ext uri="{9D8B030D-6E8A-4147-A177-3AD203B41FA5}">
                      <a16:colId xmlns:a16="http://schemas.microsoft.com/office/drawing/2014/main" val="3034251286"/>
                    </a:ext>
                  </a:extLst>
                </a:gridCol>
                <a:gridCol w="733625">
                  <a:extLst>
                    <a:ext uri="{9D8B030D-6E8A-4147-A177-3AD203B41FA5}">
                      <a16:colId xmlns:a16="http://schemas.microsoft.com/office/drawing/2014/main" val="2975584760"/>
                    </a:ext>
                  </a:extLst>
                </a:gridCol>
                <a:gridCol w="733625">
                  <a:extLst>
                    <a:ext uri="{9D8B030D-6E8A-4147-A177-3AD203B41FA5}">
                      <a16:colId xmlns:a16="http://schemas.microsoft.com/office/drawing/2014/main" val="2965361870"/>
                    </a:ext>
                  </a:extLst>
                </a:gridCol>
                <a:gridCol w="733625">
                  <a:extLst>
                    <a:ext uri="{9D8B030D-6E8A-4147-A177-3AD203B41FA5}">
                      <a16:colId xmlns:a16="http://schemas.microsoft.com/office/drawing/2014/main" val="1872043627"/>
                    </a:ext>
                  </a:extLst>
                </a:gridCol>
                <a:gridCol w="676310">
                  <a:extLst>
                    <a:ext uri="{9D8B030D-6E8A-4147-A177-3AD203B41FA5}">
                      <a16:colId xmlns:a16="http://schemas.microsoft.com/office/drawing/2014/main" val="2206737350"/>
                    </a:ext>
                  </a:extLst>
                </a:gridCol>
                <a:gridCol w="733625">
                  <a:extLst>
                    <a:ext uri="{9D8B030D-6E8A-4147-A177-3AD203B41FA5}">
                      <a16:colId xmlns:a16="http://schemas.microsoft.com/office/drawing/2014/main" val="2953077357"/>
                    </a:ext>
                  </a:extLst>
                </a:gridCol>
                <a:gridCol w="733625">
                  <a:extLst>
                    <a:ext uri="{9D8B030D-6E8A-4147-A177-3AD203B41FA5}">
                      <a16:colId xmlns:a16="http://schemas.microsoft.com/office/drawing/2014/main" val="2880984568"/>
                    </a:ext>
                  </a:extLst>
                </a:gridCol>
                <a:gridCol w="733625">
                  <a:extLst>
                    <a:ext uri="{9D8B030D-6E8A-4147-A177-3AD203B41FA5}">
                      <a16:colId xmlns:a16="http://schemas.microsoft.com/office/drawing/2014/main" val="2395042018"/>
                    </a:ext>
                  </a:extLst>
                </a:gridCol>
                <a:gridCol w="733625">
                  <a:extLst>
                    <a:ext uri="{9D8B030D-6E8A-4147-A177-3AD203B41FA5}">
                      <a16:colId xmlns:a16="http://schemas.microsoft.com/office/drawing/2014/main" val="664067658"/>
                    </a:ext>
                  </a:extLst>
                </a:gridCol>
                <a:gridCol w="733625">
                  <a:extLst>
                    <a:ext uri="{9D8B030D-6E8A-4147-A177-3AD203B41FA5}">
                      <a16:colId xmlns:a16="http://schemas.microsoft.com/office/drawing/2014/main" val="4043200350"/>
                    </a:ext>
                  </a:extLst>
                </a:gridCol>
              </a:tblGrid>
              <a:tr h="2445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LOP2 Stage1, 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890542"/>
                  </a:ext>
                </a:extLst>
              </a:tr>
              <a:tr h="18075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EE1-0.1 vs VTM</a:t>
                      </a:r>
                      <a:r>
                        <a:rPr lang="en-150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(12:1:1)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EE1-0.1</a:t>
                      </a:r>
                      <a:r>
                        <a:rPr lang="en-150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150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ModArch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vs VTM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EE1-0.3.1 </a:t>
                      </a:r>
                      <a:r>
                        <a:rPr lang="en-150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ModArch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vs VTM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EE1-0.3.2 vs VTM</a:t>
                      </a:r>
                      <a:r>
                        <a:rPr lang="en-150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054407"/>
                  </a:ext>
                </a:extLst>
              </a:tr>
              <a:tr h="28934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507516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-3.90%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-9.35%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-10.73%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42345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-11.69%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-9.39%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7675570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-11.44%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-11.21%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-9.85%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366748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-12.27%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-12.96%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-12.04%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-12.07%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1832373"/>
                  </a:ext>
                </a:extLst>
              </a:tr>
              <a:tr h="28934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-5.94%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-11.61%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-13.30%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-5.83%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-11.60%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1598727"/>
                  </a:ext>
                </a:extLst>
              </a:tr>
              <a:tr h="28934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-4.40%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-11.39%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-11.13%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-10.71%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105951"/>
                  </a:ext>
                </a:extLst>
              </a:tr>
              <a:tr h="28934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-4.68%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-13.34%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-11.69%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991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849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</a:t>
            </a:r>
            <a:r>
              <a:rPr lang="en-150" dirty="0"/>
              <a:t>JVET-AE0165 </a:t>
            </a:r>
            <a:r>
              <a:rPr lang="en-US" dirty="0"/>
              <a:t>Training: Stage 3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260007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LOP.2 is based on HOP architecture, configuration of JVET-AE0165.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JVET-AE0165 Stage 3 training: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HOP Stage 3 dataset.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LOP architecture of JVET-AE0165.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Inference testing with NNVC5.1.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Observations</a:t>
            </a:r>
            <a:r>
              <a:rPr lang="en-US" sz="2000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Stage 3 inference results do not exhibit large luma/chroma disbalance.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LOP architecture may be trained on HOP Stage 3 dataset.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5F82FDB-B3BB-9A65-A2A8-9D71FC83D7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900581"/>
              </p:ext>
            </p:extLst>
          </p:nvPr>
        </p:nvGraphicFramePr>
        <p:xfrm>
          <a:off x="2041451" y="3689497"/>
          <a:ext cx="7464057" cy="2668038"/>
        </p:xfrm>
        <a:graphic>
          <a:graphicData uri="http://schemas.openxmlformats.org/drawingml/2006/table">
            <a:tbl>
              <a:tblPr firstRow="1" firstCol="1" bandRow="1"/>
              <a:tblGrid>
                <a:gridCol w="1654981">
                  <a:extLst>
                    <a:ext uri="{9D8B030D-6E8A-4147-A177-3AD203B41FA5}">
                      <a16:colId xmlns:a16="http://schemas.microsoft.com/office/drawing/2014/main" val="2850796304"/>
                    </a:ext>
                  </a:extLst>
                </a:gridCol>
                <a:gridCol w="972214">
                  <a:extLst>
                    <a:ext uri="{9D8B030D-6E8A-4147-A177-3AD203B41FA5}">
                      <a16:colId xmlns:a16="http://schemas.microsoft.com/office/drawing/2014/main" val="3321531718"/>
                    </a:ext>
                  </a:extLst>
                </a:gridCol>
                <a:gridCol w="972214">
                  <a:extLst>
                    <a:ext uri="{9D8B030D-6E8A-4147-A177-3AD203B41FA5}">
                      <a16:colId xmlns:a16="http://schemas.microsoft.com/office/drawing/2014/main" val="2578386683"/>
                    </a:ext>
                  </a:extLst>
                </a:gridCol>
                <a:gridCol w="966162">
                  <a:extLst>
                    <a:ext uri="{9D8B030D-6E8A-4147-A177-3AD203B41FA5}">
                      <a16:colId xmlns:a16="http://schemas.microsoft.com/office/drawing/2014/main" val="3461920516"/>
                    </a:ext>
                  </a:extLst>
                </a:gridCol>
                <a:gridCol w="966162">
                  <a:extLst>
                    <a:ext uri="{9D8B030D-6E8A-4147-A177-3AD203B41FA5}">
                      <a16:colId xmlns:a16="http://schemas.microsoft.com/office/drawing/2014/main" val="530470650"/>
                    </a:ext>
                  </a:extLst>
                </a:gridCol>
                <a:gridCol w="966162">
                  <a:extLst>
                    <a:ext uri="{9D8B030D-6E8A-4147-A177-3AD203B41FA5}">
                      <a16:colId xmlns:a16="http://schemas.microsoft.com/office/drawing/2014/main" val="646082969"/>
                    </a:ext>
                  </a:extLst>
                </a:gridCol>
                <a:gridCol w="966162">
                  <a:extLst>
                    <a:ext uri="{9D8B030D-6E8A-4147-A177-3AD203B41FA5}">
                      <a16:colId xmlns:a16="http://schemas.microsoft.com/office/drawing/2014/main" val="223846607"/>
                    </a:ext>
                  </a:extLst>
                </a:gridCol>
              </a:tblGrid>
              <a:tr h="196948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JVET-AE0165 Stage 3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vs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VVC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8625008"/>
                  </a:ext>
                </a:extLst>
              </a:tr>
              <a:tr h="2548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All Intra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Random Access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47172"/>
                  </a:ext>
                </a:extLst>
              </a:tr>
              <a:tr h="2548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663410"/>
                  </a:ext>
                </a:extLst>
              </a:tr>
              <a:tr h="2548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-4.37%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-5.52%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-4.17%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-5.55%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-5.40%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-4.29%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419563"/>
                  </a:ext>
                </a:extLst>
              </a:tr>
              <a:tr h="2548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-4.30%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-7.11%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-5.50%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684579"/>
                  </a:ext>
                </a:extLst>
              </a:tr>
              <a:tr h="2548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-4.27%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-7.92%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-6.80%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-4.71%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-9.01%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-6.98%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637704"/>
                  </a:ext>
                </a:extLst>
              </a:tr>
              <a:tr h="2548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-4.55%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-9.49%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-7.13%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-4.93%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-10.99%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-7.80%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853976"/>
                  </a:ext>
                </a:extLst>
              </a:tr>
              <a:tr h="2548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-6.29%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-8.00%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-7.85%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311282"/>
                  </a:ext>
                </a:extLst>
              </a:tr>
              <a:tr h="3336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-4.69%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-7.75%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-6.39%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122133"/>
                  </a:ext>
                </a:extLst>
              </a:tr>
              <a:tr h="2548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-4.85%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-6.73%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-6.29%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-6.20%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-8.55%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-7.48%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071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350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EE1-1.0 (LOP2) Training: Stage 3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112274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Stage 3 training of EE1-0.3.1 is undergoing (Qualcomm)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HOP Stage 3 dataset.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LOP architecture of 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EE1-0.3.1  (17.2kMAC): </a:t>
            </a:r>
            <a:r>
              <a:rPr lang="en-U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11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=13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US" sz="11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UV21</a:t>
            </a:r>
            <a:r>
              <a:rPr lang="en-U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=32</a:t>
            </a: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Validation loss tracking: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8C78281-1A0D-4444-1C65-EB5D6381003A}"/>
              </a:ext>
            </a:extLst>
          </p:cNvPr>
          <p:cNvGraphicFramePr>
            <a:graphicFrameLocks/>
          </p:cNvGraphicFramePr>
          <p:nvPr/>
        </p:nvGraphicFramePr>
        <p:xfrm>
          <a:off x="2541181" y="2713855"/>
          <a:ext cx="6294475" cy="3827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8413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EE1-1.0 (LOP2) Training: Stage 3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112274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Stage 3 training of EE1-0.3.1 is undergoing (Qualcomm)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HOP Stage 3 dataset.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LOP architecture of 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EE1-0.3.1  (17.2kMAC): </a:t>
            </a:r>
            <a:r>
              <a:rPr lang="en-U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11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=13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US" sz="11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UV21</a:t>
            </a:r>
            <a:r>
              <a:rPr lang="en-U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=32</a:t>
            </a: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Preliminary inference test (epoch 35 out of 80):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3EE76E-3E2F-37D0-7275-B068609D8B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122669"/>
              </p:ext>
            </p:extLst>
          </p:nvPr>
        </p:nvGraphicFramePr>
        <p:xfrm>
          <a:off x="2509284" y="3026492"/>
          <a:ext cx="6815473" cy="2533650"/>
        </p:xfrm>
        <a:graphic>
          <a:graphicData uri="http://schemas.openxmlformats.org/drawingml/2006/table">
            <a:tbl>
              <a:tblPr/>
              <a:tblGrid>
                <a:gridCol w="973639">
                  <a:extLst>
                    <a:ext uri="{9D8B030D-6E8A-4147-A177-3AD203B41FA5}">
                      <a16:colId xmlns:a16="http://schemas.microsoft.com/office/drawing/2014/main" val="3957443021"/>
                    </a:ext>
                  </a:extLst>
                </a:gridCol>
                <a:gridCol w="973639">
                  <a:extLst>
                    <a:ext uri="{9D8B030D-6E8A-4147-A177-3AD203B41FA5}">
                      <a16:colId xmlns:a16="http://schemas.microsoft.com/office/drawing/2014/main" val="1916812577"/>
                    </a:ext>
                  </a:extLst>
                </a:gridCol>
                <a:gridCol w="973639">
                  <a:extLst>
                    <a:ext uri="{9D8B030D-6E8A-4147-A177-3AD203B41FA5}">
                      <a16:colId xmlns:a16="http://schemas.microsoft.com/office/drawing/2014/main" val="2222891104"/>
                    </a:ext>
                  </a:extLst>
                </a:gridCol>
                <a:gridCol w="973639">
                  <a:extLst>
                    <a:ext uri="{9D8B030D-6E8A-4147-A177-3AD203B41FA5}">
                      <a16:colId xmlns:a16="http://schemas.microsoft.com/office/drawing/2014/main" val="3150081361"/>
                    </a:ext>
                  </a:extLst>
                </a:gridCol>
                <a:gridCol w="973639">
                  <a:extLst>
                    <a:ext uri="{9D8B030D-6E8A-4147-A177-3AD203B41FA5}">
                      <a16:colId xmlns:a16="http://schemas.microsoft.com/office/drawing/2014/main" val="1365318387"/>
                    </a:ext>
                  </a:extLst>
                </a:gridCol>
                <a:gridCol w="973639">
                  <a:extLst>
                    <a:ext uri="{9D8B030D-6E8A-4147-A177-3AD203B41FA5}">
                      <a16:colId xmlns:a16="http://schemas.microsoft.com/office/drawing/2014/main" val="2694258076"/>
                    </a:ext>
                  </a:extLst>
                </a:gridCol>
                <a:gridCol w="973639">
                  <a:extLst>
                    <a:ext uri="{9D8B030D-6E8A-4147-A177-3AD203B41FA5}">
                      <a16:colId xmlns:a16="http://schemas.microsoft.com/office/drawing/2014/main" val="1931193719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EE1-0.3.1 vs vtm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79622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6965977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4560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2627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6315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7542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23275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2928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852356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5910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076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EE1-1.0 (LOP2) Training: Stage 3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138865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Stage 3 training of EE1-0.3.1 is undergoing (Qualcomm)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HOP Stage 3 dataset.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LOP architecture of 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EE1-0.3.1  (17.2kMAC): </a:t>
            </a:r>
            <a:r>
              <a:rPr lang="en-U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11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=13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US" sz="11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UV21</a:t>
            </a:r>
            <a:r>
              <a:rPr lang="en-U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=32</a:t>
            </a: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Model quantized with q=11 (1&lt;&lt;11)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Impact of model quantization, preliminary results (epoch 35 out of 80):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076CB42-DC21-7094-A2F4-2228F44F8E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522092"/>
              </p:ext>
            </p:extLst>
          </p:nvPr>
        </p:nvGraphicFramePr>
        <p:xfrm>
          <a:off x="2604976" y="2998380"/>
          <a:ext cx="6785289" cy="2712240"/>
        </p:xfrm>
        <a:graphic>
          <a:graphicData uri="http://schemas.openxmlformats.org/drawingml/2006/table">
            <a:tbl>
              <a:tblPr/>
              <a:tblGrid>
                <a:gridCol w="969327">
                  <a:extLst>
                    <a:ext uri="{9D8B030D-6E8A-4147-A177-3AD203B41FA5}">
                      <a16:colId xmlns:a16="http://schemas.microsoft.com/office/drawing/2014/main" val="301845409"/>
                    </a:ext>
                  </a:extLst>
                </a:gridCol>
                <a:gridCol w="969327">
                  <a:extLst>
                    <a:ext uri="{9D8B030D-6E8A-4147-A177-3AD203B41FA5}">
                      <a16:colId xmlns:a16="http://schemas.microsoft.com/office/drawing/2014/main" val="3528539879"/>
                    </a:ext>
                  </a:extLst>
                </a:gridCol>
                <a:gridCol w="969327">
                  <a:extLst>
                    <a:ext uri="{9D8B030D-6E8A-4147-A177-3AD203B41FA5}">
                      <a16:colId xmlns:a16="http://schemas.microsoft.com/office/drawing/2014/main" val="1108254753"/>
                    </a:ext>
                  </a:extLst>
                </a:gridCol>
                <a:gridCol w="969327">
                  <a:extLst>
                    <a:ext uri="{9D8B030D-6E8A-4147-A177-3AD203B41FA5}">
                      <a16:colId xmlns:a16="http://schemas.microsoft.com/office/drawing/2014/main" val="3443411265"/>
                    </a:ext>
                  </a:extLst>
                </a:gridCol>
                <a:gridCol w="969327">
                  <a:extLst>
                    <a:ext uri="{9D8B030D-6E8A-4147-A177-3AD203B41FA5}">
                      <a16:colId xmlns:a16="http://schemas.microsoft.com/office/drawing/2014/main" val="1860006994"/>
                    </a:ext>
                  </a:extLst>
                </a:gridCol>
                <a:gridCol w="969327">
                  <a:extLst>
                    <a:ext uri="{9D8B030D-6E8A-4147-A177-3AD203B41FA5}">
                      <a16:colId xmlns:a16="http://schemas.microsoft.com/office/drawing/2014/main" val="3202843709"/>
                    </a:ext>
                  </a:extLst>
                </a:gridCol>
                <a:gridCol w="969327">
                  <a:extLst>
                    <a:ext uri="{9D8B030D-6E8A-4147-A177-3AD203B41FA5}">
                      <a16:colId xmlns:a16="http://schemas.microsoft.com/office/drawing/2014/main" val="3864229836"/>
                    </a:ext>
                  </a:extLst>
                </a:gridCol>
              </a:tblGrid>
              <a:tr h="23804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int16 vs float, EE1-0.3.1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8367440"/>
                  </a:ext>
                </a:extLst>
              </a:tr>
              <a:tr h="2380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472361"/>
                  </a:ext>
                </a:extLst>
              </a:tr>
              <a:tr h="281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768789"/>
                  </a:ext>
                </a:extLst>
              </a:tr>
              <a:tr h="3296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6017746"/>
                  </a:ext>
                </a:extLst>
              </a:tr>
              <a:tr h="3278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12067"/>
                  </a:ext>
                </a:extLst>
              </a:tr>
              <a:tr h="2380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438627"/>
                  </a:ext>
                </a:extLst>
              </a:tr>
              <a:tr h="2380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604013"/>
                  </a:ext>
                </a:extLst>
              </a:tr>
              <a:tr h="2380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37508"/>
                  </a:ext>
                </a:extLst>
              </a:tr>
              <a:tr h="2380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5493777"/>
                  </a:ext>
                </a:extLst>
              </a:tr>
              <a:tr h="2380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5232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015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Planned activity </a:t>
            </a:r>
            <a:r>
              <a:rPr lang="en-US" dirty="0">
                <a:highlight>
                  <a:srgbClr val="FFFF00"/>
                </a:highlight>
              </a:rPr>
              <a:t>(proposed)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295465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Study feasibility of LOP Stage 3 training over HOP dataset: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~ 5-10 days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Luma/chroma gain rebalancing: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Impact of weighted YUV loss: ~5-10 day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Performance in Stage 3 training: ~5-10 days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Decision on Stage 2-3 or Stage 3 training: ~2 weeks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Decision on LOP.2 architecture and training details: </a:t>
            </a:r>
            <a:r>
              <a:rPr lang="en-US" sz="20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August 30.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Create EE1-0.1 branch: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Release training SW and configurations</a:t>
            </a:r>
          </a:p>
          <a:p>
            <a:pPr lvl="1">
              <a:lnSpc>
                <a:spcPct val="96000"/>
              </a:lnSpc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76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EE1-1.0 (LOP2) Training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295452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EE1-0.x Review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800" b="1" u="sng" kern="0" dirty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Subtest EE1-0: </a:t>
            </a:r>
            <a:r>
              <a:rPr lang="en-US" kern="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Unified (single) LOP.2 model to be trained for Stage III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b="1" u="sng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Subtest EE1-0.1</a:t>
            </a:r>
            <a:r>
              <a:rPr lang="en-US" b="1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Test </a:t>
            </a:r>
            <a:r>
              <a:rPr lang="en-CA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LOP filter architecture defined in JVET-AE0281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CA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Implementation and initial training by 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Ittiam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/Dolby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 and QC</a:t>
            </a:r>
            <a:endParaRPr lang="en-CA" kern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Subtest EE1-0.2</a:t>
            </a:r>
            <a:r>
              <a:rPr lang="en-US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Optimize the headblock design of JVET-AE0281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b="1" u="sng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Subtest EE1-0.3</a:t>
            </a:r>
            <a:r>
              <a:rPr lang="en-US" b="1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Combinations of model parameters in luma and chroma branches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N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UV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Y21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</a:t>
            </a:r>
            <a:r>
              <a:rPr lang="en-US" sz="12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UV21</a:t>
            </a:r>
            <a:endParaRPr lang="en-US" kern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8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Sub-test EE1-0.4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8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Filter usage aspects for final model: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CA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Combine interfaces for usage of HOP and LOP filters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CA" sz="18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Adaptive block sizes, 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on/off control at low block level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764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688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68891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47551" y="2711532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949580" y="2709747"/>
            <a:ext cx="437515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753495" y="1513863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cxnSpLocks/>
            <a:stCxn id="19" idx="3"/>
            <a:endCxn id="20" idx="1"/>
          </p:cNvCxnSpPr>
          <p:nvPr/>
        </p:nvCxnSpPr>
        <p:spPr>
          <a:xfrm flipV="1">
            <a:off x="2755550" y="3178656"/>
            <a:ext cx="194030" cy="50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528465" y="1513863"/>
            <a:ext cx="719086" cy="1669821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615092" y="2559684"/>
            <a:ext cx="549980" cy="124615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472229" y="2711533"/>
            <a:ext cx="405546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>
            <a:cxnSpLocks/>
            <a:stCxn id="37" idx="3"/>
            <a:endCxn id="38" idx="1"/>
          </p:cNvCxnSpPr>
          <p:nvPr/>
        </p:nvCxnSpPr>
        <p:spPr>
          <a:xfrm>
            <a:off x="4165072" y="3182761"/>
            <a:ext cx="307157" cy="9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cxnSpLocks/>
            <a:stCxn id="20" idx="3"/>
            <a:endCxn id="37" idx="1"/>
          </p:cNvCxnSpPr>
          <p:nvPr/>
        </p:nvCxnSpPr>
        <p:spPr>
          <a:xfrm>
            <a:off x="3387095" y="3178656"/>
            <a:ext cx="227997" cy="41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cxnSpLocks/>
            <a:stCxn id="38" idx="3"/>
            <a:endCxn id="42" idx="1"/>
          </p:cNvCxnSpPr>
          <p:nvPr/>
        </p:nvCxnSpPr>
        <p:spPr>
          <a:xfrm>
            <a:off x="4877775" y="3183684"/>
            <a:ext cx="692790" cy="96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570565" y="2551283"/>
            <a:ext cx="71855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710273" y="2552401"/>
            <a:ext cx="631109" cy="129941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305969" y="2993505"/>
            <a:ext cx="3481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>
            <a:cxnSpLocks/>
            <a:stCxn id="43" idx="3"/>
            <a:endCxn id="48" idx="1"/>
          </p:cNvCxnSpPr>
          <p:nvPr/>
        </p:nvCxnSpPr>
        <p:spPr>
          <a:xfrm>
            <a:off x="7341382" y="3202108"/>
            <a:ext cx="2694608" cy="31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9500307" y="2739547"/>
            <a:ext cx="381948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0035990" y="273306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3, 4</a:t>
            </a:r>
          </a:p>
        </p:txBody>
      </p:sp>
      <p:cxnSp>
        <p:nvCxnSpPr>
          <p:cNvPr id="49" name="Straight Arrow Connector 48"/>
          <p:cNvCxnSpPr>
            <a:cxnSpLocks/>
          </p:cNvCxnSpPr>
          <p:nvPr/>
        </p:nvCxnSpPr>
        <p:spPr>
          <a:xfrm>
            <a:off x="8921810" y="323043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0908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>
            <a:cxnSpLocks/>
          </p:cNvCxnSpPr>
          <p:nvPr/>
        </p:nvCxnSpPr>
        <p:spPr>
          <a:xfrm>
            <a:off x="10484721" y="321323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642271" y="177452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47773" y="4638625"/>
            <a:ext cx="512768" cy="73820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sp>
        <p:nvSpPr>
          <p:cNvPr id="57" name="Rectangle 56"/>
          <p:cNvSpPr/>
          <p:nvPr/>
        </p:nvSpPr>
        <p:spPr>
          <a:xfrm rot="5400000">
            <a:off x="1716128" y="281087"/>
            <a:ext cx="509478" cy="694680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27196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cxnSpLocks/>
            <a:stCxn id="57" idx="3"/>
            <a:endCxn id="4" idx="0"/>
          </p:cNvCxnSpPr>
          <p:nvPr/>
        </p:nvCxnSpPr>
        <p:spPr>
          <a:xfrm rot="5400000">
            <a:off x="1092320" y="290343"/>
            <a:ext cx="285725" cy="147137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0798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cxnSpLocks/>
            <a:stCxn id="58" idx="3"/>
            <a:endCxn id="4" idx="0"/>
          </p:cNvCxnSpPr>
          <p:nvPr/>
        </p:nvCxnSpPr>
        <p:spPr>
          <a:xfrm>
            <a:off x="499494" y="870935"/>
            <a:ext cx="2" cy="29795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450522" y="300960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202523" y="1553471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250324" y="1749579"/>
            <a:ext cx="431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551882" y="4816261"/>
            <a:ext cx="881347" cy="39185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522860" y="3183684"/>
            <a:ext cx="724691" cy="242902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640823" y="184071"/>
            <a:ext cx="5485421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JVET-AE0281: EE1-0 LOP.2 Low complexity </a:t>
            </a:r>
            <a:r>
              <a:rPr lang="en-150" dirty="0">
                <a:solidFill>
                  <a:srgbClr val="0070C0"/>
                </a:solidFill>
              </a:rPr>
              <a:t>u</a:t>
            </a:r>
            <a:r>
              <a:rPr lang="en-US" dirty="0" err="1">
                <a:solidFill>
                  <a:srgbClr val="0070C0"/>
                </a:solidFill>
              </a:rPr>
              <a:t>nified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150" dirty="0">
                <a:solidFill>
                  <a:srgbClr val="0070C0"/>
                </a:solidFill>
              </a:rPr>
              <a:t>f</a:t>
            </a:r>
            <a:r>
              <a:rPr lang="en-US" dirty="0" err="1">
                <a:solidFill>
                  <a:srgbClr val="0070C0"/>
                </a:solidFill>
              </a:rPr>
              <a:t>ilter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7528929" y="2551283"/>
            <a:ext cx="506842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8230542" y="2551283"/>
            <a:ext cx="506842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baseline="-25000" dirty="0">
              <a:solidFill>
                <a:srgbClr val="FF0000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8866256" y="2738239"/>
            <a:ext cx="489076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E1E4E44-DC4D-EAE5-E903-3931CEBB8C9E}"/>
              </a:ext>
            </a:extLst>
          </p:cNvPr>
          <p:cNvSpPr/>
          <p:nvPr/>
        </p:nvSpPr>
        <p:spPr>
          <a:xfrm>
            <a:off x="5570565" y="4400264"/>
            <a:ext cx="71855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091E841-E1C6-1536-4FA8-A4AE88B8C75E}"/>
              </a:ext>
            </a:extLst>
          </p:cNvPr>
          <p:cNvSpPr/>
          <p:nvPr/>
        </p:nvSpPr>
        <p:spPr>
          <a:xfrm>
            <a:off x="6700395" y="4357465"/>
            <a:ext cx="660161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7D9ED16-0C97-8838-713A-BF995A96B4CA}"/>
              </a:ext>
            </a:extLst>
          </p:cNvPr>
          <p:cNvSpPr/>
          <p:nvPr/>
        </p:nvSpPr>
        <p:spPr>
          <a:xfrm>
            <a:off x="6306223" y="4785878"/>
            <a:ext cx="3481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D2516804-047E-3ACD-FA18-DD571F6D65C6}"/>
              </a:ext>
            </a:extLst>
          </p:cNvPr>
          <p:cNvCxnSpPr>
            <a:cxnSpLocks/>
            <a:stCxn id="69" idx="3"/>
            <a:endCxn id="73" idx="1"/>
          </p:cNvCxnSpPr>
          <p:nvPr/>
        </p:nvCxnSpPr>
        <p:spPr>
          <a:xfrm>
            <a:off x="7360556" y="4999491"/>
            <a:ext cx="2694357" cy="110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A87CCC1B-EB5C-A231-14C0-76E1BE2DF0AF}"/>
              </a:ext>
            </a:extLst>
          </p:cNvPr>
          <p:cNvSpPr/>
          <p:nvPr/>
        </p:nvSpPr>
        <p:spPr>
          <a:xfrm>
            <a:off x="9500306" y="4571512"/>
            <a:ext cx="381948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2EB16CA-A43D-130C-15F3-3AD14C2052E4}"/>
              </a:ext>
            </a:extLst>
          </p:cNvPr>
          <p:cNvSpPr/>
          <p:nvPr/>
        </p:nvSpPr>
        <p:spPr>
          <a:xfrm>
            <a:off x="10054913" y="453843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3, 2</a:t>
            </a: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E16A13A5-5DFE-1E25-6B81-EB8D34C91C2D}"/>
              </a:ext>
            </a:extLst>
          </p:cNvPr>
          <p:cNvCxnSpPr>
            <a:cxnSpLocks/>
          </p:cNvCxnSpPr>
          <p:nvPr/>
        </p:nvCxnSpPr>
        <p:spPr>
          <a:xfrm>
            <a:off x="8940733" y="503580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eft Brace 74">
            <a:extLst>
              <a:ext uri="{FF2B5EF4-FFF2-40B4-BE49-F238E27FC236}">
                <a16:creationId xmlns:a16="http://schemas.microsoft.com/office/drawing/2014/main" id="{EEF42789-6730-74EB-3C6F-6FCFD24EC2FB}"/>
              </a:ext>
            </a:extLst>
          </p:cNvPr>
          <p:cNvSpPr/>
          <p:nvPr/>
        </p:nvSpPr>
        <p:spPr>
          <a:xfrm rot="5400000">
            <a:off x="6351690" y="3332771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3DBAD36B-441D-2B2F-4679-390EABC18B8C}"/>
              </a:ext>
            </a:extLst>
          </p:cNvPr>
          <p:cNvSpPr/>
          <p:nvPr/>
        </p:nvSpPr>
        <p:spPr>
          <a:xfrm>
            <a:off x="7528929" y="4349411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E2E89F0-5E4F-9A22-9451-63845A2A8A74}"/>
              </a:ext>
            </a:extLst>
          </p:cNvPr>
          <p:cNvSpPr/>
          <p:nvPr/>
        </p:nvSpPr>
        <p:spPr>
          <a:xfrm>
            <a:off x="8231698" y="4355357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baseline="-25000" dirty="0">
              <a:solidFill>
                <a:srgbClr val="FF0000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D2DA6AA-8DB7-850E-571C-390FDF9EE1DF}"/>
              </a:ext>
            </a:extLst>
          </p:cNvPr>
          <p:cNvSpPr/>
          <p:nvPr/>
        </p:nvSpPr>
        <p:spPr>
          <a:xfrm>
            <a:off x="8866256" y="4543610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cxnSp>
        <p:nvCxnSpPr>
          <p:cNvPr id="84" name="Connector: Elbow 83">
            <a:extLst>
              <a:ext uri="{FF2B5EF4-FFF2-40B4-BE49-F238E27FC236}">
                <a16:creationId xmlns:a16="http://schemas.microsoft.com/office/drawing/2014/main" id="{CEFC9D15-AC8A-A464-EDC7-9267EF6BABC1}"/>
              </a:ext>
            </a:extLst>
          </p:cNvPr>
          <p:cNvCxnSpPr>
            <a:cxnSpLocks/>
            <a:endCxn id="68" idx="1"/>
          </p:cNvCxnSpPr>
          <p:nvPr/>
        </p:nvCxnSpPr>
        <p:spPr>
          <a:xfrm rot="16200000" flipH="1">
            <a:off x="4465171" y="3936896"/>
            <a:ext cx="1848982" cy="36180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DA2C5D16-5808-DC77-1BA0-819381941BD5}"/>
              </a:ext>
            </a:extLst>
          </p:cNvPr>
          <p:cNvCxnSpPr>
            <a:cxnSpLocks/>
            <a:stCxn id="73" idx="3"/>
            <a:endCxn id="81" idx="0"/>
          </p:cNvCxnSpPr>
          <p:nvPr/>
        </p:nvCxnSpPr>
        <p:spPr>
          <a:xfrm>
            <a:off x="10562912" y="5010586"/>
            <a:ext cx="233719" cy="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C6E03AA4-0E78-FAB6-B0F9-8A6DFD58BBFB}"/>
              </a:ext>
            </a:extLst>
          </p:cNvPr>
          <p:cNvCxnSpPr>
            <a:cxnSpLocks/>
            <a:stCxn id="81" idx="2"/>
            <a:endCxn id="54" idx="1"/>
          </p:cNvCxnSpPr>
          <p:nvPr/>
        </p:nvCxnSpPr>
        <p:spPr>
          <a:xfrm flipV="1">
            <a:off x="11188481" y="5007729"/>
            <a:ext cx="459292" cy="44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id="{E99D2ABB-AABC-1CF8-734E-9290EBC4C1E4}"/>
              </a:ext>
            </a:extLst>
          </p:cNvPr>
          <p:cNvSpPr txBox="1"/>
          <p:nvPr/>
        </p:nvSpPr>
        <p:spPr>
          <a:xfrm>
            <a:off x="6377826" y="3633795"/>
            <a:ext cx="431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2" name="Elbow Connector 130">
            <a:extLst>
              <a:ext uri="{FF2B5EF4-FFF2-40B4-BE49-F238E27FC236}">
                <a16:creationId xmlns:a16="http://schemas.microsoft.com/office/drawing/2014/main" id="{6A7AA616-E4C2-0BA9-802B-9EFD58F11A9E}"/>
              </a:ext>
            </a:extLst>
          </p:cNvPr>
          <p:cNvCxnSpPr>
            <a:cxnSpLocks/>
          </p:cNvCxnSpPr>
          <p:nvPr/>
        </p:nvCxnSpPr>
        <p:spPr>
          <a:xfrm rot="16200000" flipH="1">
            <a:off x="4611737" y="-3834935"/>
            <a:ext cx="2747095" cy="10971583"/>
          </a:xfrm>
          <a:prstGeom prst="bentConnector3">
            <a:avLst>
              <a:gd name="adj1" fmla="val -58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111">
            <a:extLst>
              <a:ext uri="{FF2B5EF4-FFF2-40B4-BE49-F238E27FC236}">
                <a16:creationId xmlns:a16="http://schemas.microsoft.com/office/drawing/2014/main" id="{A36065B7-DC59-ECEA-0B53-7FE2536CBDE5}"/>
              </a:ext>
            </a:extLst>
          </p:cNvPr>
          <p:cNvCxnSpPr>
            <a:cxnSpLocks/>
            <a:stCxn id="57" idx="0"/>
            <a:endCxn id="34" idx="0"/>
          </p:cNvCxnSpPr>
          <p:nvPr/>
        </p:nvCxnSpPr>
        <p:spPr>
          <a:xfrm>
            <a:off x="2318207" y="628427"/>
            <a:ext cx="9036964" cy="4274676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7487E0D-0D4C-8AA1-E16E-3479284E1A9F}"/>
              </a:ext>
            </a:extLst>
          </p:cNvPr>
          <p:cNvCxnSpPr>
            <a:cxnSpLocks/>
            <a:stCxn id="62" idx="3"/>
            <a:endCxn id="53" idx="2"/>
          </p:cNvCxnSpPr>
          <p:nvPr/>
        </p:nvCxnSpPr>
        <p:spPr>
          <a:xfrm flipH="1" flipV="1">
            <a:off x="11896271" y="2464469"/>
            <a:ext cx="2219" cy="2965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owchart: Or 15">
            <a:extLst>
              <a:ext uri="{FF2B5EF4-FFF2-40B4-BE49-F238E27FC236}">
                <a16:creationId xmlns:a16="http://schemas.microsoft.com/office/drawing/2014/main" id="{1CA32875-6929-D08C-6FA8-847928CE23F2}"/>
              </a:ext>
            </a:extLst>
          </p:cNvPr>
          <p:cNvSpPr/>
          <p:nvPr/>
        </p:nvSpPr>
        <p:spPr>
          <a:xfrm>
            <a:off x="11379237" y="3110031"/>
            <a:ext cx="183680" cy="20925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F690BD5-B600-0F4F-2C9C-8B3DC22AF303}"/>
              </a:ext>
            </a:extLst>
          </p:cNvPr>
          <p:cNvCxnSpPr>
            <a:cxnSpLocks/>
          </p:cNvCxnSpPr>
          <p:nvPr/>
        </p:nvCxnSpPr>
        <p:spPr>
          <a:xfrm flipV="1">
            <a:off x="11260430" y="3207897"/>
            <a:ext cx="129967" cy="2075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27C2845-E49A-8CC9-4095-03ED39386BD3}"/>
              </a:ext>
            </a:extLst>
          </p:cNvPr>
          <p:cNvCxnSpPr>
            <a:cxnSpLocks/>
            <a:stCxn id="16" idx="6"/>
          </p:cNvCxnSpPr>
          <p:nvPr/>
        </p:nvCxnSpPr>
        <p:spPr>
          <a:xfrm flipV="1">
            <a:off x="11562917" y="3211005"/>
            <a:ext cx="147834" cy="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lowchart: Or 33">
            <a:extLst>
              <a:ext uri="{FF2B5EF4-FFF2-40B4-BE49-F238E27FC236}">
                <a16:creationId xmlns:a16="http://schemas.microsoft.com/office/drawing/2014/main" id="{AF98DC68-93EE-E650-A8A1-B5C6198A5E11}"/>
              </a:ext>
            </a:extLst>
          </p:cNvPr>
          <p:cNvSpPr/>
          <p:nvPr/>
        </p:nvSpPr>
        <p:spPr>
          <a:xfrm>
            <a:off x="11263331" y="4903103"/>
            <a:ext cx="183680" cy="20925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1868BE-D675-1119-1097-59539846FEDD}"/>
              </a:ext>
            </a:extLst>
          </p:cNvPr>
          <p:cNvSpPr/>
          <p:nvPr/>
        </p:nvSpPr>
        <p:spPr>
          <a:xfrm>
            <a:off x="245498" y="198277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D29930-2567-D544-1D11-DEF89FDAA745}"/>
              </a:ext>
            </a:extLst>
          </p:cNvPr>
          <p:cNvSpPr/>
          <p:nvPr/>
        </p:nvSpPr>
        <p:spPr>
          <a:xfrm>
            <a:off x="1020468" y="198277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6C5EC9B-387A-CC2E-A1B5-9C85EB1A34B4}"/>
              </a:ext>
            </a:extLst>
          </p:cNvPr>
          <p:cNvCxnSpPr>
            <a:cxnSpLocks/>
          </p:cNvCxnSpPr>
          <p:nvPr/>
        </p:nvCxnSpPr>
        <p:spPr>
          <a:xfrm>
            <a:off x="753495" y="235692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216D0AB-9702-79F8-FD66-719315A0EC82}"/>
              </a:ext>
            </a:extLst>
          </p:cNvPr>
          <p:cNvCxnSpPr>
            <a:cxnSpLocks/>
          </p:cNvCxnSpPr>
          <p:nvPr/>
        </p:nvCxnSpPr>
        <p:spPr>
          <a:xfrm>
            <a:off x="1515171" y="2356927"/>
            <a:ext cx="39465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16D534F-060A-8886-DE49-CBECC356D277}"/>
              </a:ext>
            </a:extLst>
          </p:cNvPr>
          <p:cNvSpPr/>
          <p:nvPr/>
        </p:nvSpPr>
        <p:spPr>
          <a:xfrm>
            <a:off x="247848" y="2777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2C9146F-CC02-D490-1461-DEC37EF3EEF2}"/>
              </a:ext>
            </a:extLst>
          </p:cNvPr>
          <p:cNvSpPr/>
          <p:nvPr/>
        </p:nvSpPr>
        <p:spPr>
          <a:xfrm>
            <a:off x="247847" y="3576941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C0BEDFC-066D-D1BA-8E59-6649DD5DC44D}"/>
              </a:ext>
            </a:extLst>
          </p:cNvPr>
          <p:cNvSpPr/>
          <p:nvPr/>
        </p:nvSpPr>
        <p:spPr>
          <a:xfrm>
            <a:off x="247847" y="4405053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917A352-EE72-49A0-65B3-A8C29DB1A0C9}"/>
              </a:ext>
            </a:extLst>
          </p:cNvPr>
          <p:cNvCxnSpPr>
            <a:cxnSpLocks/>
          </p:cNvCxnSpPr>
          <p:nvPr/>
        </p:nvCxnSpPr>
        <p:spPr>
          <a:xfrm>
            <a:off x="755846" y="314369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7BE0680-D35E-C48D-36A0-F20E2A953F3C}"/>
              </a:ext>
            </a:extLst>
          </p:cNvPr>
          <p:cNvCxnSpPr>
            <a:cxnSpLocks/>
          </p:cNvCxnSpPr>
          <p:nvPr/>
        </p:nvCxnSpPr>
        <p:spPr>
          <a:xfrm>
            <a:off x="755846" y="397181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0C170B1-7C04-9C63-E8D0-F73505A2E601}"/>
              </a:ext>
            </a:extLst>
          </p:cNvPr>
          <p:cNvCxnSpPr>
            <a:cxnSpLocks/>
            <a:stCxn id="27" idx="3"/>
          </p:cNvCxnSpPr>
          <p:nvPr/>
        </p:nvCxnSpPr>
        <p:spPr>
          <a:xfrm flipV="1">
            <a:off x="755846" y="4750024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25959B66-8F96-0055-C9A0-0D0FAC011DD2}"/>
              </a:ext>
            </a:extLst>
          </p:cNvPr>
          <p:cNvSpPr/>
          <p:nvPr/>
        </p:nvSpPr>
        <p:spPr>
          <a:xfrm>
            <a:off x="258416" y="523316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21812015-90DA-14C0-13DD-1A6024D75F24}"/>
              </a:ext>
            </a:extLst>
          </p:cNvPr>
          <p:cNvCxnSpPr>
            <a:cxnSpLocks/>
            <a:stCxn id="46" idx="3"/>
          </p:cNvCxnSpPr>
          <p:nvPr/>
        </p:nvCxnSpPr>
        <p:spPr>
          <a:xfrm flipV="1">
            <a:off x="766415" y="5578135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2BAD2210-6BF6-A167-9F00-8A7A5CB6F65B}"/>
              </a:ext>
            </a:extLst>
          </p:cNvPr>
          <p:cNvCxnSpPr>
            <a:cxnSpLocks/>
            <a:stCxn id="80" idx="3"/>
          </p:cNvCxnSpPr>
          <p:nvPr/>
        </p:nvCxnSpPr>
        <p:spPr>
          <a:xfrm>
            <a:off x="1522860" y="3985168"/>
            <a:ext cx="3867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7CA3F5F-D75B-26DB-D871-9A283C2D6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743170"/>
              </p:ext>
            </p:extLst>
          </p:nvPr>
        </p:nvGraphicFramePr>
        <p:xfrm>
          <a:off x="6742293" y="648586"/>
          <a:ext cx="4394201" cy="1343025"/>
        </p:xfrm>
        <a:graphic>
          <a:graphicData uri="http://schemas.openxmlformats.org/drawingml/2006/table">
            <a:tbl>
              <a:tblPr/>
              <a:tblGrid>
                <a:gridCol w="611367">
                  <a:extLst>
                    <a:ext uri="{9D8B030D-6E8A-4147-A177-3AD203B41FA5}">
                      <a16:colId xmlns:a16="http://schemas.microsoft.com/office/drawing/2014/main" val="3057793205"/>
                    </a:ext>
                  </a:extLst>
                </a:gridCol>
                <a:gridCol w="668683">
                  <a:extLst>
                    <a:ext uri="{9D8B030D-6E8A-4147-A177-3AD203B41FA5}">
                      <a16:colId xmlns:a16="http://schemas.microsoft.com/office/drawing/2014/main" val="1118385781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470838649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967742829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392636102"/>
                    </a:ext>
                  </a:extLst>
                </a:gridCol>
                <a:gridCol w="668683">
                  <a:extLst>
                    <a:ext uri="{9D8B030D-6E8A-4147-A177-3AD203B41FA5}">
                      <a16:colId xmlns:a16="http://schemas.microsoft.com/office/drawing/2014/main" val="1579904476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305410070"/>
                    </a:ext>
                  </a:extLst>
                </a:gridCol>
              </a:tblGrid>
              <a:tr h="1905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Headblock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Backbone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35899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Chroma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28852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77578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9570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3929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929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31428"/>
                  </a:ext>
                </a:extLst>
              </a:tr>
            </a:tbl>
          </a:graphicData>
        </a:graphic>
      </p:graphicFrame>
      <p:sp>
        <p:nvSpPr>
          <p:cNvPr id="79" name="Rectangle 78">
            <a:extLst>
              <a:ext uri="{FF2B5EF4-FFF2-40B4-BE49-F238E27FC236}">
                <a16:creationId xmlns:a16="http://schemas.microsoft.com/office/drawing/2014/main" id="{8DE850D2-5E98-C064-DC9C-1ECED77DB815}"/>
              </a:ext>
            </a:extLst>
          </p:cNvPr>
          <p:cNvSpPr/>
          <p:nvPr/>
        </p:nvSpPr>
        <p:spPr>
          <a:xfrm>
            <a:off x="1023012" y="275971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88EF666-66CC-AFCE-90EA-3EB11AFA2459}"/>
              </a:ext>
            </a:extLst>
          </p:cNvPr>
          <p:cNvSpPr/>
          <p:nvPr/>
        </p:nvSpPr>
        <p:spPr>
          <a:xfrm>
            <a:off x="1014861" y="364019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5D046F5-386C-FCDA-5FAB-4307A954768D}"/>
              </a:ext>
            </a:extLst>
          </p:cNvPr>
          <p:cNvSpPr/>
          <p:nvPr/>
        </p:nvSpPr>
        <p:spPr>
          <a:xfrm>
            <a:off x="1005779" y="442241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E377E8A-7356-10F9-F761-749C7369547B}"/>
              </a:ext>
            </a:extLst>
          </p:cNvPr>
          <p:cNvSpPr/>
          <p:nvPr/>
        </p:nvSpPr>
        <p:spPr>
          <a:xfrm>
            <a:off x="1014861" y="526773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8A2B38D9-751A-AA96-F6B4-A9EB76E6AFD4}"/>
              </a:ext>
            </a:extLst>
          </p:cNvPr>
          <p:cNvCxnSpPr>
            <a:cxnSpLocks/>
          </p:cNvCxnSpPr>
          <p:nvPr/>
        </p:nvCxnSpPr>
        <p:spPr>
          <a:xfrm>
            <a:off x="1490787" y="4737559"/>
            <a:ext cx="41031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175B1311-53EA-7CAC-0E56-F6D9EA4C53FF}"/>
              </a:ext>
            </a:extLst>
          </p:cNvPr>
          <p:cNvCxnSpPr>
            <a:cxnSpLocks/>
          </p:cNvCxnSpPr>
          <p:nvPr/>
        </p:nvCxnSpPr>
        <p:spPr>
          <a:xfrm>
            <a:off x="1516502" y="3117042"/>
            <a:ext cx="384600" cy="35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F3C3DA3E-C8BF-4FE7-A720-DA2F623D2A3B}"/>
              </a:ext>
            </a:extLst>
          </p:cNvPr>
          <p:cNvGrpSpPr/>
          <p:nvPr/>
        </p:nvGrpSpPr>
        <p:grpSpPr>
          <a:xfrm>
            <a:off x="1889265" y="5160443"/>
            <a:ext cx="3852043" cy="1701339"/>
            <a:chOff x="1889265" y="5124933"/>
            <a:chExt cx="3852043" cy="1701339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DE9E5EA3-9FBF-21E6-E9DB-9558965A9B4B}"/>
                </a:ext>
              </a:extLst>
            </p:cNvPr>
            <p:cNvSpPr/>
            <p:nvPr/>
          </p:nvSpPr>
          <p:spPr>
            <a:xfrm>
              <a:off x="1889265" y="5897818"/>
              <a:ext cx="217583" cy="59284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[</a:t>
              </a:r>
              <a:r>
                <a:rPr lang="en-US" sz="1050" dirty="0" err="1">
                  <a:solidFill>
                    <a:srgbClr val="FF0000"/>
                  </a:solidFill>
                </a:rPr>
                <a:t>C</a:t>
              </a:r>
              <a:r>
                <a:rPr lang="en-US" sz="1050" dirty="0" err="1">
                  <a:solidFill>
                    <a:schemeClr val="tx1"/>
                  </a:solidFill>
                </a:rPr>
                <a:t>,h,w</a:t>
              </a:r>
              <a:r>
                <a:rPr lang="en-US" sz="105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7E95DF2D-3A98-D19E-67F7-52FFB1F17616}"/>
                </a:ext>
              </a:extLst>
            </p:cNvPr>
            <p:cNvSpPr/>
            <p:nvPr/>
          </p:nvSpPr>
          <p:spPr>
            <a:xfrm>
              <a:off x="3324821" y="5767443"/>
              <a:ext cx="327485" cy="8517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50" dirty="0">
                  <a:solidFill>
                    <a:schemeClr val="tx1"/>
                  </a:solidFill>
                </a:rPr>
                <a:t>+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602C974D-27AA-5E5A-3226-1A3C84B7C5DC}"/>
                </a:ext>
              </a:extLst>
            </p:cNvPr>
            <p:cNvSpPr/>
            <p:nvPr/>
          </p:nvSpPr>
          <p:spPr>
            <a:xfrm>
              <a:off x="2403459" y="5767443"/>
              <a:ext cx="339617" cy="8517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cxnSp>
          <p:nvCxnSpPr>
            <p:cNvPr id="94" name="Elbow Connector 92">
              <a:extLst>
                <a:ext uri="{FF2B5EF4-FFF2-40B4-BE49-F238E27FC236}">
                  <a16:creationId xmlns:a16="http://schemas.microsoft.com/office/drawing/2014/main" id="{BC3EA198-F138-4300-3B52-413BC0DE3318}"/>
                </a:ext>
              </a:extLst>
            </p:cNvPr>
            <p:cNvCxnSpPr>
              <a:cxnSpLocks/>
              <a:stCxn id="93" idx="3"/>
              <a:endCxn id="92" idx="1"/>
            </p:cNvCxnSpPr>
            <p:nvPr/>
          </p:nvCxnSpPr>
          <p:spPr>
            <a:xfrm>
              <a:off x="2743076" y="6193304"/>
              <a:ext cx="581745" cy="12700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BB4F0268-1A0F-0EAF-4D22-DBAA17DA7364}"/>
                </a:ext>
              </a:extLst>
            </p:cNvPr>
            <p:cNvCxnSpPr>
              <a:cxnSpLocks/>
              <a:stCxn id="92" idx="3"/>
              <a:endCxn id="171" idx="2"/>
            </p:cNvCxnSpPr>
            <p:nvPr/>
          </p:nvCxnSpPr>
          <p:spPr>
            <a:xfrm flipV="1">
              <a:off x="3652306" y="6189861"/>
              <a:ext cx="1520022" cy="344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C56A3030-9548-3845-AF28-D37B7E0CF057}"/>
                </a:ext>
              </a:extLst>
            </p:cNvPr>
            <p:cNvSpPr/>
            <p:nvPr/>
          </p:nvSpPr>
          <p:spPr>
            <a:xfrm>
              <a:off x="3783724" y="5712021"/>
              <a:ext cx="327485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rgbClr val="0070C0"/>
                  </a:solidFill>
                </a:rPr>
                <a:t>sep</a:t>
              </a:r>
              <a:r>
                <a:rPr lang="en-US" sz="1050" dirty="0" err="1">
                  <a:solidFill>
                    <a:schemeClr val="tx1"/>
                  </a:solidFill>
                </a:rPr>
                <a:t>CONV</a:t>
              </a:r>
              <a:r>
                <a:rPr lang="en-US" sz="1050" dirty="0">
                  <a:solidFill>
                    <a:schemeClr val="tx1"/>
                  </a:solidFill>
                </a:rPr>
                <a:t>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3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248A5937-6F64-0721-32CB-8EDD113BA40C}"/>
                </a:ext>
              </a:extLst>
            </p:cNvPr>
            <p:cNvSpPr/>
            <p:nvPr/>
          </p:nvSpPr>
          <p:spPr>
            <a:xfrm>
              <a:off x="4211044" y="5712021"/>
              <a:ext cx="345426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rgbClr val="0070C0"/>
                  </a:solidFill>
                </a:rPr>
                <a:t>sep</a:t>
              </a:r>
              <a:r>
                <a:rPr lang="en-US" sz="1050" dirty="0" err="1">
                  <a:solidFill>
                    <a:schemeClr val="tx1"/>
                  </a:solidFill>
                </a:rPr>
                <a:t>CONV</a:t>
              </a:r>
              <a:r>
                <a:rPr lang="en-US" sz="1050" dirty="0">
                  <a:solidFill>
                    <a:schemeClr val="tx1"/>
                  </a:solidFill>
                </a:rPr>
                <a:t> 3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rgbClr val="FF0000"/>
                </a:solidFill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60C93CA-E9D1-0454-1D51-AA1588470E3F}"/>
                </a:ext>
              </a:extLst>
            </p:cNvPr>
            <p:cNvSpPr/>
            <p:nvPr/>
          </p:nvSpPr>
          <p:spPr>
            <a:xfrm>
              <a:off x="2890048" y="5813328"/>
              <a:ext cx="287062" cy="74208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chemeClr val="tx1"/>
                  </a:solidFill>
                </a:rPr>
                <a:t>PReLU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BDB029A-F678-4101-30D6-CA0263A56B97}"/>
                </a:ext>
              </a:extLst>
            </p:cNvPr>
            <p:cNvSpPr/>
            <p:nvPr/>
          </p:nvSpPr>
          <p:spPr>
            <a:xfrm>
              <a:off x="2276008" y="5124933"/>
              <a:ext cx="2761928" cy="1701339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FAC9CBA3-CC13-8EB0-E28B-BFC1DAFBD177}"/>
                </a:ext>
              </a:extLst>
            </p:cNvPr>
            <p:cNvSpPr/>
            <p:nvPr/>
          </p:nvSpPr>
          <p:spPr>
            <a:xfrm>
              <a:off x="2954850" y="5243581"/>
              <a:ext cx="143042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/>
                  </a:solidFill>
                </a:rPr>
                <a:t>Back Bone Block </a:t>
              </a:r>
              <a:r>
                <a:rPr lang="en-US" sz="9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2A508758-8B6B-22F6-CA4E-1A2D0470B7D7}"/>
                </a:ext>
              </a:extLst>
            </p:cNvPr>
            <p:cNvSpPr/>
            <p:nvPr/>
          </p:nvSpPr>
          <p:spPr>
            <a:xfrm>
              <a:off x="5499732" y="5905443"/>
              <a:ext cx="241576" cy="57263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[</a:t>
              </a:r>
              <a:r>
                <a:rPr lang="en-US" sz="1050" dirty="0" err="1">
                  <a:solidFill>
                    <a:srgbClr val="FF0000"/>
                  </a:solidFill>
                </a:rPr>
                <a:t>C</a:t>
              </a:r>
              <a:r>
                <a:rPr lang="en-US" sz="1050" dirty="0" err="1">
                  <a:solidFill>
                    <a:schemeClr val="tx1"/>
                  </a:solidFill>
                </a:rPr>
                <a:t>,h,w</a:t>
              </a:r>
              <a:r>
                <a:rPr lang="en-US" sz="1050" dirty="0">
                  <a:solidFill>
                    <a:schemeClr val="tx1"/>
                  </a:solidFill>
                </a:rPr>
                <a:t>]</a:t>
              </a:r>
            </a:p>
          </p:txBody>
        </p:sp>
        <p:cxnSp>
          <p:nvCxnSpPr>
            <p:cNvPr id="104" name="Straight Arrow Connector 103">
              <a:extLst>
                <a:ext uri="{FF2B5EF4-FFF2-40B4-BE49-F238E27FC236}">
                  <a16:creationId xmlns:a16="http://schemas.microsoft.com/office/drawing/2014/main" id="{4C8939CC-04B9-524A-253E-49EB67DC2363}"/>
                </a:ext>
              </a:extLst>
            </p:cNvPr>
            <p:cNvCxnSpPr>
              <a:cxnSpLocks/>
              <a:stCxn id="91" idx="3"/>
              <a:endCxn id="93" idx="1"/>
            </p:cNvCxnSpPr>
            <p:nvPr/>
          </p:nvCxnSpPr>
          <p:spPr>
            <a:xfrm flipV="1">
              <a:off x="2106848" y="6193304"/>
              <a:ext cx="296611" cy="93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Connector: Elbow 168">
              <a:extLst>
                <a:ext uri="{FF2B5EF4-FFF2-40B4-BE49-F238E27FC236}">
                  <a16:creationId xmlns:a16="http://schemas.microsoft.com/office/drawing/2014/main" id="{7B5005C9-7C65-2C18-9A3A-BEA419C02959}"/>
                </a:ext>
              </a:extLst>
            </p:cNvPr>
            <p:cNvCxnSpPr>
              <a:cxnSpLocks/>
              <a:stCxn id="91" idx="0"/>
              <a:endCxn id="171" idx="0"/>
            </p:cNvCxnSpPr>
            <p:nvPr/>
          </p:nvCxnSpPr>
          <p:spPr>
            <a:xfrm rot="16200000" flipH="1">
              <a:off x="3539736" y="4356138"/>
              <a:ext cx="187417" cy="3270777"/>
            </a:xfrm>
            <a:prstGeom prst="bentConnector3">
              <a:avLst>
                <a:gd name="adj1" fmla="val -17968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Flowchart: Or 170">
              <a:extLst>
                <a:ext uri="{FF2B5EF4-FFF2-40B4-BE49-F238E27FC236}">
                  <a16:creationId xmlns:a16="http://schemas.microsoft.com/office/drawing/2014/main" id="{8635AE1F-5ECC-DB48-94E1-3457F3A02F7D}"/>
                </a:ext>
              </a:extLst>
            </p:cNvPr>
            <p:cNvSpPr/>
            <p:nvPr/>
          </p:nvSpPr>
          <p:spPr>
            <a:xfrm>
              <a:off x="5172328" y="6085235"/>
              <a:ext cx="193012" cy="209252"/>
            </a:xfrm>
            <a:prstGeom prst="flowChartOr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80" name="Straight Arrow Connector 179">
              <a:extLst>
                <a:ext uri="{FF2B5EF4-FFF2-40B4-BE49-F238E27FC236}">
                  <a16:creationId xmlns:a16="http://schemas.microsoft.com/office/drawing/2014/main" id="{B6F577DA-BE53-655D-5C74-2BFFC0FCFD22}"/>
                </a:ext>
              </a:extLst>
            </p:cNvPr>
            <p:cNvCxnSpPr>
              <a:cxnSpLocks/>
              <a:stCxn id="171" idx="6"/>
              <a:endCxn id="102" idx="1"/>
            </p:cNvCxnSpPr>
            <p:nvPr/>
          </p:nvCxnSpPr>
          <p:spPr>
            <a:xfrm>
              <a:off x="5365340" y="6189861"/>
              <a:ext cx="134392" cy="19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599549-8C72-871E-B2A5-5B134D418689}"/>
                </a:ext>
              </a:extLst>
            </p:cNvPr>
            <p:cNvSpPr/>
            <p:nvPr/>
          </p:nvSpPr>
          <p:spPr>
            <a:xfrm>
              <a:off x="4664332" y="5798033"/>
              <a:ext cx="277097" cy="7726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0882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EE1-1.0 (LOP2) Training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582533" cy="443198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Subtest EE1-0.1</a:t>
            </a:r>
            <a:r>
              <a:rPr lang="en-US" sz="2000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Test </a:t>
            </a:r>
            <a:r>
              <a:rPr lang="en-CA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LOP filter architecture defined in JVET-AE0281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SADL conversion issue was identified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Ittiam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/Dolby and Qualcomm addressed problem differently.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Ittiam</a:t>
            </a: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/Dolby introduce additional ONNX to SADL conversion script 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Qualcomm solved it by introducing separate convolutions, instead of tensor splitting</a:t>
            </a:r>
            <a:endParaRPr lang="en-US" sz="2000" kern="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HOP-based Stage 1 training followed JVET-AE0165: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</a:rPr>
              <a:t>Ittiam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/Dolby: 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lr_scheduler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 : { "milestones" : [1</a:t>
            </a:r>
            <a:r>
              <a:rPr lang="en-150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0,  1</a:t>
            </a:r>
            <a:r>
              <a:rPr lang="en-150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15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12</a:t>
            </a:r>
            <a:r>
              <a:rPr lang="en-150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0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] } , "</a:t>
            </a:r>
            <a:r>
              <a:rPr lang="en-U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 : </a:t>
            </a:r>
            <a:r>
              <a:rPr lang="en-150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12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0</a:t>
            </a:r>
            <a:endParaRPr lang="en-150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i="1" dirty="0">
                <a:latin typeface="Calibri" panose="020F0502020204030204" pitchFamily="34" charset="0"/>
                <a:ea typeface="Calibri" panose="020F0502020204030204" pitchFamily="34" charset="0"/>
              </a:rPr>
              <a:t>Qualcomm:  </a:t>
            </a:r>
            <a:r>
              <a:rPr lang="en-US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sz="20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lr_scheduler</a:t>
            </a:r>
            <a:r>
              <a:rPr lang="en-US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 : { "milestones" : [120,  123, 126] }, "</a:t>
            </a:r>
            <a:r>
              <a:rPr lang="en-US" sz="20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 : </a:t>
            </a:r>
            <a:r>
              <a:rPr lang="en-150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12</a:t>
            </a:r>
            <a:r>
              <a:rPr lang="en-US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6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8785CE-EDBD-10A0-6624-3F4774FCB7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616509"/>
              </p:ext>
            </p:extLst>
          </p:nvPr>
        </p:nvGraphicFramePr>
        <p:xfrm>
          <a:off x="495299" y="3671850"/>
          <a:ext cx="5294068" cy="2954624"/>
        </p:xfrm>
        <a:graphic>
          <a:graphicData uri="http://schemas.openxmlformats.org/drawingml/2006/table">
            <a:tbl>
              <a:tblPr firstRow="1" firstCol="1" bandRow="1"/>
              <a:tblGrid>
                <a:gridCol w="1314201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1332833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1332833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1314201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287207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_st1_float vs 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(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Ittiam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/Dolby)</a:t>
                      </a:r>
                      <a:endParaRPr lang="en-150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3044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3044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899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-3.68%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-9.00%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899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-11.48%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-9.56%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899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-3.96%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-10.70%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-10.32%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899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-11.49%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-12.42%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3044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-5.86%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-12.43%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3044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-4.32%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-10.77%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-10.98%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899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-10.64%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-12.77%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F145859-EE69-89D6-DE0C-F61DE6E4C1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174630"/>
              </p:ext>
            </p:extLst>
          </p:nvPr>
        </p:nvGraphicFramePr>
        <p:xfrm>
          <a:off x="6018761" y="3671851"/>
          <a:ext cx="5411972" cy="2954624"/>
        </p:xfrm>
        <a:graphic>
          <a:graphicData uri="http://schemas.openxmlformats.org/drawingml/2006/table">
            <a:tbl>
              <a:tblPr firstRow="1" firstCol="1" bandRow="1"/>
              <a:tblGrid>
                <a:gridCol w="950825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964305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964305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950825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  <a:gridCol w="790856">
                  <a:extLst>
                    <a:ext uri="{9D8B030D-6E8A-4147-A177-3AD203B41FA5}">
                      <a16:colId xmlns:a16="http://schemas.microsoft.com/office/drawing/2014/main" val="1531623073"/>
                    </a:ext>
                  </a:extLst>
                </a:gridCol>
                <a:gridCol w="790856">
                  <a:extLst>
                    <a:ext uri="{9D8B030D-6E8A-4147-A177-3AD203B41FA5}">
                      <a16:colId xmlns:a16="http://schemas.microsoft.com/office/drawing/2014/main" val="546619310"/>
                    </a:ext>
                  </a:extLst>
                </a:gridCol>
              </a:tblGrid>
              <a:tr h="287207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_st1_float vs 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(QC)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3044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All Intra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3044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EncT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DecT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899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-3.82%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-9.35%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-10.73%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112%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5649%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899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-4.13%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-11.69%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-9.39%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106%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4803%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899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-3.92%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-11.21%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-9.85%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105%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4019%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899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-4.34%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-12.04%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-12.07%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106%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2821%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3044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-5.83%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-11.00%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-11.60%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107%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4015%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3044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-4.35%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-11.13%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-10.71%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107%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4057%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899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-4.60%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-10.96%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-11.69%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106%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2667%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17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</a:t>
            </a:r>
            <a:r>
              <a:rPr lang="en-150" dirty="0"/>
              <a:t>ADL converter changes</a:t>
            </a:r>
            <a:r>
              <a:rPr lang="en-US" dirty="0"/>
              <a:t> (</a:t>
            </a:r>
            <a:r>
              <a:rPr lang="en-US" dirty="0" err="1"/>
              <a:t>Ittiam</a:t>
            </a:r>
            <a:r>
              <a:rPr lang="en-US" dirty="0"/>
              <a:t>/Dolby)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1187112" cy="553382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Curent</a:t>
            </a: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implementation uses ‘slice’ layer for luma and chroma branches (NCHW in </a:t>
            </a:r>
            <a:r>
              <a:rPr lang="en-150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pyTorch</a:t>
            </a: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latin typeface="Consolas" panose="020B0609020204030204" pitchFamily="49" charset="0"/>
                <a:cs typeface="Cordia New" panose="020B0304020202020204" pitchFamily="34" charset="-34"/>
              </a:rPr>
              <a:t>split_y_input</a:t>
            </a:r>
            <a:r>
              <a:rPr lang="en-US" sz="2000" dirty="0">
                <a:latin typeface="Consolas" panose="020B0609020204030204" pitchFamily="49" charset="0"/>
                <a:cs typeface="Cordia New" panose="020B0304020202020204" pitchFamily="34" charset="-34"/>
              </a:rPr>
              <a:t> </a:t>
            </a:r>
            <a:r>
              <a:rPr lang="en-150" sz="2000" dirty="0">
                <a:latin typeface="Consolas" panose="020B0609020204030204" pitchFamily="49" charset="0"/>
                <a:cs typeface="Cordia New" panose="020B0304020202020204" pitchFamily="34" charset="-34"/>
              </a:rPr>
              <a:t> </a:t>
            </a:r>
            <a:r>
              <a:rPr lang="en-US" sz="2000" dirty="0">
                <a:latin typeface="Consolas" panose="020B0609020204030204" pitchFamily="49" charset="0"/>
                <a:cs typeface="Cordia New" panose="020B0304020202020204" pitchFamily="34" charset="-34"/>
              </a:rPr>
              <a:t>= x[:, </a:t>
            </a:r>
            <a:r>
              <a:rPr lang="en-150" sz="2000" dirty="0">
                <a:latin typeface="Consolas" panose="020B0609020204030204" pitchFamily="49" charset="0"/>
                <a:cs typeface="Cordia New" panose="020B0304020202020204" pitchFamily="34" charset="-34"/>
              </a:rPr>
              <a:t>  </a:t>
            </a:r>
            <a:r>
              <a:rPr lang="en-US" sz="2000" dirty="0">
                <a:latin typeface="Consolas" panose="020B0609020204030204" pitchFamily="49" charset="0"/>
                <a:cs typeface="Cordia New" panose="020B0304020202020204" pitchFamily="34" charset="-34"/>
              </a:rPr>
              <a:t>:Cy</a:t>
            </a:r>
            <a:r>
              <a:rPr lang="en-150" sz="2000" dirty="0">
                <a:latin typeface="Consolas" panose="020B0609020204030204" pitchFamily="49" charset="0"/>
                <a:cs typeface="Cordia New" panose="020B0304020202020204" pitchFamily="34" charset="-34"/>
              </a:rPr>
              <a:t>    </a:t>
            </a:r>
            <a:r>
              <a:rPr lang="en-US" sz="2000" dirty="0">
                <a:latin typeface="Consolas" panose="020B0609020204030204" pitchFamily="49" charset="0"/>
                <a:cs typeface="Cordia New" panose="020B0304020202020204" pitchFamily="34" charset="-34"/>
              </a:rPr>
              <a:t>, :, :]</a:t>
            </a:r>
            <a:endParaRPr lang="en-150" sz="2000" dirty="0">
              <a:latin typeface="Consolas" panose="020B0609020204030204" pitchFamily="49" charset="0"/>
              <a:cs typeface="Cordia New" panose="020B0304020202020204" pitchFamily="34" charset="-34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latin typeface="Consolas" panose="020B0609020204030204" pitchFamily="49" charset="0"/>
                <a:cs typeface="Cordia New" panose="020B0304020202020204" pitchFamily="34" charset="-34"/>
              </a:rPr>
              <a:t>split_uv_input</a:t>
            </a:r>
            <a:r>
              <a:rPr lang="en-US" sz="2000" dirty="0">
                <a:latin typeface="Consolas" panose="020B0609020204030204" pitchFamily="49" charset="0"/>
                <a:cs typeface="Cordia New" panose="020B0304020202020204" pitchFamily="34" charset="-34"/>
              </a:rPr>
              <a:t> = x[:, </a:t>
            </a:r>
            <a:r>
              <a:rPr lang="en-US" sz="2000" dirty="0" err="1">
                <a:latin typeface="Consolas" panose="020B0609020204030204" pitchFamily="49" charset="0"/>
                <a:cs typeface="Cordia New" panose="020B0304020202020204" pitchFamily="34" charset="-34"/>
              </a:rPr>
              <a:t>Cy:Cy+Cuv</a:t>
            </a:r>
            <a:r>
              <a:rPr lang="en-US" sz="2000" dirty="0">
                <a:latin typeface="Consolas" panose="020B0609020204030204" pitchFamily="49" charset="0"/>
                <a:cs typeface="Cordia New" panose="020B0304020202020204" pitchFamily="34" charset="-34"/>
              </a:rPr>
              <a:t>, :, :]</a:t>
            </a:r>
            <a:endParaRPr lang="en-150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rtl="0"/>
            <a:r>
              <a:rPr lang="en-US" sz="1400" dirty="0">
                <a:latin typeface="Consolas" panose="020B0609020204030204" pitchFamily="49" charset="0"/>
                <a:cs typeface="Cordia New" panose="020B0304020202020204" pitchFamily="34" charset="-34"/>
              </a:rPr>
              <a:t>  </a:t>
            </a:r>
            <a:endParaRPr lang="en-150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Issues faced in ONNX to SADL conversion script for ‘slice’ layer 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‘slice’ layer works fine for TensorFlow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150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SADLv4 has ‘slice’ support for </a:t>
            </a:r>
            <a:r>
              <a:rPr lang="en-150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pyTorch</a:t>
            </a: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but did not work for above implementation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u="sng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Issue1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ONNX converter assumes ‘slice’ parameters to be present in Initializer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But for </a:t>
            </a:r>
            <a:r>
              <a:rPr lang="en-150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pyTorch</a:t>
            </a: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ONNX model, ‘slice’ parameters are present in Nodes as “Attributes” 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u="sng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Issue2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Assumes ‘end’ value for each slice parameter to be max(int32)  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But for </a:t>
            </a:r>
            <a:r>
              <a:rPr lang="en-150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pyTorch</a:t>
            </a: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ONNX model, ‘end’ was value finite number as per input patch (</a:t>
            </a:r>
            <a:r>
              <a:rPr lang="en-150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w,h</a:t>
            </a: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150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B</a:t>
            </a:r>
            <a:r>
              <a:rPr lang="en-150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oth</a:t>
            </a:r>
            <a:r>
              <a:rPr lang="en-150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the above issues were fixed in ONNX to SADL conversion code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2000" kern="0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There is no change in SADL ‘C’ library </a:t>
            </a:r>
            <a:endParaRPr lang="en-US" sz="2000" dirty="0">
              <a:solidFill>
                <a:schemeClr val="tx2"/>
              </a:solidFill>
              <a:highlight>
                <a:srgbClr val="00FFFF"/>
              </a:highlight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36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SADL compatible implementation (Qualcomm)</a:t>
            </a:r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2B3B380E-B511-DC2D-4069-A2A9425C4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2039806"/>
            <a:ext cx="11456545" cy="1686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2">
            <a:extLst>
              <a:ext uri="{FF2B5EF4-FFF2-40B4-BE49-F238E27FC236}">
                <a16:creationId xmlns:a16="http://schemas.microsoft.com/office/drawing/2014/main" id="{C4F66EA3-EA4D-8DB6-FF61-0DC6EA300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55" y="3932991"/>
            <a:ext cx="2947417" cy="230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16814BAD-1824-85DB-0A15-A979758BA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043" y="3784784"/>
            <a:ext cx="2947417" cy="2430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602F48F1-1891-DF13-2771-E23EDD65D0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4128" y="361188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18E6E67-EF35-EFB1-113B-B98533551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4128" y="55454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                           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1" name="Arrow: Right 4">
            <a:extLst>
              <a:ext uri="{FF2B5EF4-FFF2-40B4-BE49-F238E27FC236}">
                <a16:creationId xmlns:a16="http://schemas.microsoft.com/office/drawing/2014/main" id="{A0353D13-95FA-99F6-62D4-6822CB98A2A9}"/>
              </a:ext>
            </a:extLst>
          </p:cNvPr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248" y="4850599"/>
            <a:ext cx="485775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EE1-1.0 (LOP2) Training: Stage I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295465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Subtest EE1-0.1</a:t>
            </a:r>
            <a:r>
              <a:rPr lang="en-US" sz="2000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Test </a:t>
            </a:r>
            <a:r>
              <a:rPr lang="en-CA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LOP filter architecture defined in JVET-AE0281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CA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Validation Loss (Qualcomm)</a:t>
            </a:r>
            <a:endParaRPr lang="en-CA" sz="2000" kern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lvl="2">
              <a:lnSpc>
                <a:spcPct val="96000"/>
              </a:lnSpc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CB87E78-46C4-C5EE-541E-D04396EC33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2405497"/>
              </p:ext>
            </p:extLst>
          </p:nvPr>
        </p:nvGraphicFramePr>
        <p:xfrm>
          <a:off x="583222" y="2057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0BB51CC-A992-95BD-EF40-9BFC573211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828073"/>
              </p:ext>
            </p:extLst>
          </p:nvPr>
        </p:nvGraphicFramePr>
        <p:xfrm>
          <a:off x="5955323" y="2057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3226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150" dirty="0"/>
              <a:t>Training validation loss (Y): Stage I </a:t>
            </a:r>
            <a:endParaRPr lang="en-US" dirty="0"/>
          </a:p>
        </p:txBody>
      </p:sp>
      <p:pic>
        <p:nvPicPr>
          <p:cNvPr id="5" name="Picture 4" descr="A graph with numbers and a black background&#10;&#10;Description automatically generated">
            <a:extLst>
              <a:ext uri="{FF2B5EF4-FFF2-40B4-BE49-F238E27FC236}">
                <a16:creationId xmlns:a16="http://schemas.microsoft.com/office/drawing/2014/main" id="{3EFB6836-FCEC-9789-4742-5526676998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03" y="2530763"/>
            <a:ext cx="5678997" cy="3618112"/>
          </a:xfrm>
          <a:prstGeom prst="rect">
            <a:avLst/>
          </a:prstGeom>
        </p:spPr>
      </p:pic>
      <p:pic>
        <p:nvPicPr>
          <p:cNvPr id="7" name="Picture 6" descr="A graph showing a line">
            <a:extLst>
              <a:ext uri="{FF2B5EF4-FFF2-40B4-BE49-F238E27FC236}">
                <a16:creationId xmlns:a16="http://schemas.microsoft.com/office/drawing/2014/main" id="{55606CFF-2B86-DD44-F622-1C642FAA8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889" y="2566975"/>
            <a:ext cx="5678998" cy="35474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BB24BD8-3B93-2650-4784-6BA7F3EC08F1}"/>
              </a:ext>
            </a:extLst>
          </p:cNvPr>
          <p:cNvSpPr txBox="1"/>
          <p:nvPr/>
        </p:nvSpPr>
        <p:spPr>
          <a:xfrm>
            <a:off x="633743" y="1865008"/>
            <a:ext cx="5241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150" sz="2400" dirty="0"/>
              <a:t> L1 Loss (Y) - Epoch 0 to 119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518411-AC81-7057-A991-CCC10F88DBB8}"/>
              </a:ext>
            </a:extLst>
          </p:cNvPr>
          <p:cNvSpPr txBox="1"/>
          <p:nvPr/>
        </p:nvSpPr>
        <p:spPr>
          <a:xfrm>
            <a:off x="6675410" y="1865008"/>
            <a:ext cx="5241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150" sz="2400" dirty="0"/>
              <a:t> L2 Loss (Y) - Epoch 120 to 129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326580-38C6-DD08-301A-C193D1D64638}"/>
              </a:ext>
            </a:extLst>
          </p:cNvPr>
          <p:cNvSpPr txBox="1"/>
          <p:nvPr/>
        </p:nvSpPr>
        <p:spPr>
          <a:xfrm>
            <a:off x="495299" y="1297858"/>
            <a:ext cx="10334625" cy="295465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Subtest EE1-0.1</a:t>
            </a:r>
            <a:r>
              <a:rPr lang="en-US" sz="2000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Test </a:t>
            </a:r>
            <a:r>
              <a:rPr lang="en-CA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LOP filter architecture defined in JVET-AE0281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CA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Validation Loss (</a:t>
            </a:r>
            <a:r>
              <a:rPr lang="en-CA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Ittiam</a:t>
            </a:r>
            <a:r>
              <a:rPr lang="en-CA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/Dolby)</a:t>
            </a:r>
            <a:endParaRPr lang="en-CA" sz="2000" kern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lvl="2">
              <a:lnSpc>
                <a:spcPct val="96000"/>
              </a:lnSpc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69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150" dirty="0"/>
              <a:t>Training validation loss (UV) : Stage I 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B24BD8-3B93-2650-4784-6BA7F3EC08F1}"/>
              </a:ext>
            </a:extLst>
          </p:cNvPr>
          <p:cNvSpPr txBox="1"/>
          <p:nvPr/>
        </p:nvSpPr>
        <p:spPr>
          <a:xfrm>
            <a:off x="633743" y="1865008"/>
            <a:ext cx="5241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150" sz="2400" dirty="0"/>
              <a:t> L1 Loss (UV) - Epoch 0 to 119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518411-AC81-7057-A991-CCC10F88DBB8}"/>
              </a:ext>
            </a:extLst>
          </p:cNvPr>
          <p:cNvSpPr txBox="1"/>
          <p:nvPr/>
        </p:nvSpPr>
        <p:spPr>
          <a:xfrm>
            <a:off x="6675410" y="1865008"/>
            <a:ext cx="5241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150" sz="2400" dirty="0"/>
              <a:t> L2 Loss (UV) - Epoch 120 to 129</a:t>
            </a:r>
          </a:p>
        </p:txBody>
      </p:sp>
      <p:pic>
        <p:nvPicPr>
          <p:cNvPr id="4" name="Picture 3" descr="A graph of a graph">
            <a:extLst>
              <a:ext uri="{FF2B5EF4-FFF2-40B4-BE49-F238E27FC236}">
                <a16:creationId xmlns:a16="http://schemas.microsoft.com/office/drawing/2014/main" id="{C770FF41-F59F-AAD4-318B-3BE5E1E597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01" y="2600563"/>
            <a:ext cx="5534963" cy="3513855"/>
          </a:xfrm>
          <a:prstGeom prst="rect">
            <a:avLst/>
          </a:prstGeom>
        </p:spPr>
      </p:pic>
      <p:pic>
        <p:nvPicPr>
          <p:cNvPr id="10" name="Picture 9" descr="A graph with a line">
            <a:extLst>
              <a:ext uri="{FF2B5EF4-FFF2-40B4-BE49-F238E27FC236}">
                <a16:creationId xmlns:a16="http://schemas.microsoft.com/office/drawing/2014/main" id="{527D6DDD-40D9-B574-4429-14A8CABCB2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475" y="2600563"/>
            <a:ext cx="5415290" cy="35138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3A5627-9D2C-B0CB-7364-6721C6D6B187}"/>
              </a:ext>
            </a:extLst>
          </p:cNvPr>
          <p:cNvSpPr txBox="1"/>
          <p:nvPr/>
        </p:nvSpPr>
        <p:spPr>
          <a:xfrm>
            <a:off x="495299" y="1297858"/>
            <a:ext cx="10334625" cy="295465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Subtest EE1-0.1</a:t>
            </a:r>
            <a:r>
              <a:rPr lang="en-US" sz="2000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Test </a:t>
            </a:r>
            <a:r>
              <a:rPr lang="en-CA" sz="20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LOP filter architecture defined in JVET-AE0281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CA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Validation Loss (</a:t>
            </a:r>
            <a:r>
              <a:rPr lang="en-CA" sz="20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Ittiam</a:t>
            </a:r>
            <a:r>
              <a:rPr lang="en-CA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/Dolby)</a:t>
            </a:r>
            <a:endParaRPr lang="en-CA" sz="2000" kern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lvl="2">
              <a:lnSpc>
                <a:spcPct val="96000"/>
              </a:lnSpc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25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71DF0B67EC2B4AAA576E34F7D6BE6D" ma:contentTypeVersion="8" ma:contentTypeDescription="Create a new document." ma:contentTypeScope="" ma:versionID="287cf05ee9d6d4bad1df1a19837bd895">
  <xsd:schema xmlns:xsd="http://www.w3.org/2001/XMLSchema" xmlns:xs="http://www.w3.org/2001/XMLSchema" xmlns:p="http://schemas.microsoft.com/office/2006/metadata/properties" xmlns:ns2="d7330948-28c5-4671-a416-84b5bd92b481" targetNamespace="http://schemas.microsoft.com/office/2006/metadata/properties" ma:root="true" ma:fieldsID="ca2c5c94113ec4dec3a9433195526a82" ns2:_="">
    <xsd:import namespace="d7330948-28c5-4671-a416-84b5bd92b4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330948-28c5-4671-a416-84b5bd92b4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56E420-F7A0-49B9-A121-865B824558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6EE3AF-2A95-4B0D-A3F2-49C0AA851EB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49E2CD5-03E2-49D8-B92A-CF63423951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330948-28c5-4671-a416-84b5bd92b4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1468</TotalTime>
  <Words>2498</Words>
  <Application>Microsoft Office PowerPoint</Application>
  <PresentationFormat>Widescreen</PresentationFormat>
  <Paragraphs>674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Consolas</vt:lpstr>
      <vt:lpstr>Times New Roman</vt:lpstr>
      <vt:lpstr>Office Theme</vt:lpstr>
      <vt:lpstr>JVET-AF0043: Status of EE1-1.0 (LOP.2) Training</vt:lpstr>
      <vt:lpstr>Status of EE1-1.0 (LOP2) Training</vt:lpstr>
      <vt:lpstr>PowerPoint Presentation</vt:lpstr>
      <vt:lpstr>Status of EE1-1.0 (LOP2) Training</vt:lpstr>
      <vt:lpstr>SADL converter changes (Ittiam/Dolby)</vt:lpstr>
      <vt:lpstr>SADL compatible implementation (Qualcomm)</vt:lpstr>
      <vt:lpstr>Status of EE1-1.0 (LOP2) Training: Stage I</vt:lpstr>
      <vt:lpstr>Training validation loss (Y): Stage I </vt:lpstr>
      <vt:lpstr>Training validation loss (UV) : Stage I </vt:lpstr>
      <vt:lpstr>EE1-0.3 experiments (Dolby-Ittiam)</vt:lpstr>
      <vt:lpstr>Status of EE1-1.0 (LOP2) Training: Stage I</vt:lpstr>
      <vt:lpstr>Status of JVET-AE0165 Training: Stage 3</vt:lpstr>
      <vt:lpstr>Status of EE1-1.0 (LOP2) Training: Stage 3</vt:lpstr>
      <vt:lpstr>Status of EE1-1.0 (LOP2) Training: Stage 3</vt:lpstr>
      <vt:lpstr>Status of EE1-1.0 (LOP2) Training: Stage 3</vt:lpstr>
      <vt:lpstr>Planned activity (proposed)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Yun Li</dc:creator>
  <cp:lastModifiedBy>Yin, Peng</cp:lastModifiedBy>
  <cp:revision>13</cp:revision>
  <dcterms:created xsi:type="dcterms:W3CDTF">2023-07-13T12:25:22Z</dcterms:created>
  <dcterms:modified xsi:type="dcterms:W3CDTF">2023-08-18T13:57:28Z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0x010100D871DF0B67EC2B4AAA576E34F7D6BE6D</vt:lpwstr>
  </property>
</Properties>
</file>