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374" r:id="rId3"/>
    <p:sldId id="377" r:id="rId4"/>
    <p:sldId id="405" r:id="rId5"/>
    <p:sldId id="407" r:id="rId6"/>
    <p:sldId id="406" r:id="rId7"/>
    <p:sldId id="345" r:id="rId8"/>
    <p:sldId id="347" r:id="rId9"/>
    <p:sldId id="395" r:id="rId10"/>
    <p:sldId id="350" r:id="rId11"/>
    <p:sldId id="364" r:id="rId12"/>
    <p:sldId id="348" r:id="rId13"/>
    <p:sldId id="349" r:id="rId14"/>
    <p:sldId id="392" r:id="rId15"/>
    <p:sldId id="393" r:id="rId16"/>
    <p:sldId id="396" r:id="rId17"/>
    <p:sldId id="353" r:id="rId18"/>
    <p:sldId id="363" r:id="rId19"/>
    <p:sldId id="354" r:id="rId20"/>
    <p:sldId id="358" r:id="rId21"/>
    <p:sldId id="369" r:id="rId22"/>
    <p:sldId id="398" r:id="rId23"/>
    <p:sldId id="351" r:id="rId24"/>
    <p:sldId id="362" r:id="rId25"/>
    <p:sldId id="352" r:id="rId26"/>
    <p:sldId id="356" r:id="rId27"/>
    <p:sldId id="399" r:id="rId28"/>
    <p:sldId id="360" r:id="rId29"/>
    <p:sldId id="361" r:id="rId30"/>
    <p:sldId id="365" r:id="rId31"/>
    <p:sldId id="366" r:id="rId32"/>
    <p:sldId id="367" r:id="rId33"/>
    <p:sldId id="368" r:id="rId34"/>
    <p:sldId id="401" r:id="rId35"/>
    <p:sldId id="372" r:id="rId36"/>
    <p:sldId id="388" r:id="rId37"/>
    <p:sldId id="339" r:id="rId38"/>
    <p:sldId id="379" r:id="rId39"/>
    <p:sldId id="381" r:id="rId40"/>
    <p:sldId id="391" r:id="rId41"/>
    <p:sldId id="382" r:id="rId42"/>
    <p:sldId id="402" r:id="rId43"/>
    <p:sldId id="380" r:id="rId44"/>
    <p:sldId id="384" r:id="rId45"/>
    <p:sldId id="385" r:id="rId46"/>
    <p:sldId id="386" r:id="rId47"/>
    <p:sldId id="387" r:id="rId48"/>
    <p:sldId id="404" r:id="rId49"/>
    <p:sldId id="390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BF155A-BB45-4EEB-837C-C39DFBDC50BC}" v="1" dt="2023-10-12T22:56:13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93BF155A-BB45-4EEB-837C-C39DFBDC50BC}"/>
    <pc:docChg chg="undo custSel modSld">
      <pc:chgData name="Dmytro Rusanovskyy" userId="621f73b1-0084-4349-83c1-86917e0e3bb7" providerId="ADAL" clId="{93BF155A-BB45-4EEB-837C-C39DFBDC50BC}" dt="2023-10-12T22:56:47.822" v="26" actId="20577"/>
      <pc:docMkLst>
        <pc:docMk/>
      </pc:docMkLst>
      <pc:sldChg chg="modSp mod">
        <pc:chgData name="Dmytro Rusanovskyy" userId="621f73b1-0084-4349-83c1-86917e0e3bb7" providerId="ADAL" clId="{93BF155A-BB45-4EEB-837C-C39DFBDC50BC}" dt="2023-10-12T22:56:47.822" v="26" actId="20577"/>
        <pc:sldMkLst>
          <pc:docMk/>
          <pc:sldMk cId="2311703906" sldId="354"/>
        </pc:sldMkLst>
        <pc:graphicFrameChg chg="modGraphic">
          <ac:chgData name="Dmytro Rusanovskyy" userId="621f73b1-0084-4349-83c1-86917e0e3bb7" providerId="ADAL" clId="{93BF155A-BB45-4EEB-837C-C39DFBDC50BC}" dt="2023-10-12T22:56:47.822" v="26" actId="20577"/>
          <ac:graphicFrameMkLst>
            <pc:docMk/>
            <pc:sldMk cId="2311703906" sldId="354"/>
            <ac:graphicFrameMk id="122" creationId="{00000000-0000-0000-0000-000000000000}"/>
          </ac:graphicFrameMkLst>
        </pc:graphicFrameChg>
      </pc:sldChg>
      <pc:sldChg chg="addSp delSp modSp mod">
        <pc:chgData name="Dmytro Rusanovskyy" userId="621f73b1-0084-4349-83c1-86917e0e3bb7" providerId="ADAL" clId="{93BF155A-BB45-4EEB-837C-C39DFBDC50BC}" dt="2023-10-12T22:56:20.327" v="24" actId="478"/>
        <pc:sldMkLst>
          <pc:docMk/>
          <pc:sldMk cId="2409972288" sldId="363"/>
        </pc:sldMkLst>
        <pc:graphicFrameChg chg="add del mod">
          <ac:chgData name="Dmytro Rusanovskyy" userId="621f73b1-0084-4349-83c1-86917e0e3bb7" providerId="ADAL" clId="{93BF155A-BB45-4EEB-837C-C39DFBDC50BC}" dt="2023-10-12T22:56:20.327" v="24" actId="478"/>
          <ac:graphicFrameMkLst>
            <pc:docMk/>
            <pc:sldMk cId="2409972288" sldId="363"/>
            <ac:graphicFrameMk id="2" creationId="{FBD788FF-FB8E-2844-52FF-DD87DF8C8E7D}"/>
          </ac:graphicFrameMkLst>
        </pc:graphicFrameChg>
      </pc:sldChg>
      <pc:sldChg chg="modSp mod">
        <pc:chgData name="Dmytro Rusanovskyy" userId="621f73b1-0084-4349-83c1-86917e0e3bb7" providerId="ADAL" clId="{93BF155A-BB45-4EEB-837C-C39DFBDC50BC}" dt="2023-10-12T22:45:01.444" v="20" actId="20577"/>
        <pc:sldMkLst>
          <pc:docMk/>
          <pc:sldMk cId="1629207865" sldId="376"/>
        </pc:sldMkLst>
        <pc:spChg chg="mod">
          <ac:chgData name="Dmytro Rusanovskyy" userId="621f73b1-0084-4349-83c1-86917e0e3bb7" providerId="ADAL" clId="{93BF155A-BB45-4EEB-837C-C39DFBDC50BC}" dt="2023-10-12T22:45:01.444" v="20" actId="20577"/>
          <ac:spMkLst>
            <pc:docMk/>
            <pc:sldMk cId="1629207865" sldId="376"/>
            <ac:spMk id="94" creationId="{00000000-0000-0000-0000-000000000000}"/>
          </ac:spMkLst>
        </pc:spChg>
      </pc:sldChg>
      <pc:sldChg chg="modSp mod">
        <pc:chgData name="Dmytro Rusanovskyy" userId="621f73b1-0084-4349-83c1-86917e0e3bb7" providerId="ADAL" clId="{93BF155A-BB45-4EEB-837C-C39DFBDC50BC}" dt="2023-10-12T22:43:37.293" v="17" actId="6549"/>
        <pc:sldMkLst>
          <pc:docMk/>
          <pc:sldMk cId="3765796104" sldId="377"/>
        </pc:sldMkLst>
        <pc:spChg chg="mod">
          <ac:chgData name="Dmytro Rusanovskyy" userId="621f73b1-0084-4349-83c1-86917e0e3bb7" providerId="ADAL" clId="{93BF155A-BB45-4EEB-837C-C39DFBDC50BC}" dt="2023-10-12T22:43:37.293" v="17" actId="6549"/>
          <ac:spMkLst>
            <pc:docMk/>
            <pc:sldMk cId="3765796104" sldId="377"/>
            <ac:spMk id="94" creationId="{00000000-0000-0000-0000-000000000000}"/>
          </ac:spMkLst>
        </pc:spChg>
      </pc:sldChg>
      <pc:sldChg chg="modSp mod">
        <pc:chgData name="Dmytro Rusanovskyy" userId="621f73b1-0084-4349-83c1-86917e0e3bb7" providerId="ADAL" clId="{93BF155A-BB45-4EEB-837C-C39DFBDC50BC}" dt="2023-10-12T22:56:13.912" v="22" actId="27636"/>
        <pc:sldMkLst>
          <pc:docMk/>
          <pc:sldMk cId="2718238254" sldId="391"/>
        </pc:sldMkLst>
        <pc:spChg chg="mod">
          <ac:chgData name="Dmytro Rusanovskyy" userId="621f73b1-0084-4349-83c1-86917e0e3bb7" providerId="ADAL" clId="{93BF155A-BB45-4EEB-837C-C39DFBDC50BC}" dt="2023-10-12T22:56:13.912" v="22" actId="27636"/>
          <ac:spMkLst>
            <pc:docMk/>
            <pc:sldMk cId="2718238254" sldId="391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1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440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hyperlink" Target="https://jvet-experts.org/doc_end_user/current_document.php?id=1345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349" TargetMode="External"/><Relationship Id="rId7" Type="http://schemas.openxmlformats.org/officeDocument/2006/relationships/hyperlink" Target="https://jvet-experts.org/doc_end_user/current_document.php?id=1353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23" TargetMode="External"/><Relationship Id="rId5" Type="http://schemas.openxmlformats.org/officeDocument/2006/relationships/hyperlink" Target="https://jvet-experts.org/doc_end_user/current_document.php?id=13453" TargetMode="External"/><Relationship Id="rId4" Type="http://schemas.openxmlformats.org/officeDocument/2006/relationships/hyperlink" Target="https://jvet-experts.org/doc_end_user/current_document.php?id=13411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39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350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41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23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17" TargetMode="External"/><Relationship Id="rId5" Type="http://schemas.openxmlformats.org/officeDocument/2006/relationships/hyperlink" Target="https://jvet-experts.org/doc_end_user/current_document.php?id=13333" TargetMode="External"/><Relationship Id="rId4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412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2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-experts.org/doc_end_user/current_document.php?id=13466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536" TargetMode="External"/><Relationship Id="rId2" Type="http://schemas.openxmlformats.org/officeDocument/2006/relationships/hyperlink" Target="https://jvet-experts.org/doc_end_user/current_document.php?id=13334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350" TargetMode="External"/><Relationship Id="rId13" Type="http://schemas.openxmlformats.org/officeDocument/2006/relationships/hyperlink" Target="https://jvet-experts.org/doc_end_user/current_document.php?id=13334" TargetMode="External"/><Relationship Id="rId3" Type="http://schemas.openxmlformats.org/officeDocument/2006/relationships/hyperlink" Target="https://jvet-experts.org/doc_end_user/current_document.php?id=13411" TargetMode="External"/><Relationship Id="rId7" Type="http://schemas.openxmlformats.org/officeDocument/2006/relationships/hyperlink" Target="https://jvet-experts.org/doc_end_user/current_document.php?id=13439" TargetMode="External"/><Relationship Id="rId12" Type="http://schemas.openxmlformats.org/officeDocument/2006/relationships/hyperlink" Target="https://jvet-experts.org/doc_end_user/current_document.php?id=13466" TargetMode="External"/><Relationship Id="rId2" Type="http://schemas.openxmlformats.org/officeDocument/2006/relationships/hyperlink" Target="https://jvet-experts.org/doc_end_user/current_document.php?id=133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453" TargetMode="External"/><Relationship Id="rId11" Type="http://schemas.openxmlformats.org/officeDocument/2006/relationships/hyperlink" Target="https://jvet-experts.org/doc_end_user/current_document.php?id=13412" TargetMode="External"/><Relationship Id="rId5" Type="http://schemas.openxmlformats.org/officeDocument/2006/relationships/hyperlink" Target="https://jvet-experts.org/doc_end_user/current_document.php?id=13349" TargetMode="External"/><Relationship Id="rId10" Type="http://schemas.openxmlformats.org/officeDocument/2006/relationships/hyperlink" Target="https://jvet-experts.org/doc_end_user/current_document.php?id=13333" TargetMode="External"/><Relationship Id="rId4" Type="http://schemas.openxmlformats.org/officeDocument/2006/relationships/hyperlink" Target="https://jvet-experts.org/doc_end_user/current_document.php?id=13440" TargetMode="External"/><Relationship Id="rId9" Type="http://schemas.openxmlformats.org/officeDocument/2006/relationships/hyperlink" Target="https://jvet-experts.org/doc_end_user/current_document.php?id=13441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hyperlink" Target="https://jvet-experts.org/doc_end_user/current_document.php?id=13479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366" TargetMode="External"/><Relationship Id="rId5" Type="http://schemas.openxmlformats.org/officeDocument/2006/relationships/hyperlink" Target="https://jvet-experts.org/doc_end_user/current_document.php?id=13304" TargetMode="External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532" TargetMode="External"/><Relationship Id="rId4" Type="http://schemas.openxmlformats.org/officeDocument/2006/relationships/hyperlink" Target="https://jvet-experts.org/doc_end_user/current_document.php?id=13471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545" TargetMode="External"/><Relationship Id="rId5" Type="http://schemas.openxmlformats.org/officeDocument/2006/relationships/hyperlink" Target="https://jvet-experts.org/doc_end_user/current_document.php?id=13480" TargetMode="External"/><Relationship Id="rId4" Type="http://schemas.openxmlformats.org/officeDocument/2006/relationships/hyperlink" Target="https://jvet-experts.org/doc_end_user/documents/32_Hannover/wg11/JVET-AF0139-v1.zip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287" TargetMode="External"/><Relationship Id="rId2" Type="http://schemas.openxmlformats.org/officeDocument/2006/relationships/hyperlink" Target="https://jvet-experts.org/doc_end_user/current_document.php?id=1309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397" TargetMode="External"/><Relationship Id="rId5" Type="http://schemas.openxmlformats.org/officeDocument/2006/relationships/hyperlink" Target="https://jvet-experts.org/doc_end_user/current_document.php?id=13471" TargetMode="External"/><Relationship Id="rId4" Type="http://schemas.openxmlformats.org/officeDocument/2006/relationships/hyperlink" Target="https://jvet-experts.org/doc_end_user/current_document.php?id=13304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-experts.org/doc_end_user/current_document.php?id=1328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Convolutions in BBB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27989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854414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15118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60467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EE1-1.1.1-test1</a:t>
            </a:r>
          </a:p>
          <a:p>
            <a:r>
              <a:rPr lang="en-US" dirty="0">
                <a:solidFill>
                  <a:srgbClr val="0070C0"/>
                </a:solidFill>
              </a:rPr>
              <a:t>JVET-AF0153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422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1.28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140205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size=4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316389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0" name="Table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40122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1" name="TextBox 100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96549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</a:t>
            </a:r>
            <a:r>
              <a:rPr lang="en-US" altLang="zh-CN" dirty="0">
                <a:solidFill>
                  <a:srgbClr val="0070C0"/>
                </a:solidFill>
              </a:rPr>
              <a:t>1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7957902" y="6033931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262251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  <a:r>
              <a:rPr lang="en-US" altLang="zh-CN" dirty="0"/>
              <a:t>, for 3x1 conv</a:t>
            </a:r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643163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285938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5799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</a:t>
            </a:r>
            <a:r>
              <a:rPr lang="en-US" altLang="zh-CN" dirty="0">
                <a:solidFill>
                  <a:srgbClr val="0070C0"/>
                </a:solidFill>
              </a:rPr>
              <a:t>2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419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1.27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262251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size=2, for 1x3 conv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135127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1" name="Rectangle 1">
            <a:extLst>
              <a:ext uri="{FF2B5EF4-FFF2-40B4-BE49-F238E27FC236}">
                <a16:creationId xmlns:a16="http://schemas.microsoft.com/office/drawing/2014/main" xmlns="" id="{4024D703-902E-C86C-6AE9-0EA7F47E8C8A}"/>
              </a:ext>
            </a:extLst>
          </p:cNvPr>
          <p:cNvSpPr/>
          <p:nvPr/>
        </p:nvSpPr>
        <p:spPr>
          <a:xfrm>
            <a:off x="8583529" y="600350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7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EE1-1.1.4b3</a:t>
            </a:r>
          </a:p>
          <a:p>
            <a:r>
              <a:rPr lang="en-US" dirty="0">
                <a:solidFill>
                  <a:srgbClr val="0070C0"/>
                </a:solidFill>
              </a:rPr>
              <a:t>JVET-AF0182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349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1.05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09309" y="501659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4458148" y="502015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440873" y="1115113"/>
            <a:ext cx="341856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size=2, for both 1x3 and 3x1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91" name="Rectangle 1">
            <a:extLst>
              <a:ext uri="{FF2B5EF4-FFF2-40B4-BE49-F238E27FC236}">
                <a16:creationId xmlns:a16="http://schemas.microsoft.com/office/drawing/2014/main" xmlns="" id="{3B3E877B-25BC-2265-A1BF-3DB22A46EDCE}"/>
              </a:ext>
            </a:extLst>
          </p:cNvPr>
          <p:cNvSpPr/>
          <p:nvPr/>
        </p:nvSpPr>
        <p:spPr>
          <a:xfrm>
            <a:off x="8687839" y="6003382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5">
            <a:extLst>
              <a:ext uri="{FF2B5EF4-FFF2-40B4-BE49-F238E27FC236}">
                <a16:creationId xmlns:a16="http://schemas.microsoft.com/office/drawing/2014/main" xmlns="" id="{92BF0944-7E03-F2A2-5F8E-603B6D4A8106}"/>
              </a:ext>
            </a:extLst>
          </p:cNvPr>
          <p:cNvSpPr/>
          <p:nvPr/>
        </p:nvSpPr>
        <p:spPr>
          <a:xfrm>
            <a:off x="7936678" y="5984086"/>
            <a:ext cx="350982" cy="14653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1054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EE1-1.1.1-test 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-6.2%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406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-5.8%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-0.4%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-7.4%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2.6%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2.4%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3074913"/>
            <a:ext cx="93211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Reduction of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doesn't result in reduction of run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group convolutions are not equally for each group size optimized in SADL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FF0000"/>
                </a:solidFill>
              </a:rPr>
              <a:t>contradict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to each other, need to select </a:t>
            </a:r>
          </a:p>
        </p:txBody>
      </p:sp>
    </p:spTree>
    <p:extLst>
      <p:ext uri="{BB962C8B-B14F-4D97-AF65-F5344CB8AC3E}">
        <p14:creationId xmlns:p14="http://schemas.microsoft.com/office/powerpoint/2010/main" val="277833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channels in BBB reduction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5530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8997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40997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EE1-1.1.2</a:t>
            </a:r>
          </a:p>
          <a:p>
            <a:r>
              <a:rPr lang="en-US" dirty="0">
                <a:solidFill>
                  <a:srgbClr val="0070C0"/>
                </a:solidFill>
              </a:rPr>
              <a:t>JVET-AF0102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426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1.3M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585495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8667810" y="1514748"/>
            <a:ext cx="254000" cy="31466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4388018" y="4022621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5185778" y="4037658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urved Up Arrow 1"/>
          <p:cNvSpPr/>
          <p:nvPr/>
        </p:nvSpPr>
        <p:spPr>
          <a:xfrm>
            <a:off x="4570840" y="5045053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54459" y="3757560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977669" y="5017686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642187" y="5076952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231170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Operation point (LOP) new design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EE1-0</a:t>
            </a:r>
          </a:p>
        </p:txBody>
      </p:sp>
    </p:spTree>
    <p:extLst>
      <p:ext uri="{BB962C8B-B14F-4D97-AF65-F5344CB8AC3E}">
        <p14:creationId xmlns:p14="http://schemas.microsoft.com/office/powerpoint/2010/main" val="3362969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60467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EE1-1.1.1-test2</a:t>
            </a:r>
          </a:p>
          <a:p>
            <a:r>
              <a:rPr lang="en-US" dirty="0">
                <a:solidFill>
                  <a:srgbClr val="0070C0"/>
                </a:solidFill>
              </a:rPr>
              <a:t>JVET-AF0153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8*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442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1.35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31470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47301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8627119" y="734836"/>
            <a:ext cx="294691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9865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40775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EE1-1.1.5</a:t>
            </a:r>
          </a:p>
          <a:p>
            <a:r>
              <a:rPr lang="en-US" b="1" u="sng" dirty="0">
                <a:hlinkClick r:id="rId2"/>
              </a:rPr>
              <a:t>JVET-AF0192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8667810" y="149346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185778" y="4037658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Curved Up Arrow 97"/>
          <p:cNvSpPr/>
          <p:nvPr/>
        </p:nvSpPr>
        <p:spPr>
          <a:xfrm>
            <a:off x="4549908" y="5150186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0" name="Curved Up Arrow 99"/>
          <p:cNvSpPr/>
          <p:nvPr/>
        </p:nvSpPr>
        <p:spPr>
          <a:xfrm rot="10800000">
            <a:off x="4549907" y="3789189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434813" y="4043957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Curved Up Arrow 103"/>
          <p:cNvSpPr/>
          <p:nvPr/>
        </p:nvSpPr>
        <p:spPr>
          <a:xfrm>
            <a:off x="8114393" y="6145642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Curved Up Arrow 104"/>
          <p:cNvSpPr/>
          <p:nvPr/>
        </p:nvSpPr>
        <p:spPr>
          <a:xfrm rot="10800000">
            <a:off x="8100798" y="4741714"/>
            <a:ext cx="708953" cy="242681"/>
          </a:xfrm>
          <a:prstGeom prst="curvedUpArrow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977669" y="5017686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642187" y="5076952"/>
            <a:ext cx="254000" cy="595266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4462857" y="5038124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5242151" y="5052328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7999059" y="6072306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8634518" y="5997672"/>
            <a:ext cx="208783" cy="97857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5">
            <a:extLst>
              <a:ext uri="{FF2B5EF4-FFF2-40B4-BE49-F238E27FC236}">
                <a16:creationId xmlns:a16="http://schemas.microsoft.com/office/drawing/2014/main" xmlns="" id="{959AE74E-2D37-2CA1-4270-6AC09A22D058}"/>
              </a:ext>
            </a:extLst>
          </p:cNvPr>
          <p:cNvSpPr/>
          <p:nvPr/>
        </p:nvSpPr>
        <p:spPr>
          <a:xfrm>
            <a:off x="1032078" y="623470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95">
            <a:extLst>
              <a:ext uri="{FF2B5EF4-FFF2-40B4-BE49-F238E27FC236}">
                <a16:creationId xmlns:a16="http://schemas.microsoft.com/office/drawing/2014/main" xmlns="" id="{A0559FC9-0A0F-6115-0E00-BB3FD8B2CB14}"/>
              </a:ext>
            </a:extLst>
          </p:cNvPr>
          <p:cNvSpPr/>
          <p:nvPr/>
        </p:nvSpPr>
        <p:spPr>
          <a:xfrm>
            <a:off x="764064" y="6508169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8840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EE1-1.1.2b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JVET-AF0102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EE1-1.1.1-test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EE1-1.1.5.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JVET-AF0192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99018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Noticeable</a:t>
            </a:r>
            <a:r>
              <a:rPr lang="en-US" dirty="0"/>
              <a:t> reduction of run time for EE1-1.1.2b and EE1-1.1.5 (C</a:t>
            </a:r>
            <a:r>
              <a:rPr lang="en-US" baseline="-25000" dirty="0"/>
              <a:t>31</a:t>
            </a:r>
            <a:r>
              <a:rPr lang="en-US" dirty="0"/>
              <a:t> = 64</a:t>
            </a:r>
            <a:r>
              <a:rPr lang="en-US" dirty="0">
                <a:sym typeface="Wingdings" panose="05000000000000000000" pitchFamily="2" charset="2"/>
              </a:rPr>
              <a:t>48 and group convolution</a:t>
            </a:r>
            <a:r>
              <a:rPr lang="en-US" dirty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Reason to be clarified with NNVC SW coordinators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00B050"/>
                </a:solidFill>
              </a:rPr>
              <a:t>do not contradict </a:t>
            </a:r>
            <a:r>
              <a:rPr lang="en-US" dirty="0"/>
              <a:t>to each other </a:t>
            </a:r>
          </a:p>
        </p:txBody>
      </p:sp>
      <p:sp>
        <p:nvSpPr>
          <p:cNvPr id="6" name="Rectangle 5"/>
          <p:cNvSpPr/>
          <p:nvPr/>
        </p:nvSpPr>
        <p:spPr>
          <a:xfrm>
            <a:off x="8697556" y="6131468"/>
            <a:ext cx="2967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6"/>
              </a:rPr>
              <a:t>Cross-check </a:t>
            </a:r>
            <a:r>
              <a:rPr lang="en-US" dirty="0">
                <a:latin typeface="Arial" panose="020B0604020202020204" pitchFamily="34" charset="0"/>
                <a:hlinkClick r:id="rId7"/>
              </a:rPr>
              <a:t>JVET-AF0267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“Head” simplifications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EE1-1.1.x</a:t>
            </a:r>
          </a:p>
        </p:txBody>
      </p:sp>
    </p:spTree>
    <p:extLst>
      <p:ext uri="{BB962C8B-B14F-4D97-AF65-F5344CB8AC3E}">
        <p14:creationId xmlns:p14="http://schemas.microsoft.com/office/powerpoint/2010/main" val="18894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16537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12549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JVET-AF0181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457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576298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4081894" y="2778620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03">
            <a:extLst>
              <a:ext uri="{FF2B5EF4-FFF2-40B4-BE49-F238E27FC236}">
                <a16:creationId xmlns:a16="http://schemas.microsoft.com/office/drawing/2014/main" xmlns="" id="{E0B58559-C13C-F624-A56E-1DFCDE4EEE4C}"/>
              </a:ext>
            </a:extLst>
          </p:cNvPr>
          <p:cNvSpPr/>
          <p:nvPr/>
        </p:nvSpPr>
        <p:spPr>
          <a:xfrm>
            <a:off x="1639721" y="6241524"/>
            <a:ext cx="2512273" cy="553343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 worst-case inference memory reduction</a:t>
            </a:r>
          </a:p>
        </p:txBody>
      </p:sp>
    </p:spTree>
    <p:extLst>
      <p:ext uri="{BB962C8B-B14F-4D97-AF65-F5344CB8AC3E}">
        <p14:creationId xmlns:p14="http://schemas.microsoft.com/office/powerpoint/2010/main" val="104035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EE1-1.1.3</a:t>
            </a:r>
          </a:p>
          <a:p>
            <a:r>
              <a:rPr lang="en-US" dirty="0">
                <a:solidFill>
                  <a:srgbClr val="0070C0"/>
                </a:solidFill>
              </a:rPr>
              <a:t>JVET-AF0103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472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51974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163965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1246666" y="5572814"/>
            <a:ext cx="350982" cy="33766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1196542" y="3105603"/>
            <a:ext cx="350982" cy="33766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6803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677095"/>
              </p:ext>
            </p:extLst>
          </p:nvPr>
        </p:nvGraphicFramePr>
        <p:xfrm>
          <a:off x="668867" y="1855788"/>
          <a:ext cx="11328396" cy="7068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JVET-AF0103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64307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Noticeable</a:t>
            </a:r>
            <a:r>
              <a:rPr lang="en-US" dirty="0"/>
              <a:t> reduction of run time in both tests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Reason to be clarified with NNVC SW coordinators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Good indication that “Head” blocks requires simplification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Strangely large gain in PSNR-V shows up at LBD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Possible reason – training problem if NNVC-6.0 HOP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simplifications </a:t>
            </a:r>
            <a:r>
              <a:rPr lang="en-US" u="sng" dirty="0">
                <a:solidFill>
                  <a:srgbClr val="00B050"/>
                </a:solidFill>
              </a:rPr>
              <a:t>do not contradict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to each other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4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Separate Luma/Chroma models, combinations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EE1-1.1.4c/d</a:t>
            </a:r>
          </a:p>
        </p:txBody>
      </p:sp>
    </p:spTree>
    <p:extLst>
      <p:ext uri="{BB962C8B-B14F-4D97-AF65-F5344CB8AC3E}">
        <p14:creationId xmlns:p14="http://schemas.microsoft.com/office/powerpoint/2010/main" val="16357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92320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76380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39257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3462003" y="347133"/>
            <a:ext cx="1955407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NNVC-6.0 (default)</a:t>
            </a:r>
          </a:p>
          <a:p>
            <a:r>
              <a:rPr lang="en-US" dirty="0">
                <a:solidFill>
                  <a:srgbClr val="0070C0"/>
                </a:solidFill>
              </a:rPr>
              <a:t>LOP &amp; NN-Intra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390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0.2M</a:t>
            </a:r>
          </a:p>
        </p:txBody>
      </p: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227396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0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292" y="2549706"/>
            <a:ext cx="6877242" cy="3262144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9761011" y="6148430"/>
            <a:ext cx="1390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pic>
        <p:nvPicPr>
          <p:cNvPr id="102" name="Picture 101" descr="Diagram&#10;&#10;Description automatically generated"/>
          <p:cNvPicPr/>
          <p:nvPr/>
        </p:nvPicPr>
        <p:blipFill>
          <a:blip r:embed="rId3"/>
          <a:stretch>
            <a:fillRect/>
          </a:stretch>
        </p:blipFill>
        <p:spPr>
          <a:xfrm>
            <a:off x="7334052" y="2406770"/>
            <a:ext cx="4760182" cy="277770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6340" y="2283182"/>
            <a:ext cx="1469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LOP NN-filter 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8334251" y="2222104"/>
            <a:ext cx="993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NN-Intra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-350982" y="2333365"/>
            <a:ext cx="7519533" cy="45288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105"/>
          <p:cNvSpPr/>
          <p:nvPr/>
        </p:nvSpPr>
        <p:spPr>
          <a:xfrm>
            <a:off x="7168550" y="2329132"/>
            <a:ext cx="5193837" cy="45288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9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72835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EE1-1.1.4c </a:t>
            </a:r>
            <a:r>
              <a:rPr lang="en-US" dirty="0" err="1">
                <a:solidFill>
                  <a:srgbClr val="0070C0"/>
                </a:solidFill>
              </a:rPr>
              <a:t>Luma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473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10602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760017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6" name="Rectangle 95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5400000">
            <a:off x="1719455" y="169742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cxnSp>
        <p:nvCxnSpPr>
          <p:cNvPr id="101" name="Elbow Connector 100"/>
          <p:cNvCxnSpPr>
            <a:stCxn id="100" idx="3"/>
          </p:cNvCxnSpPr>
          <p:nvPr/>
        </p:nvCxnSpPr>
        <p:spPr>
          <a:xfrm rot="5400000">
            <a:off x="1037125" y="247518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1042085" y="685756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507820" y="792584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7">
            <a:extLst>
              <a:ext uri="{FF2B5EF4-FFF2-40B4-BE49-F238E27FC236}">
                <a16:creationId xmlns:a16="http://schemas.microsoft.com/office/drawing/2014/main" xmlns="" id="{75A96E72-FFB1-F8E8-FAFC-98CFDAACF318}"/>
              </a:ext>
            </a:extLst>
          </p:cNvPr>
          <p:cNvSpPr/>
          <p:nvPr/>
        </p:nvSpPr>
        <p:spPr>
          <a:xfrm>
            <a:off x="8762049" y="1469456"/>
            <a:ext cx="426732" cy="31394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1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3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52266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EE1-1.1.4c Chroma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5*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473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1.42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042903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531774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13">
            <a:extLst>
              <a:ext uri="{FF2B5EF4-FFF2-40B4-BE49-F238E27FC236}">
                <a16:creationId xmlns:a16="http://schemas.microsoft.com/office/drawing/2014/main" xmlns="" id="{D54940CC-0F86-1D78-10C2-AD8C02D96CEB}"/>
              </a:ext>
            </a:extLst>
          </p:cNvPr>
          <p:cNvSpPr/>
          <p:nvPr/>
        </p:nvSpPr>
        <p:spPr>
          <a:xfrm>
            <a:off x="8682039" y="505528"/>
            <a:ext cx="350982" cy="132687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75240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EE1-1.1.4d </a:t>
            </a:r>
            <a:r>
              <a:rPr lang="en-US" dirty="0" err="1">
                <a:solidFill>
                  <a:srgbClr val="0070C0"/>
                </a:solidFill>
              </a:rPr>
              <a:t>Luma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390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916789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4820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8" name="Rectangle 97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5400000">
            <a:off x="1719455" y="169742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cxnSp>
        <p:nvCxnSpPr>
          <p:cNvPr id="101" name="Elbow Connector 100"/>
          <p:cNvCxnSpPr>
            <a:stCxn id="100" idx="3"/>
          </p:cNvCxnSpPr>
          <p:nvPr/>
        </p:nvCxnSpPr>
        <p:spPr>
          <a:xfrm rot="5400000">
            <a:off x="1037125" y="247518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1042085" y="685756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507820" y="792584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/>
          <p:cNvSpPr/>
          <p:nvPr/>
        </p:nvSpPr>
        <p:spPr>
          <a:xfrm>
            <a:off x="8014308" y="5963344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446903" y="4967159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97">
            <a:extLst>
              <a:ext uri="{FF2B5EF4-FFF2-40B4-BE49-F238E27FC236}">
                <a16:creationId xmlns:a16="http://schemas.microsoft.com/office/drawing/2014/main" xmlns="" id="{7771E863-C5A8-2FA3-CC1A-BA955AC8D94D}"/>
              </a:ext>
            </a:extLst>
          </p:cNvPr>
          <p:cNvSpPr/>
          <p:nvPr/>
        </p:nvSpPr>
        <p:spPr>
          <a:xfrm>
            <a:off x="8762049" y="1469456"/>
            <a:ext cx="426732" cy="31394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03">
            <a:extLst>
              <a:ext uri="{FF2B5EF4-FFF2-40B4-BE49-F238E27FC236}">
                <a16:creationId xmlns:a16="http://schemas.microsoft.com/office/drawing/2014/main" xmlns="" id="{18446629-1619-AC7D-1652-203311B20ACA}"/>
              </a:ext>
            </a:extLst>
          </p:cNvPr>
          <p:cNvSpPr/>
          <p:nvPr/>
        </p:nvSpPr>
        <p:spPr>
          <a:xfrm>
            <a:off x="1639721" y="6241524"/>
            <a:ext cx="2512273" cy="553343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 worst-case inference memory reduction</a:t>
            </a:r>
          </a:p>
        </p:txBody>
      </p:sp>
    </p:spTree>
    <p:extLst>
      <p:ext uri="{BB962C8B-B14F-4D97-AF65-F5344CB8AC3E}">
        <p14:creationId xmlns:p14="http://schemas.microsoft.com/office/powerpoint/2010/main" val="236413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strike="sngStrike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strike="sngStrike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gCONV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3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7631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EE1-1.1.4d Chroma</a:t>
            </a:r>
          </a:p>
          <a:p>
            <a:r>
              <a:rPr lang="en-US" dirty="0">
                <a:solidFill>
                  <a:srgbClr val="0070C0"/>
                </a:solidFill>
              </a:rPr>
              <a:t>JVET-AF0183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20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5*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390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1.23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04998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800063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4" name="Rectangle 103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d2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d4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</a:t>
            </a:r>
            <a:r>
              <a:rPr lang="en-US" sz="1600" dirty="0">
                <a:solidFill>
                  <a:schemeClr val="tx1"/>
                </a:solidFill>
              </a:rPr>
              <a:t>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d5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1009378" y="1221051"/>
            <a:ext cx="252115" cy="4722305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4127851" y="2730920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9672639" y="505527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8014308" y="5963344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4446903" y="4967159"/>
            <a:ext cx="239627" cy="279039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3440873" y="1115113"/>
            <a:ext cx="13651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group size=2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822" y="626950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817881" y="6561134"/>
            <a:ext cx="350982" cy="258628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2" name="Rectangle 113">
            <a:extLst>
              <a:ext uri="{FF2B5EF4-FFF2-40B4-BE49-F238E27FC236}">
                <a16:creationId xmlns:a16="http://schemas.microsoft.com/office/drawing/2014/main" xmlns="" id="{F7D3E31A-2560-B6A0-2D7B-AF05276D58AE}"/>
              </a:ext>
            </a:extLst>
          </p:cNvPr>
          <p:cNvSpPr/>
          <p:nvPr/>
        </p:nvSpPr>
        <p:spPr>
          <a:xfrm>
            <a:off x="8682039" y="505528"/>
            <a:ext cx="350982" cy="1326870"/>
          </a:xfrm>
          <a:prstGeom prst="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7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 vs NNVC-HOP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8867" y="1855788"/>
          <a:ext cx="11328396" cy="7068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75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1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9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3310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#</a:t>
                      </a:r>
                      <a:r>
                        <a:rPr lang="en-US" sz="1100" u="none" strike="noStrike" dirty="0" err="1">
                          <a:effectLst/>
                        </a:rPr>
                        <a:t>Param</a:t>
                      </a:r>
                      <a:r>
                        <a:rPr lang="en-US" sz="1100" u="none" strike="noStrike" dirty="0">
                          <a:effectLst/>
                        </a:rPr>
                        <a:t>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</a:t>
                      </a:r>
                      <a:r>
                        <a:rPr lang="en-US" sz="1100" u="none" strike="noStrike" dirty="0" err="1">
                          <a:effectLst/>
                        </a:rPr>
                        <a:t>pxl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vs NNVC-HOP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All intra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 vs NNVC-HOP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NNVC-6.0-HOP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JVET-AF0014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EE1-1.1.4d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JVET-AF0183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8867" y="2827867"/>
            <a:ext cx="63270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Observations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Reduction of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doesn't result in reduction of run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Needs to double checked with cross-checker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Two separate filters for </a:t>
            </a:r>
            <a:r>
              <a:rPr lang="en-US" dirty="0" err="1" smtClean="0"/>
              <a:t>Luma</a:t>
            </a:r>
            <a:r>
              <a:rPr lang="en-US" dirty="0" smtClean="0"/>
              <a:t> and Chroma: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u="sng" dirty="0" smtClean="0"/>
              <a:t>Pros</a:t>
            </a:r>
            <a:r>
              <a:rPr lang="en-US" dirty="0" smtClean="0"/>
              <a:t>: easy to disable Chroma filter for w/b content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u="sng" dirty="0" smtClean="0"/>
              <a:t>Cons</a:t>
            </a:r>
            <a:r>
              <a:rPr lang="en-US" dirty="0" smtClean="0"/>
              <a:t>: need to train two models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697556" y="6131468"/>
            <a:ext cx="2967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Cross-check JVET-AF0260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42" y="1690688"/>
            <a:ext cx="5477933" cy="37549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875" y="1690688"/>
            <a:ext cx="5767725" cy="376013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05774" y="1323942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Y only </a:t>
            </a:r>
          </a:p>
        </p:txBody>
      </p:sp>
    </p:spTree>
    <p:extLst>
      <p:ext uri="{BB962C8B-B14F-4D97-AF65-F5344CB8AC3E}">
        <p14:creationId xmlns:p14="http://schemas.microsoft.com/office/powerpoint/2010/main" val="12058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HOP variations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38" y="1616797"/>
            <a:ext cx="5732971" cy="37549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809" y="1616425"/>
            <a:ext cx="5678173" cy="37553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05774" y="1323942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PSNR Y only </a:t>
            </a:r>
          </a:p>
        </p:txBody>
      </p:sp>
    </p:spTree>
    <p:extLst>
      <p:ext uri="{BB962C8B-B14F-4D97-AF65-F5344CB8AC3E}">
        <p14:creationId xmlns:p14="http://schemas.microsoft.com/office/powerpoint/2010/main" val="149658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application aspects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EE1-1.2</a:t>
            </a:r>
          </a:p>
        </p:txBody>
      </p:sp>
    </p:spTree>
    <p:extLst>
      <p:ext uri="{BB962C8B-B14F-4D97-AF65-F5344CB8AC3E}">
        <p14:creationId xmlns:p14="http://schemas.microsoft.com/office/powerpoint/2010/main" val="3847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EE-1.2.1 Residual offset</a:t>
            </a:r>
          </a:p>
        </p:txBody>
      </p:sp>
      <p:pic>
        <p:nvPicPr>
          <p:cNvPr id="4" name="图片 3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4363" y="1803959"/>
            <a:ext cx="5144655" cy="890409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215076" y="2189017"/>
            <a:ext cx="3230087" cy="3669969"/>
            <a:chOff x="-98960" y="2290305"/>
            <a:chExt cx="3880044" cy="3845772"/>
          </a:xfrm>
        </p:grpSpPr>
        <p:sp>
          <p:nvSpPr>
            <p:cNvPr id="5" name="Rectangle 4"/>
            <p:cNvSpPr/>
            <p:nvPr/>
          </p:nvSpPr>
          <p:spPr>
            <a:xfrm rot="5400000">
              <a:off x="833675" y="2202773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Rec</a:t>
              </a:r>
              <a:r>
                <a:rPr lang="en-US" sz="12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2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6" name="Rectangle 5"/>
            <p:cNvSpPr/>
            <p:nvPr/>
          </p:nvSpPr>
          <p:spPr>
            <a:xfrm rot="5400000">
              <a:off x="-7988" y="2199334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Rec</a:t>
              </a:r>
              <a:r>
                <a:rPr lang="en-US" sz="12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200" dirty="0" err="1">
                  <a:solidFill>
                    <a:schemeClr val="tx1"/>
                  </a:solidFill>
                </a:rPr>
                <a:t>Y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Arrow Connector 7"/>
            <p:cNvCxnSpPr>
              <a:stCxn id="17" idx="3"/>
              <a:endCxn id="15" idx="1"/>
            </p:cNvCxnSpPr>
            <p:nvPr/>
          </p:nvCxnSpPr>
          <p:spPr>
            <a:xfrm flipV="1">
              <a:off x="2018759" y="4505106"/>
              <a:ext cx="1048400" cy="106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3273084" y="310588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73085" y="535842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11" name="Elbow Connector 10"/>
            <p:cNvCxnSpPr>
              <a:endCxn id="9" idx="2"/>
            </p:cNvCxnSpPr>
            <p:nvPr/>
          </p:nvCxnSpPr>
          <p:spPr>
            <a:xfrm flipV="1">
              <a:off x="3006116" y="3795832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>
              <a:stCxn id="17" idx="3"/>
              <a:endCxn id="10" idx="1"/>
            </p:cNvCxnSpPr>
            <p:nvPr/>
          </p:nvCxnSpPr>
          <p:spPr>
            <a:xfrm>
              <a:off x="2018759" y="4515788"/>
              <a:ext cx="1254326" cy="1187612"/>
            </a:xfrm>
            <a:prstGeom prst="bentConnector3">
              <a:avLst>
                <a:gd name="adj1" fmla="val 131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 rot="16200000">
              <a:off x="3079115" y="4259562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4" name="Rectangle 13"/>
            <p:cNvSpPr/>
            <p:nvPr/>
          </p:nvSpPr>
          <p:spPr>
            <a:xfrm rot="16200000">
              <a:off x="2490061" y="5488692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Crop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3067160" y="4408350"/>
                  <a:ext cx="253274" cy="19351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67160" y="4408350"/>
                  <a:ext cx="253274" cy="19351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11765" r="-11765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2424354" y="5486386"/>
                  <a:ext cx="253274" cy="19351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4354" y="5486386"/>
                  <a:ext cx="253274" cy="19351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1765" r="-11765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Rectangle 16"/>
            <p:cNvSpPr/>
            <p:nvPr/>
          </p:nvSpPr>
          <p:spPr>
            <a:xfrm>
              <a:off x="1265382" y="3343467"/>
              <a:ext cx="753377" cy="234464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Filter</a:t>
              </a:r>
            </a:p>
          </p:txBody>
        </p:sp>
        <p:cxnSp>
          <p:nvCxnSpPr>
            <p:cNvPr id="20" name="Elbow Connector 19"/>
            <p:cNvCxnSpPr>
              <a:stCxn id="5" idx="1"/>
              <a:endCxn id="16" idx="0"/>
            </p:cNvCxnSpPr>
            <p:nvPr/>
          </p:nvCxnSpPr>
          <p:spPr>
            <a:xfrm rot="16200000" flipH="1">
              <a:off x="227066" y="3162461"/>
              <a:ext cx="3184535" cy="1463316"/>
            </a:xfrm>
            <a:prstGeom prst="bentConnector3">
              <a:avLst>
                <a:gd name="adj1" fmla="val -921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>
              <a:stCxn id="6" idx="1"/>
              <a:endCxn id="15" idx="0"/>
            </p:cNvCxnSpPr>
            <p:nvPr/>
          </p:nvCxnSpPr>
          <p:spPr>
            <a:xfrm rot="16200000" flipH="1">
              <a:off x="660881" y="1875434"/>
              <a:ext cx="2118044" cy="2947786"/>
            </a:xfrm>
            <a:prstGeom prst="bentConnector3">
              <a:avLst>
                <a:gd name="adj1" fmla="val -13526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5" idx="3"/>
              <a:endCxn id="17" idx="1"/>
            </p:cNvCxnSpPr>
            <p:nvPr/>
          </p:nvCxnSpPr>
          <p:spPr>
            <a:xfrm rot="16200000" flipH="1">
              <a:off x="323560" y="3573965"/>
              <a:ext cx="1705937" cy="177707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6" idx="3"/>
              <a:endCxn id="17" idx="1"/>
            </p:cNvCxnSpPr>
            <p:nvPr/>
          </p:nvCxnSpPr>
          <p:spPr>
            <a:xfrm rot="16200000" flipH="1">
              <a:off x="-103045" y="3147360"/>
              <a:ext cx="1717483" cy="101937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Down Arrow 38"/>
            <p:cNvSpPr/>
            <p:nvPr/>
          </p:nvSpPr>
          <p:spPr>
            <a:xfrm>
              <a:off x="2812189" y="3799318"/>
              <a:ext cx="260486" cy="513924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0" name="Down Arrow 39"/>
            <p:cNvSpPr/>
            <p:nvPr/>
          </p:nvSpPr>
          <p:spPr>
            <a:xfrm>
              <a:off x="2221442" y="5048623"/>
              <a:ext cx="260486" cy="513924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5892411" y="1434627"/>
            <a:ext cx="268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DengXian"/>
              </a:rPr>
              <a:t>Residual adjustment {1, 2}</a:t>
            </a:r>
            <a:endParaRPr lang="en-US" dirty="0"/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405170"/>
              </p:ext>
            </p:extLst>
          </p:nvPr>
        </p:nvGraphicFramePr>
        <p:xfrm>
          <a:off x="3649436" y="4589526"/>
          <a:ext cx="3088770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21449"/>
              </p:ext>
            </p:extLst>
          </p:nvPr>
        </p:nvGraphicFramePr>
        <p:xfrm>
          <a:off x="6692767" y="4586127"/>
          <a:ext cx="2609226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059352"/>
              </p:ext>
            </p:extLst>
          </p:nvPr>
        </p:nvGraphicFramePr>
        <p:xfrm>
          <a:off x="9301993" y="4578347"/>
          <a:ext cx="260673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8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53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567744" y="4237833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5"/>
              </a:rPr>
              <a:t>JVET-AF0085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6"/>
              </a:rPr>
              <a:t>JVET-AF0254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83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EE-1.2.3 </a:t>
            </a:r>
            <a:r>
              <a:rPr lang="en-CA" b="1" dirty="0"/>
              <a:t>Input and output rotation of model for NNVC in-loop filter</a:t>
            </a:r>
            <a:r>
              <a:rPr lang="en-US" dirty="0"/>
              <a:t>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9626" y="1634694"/>
            <a:ext cx="6180524" cy="26591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44595" y="3767129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JVET-AF0154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4"/>
              </a:rPr>
              <a:t>JVET-AF0257</a:t>
            </a:r>
            <a:r>
              <a:rPr lang="en-US" dirty="0"/>
              <a:t> </a:t>
            </a:r>
          </a:p>
        </p:txBody>
      </p:sp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xmlns="" id="{DCBD1A04-8A8F-9375-BA16-25F17CD6B9E1}"/>
              </a:ext>
            </a:extLst>
          </p:cNvPr>
          <p:cNvGraphicFramePr>
            <a:graphicFrameLocks noGrp="1"/>
          </p:cNvGraphicFramePr>
          <p:nvPr/>
        </p:nvGraphicFramePr>
        <p:xfrm>
          <a:off x="192464" y="4689082"/>
          <a:ext cx="3088770" cy="187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-1.7%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4" name="Table 10">
            <a:extLst>
              <a:ext uri="{FF2B5EF4-FFF2-40B4-BE49-F238E27FC236}">
                <a16:creationId xmlns:a16="http://schemas.microsoft.com/office/drawing/2014/main" xmlns="" id="{2AF850B8-D33A-504A-E545-5F28A118B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248487"/>
              </p:ext>
            </p:extLst>
          </p:nvPr>
        </p:nvGraphicFramePr>
        <p:xfrm>
          <a:off x="3235795" y="4685683"/>
          <a:ext cx="2609226" cy="1885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4959A65-BB30-1EE0-B467-3ADC8AB429E1}"/>
              </a:ext>
            </a:extLst>
          </p:cNvPr>
          <p:cNvSpPr txBox="1"/>
          <p:nvPr/>
        </p:nvSpPr>
        <p:spPr>
          <a:xfrm>
            <a:off x="1736849" y="4273611"/>
            <a:ext cx="2855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 Independent rotation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xmlns="" id="{AFC224CA-60C1-CFF2-DA89-43B5A4708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718545"/>
              </p:ext>
            </p:extLst>
          </p:nvPr>
        </p:nvGraphicFramePr>
        <p:xfrm>
          <a:off x="6217087" y="4689082"/>
          <a:ext cx="3088770" cy="1874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9" name="Table 10">
            <a:extLst>
              <a:ext uri="{FF2B5EF4-FFF2-40B4-BE49-F238E27FC236}">
                <a16:creationId xmlns:a16="http://schemas.microsoft.com/office/drawing/2014/main" xmlns="" id="{49A272B1-4192-A32E-9DE7-B22FDB13D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430034"/>
              </p:ext>
            </p:extLst>
          </p:nvPr>
        </p:nvGraphicFramePr>
        <p:xfrm>
          <a:off x="9305857" y="4660929"/>
          <a:ext cx="2609226" cy="1891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-2.9%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-3.7%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-1.3%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F71928-A6B6-75ED-55BF-D46F42CB27BD}"/>
              </a:ext>
            </a:extLst>
          </p:cNvPr>
          <p:cNvSpPr txBox="1"/>
          <p:nvPr/>
        </p:nvSpPr>
        <p:spPr>
          <a:xfrm>
            <a:off x="7613869" y="4273611"/>
            <a:ext cx="3658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 rotation combined with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qpOffset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59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2787" y="1203405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672789" y="201728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788" y="28311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787" y="3630817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72787" y="44589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447758" y="1203405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759" y="201728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7758" y="28311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47757" y="36450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757" y="44589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939" y="3065904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40407" y="3072932"/>
            <a:ext cx="507999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1180786" y="1548377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180786" y="239144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80786" y="319757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80786" y="40256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1180786" y="4803900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408" y="360352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955756" y="1548377"/>
            <a:ext cx="634183" cy="2029258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1955758" y="2362258"/>
            <a:ext cx="634181" cy="1215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1955757" y="3176139"/>
            <a:ext cx="634182" cy="40149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1955756" y="3577635"/>
            <a:ext cx="634183" cy="4123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1955756" y="3577635"/>
            <a:ext cx="634183" cy="12262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93395" y="3074894"/>
            <a:ext cx="457200" cy="10238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+C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43863" y="3065904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9864" y="359505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8406" y="359055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15806" y="398084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855053" y="2473345"/>
            <a:ext cx="938577" cy="43254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2138420" y="189298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672786" y="21316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456090" y="267074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461050" y="705312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926785" y="812140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47966" y="2792450"/>
            <a:ext cx="971040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40151" y="1781916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63365" y="1795553"/>
            <a:ext cx="431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66" name="Rectangle 65"/>
          <p:cNvSpPr/>
          <p:nvPr/>
        </p:nvSpPr>
        <p:spPr>
          <a:xfrm>
            <a:off x="2522191" y="5539647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987523" y="4928416"/>
            <a:ext cx="3894527" cy="1825748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62267" y="4948467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008874" y="5579299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851042" y="410672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83356" y="528704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458326" y="528704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1191355" y="563201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966325" y="3577635"/>
            <a:ext cx="623614" cy="205437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3917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</a:t>
            </a:r>
          </a:p>
          <a:p>
            <a:r>
              <a:rPr lang="en-US" dirty="0">
                <a:solidFill>
                  <a:srgbClr val="0070C0"/>
                </a:solidFill>
              </a:rPr>
              <a:t>JVET-AF0043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3056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14       </a:t>
            </a:r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 </a:t>
            </a:r>
            <a:r>
              <a:rPr lang="en-US" sz="1600" dirty="0">
                <a:solidFill>
                  <a:srgbClr val="FF0000"/>
                </a:solidFill>
              </a:rPr>
              <a:t>C 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= 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1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US" sz="1600" dirty="0"/>
              <a:t>  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 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 Y 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24</a:t>
            </a:r>
            <a:endParaRPr lang="en-US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546625" y="6122484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0.05M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4936439" y="3316132"/>
            <a:ext cx="39652" cy="4486683"/>
          </a:xfrm>
          <a:prstGeom prst="bentConnector3">
            <a:avLst>
              <a:gd name="adj1" fmla="val -5765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92" y="2708517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8780" r="-53659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605" y="4141150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731944" y="-2051148"/>
            <a:ext cx="3852773" cy="8531822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4831519" y="-3600593"/>
            <a:ext cx="2404376" cy="10213844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/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/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2903656" y="6003510"/>
            <a:ext cx="4105218" cy="39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070020" y="5397401"/>
            <a:ext cx="506843" cy="11357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971559" y="5413707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720601" y="5397401"/>
            <a:ext cx="506843" cy="11357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69882" y="5397400"/>
            <a:ext cx="506843" cy="1142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179807" y="5413706"/>
            <a:ext cx="506843" cy="11194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354268" y="5397401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6275238" y="3150982"/>
            <a:ext cx="385200" cy="10098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7" name="TextBox 146"/>
          <p:cNvSpPr txBox="1"/>
          <p:nvPr/>
        </p:nvSpPr>
        <p:spPr>
          <a:xfrm>
            <a:off x="6248358" y="3175134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5351862" y="2905885"/>
            <a:ext cx="4995192" cy="671750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52465" y="2382122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673197" y="2397216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83946" y="258055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71086" y="2405462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347054" y="2400497"/>
            <a:ext cx="507999" cy="10107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75386" y="2418149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973709" y="2401842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8583634" y="2418148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172117" y="2387812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5351862" y="3577635"/>
            <a:ext cx="5445743" cy="748181"/>
          </a:xfrm>
          <a:prstGeom prst="bentConnector3">
            <a:avLst>
              <a:gd name="adj1" fmla="val 16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5617013" y="3707310"/>
            <a:ext cx="593663" cy="102212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637745" y="3722404"/>
            <a:ext cx="567925" cy="101643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248494" y="3905747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9735634" y="3730650"/>
            <a:ext cx="507999" cy="1023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7339934" y="3743337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7938257" y="3727030"/>
            <a:ext cx="506843" cy="10159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548182" y="3743336"/>
            <a:ext cx="506843" cy="995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136665" y="3713000"/>
            <a:ext cx="507999" cy="102346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8191678" y="5309328"/>
            <a:ext cx="406764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“</a:t>
            </a:r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” indicates depth-wise separable convolution</a:t>
            </a:r>
          </a:p>
        </p:txBody>
      </p:sp>
    </p:spTree>
    <p:extLst>
      <p:ext uri="{BB962C8B-B14F-4D97-AF65-F5344CB8AC3E}">
        <p14:creationId xmlns:p14="http://schemas.microsoft.com/office/powerpoint/2010/main" val="37877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EE1-1.2.4: An improved inference design of NN-based loop-filters at high operation point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468812" y="3239294"/>
          <a:ext cx="3254375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14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27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723187" y="3239294"/>
          <a:ext cx="2578535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6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6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25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02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95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57382" y="1914390"/>
            <a:ext cx="43133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padding extended samples of inference block with zero value at picture boundary.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651374" y="2784423"/>
            <a:ext cx="2934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2"/>
              </a:rPr>
              <a:t>JVET-AF0205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, no cross-check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82382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EE1-1.2.6: On flipping of input and output of model in NNVC HOP filter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508297"/>
              </p:ext>
            </p:extLst>
          </p:nvPr>
        </p:nvGraphicFramePr>
        <p:xfrm>
          <a:off x="3649436" y="4589526"/>
          <a:ext cx="3088770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15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47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Random access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41105"/>
              </p:ext>
            </p:extLst>
          </p:nvPr>
        </p:nvGraphicFramePr>
        <p:xfrm>
          <a:off x="6692767" y="4586127"/>
          <a:ext cx="2609226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1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93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6136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Low Delay –B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209876"/>
              </p:ext>
            </p:extLst>
          </p:nvPr>
        </p:nvGraphicFramePr>
        <p:xfrm>
          <a:off x="9301993" y="4578347"/>
          <a:ext cx="260673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8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011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53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NNVC6.0 (HOP+ </a:t>
                      </a:r>
                      <a:r>
                        <a:rPr lang="en-US" sz="1100" dirty="0" err="1">
                          <a:effectLst/>
                        </a:rPr>
                        <a:t>NNIntra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678AB59B-4100-23AD-5A82-201F0B0A4357}"/>
              </a:ext>
            </a:extLst>
          </p:cNvPr>
          <p:cNvSpPr/>
          <p:nvPr/>
        </p:nvSpPr>
        <p:spPr>
          <a:xfrm>
            <a:off x="757382" y="1914390"/>
            <a:ext cx="51290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Aspect1: Flipping input and output of NN model</a:t>
            </a:r>
          </a:p>
          <a:p>
            <a:r>
              <a:rPr lang="en-CA" dirty="0">
                <a:latin typeface="Times New Roman" panose="02020603050405020304" pitchFamily="18" charset="0"/>
                <a:ea typeface="DengXian"/>
              </a:rPr>
              <a:t>Aspect2: Fast algorithm on QP offset selection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366154" y="3803650"/>
            <a:ext cx="4298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hlinkClick r:id="rId2"/>
              </a:rPr>
              <a:t>JVET-AF0086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</a:rPr>
              <a:t> cross-checked in </a:t>
            </a:r>
            <a:r>
              <a:rPr lang="en-US" dirty="0">
                <a:hlinkClick r:id="rId3"/>
              </a:rPr>
              <a:t>JVET-AF0272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8238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US" dirty="0"/>
              <a:t>Summary of all test results on HOP modification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281445"/>
              </p:ext>
            </p:extLst>
          </p:nvPr>
        </p:nvGraphicFramePr>
        <p:xfrm>
          <a:off x="651938" y="1783291"/>
          <a:ext cx="10701861" cy="4038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09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#</a:t>
                      </a:r>
                      <a:r>
                        <a:rPr lang="en-US" sz="1100" b="1" u="none" strike="noStrike" dirty="0" err="1">
                          <a:effectLst/>
                        </a:rPr>
                        <a:t>Param</a:t>
                      </a:r>
                      <a:r>
                        <a:rPr lang="en-US" sz="1100" b="1" u="none" strike="noStrike" dirty="0">
                          <a:effectLst/>
                        </a:rPr>
                        <a:t>, 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kMAC</a:t>
                      </a:r>
                      <a:r>
                        <a:rPr lang="en-US" sz="1100" b="1" u="none" strike="noStrike" dirty="0">
                          <a:effectLst/>
                        </a:rPr>
                        <a:t>/</a:t>
                      </a:r>
                      <a:r>
                        <a:rPr lang="en-US" sz="1100" b="1" u="none" strike="noStrike" dirty="0" err="1">
                          <a:effectLst/>
                        </a:rPr>
                        <a:t>pxl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Random Access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All intra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LDB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architecture changes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NNVC-6.0-HOP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2"/>
                        </a:rPr>
                        <a:t>JVET-AF0014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 convolutions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EE1-1.1.1-test 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-6.2%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2.7%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0.7%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-5.8%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1.2%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-7.4%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EE1-1.1.4b3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4"/>
                        </a:rPr>
                        <a:t>JVET-AF0182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0.6%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channels in BBB (Back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Bone Blocks) reduction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EE1-1.1.2b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5"/>
                        </a:rPr>
                        <a:t>JVET-AF0102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71%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EE1-1.1.1-test 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3"/>
                        </a:rPr>
                        <a:t>JVET-AF0153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1.3%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0.8%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6"/>
                        </a:rPr>
                        <a:t>JVET-AF0192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-7.2%</a:t>
                      </a: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“head” block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simplifications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JVET-AF0181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86%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-8.4%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8"/>
                        </a:rPr>
                        <a:t>JVET-AF0103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Separate NN-filters for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Chroma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EE1-1.1.4c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  <a:hlinkClick r:id="rId9"/>
                        </a:rPr>
                        <a:t>JVET-AF0183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0.3%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EE1-1.1.4d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9"/>
                        </a:rPr>
                        <a:t>JVET-AF0183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1.8%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221%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-0.2%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232%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application aspects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EE1-1.2.1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10"/>
                        </a:rPr>
                        <a:t>JVET-AF0085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-0.2%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0.0%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-0.1%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0.0%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-0.3%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-4.9%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EE1-1.2.3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hlinkClick r:id="rId11"/>
                        </a:rPr>
                        <a:t>JVET-AF0154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1.45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  <a:endParaRPr lang="zh-CN" alt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JVET-AF0205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JVET-AF0086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58643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EE1-1.2.2: Content-adaptive LOP filter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7" y="1555386"/>
            <a:ext cx="7574315" cy="265639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917556" y="1963434"/>
                <a:ext cx="2170851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7556" y="1963434"/>
                <a:ext cx="2170851" cy="40498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894031"/>
              </p:ext>
            </p:extLst>
          </p:nvPr>
        </p:nvGraphicFramePr>
        <p:xfrm>
          <a:off x="8441349" y="2698828"/>
          <a:ext cx="3392140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7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6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163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Training time (for 1  model):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A1 &amp; A2: 11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B: 7 hours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C: 2.5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D: 1 hour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F: 4 hours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1" name="Picture 30" descr="A green and white table with numbers and symbols&#10;&#10;Description automatically generated"/>
          <p:cNvPicPr/>
          <p:nvPr/>
        </p:nvPicPr>
        <p:blipFill>
          <a:blip r:embed="rId4"/>
          <a:stretch>
            <a:fillRect/>
          </a:stretch>
        </p:blipFill>
        <p:spPr>
          <a:xfrm>
            <a:off x="5265034" y="4435061"/>
            <a:ext cx="5882640" cy="15697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426175" y="6134113"/>
            <a:ext cx="38688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Overfitting time is not included into encoding time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81800" y="4069209"/>
            <a:ext cx="3034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u="sng" dirty="0"/>
              <a:t>BD-rate in RA </a:t>
            </a:r>
            <a:r>
              <a:rPr lang="en-US" sz="1400" i="1" u="sng" dirty="0" err="1"/>
              <a:t>cfg</a:t>
            </a:r>
            <a:r>
              <a:rPr lang="en-US" sz="1400" i="1" u="sng" dirty="0"/>
              <a:t> test vs NNVC-6.0 LOP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1755" y="4692134"/>
            <a:ext cx="440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5"/>
              </a:rPr>
              <a:t>JVET-AF0056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6"/>
              </a:rPr>
              <a:t>JVET-AF0119</a:t>
            </a:r>
            <a:r>
              <a:rPr lang="en-US" dirty="0"/>
              <a:t>,</a:t>
            </a:r>
            <a:r>
              <a:rPr lang="en-US" dirty="0">
                <a:hlinkClick r:id="rId7"/>
              </a:rPr>
              <a:t> JVET-AF0216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NN-Inter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EE1-2.1</a:t>
            </a:r>
          </a:p>
        </p:txBody>
      </p:sp>
    </p:spTree>
    <p:extLst>
      <p:ext uri="{BB962C8B-B14F-4D97-AF65-F5344CB8AC3E}">
        <p14:creationId xmlns:p14="http://schemas.microsoft.com/office/powerpoint/2010/main" val="32376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EE1-2.1: </a:t>
            </a:r>
            <a:r>
              <a:rPr lang="en-US" b="1" dirty="0"/>
              <a:t>Deep Reference Frame Generation for Inter Prediction Enhancement</a:t>
            </a:r>
            <a:endParaRPr lang="en-US" dirty="0"/>
          </a:p>
        </p:txBody>
      </p:sp>
      <p:pic>
        <p:nvPicPr>
          <p:cNvPr id="4" name="图片 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8644" y="2137104"/>
            <a:ext cx="5939730" cy="2564600"/>
          </a:xfrm>
          <a:prstGeom prst="rect">
            <a:avLst/>
          </a:prstGeom>
        </p:spPr>
      </p:pic>
      <p:pic>
        <p:nvPicPr>
          <p:cNvPr id="5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056582" y="2137104"/>
            <a:ext cx="4362248" cy="228363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018920"/>
              </p:ext>
            </p:extLst>
          </p:nvPr>
        </p:nvGraphicFramePr>
        <p:xfrm>
          <a:off x="5321300" y="4867153"/>
          <a:ext cx="6032500" cy="178117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91756" y="5081601"/>
            <a:ext cx="468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JVET-AF0208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5"/>
              </a:rPr>
              <a:t>JVET-AF0268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4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NN-Intra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EE1-3.1</a:t>
            </a:r>
          </a:p>
        </p:txBody>
      </p:sp>
    </p:spTree>
    <p:extLst>
      <p:ext uri="{BB962C8B-B14F-4D97-AF65-F5344CB8AC3E}">
        <p14:creationId xmlns:p14="http://schemas.microsoft.com/office/powerpoint/2010/main" val="114860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EE1-3.1: neural network-based intra prediction with reduced complexity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838109"/>
              </p:ext>
            </p:extLst>
          </p:nvPr>
        </p:nvGraphicFramePr>
        <p:xfrm>
          <a:off x="5579918" y="4617771"/>
          <a:ext cx="6032500" cy="190309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41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pic>
        <p:nvPicPr>
          <p:cNvPr id="9" name="Picture 8" descr="Diagram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745836" y="1690688"/>
            <a:ext cx="5331691" cy="26965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136966"/>
                  </p:ext>
                </p:extLst>
              </p:nvPr>
            </p:nvGraphicFramePr>
            <p:xfrm>
              <a:off x="7620000" y="1990075"/>
              <a:ext cx="4704282" cy="20116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0836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629069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966849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NNVC-6.0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EE1-3.1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neurons per hidden layer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Only for the 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the 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.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5136966"/>
                  </p:ext>
                </p:extLst>
              </p:nvPr>
            </p:nvGraphicFramePr>
            <p:xfrm>
              <a:off x="7620000" y="1990075"/>
              <a:ext cx="4704282" cy="20290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08364"/>
                    <a:gridCol w="1629069"/>
                    <a:gridCol w="1966849"/>
                  </a:tblGrid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 smtClean="0">
                              <a:effectLst/>
                            </a:rPr>
                            <a:t>NNVC-6.0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EE1-3.1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50292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83820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neurons per hidden layer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</a:tr>
                  <a:tr h="520319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139628" t="-296512" r="-1238" b="-1279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extBox 2"/>
          <p:cNvSpPr txBox="1"/>
          <p:nvPr/>
        </p:nvSpPr>
        <p:spPr>
          <a:xfrm>
            <a:off x="1163782" y="5430982"/>
            <a:ext cx="4225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NNIntra</a:t>
            </a:r>
            <a:r>
              <a:rPr lang="en-US" dirty="0"/>
              <a:t>		</a:t>
            </a:r>
            <a:r>
              <a:rPr lang="en-US" dirty="0">
                <a:solidFill>
                  <a:srgbClr val="FF0000"/>
                </a:solidFill>
              </a:rPr>
              <a:t>7.8</a:t>
            </a:r>
            <a:r>
              <a:rPr lang="en-US" dirty="0"/>
              <a:t>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in anchor</a:t>
            </a:r>
          </a:p>
          <a:p>
            <a:r>
              <a:rPr lang="en-US" dirty="0"/>
              <a:t>EE1-3.1 </a:t>
            </a:r>
            <a:r>
              <a:rPr lang="en-US" dirty="0" err="1"/>
              <a:t>NNIntra</a:t>
            </a:r>
            <a:r>
              <a:rPr lang="en-US" dirty="0"/>
              <a:t>	</a:t>
            </a:r>
            <a:r>
              <a:rPr lang="en-US" dirty="0">
                <a:solidFill>
                  <a:srgbClr val="00B050"/>
                </a:solidFill>
              </a:rPr>
              <a:t>4.8</a:t>
            </a:r>
            <a:r>
              <a:rPr lang="en-US" dirty="0"/>
              <a:t>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in test</a:t>
            </a:r>
          </a:p>
        </p:txBody>
      </p:sp>
      <p:sp>
        <p:nvSpPr>
          <p:cNvPr id="4" name="Rectangle 3"/>
          <p:cNvSpPr/>
          <p:nvPr/>
        </p:nvSpPr>
        <p:spPr>
          <a:xfrm>
            <a:off x="5608018" y="4248439"/>
            <a:ext cx="6583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JVET-AF0139</a:t>
            </a:r>
            <a:r>
              <a:rPr lang="en-US" dirty="0">
                <a:latin typeface="Arial" panose="020B0604020202020204" pitchFamily="34" charset="0"/>
              </a:rPr>
              <a:t> cross-checked in </a:t>
            </a:r>
            <a:r>
              <a:rPr lang="en-US" dirty="0">
                <a:hlinkClick r:id="rId5"/>
              </a:rPr>
              <a:t>JVET-AF0217</a:t>
            </a:r>
            <a:r>
              <a:rPr lang="en-US" dirty="0"/>
              <a:t> and </a:t>
            </a:r>
            <a:r>
              <a:rPr lang="en-US" dirty="0">
                <a:hlinkClick r:id="rId6"/>
              </a:rPr>
              <a:t>JVET-AF0281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769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US" dirty="0"/>
              <a:t>Summary of all test results vs LOP </a:t>
            </a:r>
            <a:r>
              <a:rPr lang="en-US"/>
              <a:t>&amp; NN-Intra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3618"/>
              </p:ext>
            </p:extLst>
          </p:nvPr>
        </p:nvGraphicFramePr>
        <p:xfrm>
          <a:off x="651938" y="1783291"/>
          <a:ext cx="10701861" cy="17626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09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503617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</a:tblGrid>
              <a:tr h="16237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#</a:t>
                      </a:r>
                      <a:r>
                        <a:rPr lang="en-US" sz="1100" b="1" u="none" strike="noStrike" dirty="0" err="1">
                          <a:effectLst/>
                        </a:rPr>
                        <a:t>Param</a:t>
                      </a:r>
                      <a:r>
                        <a:rPr lang="en-US" sz="1100" b="1" u="none" strike="noStrike" dirty="0">
                          <a:effectLst/>
                        </a:rPr>
                        <a:t>, 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kMAC</a:t>
                      </a:r>
                      <a:r>
                        <a:rPr lang="en-US" sz="1100" b="1" u="none" strike="noStrike" dirty="0">
                          <a:effectLst/>
                        </a:rPr>
                        <a:t>/</a:t>
                      </a:r>
                      <a:r>
                        <a:rPr lang="en-US" sz="1100" b="1" u="none" strike="noStrike" dirty="0" err="1">
                          <a:effectLst/>
                        </a:rPr>
                        <a:t>pxl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Random Access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All intra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LDB  vs NNVC-HOP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Filter architecture changes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NNVC-6.0-LOP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JVET-AE0014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JVET-AF0043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Overfitting on encoder side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JVET-AF0056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99(*)%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NN-Inter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JVET-AF0208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2373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NN-Intra</a:t>
                      </a: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2" marR="7732" marT="7732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JVET-AF0139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8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Present JVET-AF0043 (EE1-0) in details and adopt proposed LOP design to NNVC-7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Agree on Next HOP design, combining elements from different proponents and train HOP jointly during next meeting period (</a:t>
            </a:r>
            <a:r>
              <a:rPr lang="en-CA" dirty="0" err="1">
                <a:latin typeface="Cambria" panose="02040503050406030204" pitchFamily="18" charset="0"/>
                <a:ea typeface="Cambria" panose="02040503050406030204" pitchFamily="18" charset="0"/>
              </a:rPr>
              <a:t>BoG</a:t>
            </a: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 will be needed)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CA" dirty="0">
                <a:latin typeface="Cambria" panose="02040503050406030204" pitchFamily="18" charset="0"/>
                <a:ea typeface="Cambria" panose="02040503050406030204" pitchFamily="18" charset="0"/>
              </a:rPr>
              <a:t>Adopt (EE1-3.1)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and so reduce computational complexity of NN-Intra in NNVC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94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in details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946898" y="1979665"/>
          <a:ext cx="4406902" cy="366903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Table 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US" sz="9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Table 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n-US" sz="9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JVET-AF0043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56215" y="1979665"/>
          <a:ext cx="4305302" cy="3562356"/>
        </p:xfrm>
        <a:graphic>
          <a:graphicData uri="http://schemas.openxmlformats.org/drawingml/2006/table">
            <a:tbl>
              <a:tblPr/>
              <a:tblGrid>
                <a:gridCol w="1061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17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17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NNVC-6 (LOP &amp;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NNVC-6 (LOP &amp;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9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15533" y="5901267"/>
            <a:ext cx="10681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data by OPPO (JVET-AE0014)                                       Test data by Qualcomm, </a:t>
            </a:r>
            <a:r>
              <a:rPr lang="en-US" dirty="0" err="1"/>
              <a:t>Ittiam</a:t>
            </a:r>
            <a:r>
              <a:rPr lang="en-US" dirty="0"/>
              <a:t> (Table  17, JVET-AF0043)</a:t>
            </a:r>
          </a:p>
        </p:txBody>
      </p:sp>
    </p:spTree>
    <p:extLst>
      <p:ext uri="{BB962C8B-B14F-4D97-AF65-F5344CB8AC3E}">
        <p14:creationId xmlns:p14="http://schemas.microsoft.com/office/powerpoint/2010/main" val="30143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EE1-0 history of training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80290" y="1404938"/>
          <a:ext cx="3882888" cy="1962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76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757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57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36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Stage I the best vs VTM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Table 2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22304" y="1415845"/>
          <a:ext cx="3956677" cy="19746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4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3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5147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Table 8A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Stage 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80290" y="3512777"/>
          <a:ext cx="3882888" cy="2048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2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7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72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35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909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514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dirty="0">
                          <a:effectLst/>
                        </a:rPr>
                        <a:t>Table 14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Stage III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7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478982" y="1607127"/>
            <a:ext cx="2146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Source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JVET-AF0043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7625" y="5708116"/>
            <a:ext cx="6387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Training discussed during</a:t>
            </a:r>
          </a:p>
          <a:p>
            <a:r>
              <a:rPr lang="en-US" sz="1600" dirty="0"/>
              <a:t>AhG11/AhG14 </a:t>
            </a:r>
            <a:r>
              <a:rPr lang="en-US" sz="1600" dirty="0" err="1"/>
              <a:t>telcos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08.08.2023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30.08.2023</a:t>
            </a:r>
            <a:endParaRPr lang="de-DE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725541" y="2758372"/>
            <a:ext cx="3170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Recommendation</a:t>
            </a:r>
            <a:r>
              <a:rPr lang="en-US" dirty="0"/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Present in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finding on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finding on NN Quant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Adopt to NNVC-7.0 (as replacement on LOP NN-filter)</a:t>
            </a:r>
          </a:p>
          <a:p>
            <a:endParaRPr lang="en-US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xmlns="" id="{44DF489A-58DC-4184-F0B3-D9A792A7A1A9}"/>
              </a:ext>
            </a:extLst>
          </p:cNvPr>
          <p:cNvGraphicFramePr>
            <a:graphicFrameLocks noGrp="1"/>
          </p:cNvGraphicFramePr>
          <p:nvPr/>
        </p:nvGraphicFramePr>
        <p:xfrm>
          <a:off x="4522304" y="3512777"/>
          <a:ext cx="3956678" cy="20481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4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70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3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02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7388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dirty="0">
                          <a:effectLst/>
                        </a:rPr>
                        <a:t>Table 19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JVET-AF0043  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Improved inference vs Stage III (int16)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8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V-PSNR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-0.16%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-1.31%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82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-0.93%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0" name="TextBox 7">
            <a:extLst>
              <a:ext uri="{FF2B5EF4-FFF2-40B4-BE49-F238E27FC236}">
                <a16:creationId xmlns:a16="http://schemas.microsoft.com/office/drawing/2014/main" xmlns="" id="{F6AB2469-B809-12CD-7A21-E2A770B0E357}"/>
              </a:ext>
            </a:extLst>
          </p:cNvPr>
          <p:cNvSpPr txBox="1"/>
          <p:nvPr/>
        </p:nvSpPr>
        <p:spPr>
          <a:xfrm>
            <a:off x="3164612" y="6323598"/>
            <a:ext cx="638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Trained/cross-cheked by Qualcomm, Ittiam, Dolby, Bytedance, Tencent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4346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Operation point (HOP) simplifications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EE1-1</a:t>
            </a:r>
          </a:p>
        </p:txBody>
      </p:sp>
    </p:spTree>
    <p:extLst>
      <p:ext uri="{BB962C8B-B14F-4D97-AF65-F5344CB8AC3E}">
        <p14:creationId xmlns:p14="http://schemas.microsoft.com/office/powerpoint/2010/main" val="41091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3356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2510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2059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4653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1390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2039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1882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1272662" y="2473345"/>
            <a:ext cx="520968" cy="69859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48" idx="3"/>
            <a:endCxn id="54" idx="1"/>
          </p:cNvCxnSpPr>
          <p:nvPr/>
        </p:nvCxnSpPr>
        <p:spPr>
          <a:xfrm>
            <a:off x="10484721" y="3195625"/>
            <a:ext cx="1054910" cy="1475996"/>
          </a:xfrm>
          <a:prstGeom prst="bentConnector3">
            <a:avLst>
              <a:gd name="adj1" fmla="val 666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345661" y="2937075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816623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01666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05665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493984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380386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169528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595471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617888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617888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037659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581417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4923455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4991462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3950676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133339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756607" y="4456913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467774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HOP NN-filter</a:t>
            </a:r>
          </a:p>
          <a:p>
            <a:r>
              <a:rPr lang="en-US" dirty="0">
                <a:solidFill>
                  <a:srgbClr val="0070C0"/>
                </a:solidFill>
              </a:rPr>
              <a:t>NNVC-6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367640" y="23211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cxnSp>
        <p:nvCxnSpPr>
          <p:cNvPr id="3" name="Elbow Connector 2"/>
          <p:cNvCxnSpPr>
            <a:stCxn id="66" idx="0"/>
            <a:endCxn id="80" idx="0"/>
          </p:cNvCxnSpPr>
          <p:nvPr/>
        </p:nvCxnSpPr>
        <p:spPr>
          <a:xfrm rot="16200000" flipH="1">
            <a:off x="6411342" y="1947058"/>
            <a:ext cx="502691" cy="6019904"/>
          </a:xfrm>
          <a:prstGeom prst="bentConnector3">
            <a:avLst>
              <a:gd name="adj1" fmla="val -13642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243" y="2987269"/>
                <a:ext cx="253274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45238" r="-52381" b="-18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262" y="4471893"/>
                <a:ext cx="253274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48780" r="-53659"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4218937" y="-1991069"/>
            <a:ext cx="4209154" cy="8716770"/>
          </a:xfrm>
          <a:prstGeom prst="bentConnector3">
            <a:avLst>
              <a:gd name="adj1" fmla="val -44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58" idx="1"/>
            <a:endCxn id="93" idx="0"/>
          </p:cNvCxnSpPr>
          <p:nvPr/>
        </p:nvCxnSpPr>
        <p:spPr>
          <a:xfrm rot="16200000" flipH="1">
            <a:off x="4622304" y="-3844307"/>
            <a:ext cx="2708766" cy="10954386"/>
          </a:xfrm>
          <a:prstGeom prst="bentConnector3">
            <a:avLst>
              <a:gd name="adj1" fmla="val -53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Table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622846"/>
              </p:ext>
            </p:extLst>
          </p:nvPr>
        </p:nvGraphicFramePr>
        <p:xfrm>
          <a:off x="3371160" y="1877417"/>
          <a:ext cx="2660700" cy="405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54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-25.8%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-23.5%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3" name="Table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4462"/>
              </p:ext>
            </p:extLst>
          </p:nvPr>
        </p:nvGraphicFramePr>
        <p:xfrm>
          <a:off x="3368537" y="1649665"/>
          <a:ext cx="2660700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0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0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RA*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All Intra*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75894" y="6273102"/>
            <a:ext cx="2341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(*) Gain of filter + </a:t>
            </a:r>
            <a:r>
              <a:rPr lang="en-US" sz="1200" dirty="0" err="1">
                <a:solidFill>
                  <a:srgbClr val="FF0000"/>
                </a:solidFill>
              </a:rPr>
              <a:t>nn_Intra</a:t>
            </a:r>
            <a:r>
              <a:rPr lang="en-US" sz="1200" dirty="0">
                <a:solidFill>
                  <a:srgbClr val="FF0000"/>
                </a:solidFill>
              </a:rPr>
              <a:t> vs VTM</a:t>
            </a:r>
          </a:p>
          <a:p>
            <a:r>
              <a:rPr lang="en-US" sz="1200" dirty="0">
                <a:solidFill>
                  <a:srgbClr val="FF0000"/>
                </a:solidFill>
              </a:rPr>
              <a:t>(**) Only filter operations shown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844181" y="6401363"/>
            <a:ext cx="2132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(*) NN-Intra enabled in the test</a:t>
            </a:r>
          </a:p>
        </p:txBody>
      </p:sp>
    </p:spTree>
    <p:extLst>
      <p:ext uri="{BB962C8B-B14F-4D97-AF65-F5344CB8AC3E}">
        <p14:creationId xmlns:p14="http://schemas.microsoft.com/office/powerpoint/2010/main" val="45312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683000" cy="1325563"/>
          </a:xfrm>
        </p:spPr>
        <p:txBody>
          <a:bodyPr/>
          <a:lstStyle/>
          <a:p>
            <a:r>
              <a:rPr lang="en-US" dirty="0"/>
              <a:t>NNVC-6.0-HOP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87090"/>
              </p:ext>
            </p:extLst>
          </p:nvPr>
        </p:nvGraphicFramePr>
        <p:xfrm>
          <a:off x="4902592" y="216958"/>
          <a:ext cx="6518940" cy="6047155"/>
        </p:xfrm>
        <a:graphic>
          <a:graphicData uri="http://schemas.openxmlformats.org/drawingml/2006/table">
            <a:tbl>
              <a:tblPr/>
              <a:tblGrid>
                <a:gridCol w="9867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46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85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05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246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07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4076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8516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49788%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-20.0%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47404%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49058%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44554%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47628%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41349%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-19.9%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18908%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48596%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44563%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-17.0%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54898%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-16.7%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48674%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-13.8%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41272%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23976%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HOP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CPU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Overlap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34651%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-18.2%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29092%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-22.6%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18934%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-26.5%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29758%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-24.1%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26851%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17077%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-19.1%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-20.8%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22168%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7467" y="1921933"/>
            <a:ext cx="2897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Anchor: VTM</a:t>
            </a:r>
          </a:p>
          <a:p>
            <a:r>
              <a:rPr lang="en-US" dirty="0"/>
              <a:t>Test: HOP &amp; </a:t>
            </a:r>
            <a:r>
              <a:rPr lang="en-US" dirty="0" err="1"/>
              <a:t>NNIntra</a:t>
            </a:r>
            <a:r>
              <a:rPr lang="en-US" dirty="0"/>
              <a:t> Enabled</a:t>
            </a:r>
          </a:p>
        </p:txBody>
      </p:sp>
    </p:spTree>
    <p:extLst>
      <p:ext uri="{BB962C8B-B14F-4D97-AF65-F5344CB8AC3E}">
        <p14:creationId xmlns:p14="http://schemas.microsoft.com/office/powerpoint/2010/main" val="185478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2541</TotalTime>
  <Words>9264</Words>
  <Application>Microsoft Office PowerPoint</Application>
  <PresentationFormat>Widescreen</PresentationFormat>
  <Paragraphs>3648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MS Gothic</vt:lpstr>
      <vt:lpstr>宋体</vt:lpstr>
      <vt:lpstr>Arial</vt:lpstr>
      <vt:lpstr>Calibri</vt:lpstr>
      <vt:lpstr>Calibri Light</vt:lpstr>
      <vt:lpstr>Cambria</vt:lpstr>
      <vt:lpstr>Cambria Math</vt:lpstr>
      <vt:lpstr>DengXian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Low Operation point (LOP) new design</vt:lpstr>
      <vt:lpstr>PowerPoint Presentation</vt:lpstr>
      <vt:lpstr>PowerPoint Presentation</vt:lpstr>
      <vt:lpstr>Performance in details</vt:lpstr>
      <vt:lpstr>EE1-0 history of training</vt:lpstr>
      <vt:lpstr>High Operation point (HOP) simplifications</vt:lpstr>
      <vt:lpstr>PowerPoint Presentation</vt:lpstr>
      <vt:lpstr>NNVC-6.0-HOP</vt:lpstr>
      <vt:lpstr>Group Convolutions in BBB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Number of channels in BBB reduction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“Head” simplifications</vt:lpstr>
      <vt:lpstr>PowerPoint Presentation</vt:lpstr>
      <vt:lpstr>PowerPoint Presentation</vt:lpstr>
      <vt:lpstr>PowerPoint Presentation</vt:lpstr>
      <vt:lpstr>Summary of results vs NNVC-HOP </vt:lpstr>
      <vt:lpstr>Separate Luma/Chroma models, combinations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results vs NNVC-HOP </vt:lpstr>
      <vt:lpstr>HOP variations</vt:lpstr>
      <vt:lpstr>HOP variations</vt:lpstr>
      <vt:lpstr>Filter application aspects</vt:lpstr>
      <vt:lpstr>EE-1.2.1 Residual offset</vt:lpstr>
      <vt:lpstr>EE-1.2.3 Input and output rotation of model for NNVC in-loop filter </vt:lpstr>
      <vt:lpstr>EE1-1.2.4: An improved inference design of NN-based loop-filters at high operation point</vt:lpstr>
      <vt:lpstr>EE1-1.2.6: On flipping of input and output of model in NNVC HOP filter</vt:lpstr>
      <vt:lpstr>Summary of all test results on HOP modification</vt:lpstr>
      <vt:lpstr>EE1-1.2.2: Content-adaptive LOP filter</vt:lpstr>
      <vt:lpstr>NN-Inter</vt:lpstr>
      <vt:lpstr>EE1-2.1: Deep Reference Frame Generation for Inter Prediction Enhancement</vt:lpstr>
      <vt:lpstr>NN-Intra</vt:lpstr>
      <vt:lpstr>EE1-3.1: neural network-based intra prediction with reduced complexity</vt:lpstr>
      <vt:lpstr>Summary of all test results vs LOP &amp; NN-Intra</vt:lpstr>
      <vt:lpstr>Recommendations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184</cp:revision>
  <dcterms:created xsi:type="dcterms:W3CDTF">2023-04-21T07:22:16Z</dcterms:created>
  <dcterms:modified xsi:type="dcterms:W3CDTF">2023-10-13T18:57:49Z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1697222840</vt:lpwstr>
  </property>
</Properties>
</file>