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3"/>
  </p:notesMasterIdLst>
  <p:sldIdLst>
    <p:sldId id="256" r:id="rId3"/>
    <p:sldId id="281" r:id="rId4"/>
    <p:sldId id="286" r:id="rId5"/>
    <p:sldId id="290" r:id="rId6"/>
    <p:sldId id="287" r:id="rId7"/>
    <p:sldId id="288" r:id="rId8"/>
    <p:sldId id="289" r:id="rId9"/>
    <p:sldId id="291" r:id="rId10"/>
    <p:sldId id="280" r:id="rId11"/>
    <p:sldId id="269"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281"/>
            <p14:sldId id="286"/>
            <p14:sldId id="290"/>
            <p14:sldId id="287"/>
            <p14:sldId id="288"/>
            <p14:sldId id="289"/>
            <p14:sldId id="291"/>
            <p14:sldId id="280"/>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5E5E5E"/>
    <a:srgbClr val="CACAC8"/>
    <a:srgbClr val="2DC84D"/>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80"/>
    <p:restoredTop sz="94558"/>
  </p:normalViewPr>
  <p:slideViewPr>
    <p:cSldViewPr snapToGrid="0" snapToObjects="1">
      <p:cViewPr varScale="1">
        <p:scale>
          <a:sx n="60" d="100"/>
          <a:sy n="60" d="100"/>
        </p:scale>
        <p:origin x="144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91557750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这一页右上方是否考虑贴一下</a:t>
            </a:r>
            <a:r>
              <a:rPr lang="en-US" altLang="zh-CN" dirty="0"/>
              <a:t>20j</a:t>
            </a:r>
            <a:r>
              <a:rPr lang="zh-CN" altLang="en-US" dirty="0"/>
              <a:t>的</a:t>
            </a:r>
            <a:r>
              <a:rPr lang="en-US" altLang="zh-CN" dirty="0"/>
              <a:t>overall</a:t>
            </a:r>
            <a:r>
              <a:rPr lang="zh-CN" altLang="en-US" dirty="0"/>
              <a:t>，请考虑，如果保留需要更新数据</a:t>
            </a:r>
          </a:p>
        </p:txBody>
      </p:sp>
    </p:spTree>
    <p:extLst>
      <p:ext uri="{BB962C8B-B14F-4D97-AF65-F5344CB8AC3E}">
        <p14:creationId xmlns:p14="http://schemas.microsoft.com/office/powerpoint/2010/main" val="3670492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CC</a:t>
            </a:r>
            <a:r>
              <a:rPr lang="zh-CN" altLang="en-US" dirty="0"/>
              <a:t>也可以在本页添加。 这样讲完后就留在这一页开展讨论， </a:t>
            </a:r>
            <a:r>
              <a:rPr lang="en-US" altLang="zh-CN" dirty="0"/>
              <a:t>100%</a:t>
            </a:r>
            <a:r>
              <a:rPr lang="zh-CN" altLang="en-US" dirty="0"/>
              <a:t>前是不是应该有个  大约 </a:t>
            </a:r>
            <a:r>
              <a:rPr lang="en-US" altLang="zh-CN" dirty="0"/>
              <a:t>100%</a:t>
            </a:r>
            <a:endParaRPr lang="zh-CN" altLang="en-US" dirty="0"/>
          </a:p>
        </p:txBody>
      </p:sp>
    </p:spTree>
    <p:extLst>
      <p:ext uri="{BB962C8B-B14F-4D97-AF65-F5344CB8AC3E}">
        <p14:creationId xmlns:p14="http://schemas.microsoft.com/office/powerpoint/2010/main" val="17222463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776601" y="10844531"/>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046A38"/>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2023/4/22</a:t>
            </a:fld>
            <a:endParaRPr kumimoji="0" lang="zh-CN" altLang="en-US" sz="5000" b="1" i="0" u="none" strike="noStrike" cap="none" spc="0" normalizeH="0" baseline="0" dirty="0">
              <a:ln>
                <a:noFill/>
              </a:ln>
              <a:solidFill>
                <a:srgbClr val="046A38"/>
              </a:solidFill>
              <a:effectLst/>
              <a:uFillTx/>
              <a:latin typeface="OPPOSans R" charset="-122"/>
              <a:ea typeface="OPPOSans R" charset="-122"/>
              <a:cs typeface="OPPOSans R" charset="-122"/>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extLst>
              <p:ext uri="{D42A27DB-BD31-4B8C-83A1-F6EECF244321}">
                <p14:modId xmlns:p14="http://schemas.microsoft.com/office/powerpoint/2010/main" val="1336038233"/>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6" name="图片 5"/>
          <p:cNvPicPr>
            <a:picLocks noChangeAspect="1"/>
          </p:cNvPicPr>
          <p:nvPr userDrawn="1"/>
        </p:nvPicPr>
        <p:blipFill>
          <a:blip r:embed="rId3"/>
          <a:stretch>
            <a:fillRect/>
          </a:stretch>
        </p:blipFill>
        <p:spPr>
          <a:xfrm>
            <a:off x="3544907" y="12526077"/>
            <a:ext cx="2971953" cy="868194"/>
          </a:xfrm>
          <a:prstGeom prst="rect">
            <a:avLst/>
          </a:prstGeom>
        </p:spPr>
      </p:pic>
      <p:pic>
        <p:nvPicPr>
          <p:cNvPr id="8" name="Picture 3">
            <a:extLst>
              <a:ext uri="{FF2B5EF4-FFF2-40B4-BE49-F238E27FC236}">
                <a16:creationId xmlns:a16="http://schemas.microsoft.com/office/drawing/2014/main" id="{325B2E1B-D9F0-41BA-BFEA-2388E1A18076}"/>
              </a:ext>
            </a:extLst>
          </p:cNvPr>
          <p:cNvPicPr>
            <a:picLocks noChangeAspect="1"/>
          </p:cNvPicPr>
          <p:nvPr userDrawn="1"/>
        </p:nvPicPr>
        <p:blipFill>
          <a:blip r:embed="rId4"/>
          <a:stretch>
            <a:fillRect/>
          </a:stretch>
        </p:blipFill>
        <p:spPr>
          <a:xfrm>
            <a:off x="6758946" y="12583149"/>
            <a:ext cx="2622350" cy="75404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pic>
        <p:nvPicPr>
          <p:cNvPr id="5" name="图片 4"/>
          <p:cNvPicPr>
            <a:picLocks noChangeAspect="1"/>
          </p:cNvPicPr>
          <p:nvPr userDrawn="1"/>
        </p:nvPicPr>
        <p:blipFill>
          <a:blip r:embed="rId2"/>
          <a:stretch>
            <a:fillRect/>
          </a:stretch>
        </p:blipFill>
        <p:spPr>
          <a:xfrm>
            <a:off x="2210459" y="12877311"/>
            <a:ext cx="2116612" cy="618324"/>
          </a:xfrm>
          <a:prstGeom prst="rect">
            <a:avLst/>
          </a:prstGeom>
        </p:spPr>
      </p:pic>
      <p:pic>
        <p:nvPicPr>
          <p:cNvPr id="6" name="Picture 3">
            <a:extLst>
              <a:ext uri="{FF2B5EF4-FFF2-40B4-BE49-F238E27FC236}">
                <a16:creationId xmlns:a16="http://schemas.microsoft.com/office/drawing/2014/main" id="{325B2E1B-D9F0-41BA-BFEA-2388E1A18076}"/>
              </a:ext>
            </a:extLst>
          </p:cNvPr>
          <p:cNvPicPr>
            <a:picLocks noChangeAspect="1"/>
          </p:cNvPicPr>
          <p:nvPr userDrawn="1"/>
        </p:nvPicPr>
        <p:blipFill>
          <a:blip r:embed="rId3"/>
          <a:stretch>
            <a:fillRect/>
          </a:stretch>
        </p:blipFill>
        <p:spPr>
          <a:xfrm>
            <a:off x="4327071" y="12894596"/>
            <a:ext cx="2018641" cy="58045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pic>
        <p:nvPicPr>
          <p:cNvPr id="7" name="图片 6"/>
          <p:cNvPicPr>
            <a:picLocks noChangeAspect="1"/>
          </p:cNvPicPr>
          <p:nvPr userDrawn="1"/>
        </p:nvPicPr>
        <p:blipFill>
          <a:blip r:embed="rId2"/>
          <a:stretch>
            <a:fillRect/>
          </a:stretch>
        </p:blipFill>
        <p:spPr>
          <a:xfrm>
            <a:off x="2210459" y="12877311"/>
            <a:ext cx="2116612" cy="618324"/>
          </a:xfrm>
          <a:prstGeom prst="rect">
            <a:avLst/>
          </a:prstGeom>
        </p:spPr>
      </p:pic>
      <p:pic>
        <p:nvPicPr>
          <p:cNvPr id="8" name="Picture 3">
            <a:extLst>
              <a:ext uri="{FF2B5EF4-FFF2-40B4-BE49-F238E27FC236}">
                <a16:creationId xmlns:a16="http://schemas.microsoft.com/office/drawing/2014/main" id="{325B2E1B-D9F0-41BA-BFEA-2388E1A18076}"/>
              </a:ext>
            </a:extLst>
          </p:cNvPr>
          <p:cNvPicPr>
            <a:picLocks noChangeAspect="1"/>
          </p:cNvPicPr>
          <p:nvPr userDrawn="1"/>
        </p:nvPicPr>
        <p:blipFill>
          <a:blip r:embed="rId3"/>
          <a:stretch>
            <a:fillRect/>
          </a:stretch>
        </p:blipFill>
        <p:spPr>
          <a:xfrm>
            <a:off x="4327071" y="12894596"/>
            <a:ext cx="2018641" cy="580454"/>
          </a:xfrm>
          <a:prstGeom prst="rect">
            <a:avLst/>
          </a:prstGeom>
        </p:spPr>
      </p:pic>
    </p:spTree>
    <p:extLst>
      <p:ext uri="{BB962C8B-B14F-4D97-AF65-F5344CB8AC3E}">
        <p14:creationId xmlns:p14="http://schemas.microsoft.com/office/powerpoint/2010/main" val="1477716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3"/>
          <a:stretch>
            <a:fillRect/>
          </a:stretch>
        </p:blipFill>
        <p:spPr>
          <a:xfrm>
            <a:off x="3451430" y="12578146"/>
            <a:ext cx="2345583" cy="685213"/>
          </a:xfrm>
          <a:prstGeom prst="rect">
            <a:avLst/>
          </a:prstGeom>
        </p:spPr>
      </p:pic>
      <p:pic>
        <p:nvPicPr>
          <p:cNvPr id="7" name="Picture 3">
            <a:extLst>
              <a:ext uri="{FF2B5EF4-FFF2-40B4-BE49-F238E27FC236}">
                <a16:creationId xmlns:a16="http://schemas.microsoft.com/office/drawing/2014/main" id="{325B2E1B-D9F0-41BA-BFEA-2388E1A18076}"/>
              </a:ext>
            </a:extLst>
          </p:cNvPr>
          <p:cNvPicPr>
            <a:picLocks noChangeAspect="1"/>
          </p:cNvPicPr>
          <p:nvPr userDrawn="1"/>
        </p:nvPicPr>
        <p:blipFill>
          <a:blip r:embed="rId4"/>
          <a:stretch>
            <a:fillRect/>
          </a:stretch>
        </p:blipFill>
        <p:spPr>
          <a:xfrm>
            <a:off x="5927271" y="12599528"/>
            <a:ext cx="2237014" cy="64324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2023/4/22</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52" r:id="rId4"/>
    <p:sldLayoutId id="2147483661" r:id="rId5"/>
    <p:sldLayoutId id="2147483664" r:id="rId6"/>
    <p:sldLayoutId id="2147483660" r:id="rId7"/>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67987" y="998090"/>
            <a:ext cx="22841775" cy="9634467"/>
          </a:xfrm>
        </p:spPr>
        <p:txBody>
          <a:bodyPr/>
          <a:lstStyle/>
          <a:p>
            <a:pPr marL="0" marR="0"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1" lang="en-US" altLang="zh-CN" sz="6000" dirty="0">
                <a:latin typeface="Calibri" panose="020F0502020204030204" pitchFamily="34" charset="0"/>
                <a:cs typeface="Calibri" panose="020F0502020204030204" pitchFamily="34" charset="0"/>
              </a:rPr>
              <a:t>JVET-AD0342</a:t>
            </a:r>
            <a:br>
              <a:rPr kumimoji="1" lang="en-US" altLang="zh-CN" sz="6000" dirty="0">
                <a:latin typeface="Calibri" panose="020F0502020204030204" pitchFamily="34" charset="0"/>
                <a:cs typeface="Calibri" panose="020F0502020204030204" pitchFamily="34" charset="0"/>
              </a:rPr>
            </a:br>
            <a:br>
              <a:rPr kumimoji="1" lang="en-US" altLang="zh-CN" sz="6000" dirty="0">
                <a:latin typeface="Calibri" panose="020F0502020204030204" pitchFamily="34" charset="0"/>
                <a:cs typeface="Calibri" panose="020F0502020204030204" pitchFamily="34" charset="0"/>
              </a:rPr>
            </a:br>
            <a:r>
              <a:rPr lang="en-US" altLang="zh-CN" sz="5400" b="1" dirty="0">
                <a:latin typeface="Calibri" panose="020F0502020204030204" pitchFamily="34" charset="0"/>
                <a:cs typeface="Calibri" panose="020F0502020204030204" pitchFamily="34" charset="0"/>
              </a:rPr>
              <a:t>EE2-related: </a:t>
            </a:r>
            <a:r>
              <a:rPr lang="en-CA" sz="5400" b="1" dirty="0">
                <a:latin typeface="Calibri" panose="020F0502020204030204" pitchFamily="34" charset="0"/>
                <a:cs typeface="Calibri" panose="020F0502020204030204" pitchFamily="34" charset="0"/>
              </a:rPr>
              <a:t>Combination of JVET-AD0084, JVET-AD0117 and JVET-AD0214</a:t>
            </a:r>
            <a:r>
              <a:rPr lang="en-US" sz="5400" b="1" dirty="0">
                <a:latin typeface="Calibri" panose="020F0502020204030204" pitchFamily="34" charset="0"/>
                <a:cs typeface="Calibri" panose="020F0502020204030204" pitchFamily="34" charset="0"/>
              </a:rPr>
              <a:t> </a:t>
            </a:r>
            <a:br>
              <a:rPr lang="en-US" altLang="zh-CN" sz="5400" b="1" dirty="0">
                <a:latin typeface="Calibri" panose="020F0502020204030204" pitchFamily="34" charset="0"/>
                <a:cs typeface="Calibri" panose="020F0502020204030204" pitchFamily="34" charset="0"/>
              </a:rPr>
            </a:br>
            <a:br>
              <a:rPr lang="en-US" altLang="zh-CN" sz="5400" b="1" dirty="0">
                <a:latin typeface="Calibri" panose="020F0502020204030204" pitchFamily="34" charset="0"/>
                <a:cs typeface="Calibri" panose="020F0502020204030204" pitchFamily="34" charset="0"/>
              </a:rPr>
            </a:br>
            <a:br>
              <a:rPr lang="en-US" altLang="zh-CN" sz="3600" b="1" dirty="0">
                <a:latin typeface="Calibri" panose="020F0502020204030204" pitchFamily="34" charset="0"/>
                <a:cs typeface="Calibri" panose="020F0502020204030204" pitchFamily="34" charset="0"/>
              </a:rPr>
            </a:br>
            <a:r>
              <a:rPr lang="en-US" altLang="zh-CN" sz="3600" b="1" dirty="0">
                <a:latin typeface="Calibri" panose="020F0502020204030204" pitchFamily="34" charset="0"/>
                <a:cs typeface="Calibri" panose="020F0502020204030204" pitchFamily="34" charset="0"/>
              </a:rPr>
              <a:t>Yue Yu, Lai Zhang, Fan Wang, Jonathan Gan, Haoping Yu, </a:t>
            </a:r>
            <a:r>
              <a:rPr lang="en-US" altLang="zh-CN" sz="3600" b="1" dirty="0" err="1">
                <a:latin typeface="Calibri" panose="020F0502020204030204" pitchFamily="34" charset="0"/>
                <a:cs typeface="Calibri" panose="020F0502020204030204" pitchFamily="34" charset="0"/>
              </a:rPr>
              <a:t>Luhang</a:t>
            </a:r>
            <a:r>
              <a:rPr lang="en-US" altLang="zh-CN" sz="3600" b="1" dirty="0">
                <a:latin typeface="Calibri" panose="020F0502020204030204" pitchFamily="34" charset="0"/>
                <a:cs typeface="Calibri" panose="020F0502020204030204" pitchFamily="34" charset="0"/>
              </a:rPr>
              <a:t> Xu, </a:t>
            </a:r>
            <a:r>
              <a:rPr lang="en-US" altLang="zh-CN" sz="3600" b="1" dirty="0" err="1">
                <a:latin typeface="Calibri" panose="020F0502020204030204" pitchFamily="34" charset="0"/>
                <a:cs typeface="Calibri" panose="020F0502020204030204" pitchFamily="34" charset="0"/>
              </a:rPr>
              <a:t>Zhihuang</a:t>
            </a:r>
            <a:r>
              <a:rPr lang="en-US" altLang="zh-CN" sz="3600" b="1" dirty="0">
                <a:latin typeface="Calibri" panose="020F0502020204030204" pitchFamily="34" charset="0"/>
                <a:cs typeface="Calibri" panose="020F0502020204030204" pitchFamily="34" charset="0"/>
              </a:rPr>
              <a:t> </a:t>
            </a:r>
            <a:r>
              <a:rPr lang="en-US" altLang="zh-CN" sz="3600" b="1" dirty="0" err="1">
                <a:latin typeface="Calibri" panose="020F0502020204030204" pitchFamily="34" charset="0"/>
                <a:cs typeface="Calibri" panose="020F0502020204030204" pitchFamily="34" charset="0"/>
              </a:rPr>
              <a:t>Xie</a:t>
            </a:r>
            <a:r>
              <a:rPr lang="en-US" altLang="zh-CN" sz="3600" b="1" dirty="0">
                <a:latin typeface="Calibri" panose="020F0502020204030204" pitchFamily="34" charset="0"/>
                <a:cs typeface="Calibri" panose="020F0502020204030204" pitchFamily="34" charset="0"/>
              </a:rPr>
              <a:t>, Dong Wang (OPPO)</a:t>
            </a:r>
            <a:br>
              <a:rPr lang="en-US" altLang="zh-CN" sz="3600" b="1" dirty="0">
                <a:latin typeface="Calibri" panose="020F0502020204030204" pitchFamily="34" charset="0"/>
                <a:cs typeface="Calibri" panose="020F0502020204030204" pitchFamily="34" charset="0"/>
              </a:rPr>
            </a:br>
            <a:r>
              <a:rPr lang="en-CA" sz="3600" b="1" dirty="0" err="1">
                <a:latin typeface="Calibri" panose="020F0502020204030204" pitchFamily="34" charset="0"/>
                <a:cs typeface="Calibri" panose="020F0502020204030204" pitchFamily="34" charset="0"/>
              </a:rPr>
              <a:t>Yanzhuo</a:t>
            </a:r>
            <a:r>
              <a:rPr lang="en-CA" sz="3600" b="1" dirty="0">
                <a:latin typeface="Calibri" panose="020F0502020204030204" pitchFamily="34" charset="0"/>
                <a:cs typeface="Calibri" panose="020F0502020204030204" pitchFamily="34" charset="0"/>
              </a:rPr>
              <a:t> Ma, </a:t>
            </a:r>
            <a:r>
              <a:rPr lang="en-CA" sz="3600" b="1" dirty="0" err="1">
                <a:latin typeface="Calibri" panose="020F0502020204030204" pitchFamily="34" charset="0"/>
                <a:cs typeface="Calibri" panose="020F0502020204030204" pitchFamily="34" charset="0"/>
              </a:rPr>
              <a:t>Hongli</a:t>
            </a:r>
            <a:r>
              <a:rPr lang="en-CA" sz="3600" b="1" dirty="0">
                <a:latin typeface="Calibri" panose="020F0502020204030204" pitchFamily="34" charset="0"/>
                <a:cs typeface="Calibri" panose="020F0502020204030204" pitchFamily="34" charset="0"/>
              </a:rPr>
              <a:t> Zhang, </a:t>
            </a:r>
            <a:r>
              <a:rPr lang="en-CA" sz="3600" b="1" dirty="0" err="1">
                <a:latin typeface="Calibri" panose="020F0502020204030204" pitchFamily="34" charset="0"/>
                <a:cs typeface="Calibri" panose="020F0502020204030204" pitchFamily="34" charset="0"/>
              </a:rPr>
              <a:t>Hongqing</a:t>
            </a:r>
            <a:r>
              <a:rPr lang="en-CA" sz="3600" b="1" dirty="0">
                <a:latin typeface="Calibri" panose="020F0502020204030204" pitchFamily="34" charset="0"/>
                <a:cs typeface="Calibri" panose="020F0502020204030204" pitchFamily="34" charset="0"/>
              </a:rPr>
              <a:t> Du, </a:t>
            </a:r>
            <a:r>
              <a:rPr lang="en-CA" sz="3600" b="1" dirty="0" err="1">
                <a:latin typeface="Calibri" panose="020F0502020204030204" pitchFamily="34" charset="0"/>
                <a:cs typeface="Calibri" panose="020F0502020204030204" pitchFamily="34" charset="0"/>
              </a:rPr>
              <a:t>Wenhan</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Qiao</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Junyan</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Huo</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Fuzheng</a:t>
            </a:r>
            <a:r>
              <a:rPr lang="en-CA" sz="3600" b="1" dirty="0">
                <a:latin typeface="Calibri" panose="020F0502020204030204" pitchFamily="34" charset="0"/>
                <a:cs typeface="Calibri" panose="020F0502020204030204" pitchFamily="34" charset="0"/>
              </a:rPr>
              <a:t> Yang (</a:t>
            </a:r>
            <a:r>
              <a:rPr lang="en-CA" sz="3600" b="1" dirty="0" err="1">
                <a:latin typeface="Calibri" panose="020F0502020204030204" pitchFamily="34" charset="0"/>
                <a:cs typeface="Calibri" panose="020F0502020204030204" pitchFamily="34" charset="0"/>
              </a:rPr>
              <a:t>Xidian</a:t>
            </a:r>
            <a:r>
              <a:rPr lang="en-CA" sz="3600" b="1" dirty="0">
                <a:latin typeface="Calibri" panose="020F0502020204030204" pitchFamily="34" charset="0"/>
                <a:cs typeface="Calibri" panose="020F0502020204030204" pitchFamily="34" charset="0"/>
              </a:rPr>
              <a:t> University)</a:t>
            </a:r>
            <a:br>
              <a:rPr lang="en-US" sz="3600" b="1" dirty="0">
                <a:latin typeface="Calibri" panose="020F0502020204030204" pitchFamily="34" charset="0"/>
                <a:cs typeface="Calibri" panose="020F0502020204030204" pitchFamily="34" charset="0"/>
              </a:rPr>
            </a:br>
            <a:r>
              <a:rPr lang="en-CA" sz="3600" b="1" dirty="0" err="1">
                <a:latin typeface="Calibri" panose="020F0502020204030204" pitchFamily="34" charset="0"/>
                <a:cs typeface="Calibri" panose="020F0502020204030204" pitchFamily="34" charset="0"/>
              </a:rPr>
              <a:t>Xiaoyu</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Xiu</a:t>
            </a:r>
            <a:r>
              <a:rPr lang="en-CA" sz="3600" b="1" dirty="0">
                <a:latin typeface="Calibri" panose="020F0502020204030204" pitchFamily="34" charset="0"/>
                <a:cs typeface="Calibri" panose="020F0502020204030204" pitchFamily="34" charset="0"/>
              </a:rPr>
              <a:t>, Ning Yan, </a:t>
            </a:r>
            <a:r>
              <a:rPr lang="en-CA" sz="3600" b="1" dirty="0" err="1">
                <a:latin typeface="Calibri" panose="020F0502020204030204" pitchFamily="34" charset="0"/>
                <a:cs typeface="Calibri" panose="020F0502020204030204" pitchFamily="34" charset="0"/>
              </a:rPr>
              <a:t>Changyue</a:t>
            </a:r>
            <a:r>
              <a:rPr lang="en-CA" sz="3600" b="1" dirty="0">
                <a:latin typeface="Calibri" panose="020F0502020204030204" pitchFamily="34" charset="0"/>
                <a:cs typeface="Calibri" panose="020F0502020204030204" pitchFamily="34" charset="0"/>
              </a:rPr>
              <a:t> Ma Hong-</a:t>
            </a:r>
            <a:r>
              <a:rPr lang="en-CA" sz="3600" b="1" dirty="0" err="1">
                <a:latin typeface="Calibri" panose="020F0502020204030204" pitchFamily="34" charset="0"/>
                <a:cs typeface="Calibri" panose="020F0502020204030204" pitchFamily="34" charset="0"/>
              </a:rPr>
              <a:t>Jheng</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Jhu</a:t>
            </a:r>
            <a:r>
              <a:rPr lang="en-CA" sz="3600" b="1" dirty="0">
                <a:latin typeface="Calibri" panose="020F0502020204030204" pitchFamily="34" charset="0"/>
                <a:cs typeface="Calibri" panose="020F0502020204030204" pitchFamily="34" charset="0"/>
              </a:rPr>
              <a:t>, C.-W. </a:t>
            </a:r>
            <a:r>
              <a:rPr lang="en-CA" sz="3600" b="1" dirty="0" err="1">
                <a:latin typeface="Calibri" panose="020F0502020204030204" pitchFamily="34" charset="0"/>
                <a:cs typeface="Calibri" panose="020F0502020204030204" pitchFamily="34" charset="0"/>
              </a:rPr>
              <a:t>Kuo</a:t>
            </a:r>
            <a:r>
              <a:rPr lang="en-CA" sz="3600" b="1" dirty="0">
                <a:latin typeface="Calibri" panose="020F0502020204030204" pitchFamily="34" charset="0"/>
                <a:cs typeface="Calibri" panose="020F0502020204030204" pitchFamily="34" charset="0"/>
              </a:rPr>
              <a:t>, Wei Chen, </a:t>
            </a:r>
            <a:r>
              <a:rPr lang="en-CA" sz="3600" b="1" dirty="0" err="1">
                <a:latin typeface="Calibri" panose="020F0502020204030204" pitchFamily="34" charset="0"/>
                <a:cs typeface="Calibri" panose="020F0502020204030204" pitchFamily="34" charset="0"/>
              </a:rPr>
              <a:t>Xianglin</a:t>
            </a:r>
            <a:r>
              <a:rPr lang="en-CA" sz="3600" b="1" dirty="0">
                <a:latin typeface="Calibri" panose="020F0502020204030204" pitchFamily="34" charset="0"/>
                <a:cs typeface="Calibri" panose="020F0502020204030204" pitchFamily="34" charset="0"/>
              </a:rPr>
              <a:t> Wang (Kwai, Inc.)</a:t>
            </a:r>
            <a:br>
              <a:rPr lang="en-US" sz="3600" b="1" dirty="0">
                <a:latin typeface="Calibri" panose="020F0502020204030204" pitchFamily="34" charset="0"/>
                <a:cs typeface="Calibri" panose="020F0502020204030204" pitchFamily="34" charset="0"/>
              </a:rPr>
            </a:br>
            <a:endParaRPr lang="zh-CN" altLang="en-US" sz="3600" b="1" dirty="0">
              <a:latin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Introduction </a:t>
            </a:r>
            <a:r>
              <a:rPr lang="en-US" altLang="zh-CN" dirty="0"/>
              <a:t> </a:t>
            </a:r>
            <a:endParaRPr lang="zh-CN" altLang="en-US" dirty="0"/>
          </a:p>
        </p:txBody>
      </p:sp>
      <p:sp>
        <p:nvSpPr>
          <p:cNvPr id="3" name="文本占位符 2"/>
          <p:cNvSpPr>
            <a:spLocks noGrp="1"/>
          </p:cNvSpPr>
          <p:nvPr>
            <p:ph type="body" sz="quarter" idx="10"/>
          </p:nvPr>
        </p:nvSpPr>
        <p:spPr>
          <a:xfrm>
            <a:off x="776506" y="2232838"/>
            <a:ext cx="22841774" cy="10855636"/>
          </a:xfrm>
        </p:spPr>
        <p:txBody>
          <a:bodyPr>
            <a:normAutofit/>
          </a:bodyPr>
          <a:lstStyle/>
          <a:p>
            <a:pPr hangingPunct="0"/>
            <a:r>
              <a:rPr lang="en-CA" altLang="zh-CN" sz="3900" dirty="0">
                <a:latin typeface="Calibri" panose="020F0502020204030204" pitchFamily="34" charset="0"/>
                <a:cs typeface="Calibri" panose="020F0502020204030204" pitchFamily="34" charset="0"/>
              </a:rPr>
              <a:t>In current ECM-8.0, </a:t>
            </a:r>
            <a:r>
              <a:rPr lang="en-CA" altLang="zh-CN" sz="3900" dirty="0" err="1">
                <a:latin typeface="Calibri" panose="020F0502020204030204" pitchFamily="34" charset="0"/>
                <a:cs typeface="Calibri" panose="020F0502020204030204" pitchFamily="34" charset="0"/>
              </a:rPr>
              <a:t>intraTMP</a:t>
            </a:r>
            <a:r>
              <a:rPr lang="en-CA" altLang="zh-CN" sz="3900" dirty="0">
                <a:latin typeface="Calibri" panose="020F0502020204030204" pitchFamily="34" charset="0"/>
                <a:cs typeface="Calibri" panose="020F0502020204030204" pitchFamily="34" charset="0"/>
              </a:rPr>
              <a:t> is a coding tool which </a:t>
            </a:r>
            <a:r>
              <a:rPr lang="en-CA" sz="3900" dirty="0">
                <a:latin typeface="Calibri" panose="020F0502020204030204" pitchFamily="34" charset="0"/>
                <a:cs typeface="Calibri" panose="020F0502020204030204" pitchFamily="34" charset="0"/>
              </a:rPr>
              <a:t>employs a template of the current block to search for a candidate template that best matches the template of the current block within a pre-determined search area. </a:t>
            </a: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endParaRPr lang="en-CA" altLang="zh-CN" sz="3900" dirty="0">
              <a:latin typeface="Calibri" panose="020F0502020204030204" pitchFamily="34" charset="0"/>
              <a:cs typeface="Calibri" panose="020F0502020204030204" pitchFamily="34" charset="0"/>
            </a:endParaRPr>
          </a:p>
          <a:p>
            <a:pPr hangingPunct="0"/>
            <a:r>
              <a:rPr lang="en-CA" altLang="zh-CN" sz="3900" dirty="0">
                <a:latin typeface="Calibri" panose="020F0502020204030204" pitchFamily="34" charset="0"/>
                <a:cs typeface="Calibri" panose="020F0502020204030204" pitchFamily="34" charset="0"/>
              </a:rPr>
              <a:t>                               </a:t>
            </a:r>
            <a:r>
              <a:rPr lang="en-CA" altLang="zh-CN" sz="3200" b="1" dirty="0">
                <a:latin typeface="Calibri" panose="020F0502020204030204" pitchFamily="34" charset="0"/>
                <a:cs typeface="Calibri" panose="020F0502020204030204" pitchFamily="34" charset="0"/>
              </a:rPr>
              <a:t>ECM-8.0                                                                                                                Adopted EE2-1.14a</a:t>
            </a:r>
          </a:p>
          <a:p>
            <a:pPr hangingPunct="0"/>
            <a:endParaRPr lang="en-CA" sz="3900" dirty="0">
              <a:latin typeface="Calibri" panose="020F0502020204030204" pitchFamily="34" charset="0"/>
              <a:cs typeface="Calibri" panose="020F0502020204030204" pitchFamily="34" charset="0"/>
            </a:endParaRPr>
          </a:p>
          <a:p>
            <a:endParaRPr lang="en-US" altLang="zh-CN" dirty="0">
              <a:latin typeface="Calibri" panose="020F0502020204030204" pitchFamily="34" charset="0"/>
              <a:cs typeface="Calibri" panose="020F0502020204030204" pitchFamily="34" charset="0"/>
            </a:endParaRPr>
          </a:p>
          <a:p>
            <a:endParaRPr lang="en-US" altLang="zh-CN" dirty="0">
              <a:latin typeface="Calibri" panose="020F0502020204030204" pitchFamily="34" charset="0"/>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4FF249C1-4EB0-2648-812F-9C1BA148E7A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56988" y="4572000"/>
            <a:ext cx="9837179" cy="7303905"/>
          </a:xfrm>
          <a:prstGeom prst="rect">
            <a:avLst/>
          </a:prstGeom>
          <a:noFill/>
          <a:ln>
            <a:noFill/>
          </a:ln>
        </p:spPr>
      </p:pic>
      <p:pic>
        <p:nvPicPr>
          <p:cNvPr id="8" name="Picture 7">
            <a:extLst>
              <a:ext uri="{FF2B5EF4-FFF2-40B4-BE49-F238E27FC236}">
                <a16:creationId xmlns:a16="http://schemas.microsoft.com/office/drawing/2014/main" id="{3591F287-5672-5104-051A-FC8DB526D2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89833" y="4572000"/>
            <a:ext cx="9557516" cy="7485321"/>
          </a:xfrm>
          <a:prstGeom prst="rect">
            <a:avLst/>
          </a:prstGeom>
          <a:noFill/>
          <a:ln>
            <a:noFill/>
          </a:ln>
        </p:spPr>
      </p:pic>
    </p:spTree>
    <p:extLst>
      <p:ext uri="{BB962C8B-B14F-4D97-AF65-F5344CB8AC3E}">
        <p14:creationId xmlns:p14="http://schemas.microsoft.com/office/powerpoint/2010/main" val="3245053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697-A667-D103-1D85-1B293AF055B8}"/>
              </a:ext>
            </a:extLst>
          </p:cNvPr>
          <p:cNvSpPr>
            <a:spLocks noGrp="1"/>
          </p:cNvSpPr>
          <p:nvPr>
            <p:ph type="title"/>
          </p:nvPr>
        </p:nvSpPr>
        <p:spPr>
          <a:xfrm>
            <a:off x="765719" y="728639"/>
            <a:ext cx="22841775" cy="1073683"/>
          </a:xfrm>
        </p:spPr>
        <p:txBody>
          <a:bodyPr>
            <a:normAutofit/>
          </a:bodyPr>
          <a:lstStyle/>
          <a:p>
            <a:r>
              <a:rPr lang="en-CA" dirty="0">
                <a:latin typeface="Calibri" panose="020F0502020204030204" pitchFamily="34" charset="0"/>
                <a:cs typeface="Calibri" panose="020F0502020204030204" pitchFamily="34" charset="0"/>
              </a:rPr>
              <a:t>Proposed</a:t>
            </a:r>
            <a:r>
              <a:rPr lang="en-CA" sz="3600" b="1" kern="1600" dirty="0">
                <a:effectLst/>
                <a:latin typeface="Times New Roman" panose="02020603050405020304" pitchFamily="18" charset="0"/>
                <a:cs typeface="Arial" panose="020B0604020202020204" pitchFamily="34" charset="0"/>
              </a:rPr>
              <a:t> </a:t>
            </a:r>
            <a:r>
              <a:rPr lang="en-CA" dirty="0">
                <a:latin typeface="Calibri" panose="020F0502020204030204" pitchFamily="34" charset="0"/>
                <a:cs typeface="Calibri" panose="020F0502020204030204" pitchFamily="34" charset="0"/>
              </a:rPr>
              <a:t>method</a:t>
            </a:r>
            <a:endParaRPr lang="en-US" dirty="0">
              <a:latin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DB0B356F-1296-EC69-98C2-DDA9993587D7}"/>
              </a:ext>
            </a:extLst>
          </p:cNvPr>
          <p:cNvSpPr>
            <a:spLocks noGrp="1"/>
          </p:cNvSpPr>
          <p:nvPr>
            <p:ph type="body" sz="quarter" idx="10"/>
          </p:nvPr>
        </p:nvSpPr>
        <p:spPr>
          <a:xfrm>
            <a:off x="776506" y="1701209"/>
            <a:ext cx="22841774" cy="10923169"/>
          </a:xfrm>
        </p:spPr>
        <p:txBody>
          <a:bodyPr>
            <a:normAutofit/>
          </a:bodyPr>
          <a:lstStyle/>
          <a:p>
            <a:pPr marL="285750" indent="-285750">
              <a:buFont typeface="Arial" panose="020B0604020202020204" pitchFamily="34" charset="0"/>
              <a:buChar char="•"/>
            </a:pPr>
            <a:r>
              <a:rPr lang="en-CA" sz="3600" dirty="0">
                <a:effectLst/>
                <a:latin typeface="Times New Roman" panose="02020603050405020304" pitchFamily="18" charset="0"/>
                <a:ea typeface="SimSun" panose="02010600030101010101" pitchFamily="2" charset="-122"/>
              </a:rPr>
              <a:t>Add the bottom-left (R5) and top-right (R6) areas as additional search areas for </a:t>
            </a:r>
            <a:r>
              <a:rPr lang="en-CA" sz="3600" dirty="0" err="1">
                <a:effectLst/>
                <a:latin typeface="Times New Roman" panose="02020603050405020304" pitchFamily="18" charset="0"/>
                <a:ea typeface="SimSun" panose="02010600030101010101" pitchFamily="2" charset="-122"/>
              </a:rPr>
              <a:t>intraTMP</a:t>
            </a:r>
            <a:r>
              <a:rPr lang="en-CA" sz="3600" dirty="0">
                <a:effectLst/>
                <a:latin typeface="Times New Roman" panose="02020603050405020304" pitchFamily="18" charset="0"/>
                <a:ea typeface="SimSun" panose="02010600030101010101" pitchFamily="2" charset="-122"/>
              </a:rPr>
              <a:t> </a:t>
            </a:r>
          </a:p>
        </p:txBody>
      </p:sp>
      <p:pic>
        <p:nvPicPr>
          <p:cNvPr id="7" name="Picture 6">
            <a:extLst>
              <a:ext uri="{FF2B5EF4-FFF2-40B4-BE49-F238E27FC236}">
                <a16:creationId xmlns:a16="http://schemas.microsoft.com/office/drawing/2014/main" id="{7B9B92A1-81C2-C701-632D-53F2436331C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8149" y="2977117"/>
            <a:ext cx="12546417" cy="9413345"/>
          </a:xfrm>
          <a:prstGeom prst="rect">
            <a:avLst/>
          </a:prstGeom>
          <a:noFill/>
          <a:ln>
            <a:noFill/>
          </a:ln>
        </p:spPr>
      </p:pic>
    </p:spTree>
    <p:extLst>
      <p:ext uri="{BB962C8B-B14F-4D97-AF65-F5344CB8AC3E}">
        <p14:creationId xmlns:p14="http://schemas.microsoft.com/office/powerpoint/2010/main" val="24856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B805EC2-47E2-931C-6B59-849302796CC4}"/>
              </a:ext>
            </a:extLst>
          </p:cNvPr>
          <p:cNvSpPr>
            <a:spLocks noGrp="1"/>
          </p:cNvSpPr>
          <p:nvPr>
            <p:ph type="body" sz="quarter" idx="10"/>
          </p:nvPr>
        </p:nvSpPr>
        <p:spPr>
          <a:xfrm>
            <a:off x="776506" y="1261743"/>
            <a:ext cx="22841774" cy="11362635"/>
          </a:xfrm>
        </p:spPr>
        <p:txBody>
          <a:bodyPr/>
          <a:lstStyle/>
          <a:p>
            <a:endParaRPr lang="en-CA" sz="3600" dirty="0">
              <a:latin typeface="Times New Roman" panose="02020603050405020304" pitchFamily="18" charset="0"/>
              <a:ea typeface="SimSun" panose="02010600030101010101" pitchFamily="2" charset="-122"/>
            </a:endParaRPr>
          </a:p>
          <a:p>
            <a:r>
              <a:rPr lang="en-CA" sz="3600" dirty="0">
                <a:latin typeface="Times New Roman" panose="02020603050405020304" pitchFamily="18" charset="0"/>
                <a:ea typeface="SimSun" panose="02010600030101010101" pitchFamily="2" charset="-122"/>
              </a:rPr>
              <a:t>A bug: may search some positions which locates outside of the specified search range.</a:t>
            </a:r>
          </a:p>
          <a:p>
            <a:r>
              <a:rPr lang="en-CA" sz="3600" dirty="0">
                <a:latin typeface="Times New Roman" panose="02020603050405020304" pitchFamily="18" charset="0"/>
                <a:ea typeface="SimSun" panose="02010600030101010101" pitchFamily="2" charset="-122"/>
              </a:rPr>
              <a:t>Fix:  restrict all search areas with the specified search range.</a:t>
            </a:r>
            <a:endParaRPr lang="en-US" sz="3600" dirty="0">
              <a:latin typeface="Times New Roman" panose="02020603050405020304" pitchFamily="18" charset="0"/>
              <a:ea typeface="SimSun" panose="02010600030101010101" pitchFamily="2" charset="-122"/>
            </a:endParaRPr>
          </a:p>
        </p:txBody>
      </p:sp>
      <p:pic>
        <p:nvPicPr>
          <p:cNvPr id="4" name="Graphic 31">
            <a:extLst>
              <a:ext uri="{FF2B5EF4-FFF2-40B4-BE49-F238E27FC236}">
                <a16:creationId xmlns:a16="http://schemas.microsoft.com/office/drawing/2014/main" id="{3DC71D86-E2FA-7F5D-9DFE-8925782A18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02724" y="3976577"/>
            <a:ext cx="11468588" cy="8647801"/>
          </a:xfrm>
          <a:prstGeom prst="rect">
            <a:avLst/>
          </a:prstGeom>
        </p:spPr>
      </p:pic>
    </p:spTree>
    <p:extLst>
      <p:ext uri="{BB962C8B-B14F-4D97-AF65-F5344CB8AC3E}">
        <p14:creationId xmlns:p14="http://schemas.microsoft.com/office/powerpoint/2010/main" val="1477179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ADBB-C224-7120-F88F-4634F871149D}"/>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Test Results</a:t>
            </a:r>
          </a:p>
        </p:txBody>
      </p:sp>
      <p:sp>
        <p:nvSpPr>
          <p:cNvPr id="3" name="Text Placeholder 2">
            <a:extLst>
              <a:ext uri="{FF2B5EF4-FFF2-40B4-BE49-F238E27FC236}">
                <a16:creationId xmlns:a16="http://schemas.microsoft.com/office/drawing/2014/main" id="{14467231-31F8-6CE5-8FD5-0B20F827CF14}"/>
              </a:ext>
            </a:extLst>
          </p:cNvPr>
          <p:cNvSpPr>
            <a:spLocks noGrp="1"/>
          </p:cNvSpPr>
          <p:nvPr>
            <p:ph type="body" sz="quarter" idx="10"/>
          </p:nvPr>
        </p:nvSpPr>
        <p:spPr>
          <a:xfrm>
            <a:off x="776506" y="2897432"/>
            <a:ext cx="22841774" cy="10495041"/>
          </a:xfrm>
        </p:spPr>
        <p:txBody>
          <a:bodyPr/>
          <a:lstStyle/>
          <a:p>
            <a:r>
              <a:rPr lang="en-US" altLang="zh-CN" sz="4800" dirty="0">
                <a:latin typeface="Calibri" panose="020F0502020204030204" pitchFamily="34" charset="0"/>
                <a:cs typeface="Calibri" panose="020F0502020204030204" pitchFamily="34" charset="0"/>
              </a:rPr>
              <a:t>Test: ECM-8.0 + proposed method</a:t>
            </a:r>
          </a:p>
          <a:p>
            <a:r>
              <a:rPr lang="en-US" altLang="zh-CN" sz="4800" dirty="0">
                <a:latin typeface="Calibri" panose="020F0502020204030204" pitchFamily="34" charset="0"/>
                <a:cs typeface="Calibri" panose="020F0502020204030204" pitchFamily="34" charset="0"/>
              </a:rPr>
              <a:t>Anchor: ECM-8.0</a:t>
            </a:r>
            <a:endParaRPr lang="zh-CN" altLang="en-US" sz="4800" dirty="0">
              <a:latin typeface="Calibri" panose="020F0502020204030204" pitchFamily="34" charset="0"/>
              <a:cs typeface="Calibri" panose="020F0502020204030204" pitchFamily="34" charset="0"/>
            </a:endParaRPr>
          </a:p>
          <a:p>
            <a:endParaRPr lang="en-US" dirty="0"/>
          </a:p>
        </p:txBody>
      </p:sp>
      <p:graphicFrame>
        <p:nvGraphicFramePr>
          <p:cNvPr id="5" name="Table 4">
            <a:extLst>
              <a:ext uri="{FF2B5EF4-FFF2-40B4-BE49-F238E27FC236}">
                <a16:creationId xmlns:a16="http://schemas.microsoft.com/office/drawing/2014/main" id="{A72FDE85-C57A-AE77-7604-22B00DB307BD}"/>
              </a:ext>
            </a:extLst>
          </p:cNvPr>
          <p:cNvGraphicFramePr>
            <a:graphicFrameLocks noGrp="1"/>
          </p:cNvGraphicFramePr>
          <p:nvPr>
            <p:extLst>
              <p:ext uri="{D42A27DB-BD31-4B8C-83A1-F6EECF244321}">
                <p14:modId xmlns:p14="http://schemas.microsoft.com/office/powerpoint/2010/main" val="341736429"/>
              </p:ext>
            </p:extLst>
          </p:nvPr>
        </p:nvGraphicFramePr>
        <p:xfrm>
          <a:off x="956931" y="5195494"/>
          <a:ext cx="11235068" cy="6610629"/>
        </p:xfrm>
        <a:graphic>
          <a:graphicData uri="http://schemas.openxmlformats.org/drawingml/2006/table">
            <a:tbl>
              <a:tblPr firstRow="1" firstCol="1" bandRow="1">
                <a:tableStyleId>{5940675A-B579-460E-94D1-54222C63F5DA}</a:tableStyleId>
              </a:tblPr>
              <a:tblGrid>
                <a:gridCol w="1872511">
                  <a:extLst>
                    <a:ext uri="{9D8B030D-6E8A-4147-A177-3AD203B41FA5}">
                      <a16:colId xmlns:a16="http://schemas.microsoft.com/office/drawing/2014/main" val="2909361811"/>
                    </a:ext>
                  </a:extLst>
                </a:gridCol>
                <a:gridCol w="2020899">
                  <a:extLst>
                    <a:ext uri="{9D8B030D-6E8A-4147-A177-3AD203B41FA5}">
                      <a16:colId xmlns:a16="http://schemas.microsoft.com/office/drawing/2014/main" val="722778691"/>
                    </a:ext>
                  </a:extLst>
                </a:gridCol>
                <a:gridCol w="2020899">
                  <a:extLst>
                    <a:ext uri="{9D8B030D-6E8A-4147-A177-3AD203B41FA5}">
                      <a16:colId xmlns:a16="http://schemas.microsoft.com/office/drawing/2014/main" val="1660420289"/>
                    </a:ext>
                  </a:extLst>
                </a:gridCol>
                <a:gridCol w="2020899">
                  <a:extLst>
                    <a:ext uri="{9D8B030D-6E8A-4147-A177-3AD203B41FA5}">
                      <a16:colId xmlns:a16="http://schemas.microsoft.com/office/drawing/2014/main" val="1829871032"/>
                    </a:ext>
                  </a:extLst>
                </a:gridCol>
                <a:gridCol w="1649930">
                  <a:extLst>
                    <a:ext uri="{9D8B030D-6E8A-4147-A177-3AD203B41FA5}">
                      <a16:colId xmlns:a16="http://schemas.microsoft.com/office/drawing/2014/main" val="100711818"/>
                    </a:ext>
                  </a:extLst>
                </a:gridCol>
                <a:gridCol w="1649930">
                  <a:extLst>
                    <a:ext uri="{9D8B030D-6E8A-4147-A177-3AD203B41FA5}">
                      <a16:colId xmlns:a16="http://schemas.microsoft.com/office/drawing/2014/main" val="3267007159"/>
                    </a:ext>
                  </a:extLst>
                </a:gridCol>
              </a:tblGrid>
              <a:tr h="508510">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a:ln>
                            <a:noFill/>
                          </a:ln>
                          <a:solidFill>
                            <a:srgbClr val="000000"/>
                          </a:solidFill>
                          <a:effectLst/>
                          <a:uFillTx/>
                          <a:latin typeface="Arial" panose="020B0604020202020204" pitchFamily="34" charset="0"/>
                          <a:ea typeface="+mn-ea"/>
                          <a:cs typeface="+mn-cs"/>
                          <a:sym typeface="Helvetica Neue Light"/>
                        </a:rPr>
                        <a:t>All Intra Main 10 </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02815075"/>
                  </a:ext>
                </a:extLst>
              </a:tr>
              <a:tr h="508510">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 ECM-8.0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0450533"/>
                  </a:ext>
                </a:extLst>
              </a:tr>
              <a:tr h="508510">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Y</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U</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V</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EncT</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DecT</a:t>
                      </a:r>
                    </a:p>
                  </a:txBody>
                  <a:tcPr marL="68580" marR="68580" marT="0" marB="0" anchor="ctr"/>
                </a:tc>
                <a:extLst>
                  <a:ext uri="{0D108BD9-81ED-4DB2-BD59-A6C34878D82A}">
                    <a16:rowId xmlns:a16="http://schemas.microsoft.com/office/drawing/2014/main" val="1189508959"/>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2835220200"/>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-0.40%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-0.57%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-0.53%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106%</a:t>
                      </a:r>
                    </a:p>
                  </a:txBody>
                  <a:tcPr marL="68580" marR="68580" marT="0" marB="0" anchor="ctr"/>
                </a:tc>
                <a:extLst>
                  <a:ext uri="{0D108BD9-81ED-4DB2-BD59-A6C34878D82A}">
                    <a16:rowId xmlns:a16="http://schemas.microsoft.com/office/drawing/2014/main" val="2764126896"/>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-0.30%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-0.29%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extLst>
                  <a:ext uri="{0D108BD9-81ED-4DB2-BD59-A6C34878D82A}">
                    <a16:rowId xmlns:a16="http://schemas.microsoft.com/office/drawing/2014/main" val="2289545565"/>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extLst>
                  <a:ext uri="{0D108BD9-81ED-4DB2-BD59-A6C34878D82A}">
                    <a16:rowId xmlns:a16="http://schemas.microsoft.com/office/drawing/2014/main" val="1592352188"/>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-0.21%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-0.35%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-0.36%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extLst>
                  <a:ext uri="{0D108BD9-81ED-4DB2-BD59-A6C34878D82A}">
                    <a16:rowId xmlns:a16="http://schemas.microsoft.com/office/drawing/2014/main" val="793426901"/>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Overall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extLst>
                  <a:ext uri="{0D108BD9-81ED-4DB2-BD59-A6C34878D82A}">
                    <a16:rowId xmlns:a16="http://schemas.microsoft.com/office/drawing/2014/main" val="3589477507"/>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-0.35%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extLst>
                  <a:ext uri="{0D108BD9-81ED-4DB2-BD59-A6C34878D82A}">
                    <a16:rowId xmlns:a16="http://schemas.microsoft.com/office/drawing/2014/main" val="2292151028"/>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1723777428"/>
                  </a:ext>
                </a:extLst>
              </a:tr>
              <a:tr h="101701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TGM</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extLst>
                  <a:ext uri="{0D108BD9-81ED-4DB2-BD59-A6C34878D82A}">
                    <a16:rowId xmlns:a16="http://schemas.microsoft.com/office/drawing/2014/main" val="866908536"/>
                  </a:ext>
                </a:extLst>
              </a:tr>
            </a:tbl>
          </a:graphicData>
        </a:graphic>
      </p:graphicFrame>
      <p:graphicFrame>
        <p:nvGraphicFramePr>
          <p:cNvPr id="6" name="Table 5">
            <a:extLst>
              <a:ext uri="{FF2B5EF4-FFF2-40B4-BE49-F238E27FC236}">
                <a16:creationId xmlns:a16="http://schemas.microsoft.com/office/drawing/2014/main" id="{5425AD20-7F9B-F7A3-FE7B-12DE1BB1F866}"/>
              </a:ext>
            </a:extLst>
          </p:cNvPr>
          <p:cNvGraphicFramePr>
            <a:graphicFrameLocks noGrp="1"/>
          </p:cNvGraphicFramePr>
          <p:nvPr>
            <p:extLst>
              <p:ext uri="{D42A27DB-BD31-4B8C-83A1-F6EECF244321}">
                <p14:modId xmlns:p14="http://schemas.microsoft.com/office/powerpoint/2010/main" val="2485920457"/>
              </p:ext>
            </p:extLst>
          </p:nvPr>
        </p:nvGraphicFramePr>
        <p:xfrm>
          <a:off x="13089834" y="5195491"/>
          <a:ext cx="10110407" cy="6610629"/>
        </p:xfrm>
        <a:graphic>
          <a:graphicData uri="http://schemas.openxmlformats.org/drawingml/2006/table">
            <a:tbl>
              <a:tblPr firstRow="1" firstCol="1" bandRow="1">
                <a:tableStyleId>{5940675A-B579-460E-94D1-54222C63F5DA}</a:tableStyleId>
              </a:tblPr>
              <a:tblGrid>
                <a:gridCol w="1685068">
                  <a:extLst>
                    <a:ext uri="{9D8B030D-6E8A-4147-A177-3AD203B41FA5}">
                      <a16:colId xmlns:a16="http://schemas.microsoft.com/office/drawing/2014/main" val="453198870"/>
                    </a:ext>
                  </a:extLst>
                </a:gridCol>
                <a:gridCol w="1818601">
                  <a:extLst>
                    <a:ext uri="{9D8B030D-6E8A-4147-A177-3AD203B41FA5}">
                      <a16:colId xmlns:a16="http://schemas.microsoft.com/office/drawing/2014/main" val="1189487582"/>
                    </a:ext>
                  </a:extLst>
                </a:gridCol>
                <a:gridCol w="1818601">
                  <a:extLst>
                    <a:ext uri="{9D8B030D-6E8A-4147-A177-3AD203B41FA5}">
                      <a16:colId xmlns:a16="http://schemas.microsoft.com/office/drawing/2014/main" val="247566108"/>
                    </a:ext>
                  </a:extLst>
                </a:gridCol>
                <a:gridCol w="1818601">
                  <a:extLst>
                    <a:ext uri="{9D8B030D-6E8A-4147-A177-3AD203B41FA5}">
                      <a16:colId xmlns:a16="http://schemas.microsoft.com/office/drawing/2014/main" val="1608678530"/>
                    </a:ext>
                  </a:extLst>
                </a:gridCol>
                <a:gridCol w="1484768">
                  <a:extLst>
                    <a:ext uri="{9D8B030D-6E8A-4147-A177-3AD203B41FA5}">
                      <a16:colId xmlns:a16="http://schemas.microsoft.com/office/drawing/2014/main" val="150104241"/>
                    </a:ext>
                  </a:extLst>
                </a:gridCol>
                <a:gridCol w="1484768">
                  <a:extLst>
                    <a:ext uri="{9D8B030D-6E8A-4147-A177-3AD203B41FA5}">
                      <a16:colId xmlns:a16="http://schemas.microsoft.com/office/drawing/2014/main" val="3784408988"/>
                    </a:ext>
                  </a:extLst>
                </a:gridCol>
              </a:tblGrid>
              <a:tr h="519533">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Random Access Main 10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45110582"/>
                  </a:ext>
                </a:extLst>
              </a:tr>
              <a:tr h="519533">
                <a:tc>
                  <a:txBody>
                    <a:bodyPr/>
                    <a:lstStyle/>
                    <a:p>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 ECM-8.0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3061300"/>
                  </a:ext>
                </a:extLst>
              </a:tr>
              <a:tr h="519533">
                <a:tc>
                  <a:txBody>
                    <a:bodyPr/>
                    <a:lstStyle/>
                    <a:p>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Y</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U</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V</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EncT</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DecT</a:t>
                      </a:r>
                    </a:p>
                  </a:txBody>
                  <a:tcPr marL="68580" marR="68580" marT="0" marB="0" anchor="ctr"/>
                </a:tc>
                <a:extLst>
                  <a:ext uri="{0D108BD9-81ED-4DB2-BD59-A6C34878D82A}">
                    <a16:rowId xmlns:a16="http://schemas.microsoft.com/office/drawing/2014/main" val="1870051031"/>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2607791595"/>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-0.21%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594124913"/>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-0.22%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407576114"/>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866537428"/>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 </a:t>
                      </a:r>
                    </a:p>
                  </a:txBody>
                  <a:tcPr marL="68580" marR="68580" marT="0" marB="0" anchor="ctr"/>
                </a:tc>
                <a:tc>
                  <a:txBody>
                    <a:bodyPr/>
                    <a:lstStyle/>
                    <a:p>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 </a:t>
                      </a:r>
                    </a:p>
                  </a:txBody>
                  <a:tcPr marL="68580" marR="68580" marT="0" marB="0" anchor="ctr"/>
                </a:tc>
                <a:extLst>
                  <a:ext uri="{0D108BD9-81ED-4DB2-BD59-A6C34878D82A}">
                    <a16:rowId xmlns:a16="http://schemas.microsoft.com/office/drawing/2014/main" val="118570694"/>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3704681017"/>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560384340"/>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-0.57%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-0.44%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extLst>
                  <a:ext uri="{0D108BD9-81ED-4DB2-BD59-A6C34878D82A}">
                    <a16:rowId xmlns:a16="http://schemas.microsoft.com/office/drawing/2014/main" val="3027136642"/>
                  </a:ext>
                </a:extLst>
              </a:tr>
              <a:tr h="89576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TGM</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extLst>
                  <a:ext uri="{0D108BD9-81ED-4DB2-BD59-A6C34878D82A}">
                    <a16:rowId xmlns:a16="http://schemas.microsoft.com/office/drawing/2014/main" val="2752934381"/>
                  </a:ext>
                </a:extLst>
              </a:tr>
            </a:tbl>
          </a:graphicData>
        </a:graphic>
      </p:graphicFrame>
    </p:spTree>
    <p:extLst>
      <p:ext uri="{BB962C8B-B14F-4D97-AF65-F5344CB8AC3E}">
        <p14:creationId xmlns:p14="http://schemas.microsoft.com/office/powerpoint/2010/main" val="2930752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39DA2-528C-4B8B-C108-4E8AB1D0C177}"/>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Test Results</a:t>
            </a:r>
            <a:endParaRPr lang="en-US" dirty="0"/>
          </a:p>
        </p:txBody>
      </p:sp>
      <p:sp>
        <p:nvSpPr>
          <p:cNvPr id="3" name="Text Placeholder 2">
            <a:extLst>
              <a:ext uri="{FF2B5EF4-FFF2-40B4-BE49-F238E27FC236}">
                <a16:creationId xmlns:a16="http://schemas.microsoft.com/office/drawing/2014/main" id="{61C9210D-EDFA-1AE4-86D5-4572FCBC0FB1}"/>
              </a:ext>
            </a:extLst>
          </p:cNvPr>
          <p:cNvSpPr>
            <a:spLocks noGrp="1"/>
          </p:cNvSpPr>
          <p:nvPr>
            <p:ph type="body" sz="quarter" idx="10"/>
          </p:nvPr>
        </p:nvSpPr>
        <p:spPr>
          <a:xfrm>
            <a:off x="776506" y="2934586"/>
            <a:ext cx="22841774" cy="9689791"/>
          </a:xfrm>
        </p:spPr>
        <p:txBody>
          <a:bodyPr/>
          <a:lstStyle/>
          <a:p>
            <a:r>
              <a:rPr lang="en-US" altLang="zh-CN" sz="4800" dirty="0">
                <a:latin typeface="Calibri" panose="020F0502020204030204" pitchFamily="34" charset="0"/>
                <a:cs typeface="Calibri" panose="020F0502020204030204" pitchFamily="34" charset="0"/>
              </a:rPr>
              <a:t>Test: </a:t>
            </a:r>
            <a:r>
              <a:rPr lang="en-US" altLang="zh-CN" dirty="0">
                <a:latin typeface="Calibri" panose="020F0502020204030204" pitchFamily="34" charset="0"/>
                <a:cs typeface="Calibri" panose="020F0502020204030204" pitchFamily="34" charset="0"/>
              </a:rPr>
              <a:t>A</a:t>
            </a:r>
            <a:r>
              <a:rPr lang="en-US" altLang="zh-CN" sz="4800" dirty="0">
                <a:latin typeface="Calibri" panose="020F0502020204030204" pitchFamily="34" charset="0"/>
                <a:cs typeface="Calibri" panose="020F0502020204030204" pitchFamily="34" charset="0"/>
              </a:rPr>
              <a:t>dopted EE2-1.20j + proposed method</a:t>
            </a:r>
          </a:p>
          <a:p>
            <a:r>
              <a:rPr lang="en-US" altLang="zh-CN" sz="4800" dirty="0">
                <a:latin typeface="Calibri" panose="020F0502020204030204" pitchFamily="34" charset="0"/>
                <a:cs typeface="Calibri" panose="020F0502020204030204" pitchFamily="34" charset="0"/>
              </a:rPr>
              <a:t>Anchor: ECM-8.0</a:t>
            </a:r>
            <a:endParaRPr lang="zh-CN" altLang="en-US" sz="4800" dirty="0">
              <a:latin typeface="Calibri" panose="020F0502020204030204" pitchFamily="34" charset="0"/>
              <a:cs typeface="Calibri" panose="020F0502020204030204" pitchFamily="34" charset="0"/>
            </a:endParaRPr>
          </a:p>
          <a:p>
            <a:endParaRPr lang="en-US" dirty="0"/>
          </a:p>
        </p:txBody>
      </p:sp>
      <p:graphicFrame>
        <p:nvGraphicFramePr>
          <p:cNvPr id="5" name="Table 4">
            <a:extLst>
              <a:ext uri="{FF2B5EF4-FFF2-40B4-BE49-F238E27FC236}">
                <a16:creationId xmlns:a16="http://schemas.microsoft.com/office/drawing/2014/main" id="{830F26A2-549F-84A1-9C60-CDA252BCBEFE}"/>
              </a:ext>
            </a:extLst>
          </p:cNvPr>
          <p:cNvGraphicFramePr>
            <a:graphicFrameLocks noGrp="1"/>
          </p:cNvGraphicFramePr>
          <p:nvPr>
            <p:extLst>
              <p:ext uri="{D42A27DB-BD31-4B8C-83A1-F6EECF244321}">
                <p14:modId xmlns:p14="http://schemas.microsoft.com/office/powerpoint/2010/main" val="1364199716"/>
              </p:ext>
            </p:extLst>
          </p:nvPr>
        </p:nvGraphicFramePr>
        <p:xfrm>
          <a:off x="1457223" y="5507665"/>
          <a:ext cx="9656226" cy="6549657"/>
        </p:xfrm>
        <a:graphic>
          <a:graphicData uri="http://schemas.openxmlformats.org/drawingml/2006/table">
            <a:tbl>
              <a:tblPr firstRow="1" firstCol="1" bandRow="1">
                <a:tableStyleId>{5940675A-B579-460E-94D1-54222C63F5DA}</a:tableStyleId>
              </a:tblPr>
              <a:tblGrid>
                <a:gridCol w="1609371">
                  <a:extLst>
                    <a:ext uri="{9D8B030D-6E8A-4147-A177-3AD203B41FA5}">
                      <a16:colId xmlns:a16="http://schemas.microsoft.com/office/drawing/2014/main" val="1230833198"/>
                    </a:ext>
                  </a:extLst>
                </a:gridCol>
                <a:gridCol w="1609371">
                  <a:extLst>
                    <a:ext uri="{9D8B030D-6E8A-4147-A177-3AD203B41FA5}">
                      <a16:colId xmlns:a16="http://schemas.microsoft.com/office/drawing/2014/main" val="3766563928"/>
                    </a:ext>
                  </a:extLst>
                </a:gridCol>
                <a:gridCol w="1609371">
                  <a:extLst>
                    <a:ext uri="{9D8B030D-6E8A-4147-A177-3AD203B41FA5}">
                      <a16:colId xmlns:a16="http://schemas.microsoft.com/office/drawing/2014/main" val="2642000438"/>
                    </a:ext>
                  </a:extLst>
                </a:gridCol>
                <a:gridCol w="1609371">
                  <a:extLst>
                    <a:ext uri="{9D8B030D-6E8A-4147-A177-3AD203B41FA5}">
                      <a16:colId xmlns:a16="http://schemas.microsoft.com/office/drawing/2014/main" val="1912375541"/>
                    </a:ext>
                  </a:extLst>
                </a:gridCol>
                <a:gridCol w="1609371">
                  <a:extLst>
                    <a:ext uri="{9D8B030D-6E8A-4147-A177-3AD203B41FA5}">
                      <a16:colId xmlns:a16="http://schemas.microsoft.com/office/drawing/2014/main" val="665973161"/>
                    </a:ext>
                  </a:extLst>
                </a:gridCol>
                <a:gridCol w="1609371">
                  <a:extLst>
                    <a:ext uri="{9D8B030D-6E8A-4147-A177-3AD203B41FA5}">
                      <a16:colId xmlns:a16="http://schemas.microsoft.com/office/drawing/2014/main" val="543534886"/>
                    </a:ext>
                  </a:extLst>
                </a:gridCol>
              </a:tblGrid>
              <a:tr h="512458">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a:ln>
                            <a:noFill/>
                          </a:ln>
                          <a:solidFill>
                            <a:srgbClr val="000000"/>
                          </a:solidFill>
                          <a:effectLst/>
                          <a:uFillTx/>
                          <a:latin typeface="Arial" panose="020B0604020202020204" pitchFamily="34" charset="0"/>
                          <a:ea typeface="+mn-ea"/>
                          <a:cs typeface="+mn-cs"/>
                          <a:sym typeface="Helvetica Neue Light"/>
                        </a:rPr>
                        <a:t>All Intra Main 10 </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86693604"/>
                  </a:ext>
                </a:extLst>
              </a:tr>
              <a:tr h="512458">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 ECM-8.0</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87415365"/>
                  </a:ext>
                </a:extLst>
              </a:tr>
              <a:tr h="512458">
                <a:tc>
                  <a:txBody>
                    <a:bodyPr/>
                    <a:lstStyle/>
                    <a:p>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Y</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U</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V</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EncT</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DecT</a:t>
                      </a:r>
                    </a:p>
                  </a:txBody>
                  <a:tcPr marL="68580" marR="68580" marT="0" marB="0" anchor="ctr"/>
                </a:tc>
                <a:extLst>
                  <a:ext uri="{0D108BD9-81ED-4DB2-BD59-A6C34878D82A}">
                    <a16:rowId xmlns:a16="http://schemas.microsoft.com/office/drawing/2014/main" val="3074876763"/>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106%</a:t>
                      </a:r>
                    </a:p>
                  </a:txBody>
                  <a:tcPr marL="68580" marR="68580" marT="0" marB="0" anchor="ctr"/>
                </a:tc>
                <a:extLst>
                  <a:ext uri="{0D108BD9-81ED-4DB2-BD59-A6C34878D82A}">
                    <a16:rowId xmlns:a16="http://schemas.microsoft.com/office/drawing/2014/main" val="680668320"/>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-1.86%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-2.09%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-2.18%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109%</a:t>
                      </a:r>
                    </a:p>
                  </a:txBody>
                  <a:tcPr marL="68580" marR="68580" marT="0" marB="0" anchor="ctr"/>
                </a:tc>
                <a:extLst>
                  <a:ext uri="{0D108BD9-81ED-4DB2-BD59-A6C34878D82A}">
                    <a16:rowId xmlns:a16="http://schemas.microsoft.com/office/drawing/2014/main" val="460791524"/>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-1.57%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-1.56%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-1.60%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110%</a:t>
                      </a:r>
                    </a:p>
                  </a:txBody>
                  <a:tcPr marL="68580" marR="68580" marT="0" marB="0" anchor="ctr"/>
                </a:tc>
                <a:extLst>
                  <a:ext uri="{0D108BD9-81ED-4DB2-BD59-A6C34878D82A}">
                    <a16:rowId xmlns:a16="http://schemas.microsoft.com/office/drawing/2014/main" val="1839032535"/>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-0.60%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-0.46%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-0.51%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extLst>
                  <a:ext uri="{0D108BD9-81ED-4DB2-BD59-A6C34878D82A}">
                    <a16:rowId xmlns:a16="http://schemas.microsoft.com/office/drawing/2014/main" val="1186164579"/>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-2.62%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-2.41%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-2.62%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112%</a:t>
                      </a:r>
                    </a:p>
                  </a:txBody>
                  <a:tcPr marL="68580" marR="68580" marT="0" marB="0" anchor="ctr"/>
                </a:tc>
                <a:extLst>
                  <a:ext uri="{0D108BD9-81ED-4DB2-BD59-A6C34878D82A}">
                    <a16:rowId xmlns:a16="http://schemas.microsoft.com/office/drawing/2014/main" val="1975487172"/>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-1.35%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-1.37%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108%</a:t>
                      </a:r>
                    </a:p>
                  </a:txBody>
                  <a:tcPr marL="68580" marR="68580" marT="0" marB="0" anchor="ctr"/>
                </a:tc>
                <a:extLst>
                  <a:ext uri="{0D108BD9-81ED-4DB2-BD59-A6C34878D82A}">
                    <a16:rowId xmlns:a16="http://schemas.microsoft.com/office/drawing/2014/main" val="2593108428"/>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-0.71%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-0.96%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-0.94%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110%</a:t>
                      </a:r>
                    </a:p>
                  </a:txBody>
                  <a:tcPr marL="68580" marR="68580" marT="0" marB="0" anchor="ctr"/>
                </a:tc>
                <a:extLst>
                  <a:ext uri="{0D108BD9-81ED-4DB2-BD59-A6C34878D82A}">
                    <a16:rowId xmlns:a16="http://schemas.microsoft.com/office/drawing/2014/main" val="729541273"/>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-0.61%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-0.56%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-0.65%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107%</a:t>
                      </a:r>
                    </a:p>
                  </a:txBody>
                  <a:tcPr marL="68580" marR="68580" marT="0" marB="0" anchor="ctr"/>
                </a:tc>
                <a:extLst>
                  <a:ext uri="{0D108BD9-81ED-4DB2-BD59-A6C34878D82A}">
                    <a16:rowId xmlns:a16="http://schemas.microsoft.com/office/drawing/2014/main" val="769144845"/>
                  </a:ext>
                </a:extLst>
              </a:tr>
              <a:tr h="91261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TGM</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-1.16%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-0.93%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-0.86%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105%</a:t>
                      </a:r>
                    </a:p>
                  </a:txBody>
                  <a:tcPr marL="68580" marR="68580" marT="0" marB="0" anchor="ctr"/>
                </a:tc>
                <a:extLst>
                  <a:ext uri="{0D108BD9-81ED-4DB2-BD59-A6C34878D82A}">
                    <a16:rowId xmlns:a16="http://schemas.microsoft.com/office/drawing/2014/main" val="4264421319"/>
                  </a:ext>
                </a:extLst>
              </a:tr>
            </a:tbl>
          </a:graphicData>
        </a:graphic>
      </p:graphicFrame>
      <p:graphicFrame>
        <p:nvGraphicFramePr>
          <p:cNvPr id="7" name="Table 6">
            <a:extLst>
              <a:ext uri="{FF2B5EF4-FFF2-40B4-BE49-F238E27FC236}">
                <a16:creationId xmlns:a16="http://schemas.microsoft.com/office/drawing/2014/main" id="{2AB0FAFD-6708-F612-D105-F8C812B74EF4}"/>
              </a:ext>
            </a:extLst>
          </p:cNvPr>
          <p:cNvGraphicFramePr>
            <a:graphicFrameLocks noGrp="1"/>
          </p:cNvGraphicFramePr>
          <p:nvPr>
            <p:extLst>
              <p:ext uri="{D42A27DB-BD31-4B8C-83A1-F6EECF244321}">
                <p14:modId xmlns:p14="http://schemas.microsoft.com/office/powerpoint/2010/main" val="1809356666"/>
              </p:ext>
            </p:extLst>
          </p:nvPr>
        </p:nvGraphicFramePr>
        <p:xfrm>
          <a:off x="13567143" y="5507665"/>
          <a:ext cx="9165264" cy="6569461"/>
        </p:xfrm>
        <a:graphic>
          <a:graphicData uri="http://schemas.openxmlformats.org/drawingml/2006/table">
            <a:tbl>
              <a:tblPr/>
              <a:tblGrid>
                <a:gridCol w="1527544">
                  <a:extLst>
                    <a:ext uri="{9D8B030D-6E8A-4147-A177-3AD203B41FA5}">
                      <a16:colId xmlns:a16="http://schemas.microsoft.com/office/drawing/2014/main" val="3026388832"/>
                    </a:ext>
                  </a:extLst>
                </a:gridCol>
                <a:gridCol w="1527544">
                  <a:extLst>
                    <a:ext uri="{9D8B030D-6E8A-4147-A177-3AD203B41FA5}">
                      <a16:colId xmlns:a16="http://schemas.microsoft.com/office/drawing/2014/main" val="1869891891"/>
                    </a:ext>
                  </a:extLst>
                </a:gridCol>
                <a:gridCol w="1527544">
                  <a:extLst>
                    <a:ext uri="{9D8B030D-6E8A-4147-A177-3AD203B41FA5}">
                      <a16:colId xmlns:a16="http://schemas.microsoft.com/office/drawing/2014/main" val="4145223047"/>
                    </a:ext>
                  </a:extLst>
                </a:gridCol>
                <a:gridCol w="1527544">
                  <a:extLst>
                    <a:ext uri="{9D8B030D-6E8A-4147-A177-3AD203B41FA5}">
                      <a16:colId xmlns:a16="http://schemas.microsoft.com/office/drawing/2014/main" val="2070159246"/>
                    </a:ext>
                  </a:extLst>
                </a:gridCol>
                <a:gridCol w="1527544">
                  <a:extLst>
                    <a:ext uri="{9D8B030D-6E8A-4147-A177-3AD203B41FA5}">
                      <a16:colId xmlns:a16="http://schemas.microsoft.com/office/drawing/2014/main" val="3060688032"/>
                    </a:ext>
                  </a:extLst>
                </a:gridCol>
                <a:gridCol w="1527544">
                  <a:extLst>
                    <a:ext uri="{9D8B030D-6E8A-4147-A177-3AD203B41FA5}">
                      <a16:colId xmlns:a16="http://schemas.microsoft.com/office/drawing/2014/main" val="2944993576"/>
                    </a:ext>
                  </a:extLst>
                </a:gridCol>
              </a:tblGrid>
              <a:tr h="529856">
                <a:tc>
                  <a:txBody>
                    <a:bodyPr/>
                    <a:lstStyle/>
                    <a:p>
                      <a:pPr algn="ctr" fontAlgn="ctr"/>
                      <a:endParaRPr lang="en-US" sz="2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7856023"/>
                  </a:ext>
                </a:extLst>
              </a:tr>
              <a:tr h="529856">
                <a:tc>
                  <a:txBody>
                    <a:bodyPr/>
                    <a:lstStyle/>
                    <a:p>
                      <a:pPr algn="ctr" fontAlgn="ctr"/>
                      <a:endParaRPr lang="en-US" sz="2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46608214"/>
                  </a:ext>
                </a:extLst>
              </a:tr>
              <a:tr h="529856">
                <a:tc>
                  <a:txBody>
                    <a:bodyPr/>
                    <a:lstStyle/>
                    <a:p>
                      <a:pPr algn="ctr" fontAlgn="ctr"/>
                      <a:endParaRPr lang="en-US" sz="2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7021924"/>
                  </a:ext>
                </a:extLst>
              </a:tr>
              <a:tr h="529856">
                <a:tc>
                  <a:txBody>
                    <a:bodyPr/>
                    <a:lstStyle/>
                    <a:p>
                      <a:pPr algn="ctr" fontAlgn="ctr"/>
                      <a:r>
                        <a:rPr lang="en-US" sz="2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29393939"/>
                  </a:ext>
                </a:extLst>
              </a:tr>
              <a:tr h="529856">
                <a:tc>
                  <a:txBody>
                    <a:bodyPr/>
                    <a:lstStyle/>
                    <a:p>
                      <a:pPr algn="ctr" fontAlgn="ctr"/>
                      <a:r>
                        <a:rPr lang="en-US" sz="2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5957093"/>
                  </a:ext>
                </a:extLst>
              </a:tr>
              <a:tr h="529856">
                <a:tc>
                  <a:txBody>
                    <a:bodyPr/>
                    <a:lstStyle/>
                    <a:p>
                      <a:pPr algn="ctr" fontAlgn="ctr"/>
                      <a:r>
                        <a:rPr lang="en-US" sz="2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7799409"/>
                  </a:ext>
                </a:extLst>
              </a:tr>
              <a:tr h="529856">
                <a:tc>
                  <a:txBody>
                    <a:bodyPr/>
                    <a:lstStyle/>
                    <a:p>
                      <a:pPr algn="ctr" fontAlgn="ctr"/>
                      <a:r>
                        <a:rPr lang="en-US" sz="2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-0.18%</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25327177"/>
                  </a:ext>
                </a:extLst>
              </a:tr>
              <a:tr h="529856">
                <a:tc>
                  <a:txBody>
                    <a:bodyPr/>
                    <a:lstStyle/>
                    <a:p>
                      <a:pPr algn="ctr" fontAlgn="ctr"/>
                      <a:r>
                        <a:rPr lang="en-US" sz="2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6169284"/>
                  </a:ext>
                </a:extLst>
              </a:tr>
              <a:tr h="529856">
                <a:tc>
                  <a:txBody>
                    <a:bodyPr/>
                    <a:lstStyle/>
                    <a:p>
                      <a:pPr algn="ctr" fontAlgn="ctr"/>
                      <a:r>
                        <a:rPr lang="en-US" sz="2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033798"/>
                  </a:ext>
                </a:extLst>
              </a:tr>
              <a:tr h="529856">
                <a:tc>
                  <a:txBody>
                    <a:bodyPr/>
                    <a:lstStyle/>
                    <a:p>
                      <a:pPr algn="ctr" fontAlgn="ctr"/>
                      <a:r>
                        <a:rPr lang="en-US" sz="2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80020036"/>
                  </a:ext>
                </a:extLst>
              </a:tr>
              <a:tr h="529856">
                <a:tc>
                  <a:txBody>
                    <a:bodyPr/>
                    <a:lstStyle/>
                    <a:p>
                      <a:pPr algn="ctr" fontAlgn="ctr"/>
                      <a:r>
                        <a:rPr lang="en-US" sz="2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-0.36%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-0.59%</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-0.37%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0622614"/>
                  </a:ext>
                </a:extLst>
              </a:tr>
              <a:tr h="529856">
                <a:tc>
                  <a:txBody>
                    <a:bodyPr/>
                    <a:lstStyle/>
                    <a:p>
                      <a:pPr algn="ctr" fontAlgn="ctr"/>
                      <a:r>
                        <a:rPr lang="en-US" sz="24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2375206"/>
                  </a:ext>
                </a:extLst>
              </a:tr>
            </a:tbl>
          </a:graphicData>
        </a:graphic>
      </p:graphicFrame>
      <p:graphicFrame>
        <p:nvGraphicFramePr>
          <p:cNvPr id="4" name="表格 3">
            <a:extLst>
              <a:ext uri="{FF2B5EF4-FFF2-40B4-BE49-F238E27FC236}">
                <a16:creationId xmlns:a16="http://schemas.microsoft.com/office/drawing/2014/main" id="{982B431C-B9C0-5C7F-3764-F8827F8CCCC1}"/>
              </a:ext>
            </a:extLst>
          </p:cNvPr>
          <p:cNvGraphicFramePr>
            <a:graphicFrameLocks noGrp="1"/>
          </p:cNvGraphicFramePr>
          <p:nvPr>
            <p:extLst>
              <p:ext uri="{D42A27DB-BD31-4B8C-83A1-F6EECF244321}">
                <p14:modId xmlns:p14="http://schemas.microsoft.com/office/powerpoint/2010/main" val="2022213522"/>
              </p:ext>
            </p:extLst>
          </p:nvPr>
        </p:nvGraphicFramePr>
        <p:xfrm>
          <a:off x="13076181" y="1091623"/>
          <a:ext cx="9656226" cy="512458"/>
        </p:xfrm>
        <a:graphic>
          <a:graphicData uri="http://schemas.openxmlformats.org/drawingml/2006/table">
            <a:tbl>
              <a:tblPr firstRow="1" firstCol="1" bandRow="1">
                <a:tableStyleId>{5940675A-B579-460E-94D1-54222C63F5DA}</a:tableStyleId>
              </a:tblPr>
              <a:tblGrid>
                <a:gridCol w="1609371">
                  <a:extLst>
                    <a:ext uri="{9D8B030D-6E8A-4147-A177-3AD203B41FA5}">
                      <a16:colId xmlns:a16="http://schemas.microsoft.com/office/drawing/2014/main" val="543838715"/>
                    </a:ext>
                  </a:extLst>
                </a:gridCol>
                <a:gridCol w="1609371">
                  <a:extLst>
                    <a:ext uri="{9D8B030D-6E8A-4147-A177-3AD203B41FA5}">
                      <a16:colId xmlns:a16="http://schemas.microsoft.com/office/drawing/2014/main" val="4035886827"/>
                    </a:ext>
                  </a:extLst>
                </a:gridCol>
                <a:gridCol w="1609371">
                  <a:extLst>
                    <a:ext uri="{9D8B030D-6E8A-4147-A177-3AD203B41FA5}">
                      <a16:colId xmlns:a16="http://schemas.microsoft.com/office/drawing/2014/main" val="3755488545"/>
                    </a:ext>
                  </a:extLst>
                </a:gridCol>
                <a:gridCol w="1609371">
                  <a:extLst>
                    <a:ext uri="{9D8B030D-6E8A-4147-A177-3AD203B41FA5}">
                      <a16:colId xmlns:a16="http://schemas.microsoft.com/office/drawing/2014/main" val="1049931432"/>
                    </a:ext>
                  </a:extLst>
                </a:gridCol>
                <a:gridCol w="1609371">
                  <a:extLst>
                    <a:ext uri="{9D8B030D-6E8A-4147-A177-3AD203B41FA5}">
                      <a16:colId xmlns:a16="http://schemas.microsoft.com/office/drawing/2014/main" val="2052830996"/>
                    </a:ext>
                  </a:extLst>
                </a:gridCol>
                <a:gridCol w="1609371">
                  <a:extLst>
                    <a:ext uri="{9D8B030D-6E8A-4147-A177-3AD203B41FA5}">
                      <a16:colId xmlns:a16="http://schemas.microsoft.com/office/drawing/2014/main" val="350396401"/>
                    </a:ext>
                  </a:extLst>
                </a:gridCol>
              </a:tblGrid>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106%</a:t>
                      </a:r>
                    </a:p>
                  </a:txBody>
                  <a:tcPr marL="68580" marR="68580" marT="0" marB="0" anchor="ctr"/>
                </a:tc>
                <a:extLst>
                  <a:ext uri="{0D108BD9-81ED-4DB2-BD59-A6C34878D82A}">
                    <a16:rowId xmlns:a16="http://schemas.microsoft.com/office/drawing/2014/main" val="3420877376"/>
                  </a:ext>
                </a:extLst>
              </a:tr>
            </a:tbl>
          </a:graphicData>
        </a:graphic>
      </p:graphicFrame>
      <p:sp>
        <p:nvSpPr>
          <p:cNvPr id="6" name="文本框 5">
            <a:extLst>
              <a:ext uri="{FF2B5EF4-FFF2-40B4-BE49-F238E27FC236}">
                <a16:creationId xmlns:a16="http://schemas.microsoft.com/office/drawing/2014/main" id="{2D35C313-8741-6583-A257-3D427F46D5EA}"/>
              </a:ext>
            </a:extLst>
          </p:cNvPr>
          <p:cNvSpPr txBox="1"/>
          <p:nvPr/>
        </p:nvSpPr>
        <p:spPr>
          <a:xfrm>
            <a:off x="11307820" y="1070602"/>
            <a:ext cx="1768361"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800" b="1"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Neue"/>
              </a:rPr>
              <a:t>EE2-1.20j</a:t>
            </a:r>
            <a:endParaRPr kumimoji="0" lang="zh-CN" altLang="en-US" sz="2800" b="1"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Neue"/>
            </a:endParaRPr>
          </a:p>
        </p:txBody>
      </p:sp>
    </p:spTree>
    <p:extLst>
      <p:ext uri="{BB962C8B-B14F-4D97-AF65-F5344CB8AC3E}">
        <p14:creationId xmlns:p14="http://schemas.microsoft.com/office/powerpoint/2010/main" val="4105738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DBE51-F7F0-B7FC-F2E4-445BA375083E}"/>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Test Results</a:t>
            </a:r>
            <a:endParaRPr lang="en-US" dirty="0"/>
          </a:p>
        </p:txBody>
      </p:sp>
      <p:sp>
        <p:nvSpPr>
          <p:cNvPr id="3" name="Text Placeholder 2">
            <a:extLst>
              <a:ext uri="{FF2B5EF4-FFF2-40B4-BE49-F238E27FC236}">
                <a16:creationId xmlns:a16="http://schemas.microsoft.com/office/drawing/2014/main" id="{E2430372-43A9-DF04-65A4-C672A4B80C2D}"/>
              </a:ext>
            </a:extLst>
          </p:cNvPr>
          <p:cNvSpPr>
            <a:spLocks noGrp="1"/>
          </p:cNvSpPr>
          <p:nvPr>
            <p:ph type="body" sz="quarter" idx="10"/>
          </p:nvPr>
        </p:nvSpPr>
        <p:spPr>
          <a:xfrm>
            <a:off x="776506" y="2988644"/>
            <a:ext cx="22841774" cy="9635733"/>
          </a:xfrm>
        </p:spPr>
        <p:txBody>
          <a:bodyPr/>
          <a:lstStyle/>
          <a:p>
            <a:r>
              <a:rPr lang="en-US" altLang="zh-CN" sz="4800" dirty="0">
                <a:latin typeface="Calibri" panose="020F0502020204030204" pitchFamily="34" charset="0"/>
                <a:cs typeface="Calibri" panose="020F0502020204030204" pitchFamily="34" charset="0"/>
              </a:rPr>
              <a:t>Test: </a:t>
            </a:r>
            <a:r>
              <a:rPr lang="en-US" altLang="zh-CN" dirty="0">
                <a:latin typeface="Calibri" panose="020F0502020204030204" pitchFamily="34" charset="0"/>
                <a:cs typeface="Calibri" panose="020F0502020204030204" pitchFamily="34" charset="0"/>
              </a:rPr>
              <a:t>A</a:t>
            </a:r>
            <a:r>
              <a:rPr lang="en-US" altLang="zh-CN" sz="4800" dirty="0">
                <a:latin typeface="Calibri" panose="020F0502020204030204" pitchFamily="34" charset="0"/>
                <a:cs typeface="Calibri" panose="020F0502020204030204" pitchFamily="34" charset="0"/>
              </a:rPr>
              <a:t>dopted EE2-1.20j + proposed method</a:t>
            </a:r>
          </a:p>
          <a:p>
            <a:r>
              <a:rPr lang="en-US" altLang="zh-CN" sz="4800" dirty="0">
                <a:latin typeface="Calibri" panose="020F0502020204030204" pitchFamily="34" charset="0"/>
                <a:cs typeface="Calibri" panose="020F0502020204030204" pitchFamily="34" charset="0"/>
              </a:rPr>
              <a:t>Anchor: EE2-1.20j</a:t>
            </a:r>
            <a:endParaRPr lang="zh-CN" altLang="en-US" sz="4800" dirty="0">
              <a:latin typeface="Calibri" panose="020F0502020204030204" pitchFamily="34" charset="0"/>
              <a:cs typeface="Calibri" panose="020F0502020204030204" pitchFamily="34" charset="0"/>
            </a:endParaRPr>
          </a:p>
          <a:p>
            <a:endParaRPr lang="en-US" dirty="0"/>
          </a:p>
        </p:txBody>
      </p:sp>
      <p:graphicFrame>
        <p:nvGraphicFramePr>
          <p:cNvPr id="5" name="Table 4">
            <a:extLst>
              <a:ext uri="{FF2B5EF4-FFF2-40B4-BE49-F238E27FC236}">
                <a16:creationId xmlns:a16="http://schemas.microsoft.com/office/drawing/2014/main" id="{43EFA195-825D-D2F3-9428-CDAD11819A34}"/>
              </a:ext>
            </a:extLst>
          </p:cNvPr>
          <p:cNvGraphicFramePr>
            <a:graphicFrameLocks noGrp="1"/>
          </p:cNvGraphicFramePr>
          <p:nvPr>
            <p:extLst>
              <p:ext uri="{D42A27DB-BD31-4B8C-83A1-F6EECF244321}">
                <p14:modId xmlns:p14="http://schemas.microsoft.com/office/powerpoint/2010/main" val="1334756031"/>
              </p:ext>
            </p:extLst>
          </p:nvPr>
        </p:nvGraphicFramePr>
        <p:xfrm>
          <a:off x="1467294" y="5856776"/>
          <a:ext cx="10724706" cy="6519524"/>
        </p:xfrm>
        <a:graphic>
          <a:graphicData uri="http://schemas.openxmlformats.org/drawingml/2006/table">
            <a:tbl>
              <a:tblPr firstRow="1" firstCol="1" bandRow="1">
                <a:tableStyleId>{5940675A-B579-460E-94D1-54222C63F5DA}</a:tableStyleId>
              </a:tblPr>
              <a:tblGrid>
                <a:gridCol w="1787451">
                  <a:extLst>
                    <a:ext uri="{9D8B030D-6E8A-4147-A177-3AD203B41FA5}">
                      <a16:colId xmlns:a16="http://schemas.microsoft.com/office/drawing/2014/main" val="3916252692"/>
                    </a:ext>
                  </a:extLst>
                </a:gridCol>
                <a:gridCol w="1787451">
                  <a:extLst>
                    <a:ext uri="{9D8B030D-6E8A-4147-A177-3AD203B41FA5}">
                      <a16:colId xmlns:a16="http://schemas.microsoft.com/office/drawing/2014/main" val="1476035746"/>
                    </a:ext>
                  </a:extLst>
                </a:gridCol>
                <a:gridCol w="1787451">
                  <a:extLst>
                    <a:ext uri="{9D8B030D-6E8A-4147-A177-3AD203B41FA5}">
                      <a16:colId xmlns:a16="http://schemas.microsoft.com/office/drawing/2014/main" val="493085204"/>
                    </a:ext>
                  </a:extLst>
                </a:gridCol>
                <a:gridCol w="1787451">
                  <a:extLst>
                    <a:ext uri="{9D8B030D-6E8A-4147-A177-3AD203B41FA5}">
                      <a16:colId xmlns:a16="http://schemas.microsoft.com/office/drawing/2014/main" val="556872634"/>
                    </a:ext>
                  </a:extLst>
                </a:gridCol>
                <a:gridCol w="1787451">
                  <a:extLst>
                    <a:ext uri="{9D8B030D-6E8A-4147-A177-3AD203B41FA5}">
                      <a16:colId xmlns:a16="http://schemas.microsoft.com/office/drawing/2014/main" val="3424772169"/>
                    </a:ext>
                  </a:extLst>
                </a:gridCol>
                <a:gridCol w="1787451">
                  <a:extLst>
                    <a:ext uri="{9D8B030D-6E8A-4147-A177-3AD203B41FA5}">
                      <a16:colId xmlns:a16="http://schemas.microsoft.com/office/drawing/2014/main" val="4006712094"/>
                    </a:ext>
                  </a:extLst>
                </a:gridCol>
              </a:tblGrid>
              <a:tr h="517060">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a:ln>
                            <a:noFill/>
                          </a:ln>
                          <a:solidFill>
                            <a:srgbClr val="000000"/>
                          </a:solidFill>
                          <a:effectLst/>
                          <a:uFillTx/>
                          <a:latin typeface="Arial" panose="020B0604020202020204" pitchFamily="34" charset="0"/>
                          <a:ea typeface="+mn-ea"/>
                          <a:cs typeface="+mn-cs"/>
                          <a:sym typeface="Helvetica Neue Light"/>
                        </a:rPr>
                        <a:t>All Intra Main 10 </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1641087"/>
                  </a:ext>
                </a:extLst>
              </a:tr>
              <a:tr h="517060">
                <a:tc>
                  <a:txBody>
                    <a:bodyPr/>
                    <a:lstStyle/>
                    <a:p>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 EE2_1.20j</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5085072"/>
                  </a:ext>
                </a:extLst>
              </a:tr>
              <a:tr h="517060">
                <a:tc>
                  <a:txBody>
                    <a:bodyPr/>
                    <a:lstStyle/>
                    <a:p>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Y</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U</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V</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err="1">
                          <a:ln>
                            <a:noFill/>
                          </a:ln>
                          <a:solidFill>
                            <a:srgbClr val="000000"/>
                          </a:solidFill>
                          <a:effectLst/>
                          <a:uFillTx/>
                          <a:latin typeface="Arial" panose="020B0604020202020204" pitchFamily="34" charset="0"/>
                          <a:ea typeface="+mn-ea"/>
                          <a:cs typeface="+mn-cs"/>
                          <a:sym typeface="Helvetica Neue Light"/>
                        </a:rPr>
                        <a:t>EncT</a:t>
                      </a: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DecT</a:t>
                      </a:r>
                    </a:p>
                  </a:txBody>
                  <a:tcPr marL="68580" marR="68580" marT="0" marB="0" anchor="ctr"/>
                </a:tc>
                <a:extLst>
                  <a:ext uri="{0D108BD9-81ED-4DB2-BD59-A6C34878D82A}">
                    <a16:rowId xmlns:a16="http://schemas.microsoft.com/office/drawing/2014/main" val="1483115475"/>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2689439324"/>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-0.51%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-0.54%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-0.60%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1410845349"/>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-0.55%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-0.58%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-0.60%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1962694879"/>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3452141777"/>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-0.36%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251011555"/>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Overall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1" i="0" u="none" strike="noStrike" cap="none" spc="0" baseline="0" dirty="0">
                          <a:ln>
                            <a:noFill/>
                          </a:ln>
                          <a:solidFill>
                            <a:srgbClr val="000000"/>
                          </a:solidFill>
                          <a:effectLst/>
                          <a:uFillTx/>
                          <a:latin typeface="Arial" panose="020B0604020202020204" pitchFamily="34" charset="0"/>
                          <a:ea typeface="+mn-ea"/>
                          <a:cs typeface="+mn-cs"/>
                          <a:sym typeface="Helvetica Neue Light"/>
                        </a:rPr>
                        <a:t>-0.37%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1793757300"/>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rPr>
                        <a:t>-0.23%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175590122"/>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-0.16%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0.00%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590782113"/>
                  </a:ext>
                </a:extLst>
              </a:tr>
              <a:tr h="831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Class TGM</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#VALUE!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#VALUE!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b="0" i="0" u="none" strike="noStrike" cap="none" spc="0" baseline="0">
                          <a:ln>
                            <a:noFill/>
                          </a:ln>
                          <a:solidFill>
                            <a:srgbClr val="000000"/>
                          </a:solidFill>
                          <a:effectLst/>
                          <a:uFillTx/>
                          <a:latin typeface="Arial" panose="020B0604020202020204" pitchFamily="34" charset="0"/>
                          <a:ea typeface="+mn-ea"/>
                          <a:cs typeface="+mn-cs"/>
                          <a:sym typeface="Helvetica Neue Light"/>
                        </a:rPr>
                        <a:t>#VALUE!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2400" b="0" i="0" u="none" strike="noStrike" cap="none" spc="0" baseline="0" dirty="0">
                        <a:ln>
                          <a:noFill/>
                        </a:ln>
                        <a:solidFill>
                          <a:srgbClr val="000000"/>
                        </a:solidFill>
                        <a:effectLst/>
                        <a:uFillTx/>
                        <a:latin typeface="Arial" panose="020B0604020202020204" pitchFamily="34" charset="0"/>
                        <a:ea typeface="+mn-ea"/>
                        <a:cs typeface="+mn-cs"/>
                        <a:sym typeface="Helvetica Neue Light"/>
                      </a:endParaRPr>
                    </a:p>
                  </a:txBody>
                  <a:tcPr marL="68580" marR="68580" marT="0" marB="0" anchor="ctr"/>
                </a:tc>
                <a:extLst>
                  <a:ext uri="{0D108BD9-81ED-4DB2-BD59-A6C34878D82A}">
                    <a16:rowId xmlns:a16="http://schemas.microsoft.com/office/drawing/2014/main" val="3675667567"/>
                  </a:ext>
                </a:extLst>
              </a:tr>
            </a:tbl>
          </a:graphicData>
        </a:graphic>
      </p:graphicFrame>
      <p:graphicFrame>
        <p:nvGraphicFramePr>
          <p:cNvPr id="7" name="Table 6">
            <a:extLst>
              <a:ext uri="{FF2B5EF4-FFF2-40B4-BE49-F238E27FC236}">
                <a16:creationId xmlns:a16="http://schemas.microsoft.com/office/drawing/2014/main" id="{AE1F0CE4-4230-E07B-62A3-2162CBEEDF99}"/>
              </a:ext>
            </a:extLst>
          </p:cNvPr>
          <p:cNvGraphicFramePr>
            <a:graphicFrameLocks noGrp="1"/>
          </p:cNvGraphicFramePr>
          <p:nvPr>
            <p:extLst>
              <p:ext uri="{D42A27DB-BD31-4B8C-83A1-F6EECF244321}">
                <p14:modId xmlns:p14="http://schemas.microsoft.com/office/powerpoint/2010/main" val="49659332"/>
              </p:ext>
            </p:extLst>
          </p:nvPr>
        </p:nvGraphicFramePr>
        <p:xfrm>
          <a:off x="13439553" y="5656521"/>
          <a:ext cx="10321026" cy="6719784"/>
        </p:xfrm>
        <a:graphic>
          <a:graphicData uri="http://schemas.openxmlformats.org/drawingml/2006/table">
            <a:tbl>
              <a:tblPr/>
              <a:tblGrid>
                <a:gridCol w="1720171">
                  <a:extLst>
                    <a:ext uri="{9D8B030D-6E8A-4147-A177-3AD203B41FA5}">
                      <a16:colId xmlns:a16="http://schemas.microsoft.com/office/drawing/2014/main" val="804632606"/>
                    </a:ext>
                  </a:extLst>
                </a:gridCol>
                <a:gridCol w="1720171">
                  <a:extLst>
                    <a:ext uri="{9D8B030D-6E8A-4147-A177-3AD203B41FA5}">
                      <a16:colId xmlns:a16="http://schemas.microsoft.com/office/drawing/2014/main" val="1193477221"/>
                    </a:ext>
                  </a:extLst>
                </a:gridCol>
                <a:gridCol w="1720171">
                  <a:extLst>
                    <a:ext uri="{9D8B030D-6E8A-4147-A177-3AD203B41FA5}">
                      <a16:colId xmlns:a16="http://schemas.microsoft.com/office/drawing/2014/main" val="2652116608"/>
                    </a:ext>
                  </a:extLst>
                </a:gridCol>
                <a:gridCol w="1720171">
                  <a:extLst>
                    <a:ext uri="{9D8B030D-6E8A-4147-A177-3AD203B41FA5}">
                      <a16:colId xmlns:a16="http://schemas.microsoft.com/office/drawing/2014/main" val="326603315"/>
                    </a:ext>
                  </a:extLst>
                </a:gridCol>
                <a:gridCol w="1720171">
                  <a:extLst>
                    <a:ext uri="{9D8B030D-6E8A-4147-A177-3AD203B41FA5}">
                      <a16:colId xmlns:a16="http://schemas.microsoft.com/office/drawing/2014/main" val="1750790022"/>
                    </a:ext>
                  </a:extLst>
                </a:gridCol>
                <a:gridCol w="1720171">
                  <a:extLst>
                    <a:ext uri="{9D8B030D-6E8A-4147-A177-3AD203B41FA5}">
                      <a16:colId xmlns:a16="http://schemas.microsoft.com/office/drawing/2014/main" val="3030789094"/>
                    </a:ext>
                  </a:extLst>
                </a:gridCol>
              </a:tblGrid>
              <a:tr h="559982">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Random Access Main 10</a:t>
                      </a:r>
                    </a:p>
                  </a:txBody>
                  <a:tcPr marL="100584" marR="100584"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15217100"/>
                  </a:ext>
                </a:extLst>
              </a:tr>
              <a:tr h="559982">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Over EE2_1.20j</a:t>
                      </a:r>
                    </a:p>
                  </a:txBody>
                  <a:tcPr marL="100584" marR="100584"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8827774"/>
                  </a:ext>
                </a:extLst>
              </a:tr>
              <a:tr h="559982">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Y</a:t>
                      </a:r>
                    </a:p>
                  </a:txBody>
                  <a:tcPr marL="10478" marR="10478"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U</a:t>
                      </a:r>
                    </a:p>
                  </a:txBody>
                  <a:tcPr marL="10478" marR="10478"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t>
                      </a:r>
                    </a:p>
                  </a:txBody>
                  <a:tcPr marL="10478" marR="10478"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EncT</a:t>
                      </a:r>
                    </a:p>
                  </a:txBody>
                  <a:tcPr marL="10478" marR="10478"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DecT</a:t>
                      </a: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5510029"/>
                  </a:ext>
                </a:extLst>
              </a:tr>
              <a:tr h="559982">
                <a:tc>
                  <a:txBody>
                    <a:bodyPr/>
                    <a:lstStyle/>
                    <a:p>
                      <a:pPr algn="ctr" fontAlgn="ctr"/>
                      <a:r>
                        <a:rPr lang="en-US" sz="2400" b="0" i="0" u="none" strike="noStrike">
                          <a:solidFill>
                            <a:srgbClr val="000000"/>
                          </a:solidFill>
                          <a:effectLst/>
                          <a:latin typeface="Arial" panose="020B0604020202020204" pitchFamily="34" charset="0"/>
                        </a:rPr>
                        <a:t>Class A1</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185419"/>
                  </a:ext>
                </a:extLst>
              </a:tr>
              <a:tr h="559982">
                <a:tc>
                  <a:txBody>
                    <a:bodyPr/>
                    <a:lstStyle/>
                    <a:p>
                      <a:pPr algn="ctr" fontAlgn="ctr"/>
                      <a:r>
                        <a:rPr lang="en-US" sz="2400" b="0" i="0" u="none" strike="noStrike">
                          <a:solidFill>
                            <a:srgbClr val="000000"/>
                          </a:solidFill>
                          <a:effectLst/>
                          <a:latin typeface="Arial" panose="020B0604020202020204" pitchFamily="34" charset="0"/>
                        </a:rPr>
                        <a:t>Class A2</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2438698"/>
                  </a:ext>
                </a:extLst>
              </a:tr>
              <a:tr h="559982">
                <a:tc>
                  <a:txBody>
                    <a:bodyPr/>
                    <a:lstStyle/>
                    <a:p>
                      <a:pPr algn="ctr" fontAlgn="ctr"/>
                      <a:r>
                        <a:rPr lang="en-US" sz="2400" b="0" i="0" u="none" strike="noStrike">
                          <a:solidFill>
                            <a:srgbClr val="000000"/>
                          </a:solidFill>
                          <a:effectLst/>
                          <a:latin typeface="Arial" panose="020B0604020202020204" pitchFamily="34" charset="0"/>
                        </a:rPr>
                        <a:t>Class B</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48564963"/>
                  </a:ext>
                </a:extLst>
              </a:tr>
              <a:tr h="559982">
                <a:tc>
                  <a:txBody>
                    <a:bodyPr/>
                    <a:lstStyle/>
                    <a:p>
                      <a:pPr algn="ctr" fontAlgn="ctr"/>
                      <a:r>
                        <a:rPr lang="en-US" sz="2400" b="0" i="0" u="none" strike="noStrike">
                          <a:solidFill>
                            <a:srgbClr val="000000"/>
                          </a:solidFill>
                          <a:effectLst/>
                          <a:latin typeface="Arial" panose="020B0604020202020204" pitchFamily="34" charset="0"/>
                        </a:rPr>
                        <a:t>Class C</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-0.02%</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-0.06%</a:t>
                      </a:r>
                    </a:p>
                  </a:txBody>
                  <a:tcPr marL="10478" marR="10478"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-0.11%</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98895084"/>
                  </a:ext>
                </a:extLst>
              </a:tr>
              <a:tr h="559982">
                <a:tc>
                  <a:txBody>
                    <a:bodyPr/>
                    <a:lstStyle/>
                    <a:p>
                      <a:pPr algn="ctr" fontAlgn="ctr"/>
                      <a:r>
                        <a:rPr lang="en-US" sz="2400" b="0" i="0" u="none" strike="noStrike">
                          <a:solidFill>
                            <a:srgbClr val="000000"/>
                          </a:solidFill>
                          <a:effectLst/>
                          <a:latin typeface="Arial" panose="020B0604020202020204" pitchFamily="34" charset="0"/>
                        </a:rPr>
                        <a:t>Class E</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10478" marR="10478"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 </a:t>
                      </a:r>
                    </a:p>
                  </a:txBody>
                  <a:tcPr marL="10478" marR="10478"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327403"/>
                  </a:ext>
                </a:extLst>
              </a:tr>
              <a:tr h="559982">
                <a:tc>
                  <a:txBody>
                    <a:bodyPr/>
                    <a:lstStyle/>
                    <a:p>
                      <a:pPr algn="ctr" fontAlgn="ctr"/>
                      <a:r>
                        <a:rPr lang="en-US" sz="2400" b="1" i="0" u="none" strike="noStrike">
                          <a:solidFill>
                            <a:srgbClr val="000000"/>
                          </a:solidFill>
                          <a:effectLst/>
                          <a:latin typeface="Arial" panose="020B0604020202020204" pitchFamily="34" charset="0"/>
                        </a:rPr>
                        <a:t>Overall</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5035436"/>
                  </a:ext>
                </a:extLst>
              </a:tr>
              <a:tr h="559982">
                <a:tc>
                  <a:txBody>
                    <a:bodyPr/>
                    <a:lstStyle/>
                    <a:p>
                      <a:pPr algn="ctr" fontAlgn="ctr"/>
                      <a:r>
                        <a:rPr lang="en-US" sz="2400" b="0" i="0" u="none" strike="noStrike">
                          <a:solidFill>
                            <a:srgbClr val="000000"/>
                          </a:solidFill>
                          <a:effectLst/>
                          <a:latin typeface="Arial" panose="020B0604020202020204" pitchFamily="34" charset="0"/>
                        </a:rPr>
                        <a:t>Class D</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-0.04%</a:t>
                      </a:r>
                    </a:p>
                  </a:txBody>
                  <a:tcPr marL="10478" marR="10478"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0.05%</a:t>
                      </a:r>
                    </a:p>
                  </a:txBody>
                  <a:tcPr marL="10478" marR="10478"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0.10%</a:t>
                      </a:r>
                    </a:p>
                  </a:txBody>
                  <a:tcPr marL="10478" marR="10478"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92661388"/>
                  </a:ext>
                </a:extLst>
              </a:tr>
              <a:tr h="559982">
                <a:tc>
                  <a:txBody>
                    <a:bodyPr/>
                    <a:lstStyle/>
                    <a:p>
                      <a:pPr algn="ctr" fontAlgn="ctr"/>
                      <a:r>
                        <a:rPr lang="en-US" sz="2400" b="0" i="0" u="none" strike="noStrike">
                          <a:solidFill>
                            <a:srgbClr val="000000"/>
                          </a:solidFill>
                          <a:effectLst/>
                          <a:latin typeface="Arial" panose="020B0604020202020204" pitchFamily="34" charset="0"/>
                        </a:rPr>
                        <a:t>Class F</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-0.04%</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0.21%</a:t>
                      </a:r>
                    </a:p>
                  </a:txBody>
                  <a:tcPr marL="10478" marR="10478" marT="9525" marB="0" anchor="ctr">
                    <a:lnL>
                      <a:noFill/>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0.00%</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4136278"/>
                  </a:ext>
                </a:extLst>
              </a:tr>
              <a:tr h="559982">
                <a:tc>
                  <a:txBody>
                    <a:bodyPr/>
                    <a:lstStyle/>
                    <a:p>
                      <a:pPr algn="ctr" fontAlgn="ctr"/>
                      <a:r>
                        <a:rPr lang="en-US" sz="2400" b="0" i="0" u="none" strike="noStrike">
                          <a:solidFill>
                            <a:srgbClr val="000000"/>
                          </a:solidFill>
                          <a:effectLst/>
                          <a:latin typeface="Arial" panose="020B0604020202020204" pitchFamily="34" charset="0"/>
                        </a:rPr>
                        <a:t>Class TGM</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965062"/>
                  </a:ext>
                </a:extLst>
              </a:tr>
            </a:tbl>
          </a:graphicData>
        </a:graphic>
      </p:graphicFrame>
    </p:spTree>
    <p:extLst>
      <p:ext uri="{BB962C8B-B14F-4D97-AF65-F5344CB8AC3E}">
        <p14:creationId xmlns:p14="http://schemas.microsoft.com/office/powerpoint/2010/main" val="47713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Conclusions  </a:t>
            </a:r>
            <a:endParaRPr lang="zh-CN" altLang="en-US" dirty="0">
              <a:latin typeface="Calibri" panose="020F0502020204030204" pitchFamily="34" charset="0"/>
              <a:cs typeface="Calibri" panose="020F0502020204030204" pitchFamily="34" charset="0"/>
            </a:endParaRPr>
          </a:p>
        </p:txBody>
      </p:sp>
      <p:sp>
        <p:nvSpPr>
          <p:cNvPr id="3" name="文本占位符 2"/>
          <p:cNvSpPr>
            <a:spLocks noGrp="1"/>
          </p:cNvSpPr>
          <p:nvPr>
            <p:ph type="body" sz="quarter" idx="10"/>
          </p:nvPr>
        </p:nvSpPr>
        <p:spPr>
          <a:xfrm>
            <a:off x="776506" y="2402958"/>
            <a:ext cx="22841774" cy="10221419"/>
          </a:xfrm>
        </p:spPr>
        <p:txBody>
          <a:bodyPr>
            <a:normAutofit/>
          </a:bodyPr>
          <a:lstStyle/>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To add bottom-left and top-right areas as additional search areas for </a:t>
            </a:r>
            <a:r>
              <a:rPr lang="en-US" altLang="zh-CN" sz="4400" dirty="0" err="1">
                <a:latin typeface="Calibri" panose="020F0502020204030204" pitchFamily="34" charset="0"/>
                <a:cs typeface="Calibri" panose="020F0502020204030204" pitchFamily="34" charset="0"/>
              </a:rPr>
              <a:t>intraTMP</a:t>
            </a:r>
            <a:endParaRPr lang="en-US" altLang="zh-CN" sz="44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To apply specified search range to all search areas</a:t>
            </a:r>
          </a:p>
          <a:p>
            <a:pPr marL="571500" indent="-571500">
              <a:buFont typeface="Arial" panose="020B0604020202020204" pitchFamily="34" charset="0"/>
              <a:buChar char="•"/>
            </a:pPr>
            <a:endParaRPr lang="en-US" altLang="zh-CN" sz="44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Results</a:t>
            </a:r>
            <a:r>
              <a:rPr lang="zh-CN" altLang="en-US" sz="4400" dirty="0">
                <a:latin typeface="Calibri" panose="020F0502020204030204" pitchFamily="34" charset="0"/>
                <a:cs typeface="Calibri" panose="020F0502020204030204" pitchFamily="34" charset="0"/>
              </a:rPr>
              <a:t>：</a:t>
            </a:r>
            <a:endParaRPr lang="en-US" altLang="zh-CN" sz="4400" dirty="0">
              <a:latin typeface="Calibri" panose="020F0502020204030204" pitchFamily="34" charset="0"/>
              <a:cs typeface="Calibri" panose="020F0502020204030204" pitchFamily="34" charset="0"/>
            </a:endParaRPr>
          </a:p>
          <a:p>
            <a:pPr marL="1841500" lvl="1" indent="-571500">
              <a:buFont typeface="Arial" panose="020B0604020202020204" pitchFamily="34" charset="0"/>
              <a:buChar char="•"/>
            </a:pPr>
            <a:r>
              <a:rPr lang="en-US" altLang="zh-CN" sz="4000" dirty="0">
                <a:latin typeface="Calibri" panose="020F0502020204030204" pitchFamily="34" charset="0"/>
                <a:cs typeface="Calibri" panose="020F0502020204030204" pitchFamily="34" charset="0"/>
              </a:rPr>
              <a:t>(Proposed method + ECM-8.0)  vs. ECM-8.0    AI: -0.21%/-0.28%/-0.27%, 103%/102% enc/dec time</a:t>
            </a:r>
          </a:p>
          <a:p>
            <a:pPr marL="1841500" lvl="1" indent="-571500">
              <a:buFont typeface="Arial" panose="020B0604020202020204" pitchFamily="34" charset="0"/>
              <a:buChar char="•"/>
            </a:pPr>
            <a:r>
              <a:rPr lang="en-US" altLang="zh-CN" sz="4000" dirty="0">
                <a:latin typeface="Calibri" panose="020F0502020204030204" pitchFamily="34" charset="0"/>
                <a:cs typeface="Calibri" panose="020F0502020204030204" pitchFamily="34" charset="0"/>
              </a:rPr>
              <a:t>(Proposed method + EE2-1.20j) vs. ECM-8.0   AI: -1.35%/-1.32%/-1.37%, 105%/108% enc/dec time</a:t>
            </a:r>
          </a:p>
          <a:p>
            <a:pPr marL="1841500" lvl="1" indent="-571500">
              <a:buFont typeface="Arial" panose="020B0604020202020204" pitchFamily="34" charset="0"/>
              <a:buChar char="•"/>
            </a:pPr>
            <a:r>
              <a:rPr lang="en-US" altLang="zh-CN" sz="4000" dirty="0">
                <a:latin typeface="Calibri" panose="020F0502020204030204" pitchFamily="34" charset="0"/>
                <a:cs typeface="Calibri" panose="020F0502020204030204" pitchFamily="34" charset="0"/>
              </a:rPr>
              <a:t>(Proposed method + EE2-1.20j) vs. EE2-1.20j  AI: -0.34%/-0.33%/-0.37%, ~100%/~102% enc/dec time</a:t>
            </a:r>
            <a:br>
              <a:rPr lang="en-US" altLang="zh-CN" sz="4000" dirty="0">
                <a:latin typeface="Calibri" panose="020F0502020204030204" pitchFamily="34" charset="0"/>
                <a:cs typeface="Calibri" panose="020F0502020204030204" pitchFamily="34" charset="0"/>
              </a:rPr>
            </a:br>
            <a:endParaRPr lang="en-US" altLang="zh-CN" sz="40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It is suggested to adopt the proposed method on top of EE2-1.20j into ECM. </a:t>
            </a:r>
          </a:p>
          <a:p>
            <a:pPr marL="571500" indent="-571500">
              <a:buFont typeface="Arial" panose="020B0604020202020204" pitchFamily="34" charset="0"/>
              <a:buChar char="•"/>
            </a:pPr>
            <a:endParaRPr lang="en-US" altLang="zh-CN"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795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quarter" idx="10"/>
          </p:nvPr>
        </p:nvSpPr>
        <p:spPr/>
        <p:txBody>
          <a:bodyPr/>
          <a:lstStyle/>
          <a:p>
            <a:r>
              <a:rPr lang="en-US" altLang="zh-CN" dirty="0">
                <a:latin typeface="Calibri" panose="020F0502020204030204" pitchFamily="34" charset="0"/>
                <a:cs typeface="Calibri" panose="020F0502020204030204" pitchFamily="34" charset="0"/>
              </a:rPr>
              <a:t>Thanks to Qualcomm </a:t>
            </a:r>
            <a:r>
              <a:rPr lang="en-US" altLang="zh-CN">
                <a:latin typeface="Calibri" panose="020F0502020204030204" pitchFamily="34" charset="0"/>
                <a:cs typeface="Calibri" panose="020F0502020204030204" pitchFamily="34" charset="0"/>
              </a:rPr>
              <a:t>and Alibaba </a:t>
            </a:r>
            <a:r>
              <a:rPr lang="en-US" altLang="zh-CN" dirty="0">
                <a:latin typeface="Calibri" panose="020F0502020204030204" pitchFamily="34" charset="0"/>
                <a:cs typeface="Calibri" panose="020F0502020204030204" pitchFamily="34" charset="0"/>
              </a:rPr>
              <a:t>for crosschecking !</a:t>
            </a:r>
            <a:endParaRPr lang="zh-CN"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10367560"/>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5850</TotalTime>
  <Words>1186</Words>
  <Application>Microsoft Macintosh PowerPoint</Application>
  <PresentationFormat>Custom</PresentationFormat>
  <Paragraphs>375</Paragraphs>
  <Slides>10</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OPPOSans B</vt:lpstr>
      <vt:lpstr>OPPOSans M</vt:lpstr>
      <vt:lpstr>OPPOSans R</vt:lpstr>
      <vt:lpstr>Arial</vt:lpstr>
      <vt:lpstr>Calibri</vt:lpstr>
      <vt:lpstr>Helvetica Neue</vt:lpstr>
      <vt:lpstr>Helvetica Neue Medium</vt:lpstr>
      <vt:lpstr>Times New Roman</vt:lpstr>
      <vt:lpstr>White 白底</vt:lpstr>
      <vt:lpstr>Black 黑底</vt:lpstr>
      <vt:lpstr>JVET-AD0342  EE2-related: Combination of JVET-AD0084, JVET-AD0117 and JVET-AD0214    Yue Yu, Lai Zhang, Fan Wang, Jonathan Gan, Haoping Yu, Luhang Xu, Zhihuang Xie, Dong Wang (OPPO) Yanzhuo Ma, Hongli Zhang, Hongqing Du, Wenhan Qiao, Junyan Huo, Fuzheng Yang (Xidian University) Xiaoyu Xiu, Ning Yan, Changyue Ma Hong-Jheng Jhu, C.-W. Kuo, Wei Chen, Xianglin Wang (Kwai, Inc.) </vt:lpstr>
      <vt:lpstr>Introduction  </vt:lpstr>
      <vt:lpstr>Proposed method</vt:lpstr>
      <vt:lpstr>PowerPoint Presentation</vt:lpstr>
      <vt:lpstr>Test Results</vt:lpstr>
      <vt:lpstr>Test Results</vt:lpstr>
      <vt:lpstr>Test Results</vt:lpstr>
      <vt:lpstr>Conclusions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Yue Yu(余越)</cp:lastModifiedBy>
  <cp:revision>208</cp:revision>
  <dcterms:modified xsi:type="dcterms:W3CDTF">2023-04-22T10:48:26Z</dcterms:modified>
</cp:coreProperties>
</file>