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9"/>
  </p:notesMasterIdLst>
  <p:sldIdLst>
    <p:sldId id="285" r:id="rId2"/>
    <p:sldId id="442" r:id="rId3"/>
    <p:sldId id="443" r:id="rId4"/>
    <p:sldId id="450" r:id="rId5"/>
    <p:sldId id="451" r:id="rId6"/>
    <p:sldId id="447" r:id="rId7"/>
    <p:sldId id="44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-Wei Kuo" initials="Kuo" lastIdx="1" clrIdx="0">
    <p:extLst>
      <p:ext uri="{19B8F6BF-5375-455C-9EA6-DF929625EA0E}">
        <p15:presenceInfo xmlns:p15="http://schemas.microsoft.com/office/powerpoint/2012/main" userId="Che-Wei Kuo" providerId="None"/>
      </p:ext>
    </p:extLst>
  </p:cmAuthor>
  <p:cmAuthor id="2" name="Xiaoyu Xiu" initials="XX" lastIdx="4" clrIdx="1">
    <p:extLst>
      <p:ext uri="{19B8F6BF-5375-455C-9EA6-DF929625EA0E}">
        <p15:presenceInfo xmlns:p15="http://schemas.microsoft.com/office/powerpoint/2012/main" userId="b12bf575dbee45d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555555"/>
    <a:srgbClr val="FF49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3883" autoAdjust="0"/>
  </p:normalViewPr>
  <p:slideViewPr>
    <p:cSldViewPr snapToGrid="0">
      <p:cViewPr varScale="1">
        <p:scale>
          <a:sx n="73" d="100"/>
          <a:sy n="73" d="100"/>
        </p:scale>
        <p:origin x="410" y="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85800" indent="-228600">
              <a:buFont typeface="Calibri" panose="020F0502020204030204" pitchFamily="34" charset="0"/>
              <a:buChar char="-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Shape 490">
            <a:extLst>
              <a:ext uri="{FF2B5EF4-FFF2-40B4-BE49-F238E27FC236}">
                <a16:creationId xmlns:a16="http://schemas.microsoft.com/office/drawing/2014/main" id="{01FB92A0-18F3-48F9-8DE0-86EE4B8F23C2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F4906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2" name="Shape 491">
            <a:extLst>
              <a:ext uri="{FF2B5EF4-FFF2-40B4-BE49-F238E27FC236}">
                <a16:creationId xmlns:a16="http://schemas.microsoft.com/office/drawing/2014/main" id="{0FEB5874-1CF6-487A-BFAB-663761176DAA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555555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91" y="6264592"/>
            <a:ext cx="5486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JVET-AD0218 </a:t>
            </a:r>
            <a:r>
              <a:rPr lang="en-US" altLang="zh-TW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sym typeface="Source Han Sans CN Light"/>
              </a:rPr>
              <a:t>AHG12: 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sym typeface="Source Han Sans CN Light"/>
              </a:rPr>
              <a:t>CCSAO with extended edge classifiers and history offsets</a:t>
            </a:r>
            <a:endParaRPr lang="en-US" altLang="zh-TW" sz="3600" b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114020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Che-Wei Kuo,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Xiaoyu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Xiu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Wei Chen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Hong-</a:t>
            </a:r>
            <a:r>
              <a:rPr lang="en-US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Jheng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Jhu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Ning Yan</a:t>
            </a:r>
            <a:r>
              <a:rPr lang="en-US" altLang="zh-TW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</a:p>
          <a:p>
            <a:r>
              <a:rPr lang="en-US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Changyue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Ma, and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Xianglin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318967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In ECM-8.0, CCSAO enhances </a:t>
            </a:r>
            <a:r>
              <a:rPr lang="en-US" dirty="0"/>
              <a:t>the reconstructive quality of samples by </a:t>
            </a:r>
            <a:endParaRPr lang="en-US" dirty="0" smtClean="0"/>
          </a:p>
          <a:p>
            <a:pPr lvl="1"/>
            <a:r>
              <a:rPr lang="en-US" dirty="0" smtClean="0"/>
              <a:t>classifying </a:t>
            </a:r>
            <a:r>
              <a:rPr lang="en-US" dirty="0"/>
              <a:t>them into different </a:t>
            </a:r>
            <a:r>
              <a:rPr lang="en-US" dirty="0" smtClean="0"/>
              <a:t>categories</a:t>
            </a:r>
          </a:p>
          <a:p>
            <a:pPr lvl="1"/>
            <a:r>
              <a:rPr lang="en-US" dirty="0" smtClean="0"/>
              <a:t>adding </a:t>
            </a:r>
            <a:r>
              <a:rPr lang="en-US" dirty="0"/>
              <a:t>one offset to the reconstructed samples for each </a:t>
            </a:r>
            <a:r>
              <a:rPr lang="en-US" dirty="0" smtClean="0"/>
              <a:t>category</a:t>
            </a:r>
          </a:p>
          <a:p>
            <a:endParaRPr lang="en-US" dirty="0"/>
          </a:p>
          <a:p>
            <a:r>
              <a:rPr lang="en-US" dirty="0" smtClean="0"/>
              <a:t>Support </a:t>
            </a:r>
            <a:r>
              <a:rPr lang="en-US" dirty="0"/>
              <a:t>b</a:t>
            </a:r>
            <a:r>
              <a:rPr lang="en-US" dirty="0" smtClean="0"/>
              <a:t>and classifier </a:t>
            </a:r>
            <a:r>
              <a:rPr lang="en-US" dirty="0"/>
              <a:t>and edge </a:t>
            </a:r>
            <a:r>
              <a:rPr lang="en-US" dirty="0" smtClean="0"/>
              <a:t>classifier, switch </a:t>
            </a:r>
            <a:r>
              <a:rPr lang="en-US" dirty="0"/>
              <a:t>in CTB </a:t>
            </a:r>
            <a:r>
              <a:rPr lang="en-US" dirty="0" smtClean="0"/>
              <a:t>level</a:t>
            </a:r>
          </a:p>
          <a:p>
            <a:pPr lvl="1"/>
            <a:r>
              <a:rPr lang="en-US" dirty="0"/>
              <a:t>m</a:t>
            </a:r>
            <a:r>
              <a:rPr lang="en-US" dirty="0" smtClean="0"/>
              <a:t>aximum 4 </a:t>
            </a:r>
            <a:r>
              <a:rPr lang="en-US" dirty="0"/>
              <a:t>classifiers </a:t>
            </a:r>
            <a:r>
              <a:rPr lang="en-US" dirty="0" smtClean="0"/>
              <a:t>per slice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ncoder derives and signals parameters/offsets for </a:t>
            </a:r>
            <a:r>
              <a:rPr lang="en-US" dirty="0"/>
              <a:t>each slice </a:t>
            </a:r>
            <a:r>
              <a:rPr lang="en-US" dirty="0" smtClean="0"/>
              <a:t>independently</a:t>
            </a:r>
          </a:p>
          <a:p>
            <a:endParaRPr lang="en-US" dirty="0"/>
          </a:p>
          <a:p>
            <a:r>
              <a:rPr lang="en-US" dirty="0"/>
              <a:t>B</a:t>
            </a:r>
            <a:r>
              <a:rPr lang="en-US" dirty="0" smtClean="0"/>
              <a:t>and classifier</a:t>
            </a:r>
          </a:p>
          <a:p>
            <a:pPr lvl="1"/>
            <a:r>
              <a:rPr lang="en-US" dirty="0"/>
              <a:t>u</a:t>
            </a:r>
            <a:r>
              <a:rPr lang="en-US" dirty="0" smtClean="0"/>
              <a:t>ses the band indices of 3 collocated samples to classify one sample</a:t>
            </a:r>
          </a:p>
          <a:p>
            <a:endParaRPr lang="en-US" dirty="0"/>
          </a:p>
          <a:p>
            <a:endParaRPr lang="en-US" dirty="0" smtClean="0"/>
          </a:p>
          <a:p>
            <a:pPr marL="457200" lvl="1" indent="0">
              <a:buNone/>
            </a:pPr>
            <a:r>
              <a:rPr lang="en-US" dirty="0"/>
              <a:t> </a:t>
            </a:r>
            <a:r>
              <a:rPr lang="en-US" dirty="0" smtClean="0"/>
              <a:t>   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2395859" y="5126200"/>
                <a:ext cx="5013359" cy="13601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eqArrPr>
                        <m:e>
                          <m:r>
                            <a:rPr lang="en-US" sz="2000">
                              <a:latin typeface="Cambria Math" panose="02040503050406030204" pitchFamily="18" charset="0"/>
                            </a:rPr>
                            <m:t>&amp;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𝑏𝑎𝑛𝑑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</m:sub>
                          </m:sSub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𝑐𝑜𝑙</m:t>
                                  </m:r>
                                </m:sub>
                              </m:sSub>
                              <m:r>
                                <a:rPr lang="en-US" sz="2000" b="0" i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𝐵𝐷</m:t>
                          </m:r>
                        </m:e>
                        <m:e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&amp;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𝑏𝑎𝑛𝑑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sub>
                          </m:sSub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𝑐𝑜𝑙</m:t>
                                  </m:r>
                                </m:sub>
                              </m:sSub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𝐵𝐷</m:t>
                          </m:r>
                        </m:e>
                        <m:e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&amp;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𝑏𝑎𝑛𝑑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sub>
                          </m:sSub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𝑐𝑜𝑙</m:t>
                                  </m:r>
                                </m:sub>
                              </m:s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𝐵𝐷</m:t>
                          </m:r>
                        </m:e>
                        <m:e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&amp;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𝑏𝑎𝑛𝑑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d>
                                <m:d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𝑈</m:t>
                                      </m:r>
                                    </m:sub>
                                  </m:sSub>
                                  <m:r>
                                    <a:rPr lang="en-US" sz="2000" i="0">
                                      <a:latin typeface="Cambria Math" panose="02040503050406030204" pitchFamily="18" charset="0"/>
                                    </a:rPr>
                                    <m:t>∙</m:t>
                                  </m:r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𝑏𝑎𝑛𝑑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0">
                                      <a:latin typeface="Cambria Math" panose="02040503050406030204" pitchFamily="18" charset="0"/>
                                    </a:rPr>
                                    <m:t>∙</m:t>
                                  </m:r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𝑏𝑎𝑛𝑑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sub>
                          </m:sSub>
                        </m:e>
                      </m:eqAr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5859" y="5126200"/>
                <a:ext cx="5013359" cy="136011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5989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0BCCF9-EED6-419D-AB07-414F06E30C6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6827"/>
                <a:ext cx="11035938" cy="4351338"/>
              </a:xfrm>
            </p:spPr>
            <p:txBody>
              <a:bodyPr>
                <a:normAutofit/>
              </a:bodyPr>
              <a:lstStyle/>
              <a:p>
                <a:r>
                  <a:rPr lang="en-US" sz="2400" dirty="0" smtClean="0"/>
                  <a:t>Edge classifier</a:t>
                </a:r>
              </a:p>
              <a:p>
                <a:pPr lvl="1"/>
                <a:r>
                  <a:rPr lang="en-US" sz="2000" dirty="0" smtClean="0"/>
                  <a:t>combines </a:t>
                </a:r>
                <a:r>
                  <a:rPr lang="en-US" sz="2000" dirty="0" err="1"/>
                  <a:t>luma</a:t>
                </a:r>
                <a:r>
                  <a:rPr lang="en-US" sz="2000" dirty="0"/>
                  <a:t> </a:t>
                </a:r>
                <a:r>
                  <a:rPr lang="en-US" sz="2000" dirty="0" smtClean="0"/>
                  <a:t>edge</a:t>
                </a:r>
                <a:r>
                  <a:rPr lang="en-US" sz="2000" dirty="0"/>
                  <a:t> </a:t>
                </a:r>
                <a:r>
                  <a:rPr lang="en-US" sz="2000" dirty="0" smtClean="0"/>
                  <a:t>and the band </a:t>
                </a:r>
                <a:r>
                  <a:rPr lang="en-US" sz="2000" dirty="0"/>
                  <a:t>index of </a:t>
                </a:r>
                <a:r>
                  <a:rPr lang="en-US" sz="2000" dirty="0" smtClean="0"/>
                  <a:t>a collocated </a:t>
                </a:r>
                <a:r>
                  <a:rPr lang="en-US" sz="2000" dirty="0"/>
                  <a:t>sample to classify </a:t>
                </a:r>
                <a:r>
                  <a:rPr lang="en-US" sz="2000" dirty="0" smtClean="0"/>
                  <a:t>one sample</a:t>
                </a:r>
              </a:p>
              <a:p>
                <a:pPr lvl="1"/>
                <a:r>
                  <a:rPr lang="en-US" sz="2000" dirty="0"/>
                  <a:t>n</a:t>
                </a:r>
                <a:r>
                  <a:rPr lang="en-US" sz="2000" dirty="0" smtClean="0"/>
                  <a:t>umber </a:t>
                </a:r>
                <a:r>
                  <a:rPr lang="en-US" sz="2000" dirty="0"/>
                  <a:t>of edge </a:t>
                </a:r>
                <a:r>
                  <a:rPr lang="en-US" sz="2000" dirty="0" smtClean="0"/>
                  <a:t>categories: 16 </a:t>
                </a:r>
              </a:p>
              <a:p>
                <a:pPr lvl="1"/>
                <a:r>
                  <a:rPr lang="en-US" sz="2000" dirty="0"/>
                  <a:t>n</a:t>
                </a:r>
                <a:r>
                  <a:rPr lang="en-US" sz="2000" dirty="0" smtClean="0"/>
                  <a:t>umber </a:t>
                </a:r>
                <a:r>
                  <a:rPr lang="en-US" sz="2000" dirty="0"/>
                  <a:t>of band </a:t>
                </a:r>
                <a:r>
                  <a:rPr lang="en-US" sz="2000" dirty="0" smtClean="0"/>
                  <a:t>categories: </a:t>
                </a:r>
                <a:r>
                  <a:rPr lang="en-US" sz="2000" dirty="0"/>
                  <a:t>1 to 4 </a:t>
                </a:r>
              </a:p>
              <a:p>
                <a:pPr lvl="1"/>
                <a:r>
                  <a:rPr lang="en-US" sz="2000" dirty="0"/>
                  <a:t>e</a:t>
                </a:r>
                <a:r>
                  <a:rPr lang="en-US" sz="2000" dirty="0" smtClean="0"/>
                  <a:t>dge </a:t>
                </a:r>
                <a:r>
                  <a:rPr lang="en-US" sz="2000" dirty="0"/>
                  <a:t>direction,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𝑐𝑜𝑙</m:t>
                        </m:r>
                      </m:sub>
                    </m:sSub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CA" sz="2000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sz="2000" dirty="0"/>
                  <a:t> are decided by encoder and signaled in </a:t>
                </a:r>
                <a:r>
                  <a:rPr lang="en-US" sz="2000" dirty="0" smtClean="0"/>
                  <a:t>SH</a:t>
                </a:r>
                <a:endParaRPr lang="en-US" sz="2000" dirty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60BCCF9-EED6-419D-AB07-414F06E30C6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6827"/>
                <a:ext cx="11035938" cy="4351338"/>
              </a:xfrm>
              <a:blipFill>
                <a:blip r:embed="rId2"/>
                <a:stretch>
                  <a:fillRect l="-773" t="-19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1310931" y="4032729"/>
                <a:ext cx="4740634" cy="11946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8600" marR="0" indent="-228600" algn="r" hangingPunct="0">
                  <a:spcBef>
                    <a:spcPts val="0"/>
                  </a:spcBef>
                  <a:spcAft>
                    <a:spcPts val="10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lang="en-US" sz="20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eqArrPr>
                        <m:e>
                          <m:r>
                            <a:rPr lang="en-CA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&amp;&amp;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𝐸</m:t>
                              </m:r>
                            </m:sub>
                          </m:sSub>
                          <m:r>
                            <a:rPr lang="en-CA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=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</m:ctrlPr>
                            </m:dPr>
                            <m:e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𝑑</m:t>
                              </m:r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&lt;0</m:t>
                              </m:r>
                            </m:e>
                          </m:d>
                          <m:r>
                            <a:rPr lang="en-CA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?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</m:ctrlPr>
                            </m:dPr>
                            <m:e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𝑑</m:t>
                              </m:r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&lt;−</m:t>
                              </m:r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𝑇</m:t>
                              </m:r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?0:1</m:t>
                              </m:r>
                            </m:e>
                          </m:d>
                          <m:r>
                            <a:rPr lang="en-CA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: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</m:ctrlPr>
                            </m:dPr>
                            <m:e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𝑑</m:t>
                              </m:r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&lt;</m:t>
                              </m:r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𝑇</m:t>
                              </m:r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?2:3</m:t>
                              </m:r>
                            </m:e>
                          </m:d>
                        </m:e>
                        <m:e>
                          <m:r>
                            <a:rPr lang="en-CA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mbria Math" panose="02040503050406030204" pitchFamily="18" charset="0"/>
                            </a:rPr>
                            <m:t>&amp;&amp;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𝐵</m:t>
                              </m:r>
                            </m:sub>
                          </m:sSub>
                          <m:r>
                            <a:rPr lang="en-CA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=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𝐵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𝑐𝑜𝑙</m:t>
                                  </m:r>
                                </m:sub>
                              </m:sSub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𝐵</m:t>
                                  </m:r>
                                </m:sub>
                              </m:sSub>
                            </m:e>
                          </m:d>
                          <m:r>
                            <a:rPr lang="en-CA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≫</m:t>
                          </m:r>
                          <m:r>
                            <a:rPr lang="en-CA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𝐵𝐷</m:t>
                          </m:r>
                          <m:r>
                            <a:rPr lang="en-CA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&amp;</m:t>
                          </m:r>
                        </m:e>
                        <m:e>
                          <m:r>
                            <a:rPr lang="en-CA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&amp;&amp;</m:t>
                          </m:r>
                          <m:r>
                            <a:rPr lang="en-CA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𝑖</m:t>
                          </m:r>
                          <m:r>
                            <a:rPr lang="en-CA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𝐵</m:t>
                              </m:r>
                            </m:sub>
                          </m:sSub>
                          <m:r>
                            <a:rPr lang="en-CA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∙16+</m:t>
                          </m:r>
                          <m:sSubSup>
                            <m:sSubSup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</m:ctrlPr>
                            </m:sSubSupPr>
                            <m:e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𝐸</m:t>
                              </m:r>
                            </m:sub>
                            <m:sup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𝑎</m:t>
                              </m:r>
                            </m:sup>
                          </m:sSubSup>
                          <m:r>
                            <a:rPr lang="en-CA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∙4+</m:t>
                          </m:r>
                          <m:sSubSup>
                            <m:sSubSup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</m:ctrlPr>
                            </m:sSubSupPr>
                            <m:e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𝐸</m:t>
                              </m:r>
                            </m:sub>
                            <m:sup>
                              <m:r>
                                <a:rPr lang="en-CA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𝑏</m:t>
                              </m:r>
                            </m:sup>
                          </m:sSubSup>
                        </m:e>
                      </m:eqArr>
                      <m:r>
                        <a:rPr lang="en-CA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                        </m:t>
                      </m:r>
                    </m:oMath>
                  </m:oMathPara>
                </a14:m>
                <a:endParaRPr lang="en-US" sz="2000" i="1" dirty="0">
                  <a:solidFill>
                    <a:srgbClr val="44546A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931" y="4032729"/>
                <a:ext cx="4740634" cy="119462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2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034" y="501264"/>
            <a:ext cx="4572000" cy="1044575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15">
                <a:extLst>
                  <a:ext uri="{FF2B5EF4-FFF2-40B4-BE49-F238E27FC236}">
                    <a16:creationId xmlns:a16="http://schemas.microsoft.com/office/drawing/2014/main" id="{3B0126F0-63FC-4699-9426-63D8FAE639EB}"/>
                  </a:ext>
                </a:extLst>
              </p:cNvPr>
              <p:cNvSpPr txBox="1"/>
              <p:nvPr/>
            </p:nvSpPr>
            <p:spPr>
              <a:xfrm>
                <a:off x="6172544" y="3998330"/>
                <a:ext cx="2058731" cy="1655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US" sz="2000" i="1" dirty="0" smtClean="0">
                    <a:latin typeface="Cambria Math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  <m:sup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bSup>
                  </m:oMath>
                </a14:m>
                <a:r>
                  <a:rPr lang="en-US" sz="2000" i="1" dirty="0">
                    <a:latin typeface="Cambria Math" panose="02040503050406030204" pitchFamily="18" charset="0"/>
                  </a:rPr>
                  <a:t> </a:t>
                </a:r>
                <a:r>
                  <a:rPr lang="en-US" sz="2000" i="1" dirty="0" smtClean="0">
                    <a:latin typeface="Cambria Math" panose="02040503050406030204" pitchFamily="18" charset="0"/>
                  </a:rPr>
                  <a:t>,</a:t>
                </a:r>
                <a:r>
                  <a:rPr lang="en-US" sz="2000" dirty="0" smtClean="0"/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  <m:sup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bSup>
                  </m:oMath>
                </a14:m>
                <a:endParaRPr lang="en-US" sz="2000" i="1" dirty="0" smtClean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</m:oMath>
                  </m:oMathPara>
                </a14:m>
                <a:endParaRPr lang="en-US" sz="2000" i="1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𝑐𝑜𝑙</m:t>
                          </m:r>
                        </m:sub>
                      </m:sSub>
                    </m:oMath>
                  </m:oMathPara>
                </a14:m>
                <a:endParaRPr lang="en-US" altLang="zh-TW" sz="2000" i="1" dirty="0" smtClean="0">
                  <a:effectLst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CA" sz="2000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altLang="zh-TW" sz="2000" i="1" dirty="0" smtClean="0">
                  <a:effectLst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CA" sz="2000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CA" sz="2000" dirty="0" smtClean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 </a:t>
                </a:r>
                <a:r>
                  <a:rPr lang="en-CA" sz="2000" dirty="0" smtClean="0">
                    <a:effectLst/>
                    <a:ea typeface="DengXian" panose="02010600030101010101" pitchFamily="2" charset="-122"/>
                  </a:rPr>
                  <a:t> </a:t>
                </a:r>
                <a:endParaRPr lang="en-CA" sz="2000" dirty="0">
                  <a:effectLst/>
                  <a:ea typeface="DengXia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9" name="TextBox 15">
                <a:extLst>
                  <a:ext uri="{FF2B5EF4-FFF2-40B4-BE49-F238E27FC236}">
                    <a16:creationId xmlns:a16="http://schemas.microsoft.com/office/drawing/2014/main" id="{3B0126F0-63FC-4699-9426-63D8FAE639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2544" y="3998330"/>
                <a:ext cx="2058731" cy="1655581"/>
              </a:xfrm>
              <a:prstGeom prst="rect">
                <a:avLst/>
              </a:prstGeom>
              <a:blipFill>
                <a:blip r:embed="rId5"/>
                <a:stretch>
                  <a:fillRect t="-22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4">
            <a:extLst>
              <a:ext uri="{FF2B5EF4-FFF2-40B4-BE49-F238E27FC236}">
                <a16:creationId xmlns:a16="http://schemas.microsoft.com/office/drawing/2014/main" id="{6E0A4BA2-EBBF-4DBE-A9BB-6CB3CE93A05A}"/>
              </a:ext>
            </a:extLst>
          </p:cNvPr>
          <p:cNvSpPr txBox="1"/>
          <p:nvPr/>
        </p:nvSpPr>
        <p:spPr>
          <a:xfrm>
            <a:off x="7229765" y="3998330"/>
            <a:ext cx="434487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 smtClean="0">
                <a:ea typeface="DengXian" panose="02010600030101010101" pitchFamily="2" charset="-122"/>
              </a:rPr>
              <a:t>edge index of the </a:t>
            </a:r>
            <a:r>
              <a:rPr lang="en-CA" sz="2000" dirty="0" err="1" smtClean="0">
                <a:ea typeface="DengXian" panose="02010600030101010101" pitchFamily="2" charset="-122"/>
              </a:rPr>
              <a:t>luma</a:t>
            </a:r>
            <a:r>
              <a:rPr lang="en-CA" sz="2000" dirty="0" smtClean="0">
                <a:ea typeface="DengXian" panose="02010600030101010101" pitchFamily="2" charset="-122"/>
              </a:rPr>
              <a:t> samples (a, b) </a:t>
            </a:r>
            <a:endParaRPr lang="en-US" sz="2000" dirty="0"/>
          </a:p>
          <a:p>
            <a:r>
              <a:rPr lang="en-CA" sz="2000" dirty="0"/>
              <a:t>b</a:t>
            </a:r>
            <a:r>
              <a:rPr lang="en-CA" sz="2000" dirty="0" smtClean="0"/>
              <a:t>and index of the collocated sample</a:t>
            </a:r>
            <a:endParaRPr lang="en-CA" sz="2000" dirty="0"/>
          </a:p>
          <a:p>
            <a:r>
              <a:rPr lang="en-CA" sz="2000" dirty="0" smtClean="0"/>
              <a:t>selected </a:t>
            </a:r>
            <a:r>
              <a:rPr lang="en-CA" sz="2000" dirty="0"/>
              <a:t>collocated component sample</a:t>
            </a:r>
            <a:endParaRPr lang="en-CA" sz="2000" dirty="0" smtClean="0"/>
          </a:p>
          <a:p>
            <a:r>
              <a:rPr lang="en-CA" sz="2000" dirty="0" smtClean="0"/>
              <a:t>numbers </a:t>
            </a:r>
            <a:r>
              <a:rPr lang="en-CA" sz="2000" dirty="0"/>
              <a:t>of equally divided </a:t>
            </a:r>
            <a:r>
              <a:rPr lang="en-CA" sz="2000" dirty="0" smtClean="0"/>
              <a:t>bands</a:t>
            </a:r>
            <a:endParaRPr lang="en-CA" sz="2000" dirty="0"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CA" sz="2000" dirty="0">
                <a:ea typeface="DengXian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CA" sz="2000" dirty="0" smtClean="0">
                <a:effectLst/>
                <a:ea typeface="DengXian" panose="02010600030101010101" pitchFamily="2" charset="-122"/>
                <a:cs typeface="Times New Roman" panose="02020603050405020304" pitchFamily="18" charset="0"/>
              </a:rPr>
              <a:t>ignaled threshold</a:t>
            </a:r>
            <a:endParaRPr lang="en-CA" sz="2000" dirty="0">
              <a:effectLst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14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Extended Edge Classifiers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9980"/>
            <a:ext cx="11353799" cy="4351338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US" dirty="0" smtClean="0"/>
              <a:t>Propose 3 </a:t>
            </a:r>
            <a:r>
              <a:rPr lang="en-US" dirty="0"/>
              <a:t>extended edge </a:t>
            </a:r>
            <a:r>
              <a:rPr lang="en-US" dirty="0" smtClean="0"/>
              <a:t>classifiers</a:t>
            </a:r>
          </a:p>
          <a:p>
            <a:pPr lvl="1" hangingPunct="0"/>
            <a:endParaRPr lang="en-US" dirty="0" smtClean="0"/>
          </a:p>
          <a:p>
            <a:pPr lvl="1" hangingPunct="0"/>
            <a:endParaRPr lang="en-US" dirty="0"/>
          </a:p>
          <a:p>
            <a:pPr lvl="1" hangingPunct="0"/>
            <a:endParaRPr lang="en-US" dirty="0" smtClean="0"/>
          </a:p>
          <a:p>
            <a:pPr lvl="1" hangingPunct="0"/>
            <a:endParaRPr lang="en-US" dirty="0" smtClean="0"/>
          </a:p>
          <a:p>
            <a:pPr lvl="1" hangingPunct="0"/>
            <a:endParaRPr lang="en-US" dirty="0"/>
          </a:p>
          <a:p>
            <a:pPr lvl="1" hangingPunct="0"/>
            <a:endParaRPr lang="en-US" dirty="0" smtClean="0"/>
          </a:p>
          <a:p>
            <a:pPr lvl="1" hangingPunct="0"/>
            <a:r>
              <a:rPr lang="en-US" dirty="0"/>
              <a:t>s</a:t>
            </a:r>
            <a:r>
              <a:rPr lang="en-US" dirty="0" smtClean="0"/>
              <a:t>ubset </a:t>
            </a:r>
            <a:r>
              <a:rPr lang="en-US" dirty="0"/>
              <a:t>of the original one with less edge </a:t>
            </a:r>
            <a:r>
              <a:rPr lang="en-US" dirty="0" smtClean="0"/>
              <a:t>categories</a:t>
            </a:r>
          </a:p>
          <a:p>
            <a:pPr lvl="1" hangingPunct="0"/>
            <a:r>
              <a:rPr lang="en-US" dirty="0"/>
              <a:t>g</a:t>
            </a:r>
            <a:r>
              <a:rPr lang="en-US" dirty="0" smtClean="0"/>
              <a:t>ives </a:t>
            </a:r>
            <a:r>
              <a:rPr lang="en-US" dirty="0"/>
              <a:t>encoder flexibility for more </a:t>
            </a:r>
            <a:r>
              <a:rPr lang="en-CA" dirty="0"/>
              <a:t>edge/band </a:t>
            </a:r>
            <a:r>
              <a:rPr lang="en-CA" dirty="0" smtClean="0"/>
              <a:t>combinations</a:t>
            </a:r>
          </a:p>
          <a:p>
            <a:pPr lvl="1" hangingPunct="0"/>
            <a:r>
              <a:rPr lang="en-US" dirty="0"/>
              <a:t>n</a:t>
            </a:r>
            <a:r>
              <a:rPr lang="en-US" dirty="0" smtClean="0"/>
              <a:t>umber </a:t>
            </a:r>
            <a:r>
              <a:rPr lang="en-US" dirty="0"/>
              <a:t>of edge </a:t>
            </a:r>
            <a:r>
              <a:rPr lang="en-US" dirty="0" smtClean="0"/>
              <a:t>categories: 16 </a:t>
            </a:r>
            <a:r>
              <a:rPr lang="en-US" dirty="0"/>
              <a:t>to </a:t>
            </a:r>
            <a:r>
              <a:rPr lang="en-US" dirty="0" smtClean="0"/>
              <a:t>4</a:t>
            </a:r>
          </a:p>
          <a:p>
            <a:pPr lvl="1" hangingPunct="0"/>
            <a:r>
              <a:rPr lang="en-US" dirty="0"/>
              <a:t>n</a:t>
            </a:r>
            <a:r>
              <a:rPr lang="en-US" dirty="0" smtClean="0"/>
              <a:t>umber of </a:t>
            </a:r>
            <a:r>
              <a:rPr lang="en-US" dirty="0"/>
              <a:t>corresponding maximum </a:t>
            </a:r>
            <a:r>
              <a:rPr lang="en-US" dirty="0" smtClean="0"/>
              <a:t>band categories: </a:t>
            </a:r>
            <a:r>
              <a:rPr lang="en-US" dirty="0"/>
              <a:t>4</a:t>
            </a:r>
            <a:r>
              <a:rPr lang="en-US" dirty="0" smtClean="0"/>
              <a:t> </a:t>
            </a:r>
            <a:r>
              <a:rPr lang="en-US" dirty="0"/>
              <a:t>to </a:t>
            </a:r>
            <a:r>
              <a:rPr lang="en-US" dirty="0" smtClean="0"/>
              <a:t>16 </a:t>
            </a:r>
          </a:p>
          <a:p>
            <a:pPr lvl="1" hangingPunct="0"/>
            <a:r>
              <a:rPr lang="en-CA" dirty="0"/>
              <a:t>t</a:t>
            </a:r>
            <a:r>
              <a:rPr lang="en-CA" dirty="0" smtClean="0"/>
              <a:t>he component </a:t>
            </a:r>
            <a:r>
              <a:rPr lang="en-CA" dirty="0"/>
              <a:t>used for edge classification can be selected </a:t>
            </a:r>
            <a:r>
              <a:rPr lang="en-CA" dirty="0" smtClean="0"/>
              <a:t>from one of </a:t>
            </a:r>
            <a:r>
              <a:rPr lang="en-US" dirty="0" smtClean="0"/>
              <a:t>all 3</a:t>
            </a:r>
            <a:r>
              <a:rPr lang="en-CA" dirty="0" smtClean="0"/>
              <a:t> components</a:t>
            </a:r>
            <a:endParaRPr lang="en-CA" dirty="0"/>
          </a:p>
          <a:p>
            <a:pPr lvl="1" hangingPunct="0"/>
            <a:endParaRPr lang="en-CA" dirty="0" smtClean="0"/>
          </a:p>
          <a:p>
            <a:pPr hangingPunct="0"/>
            <a:r>
              <a:rPr lang="en-CA" dirty="0"/>
              <a:t>S</a:t>
            </a:r>
            <a:r>
              <a:rPr lang="en-CA" dirty="0" smtClean="0"/>
              <a:t>elected </a:t>
            </a:r>
            <a:r>
              <a:rPr lang="en-CA" dirty="0"/>
              <a:t>edge </a:t>
            </a:r>
            <a:r>
              <a:rPr lang="en-CA" dirty="0" smtClean="0"/>
              <a:t>classifier/edge component </a:t>
            </a:r>
            <a:r>
              <a:rPr lang="en-CA" dirty="0"/>
              <a:t>are decided by encoder and signaled in </a:t>
            </a:r>
            <a:r>
              <a:rPr lang="en-CA" dirty="0" smtClean="0"/>
              <a:t>SH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315961" y="2300220"/>
                <a:ext cx="6556587" cy="13562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eqArrPr>
                        <m:e>
                          <m:r>
                            <a:rPr lang="en-US" sz="2000">
                              <a:latin typeface="Cambria Math" panose="02040503050406030204" pitchFamily="18" charset="0"/>
                            </a:rPr>
                            <m:t>&amp;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&amp;&amp;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𝑜𝑟𝑔𝑖𝑛𝑎𝑙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:  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   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sub>
                          </m:sSub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&lt;0</m:t>
                              </m:r>
                            </m:e>
                          </m:d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?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&lt;−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?0:1</m:t>
                              </m:r>
                            </m:e>
                          </m:d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: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?2:3</m:t>
                              </m:r>
                            </m:e>
                          </m:d>
                        </m:e>
                        <m:e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&amp;&amp;&amp;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𝑒𝑥𝑡𝑒𝑛𝑑𝑒𝑑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1: 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sub>
                          </m:sSub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=  </m:t>
                          </m:r>
                          <m: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          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      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&lt;−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?0  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</m:e>
                          </m:d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: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?1:2</m:t>
                              </m:r>
                            </m:e>
                          </m:d>
                        </m:e>
                        <m:e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&amp;&amp;&amp;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𝑒𝑥𝑡𝑒𝑛𝑑𝑒𝑑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2: 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sub>
                          </m:sSub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=    </m:t>
                          </m:r>
                          <m: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          </m:t>
                          </m:r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    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&lt;−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?0:1</m:t>
                              </m:r>
                            </m:e>
                          </m:d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            </m:t>
                          </m:r>
                        </m:e>
                        <m:e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&amp;&amp;&amp;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𝑒𝑥𝑡𝑒𝑛𝑑𝑒𝑑</m:t>
                              </m:r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3: 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sub>
                          </m:sSub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=                    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                           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  <m:r>
                                <a:rPr lang="en-US" sz="2000" i="0">
                                  <a:latin typeface="Cambria Math" panose="02040503050406030204" pitchFamily="18" charset="0"/>
                                </a:rPr>
                                <m:t>?0:1</m:t>
                              </m:r>
                            </m:e>
                          </m:d>
                        </m:e>
                      </m:eqAr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5961" y="2300220"/>
                <a:ext cx="6556587" cy="135626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034" y="501264"/>
            <a:ext cx="4572000" cy="1044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769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Offsets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 smtClean="0"/>
              <a:t>There </a:t>
            </a:r>
            <a:r>
              <a:rPr lang="en-CA" dirty="0"/>
              <a:t>is strong temporal correlation among the CCSAO offsets and classifier parameters of different </a:t>
            </a:r>
            <a:r>
              <a:rPr lang="en-CA" dirty="0" smtClean="0"/>
              <a:t>frames</a:t>
            </a:r>
          </a:p>
          <a:p>
            <a:endParaRPr lang="en-CA" dirty="0" smtClean="0"/>
          </a:p>
          <a:p>
            <a:r>
              <a:rPr lang="en-CA" dirty="0" smtClean="0"/>
              <a:t>To reduce the signaling overhead, it is proposed </a:t>
            </a:r>
            <a:r>
              <a:rPr lang="en-CA" dirty="0"/>
              <a:t>to store the offsets/parameters of the current frame which can be referenced for the CCSAO process of future </a:t>
            </a:r>
            <a:r>
              <a:rPr lang="en-CA" dirty="0" smtClean="0"/>
              <a:t>frames</a:t>
            </a:r>
          </a:p>
          <a:p>
            <a:endParaRPr lang="en-CA" dirty="0" smtClean="0"/>
          </a:p>
          <a:p>
            <a:r>
              <a:rPr lang="en-CA" dirty="0" smtClean="0"/>
              <a:t>Similar </a:t>
            </a:r>
            <a:r>
              <a:rPr lang="en-CA" dirty="0"/>
              <a:t>to the APS design in VVC, an index is signaled in SH to indicate which set of stored offsets/parameters is inherited in the current </a:t>
            </a:r>
            <a:r>
              <a:rPr lang="en-CA" dirty="0" smtClean="0"/>
              <a:t>slice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72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Simulation </a:t>
            </a:r>
            <a:r>
              <a:rPr lang="en-US" altLang="zh-TW" dirty="0" smtClean="0"/>
              <a:t>Results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U</a:t>
            </a:r>
            <a:r>
              <a:rPr lang="en-US" dirty="0" smtClean="0"/>
              <a:t>navailable points copied from anchor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423167"/>
              </p:ext>
            </p:extLst>
          </p:nvPr>
        </p:nvGraphicFramePr>
        <p:xfrm>
          <a:off x="7209745" y="299765"/>
          <a:ext cx="4086225" cy="616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启用了宏的工作表" r:id="rId3" imgW="4086437" imgH="6162887" progId="Excel.SheetMacroEnabled.12">
                  <p:embed/>
                </p:oleObj>
              </mc:Choice>
              <mc:Fallback>
                <p:oleObj name="启用了宏的工作表" r:id="rId3" imgW="4086437" imgH="6162887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09745" y="299765"/>
                        <a:ext cx="4086225" cy="616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301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Propose two modifications to </a:t>
            </a:r>
            <a:r>
              <a:rPr lang="en-CA" dirty="0"/>
              <a:t>improve the coding efficiency of </a:t>
            </a:r>
            <a:r>
              <a:rPr lang="en-CA" dirty="0" smtClean="0"/>
              <a:t>CCSAO</a:t>
            </a:r>
          </a:p>
          <a:p>
            <a:pPr lvl="1"/>
            <a:r>
              <a:rPr lang="en-CA" dirty="0"/>
              <a:t>e</a:t>
            </a:r>
            <a:r>
              <a:rPr lang="en-CA" dirty="0" smtClean="0"/>
              <a:t>xtended edge </a:t>
            </a:r>
            <a:r>
              <a:rPr lang="en-CA" dirty="0"/>
              <a:t>classifier </a:t>
            </a:r>
            <a:r>
              <a:rPr lang="en-CA" dirty="0" smtClean="0"/>
              <a:t>with multiple combinations</a:t>
            </a:r>
          </a:p>
          <a:p>
            <a:pPr lvl="1"/>
            <a:r>
              <a:rPr lang="en-CA" dirty="0"/>
              <a:t>t</a:t>
            </a:r>
            <a:r>
              <a:rPr lang="en-CA" dirty="0" smtClean="0"/>
              <a:t>emporal </a:t>
            </a:r>
            <a:r>
              <a:rPr lang="en-CA" dirty="0"/>
              <a:t>historical </a:t>
            </a:r>
            <a:r>
              <a:rPr lang="en-CA" dirty="0" smtClean="0"/>
              <a:t>offsets/parameters for </a:t>
            </a:r>
            <a:r>
              <a:rPr lang="en-CA" dirty="0"/>
              <a:t>the usage of future </a:t>
            </a:r>
            <a:r>
              <a:rPr lang="en-CA" dirty="0" smtClean="0"/>
              <a:t>frames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Coding gains with marginal cost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lassification-based sample operation</a:t>
            </a:r>
          </a:p>
          <a:p>
            <a:endParaRPr lang="en-US" dirty="0"/>
          </a:p>
          <a:p>
            <a:r>
              <a:rPr lang="en-US" dirty="0"/>
              <a:t>Suggest to </a:t>
            </a:r>
            <a:r>
              <a:rPr lang="en-US" dirty="0" smtClean="0"/>
              <a:t>study in EE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8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25011</TotalTime>
  <Words>349</Words>
  <Application>Microsoft Office PowerPoint</Application>
  <PresentationFormat>宽屏</PresentationFormat>
  <Paragraphs>80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新細明體</vt:lpstr>
      <vt:lpstr>Source Han Sans CN Light</vt:lpstr>
      <vt:lpstr>宋体</vt:lpstr>
      <vt:lpstr>DengXian</vt:lpstr>
      <vt:lpstr>DengXian</vt:lpstr>
      <vt:lpstr>Arial</vt:lpstr>
      <vt:lpstr>Calibri</vt:lpstr>
      <vt:lpstr>Calibri Light</vt:lpstr>
      <vt:lpstr>Cambria Math</vt:lpstr>
      <vt:lpstr>Times New Roman</vt:lpstr>
      <vt:lpstr>Office Theme</vt:lpstr>
      <vt:lpstr>Microsoft Excel 启用宏的工作表</vt:lpstr>
      <vt:lpstr>PowerPoint 演示文稿</vt:lpstr>
      <vt:lpstr>Introduction</vt:lpstr>
      <vt:lpstr>Introduction</vt:lpstr>
      <vt:lpstr>Extended Edge Classifiers</vt:lpstr>
      <vt:lpstr>History Offsets</vt:lpstr>
      <vt:lpstr>Simulation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Che-Wei Kuo</dc:creator>
  <cp:lastModifiedBy>Che-Wei Kuo</cp:lastModifiedBy>
  <cp:revision>711</cp:revision>
  <dcterms:created xsi:type="dcterms:W3CDTF">2018-09-04T21:01:33Z</dcterms:created>
  <dcterms:modified xsi:type="dcterms:W3CDTF">2023-04-23T09:11:50Z</dcterms:modified>
</cp:coreProperties>
</file>