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8"/>
  </p:notesMasterIdLst>
  <p:sldIdLst>
    <p:sldId id="256" r:id="rId2"/>
    <p:sldId id="257" r:id="rId3"/>
    <p:sldId id="272" r:id="rId4"/>
    <p:sldId id="271" r:id="rId5"/>
    <p:sldId id="273" r:id="rId6"/>
    <p:sldId id="27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707" autoAdjust="0"/>
  </p:normalViewPr>
  <p:slideViewPr>
    <p:cSldViewPr snapToGrid="0">
      <p:cViewPr varScale="1">
        <p:scale>
          <a:sx n="68" d="100"/>
          <a:sy n="68" d="100"/>
        </p:scale>
        <p:origin x="592" y="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0E5C0-60D2-4E6A-8B7D-61C12787C1F7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747BED-4CF9-4A74-BC9A-C7E495EFE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509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192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93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7129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273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85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9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870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214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61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559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874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70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730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87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332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F876096-ABCF-456B-9083-CAB33B0A8774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574AFCDA-900F-4EC3-B1FF-6F4C4F56FD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36721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48C8377-5051-4FD7-A5B9-2F0741E29D4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702594"/>
            <a:ext cx="12192000" cy="318588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15B6130-4687-40CC-936D-9C43F03C17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672114"/>
            <a:ext cx="11582399" cy="1148462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JVET-AD0174</a:t>
            </a: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CA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Non-EE2: CIIP with more combination candidates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4DAFE43-6313-44D6-B263-D52230C79B7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13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Introduction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238" y="1382996"/>
            <a:ext cx="11223524" cy="5078764"/>
          </a:xfrm>
        </p:spPr>
        <p:txBody>
          <a:bodyPr>
            <a:noAutofit/>
          </a:bodyPr>
          <a:lstStyle/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In CIIP mode, the prediction samples are generated by weighting an inter prediction signal and an intra prediction signal;</a:t>
            </a:r>
          </a:p>
          <a:p>
            <a:pPr hangingPunct="0">
              <a:lnSpc>
                <a:spcPct val="150000"/>
              </a:lnSpc>
            </a:pPr>
            <a:endParaRPr lang="en-US" altLang="zh-CN" sz="16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endParaRPr lang="en-US" altLang="zh-CN" sz="16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endParaRPr lang="en-US" altLang="zh-CN" sz="16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Two different weighted method are supported:</a:t>
            </a:r>
          </a:p>
          <a:p>
            <a:pPr lvl="1" hangingPunct="0">
              <a:lnSpc>
                <a:spcPct val="150000"/>
              </a:lnSpc>
            </a:pPr>
            <a:r>
              <a:rPr lang="en-US" altLang="zh-CN" sz="1600" dirty="0">
                <a:cs typeface="Times New Roman" panose="02020603050405020304" pitchFamily="18" charset="0"/>
              </a:rPr>
              <a:t>The current block is </a:t>
            </a:r>
            <a:r>
              <a:rPr lang="en-US" altLang="zh-CN" sz="1600" u="sng" dirty="0">
                <a:cs typeface="Times New Roman" panose="02020603050405020304" pitchFamily="18" charset="0"/>
              </a:rPr>
              <a:t>horizontally or vertically divided </a:t>
            </a:r>
            <a:r>
              <a:rPr lang="en-US" altLang="zh-CN" sz="1600" dirty="0">
                <a:cs typeface="Times New Roman" panose="02020603050405020304" pitchFamily="18" charset="0"/>
              </a:rPr>
              <a:t>and the weights of sub-block are assigned according to </a:t>
            </a:r>
            <a:r>
              <a:rPr lang="en-US" altLang="zh-CN" sz="1600" u="sng" dirty="0">
                <a:cs typeface="Times New Roman" panose="02020603050405020304" pitchFamily="18" charset="0"/>
              </a:rPr>
              <a:t>sub-block index</a:t>
            </a:r>
            <a:r>
              <a:rPr lang="en-US" altLang="zh-CN" sz="1600" dirty="0">
                <a:cs typeface="Times New Roman" panose="02020603050405020304" pitchFamily="18" charset="0"/>
              </a:rPr>
              <a:t>. </a:t>
            </a:r>
          </a:p>
          <a:p>
            <a:pPr lvl="1" hangingPunct="0">
              <a:lnSpc>
                <a:spcPct val="100000"/>
              </a:lnSpc>
            </a:pPr>
            <a:r>
              <a:rPr lang="en-US" altLang="zh-CN" sz="1600" dirty="0">
                <a:cs typeface="Times New Roman" panose="02020603050405020304" pitchFamily="18" charset="0"/>
              </a:rPr>
              <a:t>The weight derived by </a:t>
            </a:r>
            <a:r>
              <a:rPr lang="en-US" altLang="zh-CN" sz="1600" u="sng" dirty="0">
                <a:cs typeface="Times New Roman" panose="02020603050405020304" pitchFamily="18" charset="0"/>
              </a:rPr>
              <a:t>neighboring modes </a:t>
            </a:r>
            <a:r>
              <a:rPr lang="en-US" altLang="zh-CN" sz="1600" dirty="0">
                <a:cs typeface="Times New Roman" panose="02020603050405020304" pitchFamily="18" charset="0"/>
              </a:rPr>
              <a:t>is applied to the </a:t>
            </a:r>
            <a:r>
              <a:rPr lang="en-US" altLang="zh-CN" sz="1600" u="sng" dirty="0">
                <a:cs typeface="Times New Roman" panose="02020603050405020304" pitchFamily="18" charset="0"/>
              </a:rPr>
              <a:t>entire block</a:t>
            </a:r>
            <a:r>
              <a:rPr lang="en-US" altLang="zh-CN" sz="1600" dirty="0">
                <a:cs typeface="Times New Roman" panose="02020603050405020304" pitchFamily="18" charset="0"/>
              </a:rPr>
              <a:t>.</a:t>
            </a:r>
          </a:p>
          <a:p>
            <a:pPr lvl="1" hangingPunct="0">
              <a:lnSpc>
                <a:spcPct val="100000"/>
              </a:lnSpc>
            </a:pPr>
            <a:endParaRPr lang="en-US" altLang="zh-CN" sz="1600" dirty="0">
              <a:cs typeface="Times New Roman" panose="02020603050405020304" pitchFamily="18" charset="0"/>
            </a:endParaRPr>
          </a:p>
          <a:p>
            <a:pPr hangingPunct="0">
              <a:lnSpc>
                <a:spcPct val="100000"/>
              </a:lnSpc>
            </a:pPr>
            <a:endParaRPr lang="en-US" altLang="zh-CN" sz="2400" dirty="0">
              <a:cs typeface="Times New Roman" panose="02020603050405020304" pitchFamily="18" charset="0"/>
            </a:endParaRP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432E968E-4581-4C1A-A836-9842E0D812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4658044"/>
              </p:ext>
            </p:extLst>
          </p:nvPr>
        </p:nvGraphicFramePr>
        <p:xfrm>
          <a:off x="1540933" y="2598482"/>
          <a:ext cx="9110134" cy="1058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5067">
                  <a:extLst>
                    <a:ext uri="{9D8B030D-6E8A-4147-A177-3AD203B41FA5}">
                      <a16:colId xmlns:a16="http://schemas.microsoft.com/office/drawing/2014/main" val="2793430117"/>
                    </a:ext>
                  </a:extLst>
                </a:gridCol>
                <a:gridCol w="4555067">
                  <a:extLst>
                    <a:ext uri="{9D8B030D-6E8A-4147-A177-3AD203B41FA5}">
                      <a16:colId xmlns:a16="http://schemas.microsoft.com/office/drawing/2014/main" val="735845975"/>
                    </a:ext>
                  </a:extLst>
                </a:gridCol>
              </a:tblGrid>
              <a:tr h="27659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Inter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intra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8660767"/>
                  </a:ext>
                </a:extLst>
              </a:tr>
              <a:tr h="723258">
                <a:tc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regular merge mode (10)</a:t>
                      </a:r>
                    </a:p>
                    <a:p>
                      <a:r>
                        <a:rPr lang="en-CA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CIIP-TM merge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mode (2)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planar mode/</a:t>
                      </a:r>
                      <a:r>
                        <a:rPr lang="en-CA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TIMD derived intra prediction mode</a:t>
                      </a:r>
                    </a:p>
                    <a:p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PDPC method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98372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4617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Proposed Method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内容占位符 2">
                <a:extLst>
                  <a:ext uri="{FF2B5EF4-FFF2-40B4-BE49-F238E27FC236}">
                    <a16:creationId xmlns:a16="http://schemas.microsoft.com/office/drawing/2014/main" id="{490F9A8D-FEF2-4D93-AC7E-ADD673E9945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84238" y="1382996"/>
                <a:ext cx="11223524" cy="5078764"/>
              </a:xfrm>
            </p:spPr>
            <p:txBody>
              <a:bodyPr>
                <a:noAutofit/>
              </a:bodyPr>
              <a:lstStyle/>
              <a:p>
                <a:pPr hangingPunct="0">
                  <a:lnSpc>
                    <a:spcPct val="150000"/>
                  </a:lnSpc>
                </a:pPr>
                <a:r>
                  <a:rPr lang="en-CA" altLang="zh-CN" sz="2400" dirty="0">
                    <a:cs typeface="Times New Roman" panose="02020603050405020304" pitchFamily="18" charset="0"/>
                  </a:rPr>
                  <a:t>Intra prediction modes list construction</a:t>
                </a:r>
              </a:p>
              <a:p>
                <a:pPr lvl="1" hangingPunct="0">
                  <a:lnSpc>
                    <a:spcPct val="150000"/>
                  </a:lnSpc>
                </a:pPr>
                <a:r>
                  <a:rPr lang="en-CA" altLang="zh-CN" sz="1600" dirty="0">
                    <a:cs typeface="Times New Roman" panose="02020603050405020304" pitchFamily="18" charset="0"/>
                  </a:rPr>
                  <a:t>MPM with </a:t>
                </a:r>
                <a:r>
                  <a:rPr lang="en-CA" altLang="zh-CN" sz="1800" dirty="0">
                    <a:cs typeface="Times New Roman" panose="02020603050405020304" pitchFamily="18" charset="0"/>
                  </a:rPr>
                  <a:t>sorting</a:t>
                </a:r>
              </a:p>
              <a:p>
                <a:pPr hangingPunct="0">
                  <a:lnSpc>
                    <a:spcPct val="150000"/>
                  </a:lnSpc>
                </a:pPr>
                <a:r>
                  <a:rPr lang="en-CA" altLang="zh-CN" sz="2400" dirty="0">
                    <a:cs typeface="Times New Roman" panose="02020603050405020304" pitchFamily="18" charset="0"/>
                  </a:rPr>
                  <a:t>Mapping </a:t>
                </a:r>
                <a:r>
                  <a:rPr lang="en-US" altLang="zh-CN" sz="2400" dirty="0">
                    <a:cs typeface="Times New Roman" panose="02020603050405020304" pitchFamily="18" charset="0"/>
                  </a:rPr>
                  <a:t>relationship</a:t>
                </a:r>
                <a:endParaRPr lang="en-CA" altLang="zh-CN" sz="2400" dirty="0">
                  <a:cs typeface="Times New Roman" panose="02020603050405020304" pitchFamily="18" charset="0"/>
                </a:endParaRPr>
              </a:p>
              <a:p>
                <a:pPr lvl="1" hangingPunct="0">
                  <a:lnSpc>
                    <a:spcPct val="150000"/>
                  </a:lnSpc>
                </a:pPr>
                <a:r>
                  <a:rPr lang="en-CA" altLang="zh-CN" sz="1600" dirty="0">
                    <a:cs typeface="Times New Roman" panose="02020603050405020304" pitchFamily="18" charset="0"/>
                  </a:rPr>
                  <a:t>a pair of merge candidate and the intra prediction mode in the list obtained in the first step</a:t>
                </a:r>
              </a:p>
              <a:p>
                <a:pPr lvl="1" hangingPunct="0">
                  <a:lnSpc>
                    <a:spcPct val="150000"/>
                  </a:lnSpc>
                </a:pPr>
                <a:endParaRPr lang="en-CA" altLang="zh-CN" sz="1600" dirty="0">
                  <a:cs typeface="Times New Roman" panose="02020603050405020304" pitchFamily="18" charset="0"/>
                </a:endParaRPr>
              </a:p>
              <a:p>
                <a:pPr lvl="1" hangingPunct="0">
                  <a:lnSpc>
                    <a:spcPct val="150000"/>
                  </a:lnSpc>
                </a:pPr>
                <a:endParaRPr lang="en-CA" altLang="zh-CN" sz="1600" dirty="0">
                  <a:cs typeface="Times New Roman" panose="02020603050405020304" pitchFamily="18" charset="0"/>
                </a:endParaRPr>
              </a:p>
              <a:p>
                <a:pPr lvl="1" hangingPunct="0">
                  <a:lnSpc>
                    <a:spcPct val="150000"/>
                  </a:lnSpc>
                </a:pPr>
                <a:endParaRPr lang="en-CA" altLang="zh-CN" sz="1600" dirty="0">
                  <a:cs typeface="Times New Roman" panose="02020603050405020304" pitchFamily="18" charset="0"/>
                </a:endParaRPr>
              </a:p>
              <a:p>
                <a:pPr hangingPunct="0">
                  <a:lnSpc>
                    <a:spcPct val="150000"/>
                  </a:lnSpc>
                </a:pPr>
                <a:r>
                  <a:rPr lang="en-CA" altLang="zh-CN" sz="2400" dirty="0">
                    <a:cs typeface="Times New Roman" panose="02020603050405020304" pitchFamily="18" charset="0"/>
                  </a:rPr>
                  <a:t>Linear model-based weighted method</a:t>
                </a:r>
              </a:p>
              <a:p>
                <a:pPr lvl="1" hangingPunct="0">
                  <a:lnSpc>
                    <a:spcPct val="150000"/>
                  </a:lnSpc>
                </a:pPr>
                <a:r>
                  <a:rPr lang="en-US" altLang="zh-CN" sz="1800" dirty="0">
                    <a:cs typeface="Times New Roman" panose="02020603050405020304" pitchFamily="18" charset="0"/>
                  </a:rPr>
                  <a:t>The derivation of</a:t>
                </a:r>
                <a:r>
                  <a:rPr lang="en-CA" altLang="zh-CN" sz="1800" dirty="0">
                    <a:cs typeface="Times New Roman" panose="02020603050405020304" pitchFamily="18" charset="0"/>
                  </a:rPr>
                  <a:t> model parameters </a:t>
                </a:r>
                <a:r>
                  <a:rPr lang="en-US" altLang="zh-CN" sz="1800" dirty="0">
                    <a:cs typeface="Times New Roman" panose="02020603050405020304" pitchFamily="18" charset="0"/>
                  </a:rPr>
                  <a:t>is </a:t>
                </a:r>
                <a:r>
                  <a:rPr lang="en-CA" altLang="zh-CN" sz="1800" dirty="0">
                    <a:cs typeface="Times New Roman" panose="02020603050405020304" pitchFamily="18" charset="0"/>
                  </a:rPr>
                  <a:t>based on the LDL decomposition method same as CCCM.</a:t>
                </a:r>
                <a:endParaRPr lang="zh-CN" altLang="zh-CN" sz="1800" dirty="0">
                  <a:cs typeface="Times New Roman" panose="02020603050405020304" pitchFamily="18" charset="0"/>
                </a:endParaRPr>
              </a:p>
              <a:p>
                <a:pPr marL="457200" lvl="1" indent="0" hangingPunc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6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m:rPr>
                              <m:nor/>
                            </m:rPr>
                            <a:rPr lang="en-US" altLang="zh-CN" sz="1600"/>
                            <m:t>CIIP</m:t>
                          </m:r>
                        </m:sub>
                      </m:sSub>
                      <m:r>
                        <a:rPr lang="en-US" altLang="zh-CN" sz="1600" i="1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zh-CN" altLang="zh-CN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600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altLang="zh-CN" sz="16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altLang="zh-CN" sz="1600" i="1"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zh-CN" altLang="zh-CN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6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altLang="zh-CN" sz="1600" i="1">
                              <a:latin typeface="Cambria Math" panose="02040503050406030204" pitchFamily="18" charset="0"/>
                            </a:rPr>
                            <m:t>𝑖𝑛𝑡𝑒𝑟</m:t>
                          </m:r>
                        </m:sub>
                      </m:sSub>
                      <m:r>
                        <a:rPr lang="en-US" altLang="zh-CN" sz="16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zh-CN" altLang="zh-CN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600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altLang="zh-CN" sz="16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zh-CN" sz="1600" i="1"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zh-CN" altLang="zh-CN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6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altLang="zh-CN" sz="1600" i="1">
                              <a:latin typeface="Cambria Math" panose="02040503050406030204" pitchFamily="18" charset="0"/>
                            </a:rPr>
                            <m:t>𝑖𝑛𝑡𝑟𝑎</m:t>
                          </m:r>
                        </m:sub>
                      </m:sSub>
                      <m:r>
                        <a:rPr lang="en-US" altLang="zh-CN" sz="16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zh-CN" altLang="zh-CN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600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altLang="zh-CN" sz="16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zh-CN" sz="1600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altLang="zh-CN" sz="1600" i="1">
                          <a:latin typeface="Cambria Math" panose="02040503050406030204" pitchFamily="18" charset="0"/>
                        </a:rPr>
                        <m:t>𝑚𝑖𝑑𝑉𝑎𝑙𝑢𝑒</m:t>
                      </m:r>
                    </m:oMath>
                  </m:oMathPara>
                </a14:m>
                <a:endParaRPr lang="en-CA" altLang="zh-CN" sz="1600" dirty="0">
                  <a:cs typeface="Times New Roman" panose="02020603050405020304" pitchFamily="18" charset="0"/>
                </a:endParaRPr>
              </a:p>
              <a:p>
                <a:pPr lvl="1" hangingPunct="0">
                  <a:lnSpc>
                    <a:spcPct val="150000"/>
                  </a:lnSpc>
                </a:pPr>
                <a:endParaRPr lang="en-CA" altLang="zh-CN" sz="1600" dirty="0">
                  <a:cs typeface="Times New Roman" panose="02020603050405020304" pitchFamily="18" charset="0"/>
                </a:endParaRPr>
              </a:p>
              <a:p>
                <a:pPr lvl="1" hangingPunct="0">
                  <a:lnSpc>
                    <a:spcPct val="150000"/>
                  </a:lnSpc>
                </a:pPr>
                <a:endParaRPr lang="en-CA" altLang="zh-CN" sz="1800" dirty="0"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内容占位符 2">
                <a:extLst>
                  <a:ext uri="{FF2B5EF4-FFF2-40B4-BE49-F238E27FC236}">
                    <a16:creationId xmlns:a16="http://schemas.microsoft.com/office/drawing/2014/main" id="{490F9A8D-FEF2-4D93-AC7E-ADD673E9945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84238" y="1382996"/>
                <a:ext cx="11223524" cy="5078764"/>
              </a:xfrm>
              <a:blipFill>
                <a:blip r:embed="rId5"/>
                <a:stretch>
                  <a:fillRect l="-6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>
            <a:extLst>
              <a:ext uri="{FF2B5EF4-FFF2-40B4-BE49-F238E27FC236}">
                <a16:creationId xmlns:a16="http://schemas.microsoft.com/office/drawing/2014/main" id="{5803E318-62C3-43B4-8632-07C56EAFAF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4425" y="3587750"/>
            <a:ext cx="346075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055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A24F47B-CFEB-4549-B4F7-7B59314CD0A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id="{3FD8E168-2427-4DF3-BDA7-B51246AC0AC7}"/>
              </a:ext>
            </a:extLst>
          </p:cNvPr>
          <p:cNvSpPr txBox="1">
            <a:spLocks/>
          </p:cNvSpPr>
          <p:nvPr/>
        </p:nvSpPr>
        <p:spPr>
          <a:xfrm>
            <a:off x="838200" y="-173102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Results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EDF38DF-DE66-4009-B396-95C735D79E1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E85267B8-8171-49C1-9E52-FB88B2003D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970922"/>
              </p:ext>
            </p:extLst>
          </p:nvPr>
        </p:nvGraphicFramePr>
        <p:xfrm>
          <a:off x="1218953" y="2417710"/>
          <a:ext cx="4038600" cy="1781175"/>
        </p:xfrm>
        <a:graphic>
          <a:graphicData uri="http://schemas.openxmlformats.org/drawingml/2006/table">
            <a:tbl>
              <a:tblPr/>
              <a:tblGrid>
                <a:gridCol w="928615">
                  <a:extLst>
                    <a:ext uri="{9D8B030D-6E8A-4147-A177-3AD203B41FA5}">
                      <a16:colId xmlns:a16="http://schemas.microsoft.com/office/drawing/2014/main" val="2448826173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829739515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39036727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889232211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1481345147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1840403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34788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ECM-8.0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72447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7786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10544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69284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2307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2846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87625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9043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27286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7433825"/>
                  </a:ext>
                </a:extLst>
              </a:tr>
            </a:tbl>
          </a:graphicData>
        </a:graphic>
      </p:graphicFrame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8B306E78-F719-47B5-AEBA-25E4E93344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277790"/>
              </p:ext>
            </p:extLst>
          </p:nvPr>
        </p:nvGraphicFramePr>
        <p:xfrm>
          <a:off x="6296050" y="2422027"/>
          <a:ext cx="4038600" cy="1781175"/>
        </p:xfrm>
        <a:graphic>
          <a:graphicData uri="http://schemas.openxmlformats.org/drawingml/2006/table">
            <a:tbl>
              <a:tblPr/>
              <a:tblGrid>
                <a:gridCol w="928615">
                  <a:extLst>
                    <a:ext uri="{9D8B030D-6E8A-4147-A177-3AD203B41FA5}">
                      <a16:colId xmlns:a16="http://schemas.microsoft.com/office/drawing/2014/main" val="2573756864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1058943813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564420650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547706536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416402167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99504680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93709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ECM-8.0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65017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7974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54807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03241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83148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99327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42835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47623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2450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55217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5589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Conclusion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238" y="1382996"/>
            <a:ext cx="11223524" cy="5078764"/>
          </a:xfrm>
        </p:spPr>
        <p:txBody>
          <a:bodyPr>
            <a:noAutofit/>
          </a:bodyPr>
          <a:lstStyle/>
          <a:p>
            <a:pPr hangingPunct="0">
              <a:lnSpc>
                <a:spcPct val="150000"/>
              </a:lnSpc>
            </a:pPr>
            <a:r>
              <a:rPr lang="en-CA" altLang="zh-CN" sz="2400" dirty="0">
                <a:cs typeface="Times New Roman" panose="02020603050405020304" pitchFamily="18" charset="0"/>
              </a:rPr>
              <a:t>It is proposed to </a:t>
            </a:r>
            <a:r>
              <a:rPr lang="en-US" altLang="zh-CN" sz="2400" dirty="0">
                <a:cs typeface="Times New Roman" panose="02020603050405020304" pitchFamily="18" charset="0"/>
              </a:rPr>
              <a:t>provide more combination candidates for CIIP mode.</a:t>
            </a:r>
            <a:endParaRPr lang="en-CA" altLang="zh-CN" sz="18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On top of ECM-8.0, it achieves</a:t>
            </a:r>
          </a:p>
          <a:p>
            <a:pPr marL="0" indent="0" hangingPunct="0">
              <a:lnSpc>
                <a:spcPct val="150000"/>
              </a:lnSpc>
              <a:buNone/>
            </a:pPr>
            <a:r>
              <a:rPr lang="en-US" altLang="zh-CN" sz="2400" dirty="0">
                <a:cs typeface="Times New Roman" panose="02020603050405020304" pitchFamily="18" charset="0"/>
              </a:rPr>
              <a:t>	LB    {-0.10%, 0.09%, -0.32%}</a:t>
            </a:r>
          </a:p>
          <a:p>
            <a:pPr marL="0" indent="0" hangingPunct="0">
              <a:lnSpc>
                <a:spcPct val="150000"/>
              </a:lnSpc>
              <a:buNone/>
            </a:pPr>
            <a:r>
              <a:rPr lang="en-US" altLang="zh-CN" sz="2400" dirty="0">
                <a:cs typeface="Times New Roman" panose="02020603050405020304" pitchFamily="18" charset="0"/>
              </a:rPr>
              <a:t>             RA    {-0.04%, 0.03%, 0.02%}</a:t>
            </a: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It is suggested to investigate in the next round of EE2.</a:t>
            </a:r>
          </a:p>
          <a:p>
            <a:pPr hangingPunct="0">
              <a:lnSpc>
                <a:spcPct val="150000"/>
              </a:lnSpc>
            </a:pPr>
            <a:endParaRPr lang="en-US" altLang="zh-CN" sz="24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Thanks </a:t>
            </a:r>
            <a:r>
              <a:rPr lang="en-US" altLang="zh-CN" sz="2400" dirty="0" err="1">
                <a:cs typeface="Times New Roman" panose="02020603050405020304" pitchFamily="18" charset="0"/>
              </a:rPr>
              <a:t>Bytedance</a:t>
            </a:r>
            <a:r>
              <a:rPr lang="en-US" altLang="zh-CN" sz="2400" dirty="0">
                <a:cs typeface="Times New Roman" panose="02020603050405020304" pitchFamily="18" charset="0"/>
              </a:rPr>
              <a:t> and OPPO for cross-checking!</a:t>
            </a:r>
          </a:p>
        </p:txBody>
      </p:sp>
    </p:spTree>
    <p:extLst>
      <p:ext uri="{BB962C8B-B14F-4D97-AF65-F5344CB8AC3E}">
        <p14:creationId xmlns:p14="http://schemas.microsoft.com/office/powerpoint/2010/main" val="36366455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THANK </a:t>
            </a:r>
          </a:p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Bodoni MT Condensed" panose="02070606080606020203" pitchFamily="18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TM02892315[[fn=丝状]]</Template>
  <TotalTime>9002</TotalTime>
  <Words>462</Words>
  <Application>Microsoft Office PowerPoint</Application>
  <PresentationFormat>宽屏</PresentationFormat>
  <Paragraphs>149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Meiryo UI</vt:lpstr>
      <vt:lpstr>等线</vt:lpstr>
      <vt:lpstr>宋体</vt:lpstr>
      <vt:lpstr>Arial</vt:lpstr>
      <vt:lpstr>Bodoni MT Condensed</vt:lpstr>
      <vt:lpstr>Calibri</vt:lpstr>
      <vt:lpstr>Calibri Light</vt:lpstr>
      <vt:lpstr>Cambria Math</vt:lpstr>
      <vt:lpstr>Segoe UI Light</vt:lpstr>
      <vt:lpstr>Times New Roman</vt:lpstr>
      <vt:lpstr>Wingdings 2</vt:lpstr>
      <vt:lpstr>HDOfficeLightV0</vt:lpstr>
      <vt:lpstr>JVET-AD0174 Non-EE2: CIIP with more combination candidates</vt:lpstr>
      <vt:lpstr>Introduction</vt:lpstr>
      <vt:lpstr>Proposed Method</vt:lpstr>
      <vt:lpstr>PowerPoint 演示文稿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JVET-X EE2-related: Optimization on the second mode derivation of DIMD blending mode</dc:title>
  <dc:creator>周川</dc:creator>
  <cp:lastModifiedBy>周川</cp:lastModifiedBy>
  <cp:revision>127</cp:revision>
  <dcterms:created xsi:type="dcterms:W3CDTF">2021-09-24T18:02:39Z</dcterms:created>
  <dcterms:modified xsi:type="dcterms:W3CDTF">2023-04-23T05:06:15Z</dcterms:modified>
</cp:coreProperties>
</file>