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9" r:id="rId4"/>
    <p:sldId id="260" r:id="rId5"/>
    <p:sldId id="261" r:id="rId6"/>
    <p:sldId id="268" r:id="rId7"/>
    <p:sldId id="264" r:id="rId8"/>
    <p:sldId id="26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4345" autoAdjust="0"/>
  </p:normalViewPr>
  <p:slideViewPr>
    <p:cSldViewPr snapToGrid="0">
      <p:cViewPr varScale="1">
        <p:scale>
          <a:sx n="84" d="100"/>
          <a:sy n="84" d="100"/>
        </p:scale>
        <p:origin x="614" y="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96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40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18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144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267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129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443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That is all. Thanks.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5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561488" y="1665817"/>
            <a:ext cx="4002699" cy="1821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1500"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349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38450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CC871C-4EA4-4D74-AB6A-7989DF8FD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628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5F71F7-F86C-4E0F-8A9B-84D00D7C6AAA}"/>
              </a:ext>
            </a:extLst>
          </p:cNvPr>
          <p:cNvSpPr txBox="1"/>
          <p:nvPr/>
        </p:nvSpPr>
        <p:spPr>
          <a:xfrm>
            <a:off x="949212" y="1718720"/>
            <a:ext cx="102935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JVET-AD0167</a:t>
            </a:r>
          </a:p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EE1-1.7-related: Combination test for NNVC based on filter set #0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E19660-0C9D-4EBD-AC51-FD24EA7E4928}"/>
              </a:ext>
            </a:extLst>
          </p:cNvPr>
          <p:cNvSpPr txBox="1"/>
          <p:nvPr/>
        </p:nvSpPr>
        <p:spPr>
          <a:xfrm>
            <a:off x="1381354" y="4011777"/>
            <a:ext cx="942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Renjie Chang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Liqiang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Wang,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Xiaozhong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Xu, Shan Liu (Tencent)</a:t>
            </a:r>
          </a:p>
        </p:txBody>
      </p:sp>
    </p:spTree>
    <p:extLst>
      <p:ext uri="{BB962C8B-B14F-4D97-AF65-F5344CB8AC3E}">
        <p14:creationId xmlns:p14="http://schemas.microsoft.com/office/powerpoint/2010/main" val="209492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B76CA3B9-84D3-4318-9DD0-FD87A0803ECF}"/>
              </a:ext>
            </a:extLst>
          </p:cNvPr>
          <p:cNvSpPr txBox="1"/>
          <p:nvPr/>
        </p:nvSpPr>
        <p:spPr>
          <a:xfrm>
            <a:off x="618653" y="1144075"/>
            <a:ext cx="10954694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reports </a:t>
            </a:r>
            <a:r>
              <a:rPr lang="en-US" altLang="zh-CN" sz="20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test results of joint test for NNVC based on JVET-AC-EE1-1.7.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Joint test based on the base model from EE1-1.7.b with SADL implementation</a:t>
            </a:r>
          </a:p>
          <a:p>
            <a:pPr marL="1200150" lvl="2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enable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NNIntraPred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and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NNFilter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Set #0</a:t>
            </a:r>
            <a:endParaRPr lang="en-US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200150" lvl="2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enable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NNIntraPred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NNFilter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Set #0, encoder optimization and temporal filter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Joint test based on the base model from EE1-1.7.c with transformer</a:t>
            </a:r>
          </a:p>
          <a:p>
            <a:pPr marL="1200150" lvl="2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enable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NNIntraPred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and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NNFilter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Set #0</a:t>
            </a:r>
            <a:endParaRPr lang="en-US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1200150" lvl="2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enable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NNIntraPred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CA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NNFilter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Set #0, encoder optimization and temporal filter</a:t>
            </a:r>
            <a:endParaRPr lang="en-US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6124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780940B-5370-4E1C-B901-CDFF12FB469D}"/>
              </a:ext>
            </a:extLst>
          </p:cNvPr>
          <p:cNvSpPr txBox="1"/>
          <p:nvPr/>
        </p:nvSpPr>
        <p:spPr>
          <a:xfrm>
            <a:off x="416014" y="5191024"/>
            <a:ext cx="6097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6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Fig. 1: Network architecture 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of Test 1</a:t>
            </a:r>
            <a:endParaRPr lang="zh-CN" altLang="zh-CN" sz="11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88B5D6-C9BC-4915-AC9B-99BFE04EB764}"/>
              </a:ext>
            </a:extLst>
          </p:cNvPr>
          <p:cNvSpPr txBox="1"/>
          <p:nvPr/>
        </p:nvSpPr>
        <p:spPr>
          <a:xfrm>
            <a:off x="718957" y="959090"/>
            <a:ext cx="10900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network structure of different tests are shown as follows.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Network Architecture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E8A9B902-12A6-4207-8555-C80655356F7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74" y="2066233"/>
            <a:ext cx="5219700" cy="2999740"/>
          </a:xfrm>
          <a:prstGeom prst="rect">
            <a:avLst/>
          </a:prstGeom>
          <a:noFill/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2264AAE-00D5-881F-C16A-8DB2749D49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3016" y="2066233"/>
            <a:ext cx="5219700" cy="299847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D9986D9-5390-DF8B-1883-FEB4159D9788}"/>
              </a:ext>
            </a:extLst>
          </p:cNvPr>
          <p:cNvSpPr txBox="1"/>
          <p:nvPr/>
        </p:nvSpPr>
        <p:spPr>
          <a:xfrm>
            <a:off x="6224953" y="5191024"/>
            <a:ext cx="60970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6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Fig. 2: Network architecture 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of Test 2</a:t>
            </a:r>
            <a:endParaRPr lang="zh-CN" altLang="zh-CN" sz="110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556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77689560-C609-4167-B7B0-814BE0B7FA1C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Network Information</a:t>
            </a:r>
          </a:p>
        </p:txBody>
      </p:sp>
      <p:grpSp>
        <p:nvGrpSpPr>
          <p:cNvPr id="18" name="成组">
            <a:extLst>
              <a:ext uri="{FF2B5EF4-FFF2-40B4-BE49-F238E27FC236}">
                <a16:creationId xmlns:a16="http://schemas.microsoft.com/office/drawing/2014/main" id="{36A82FA0-3E76-4C4F-AFD0-3AB6B848EA12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9" name="图像" descr="图像">
              <a:extLst>
                <a:ext uri="{FF2B5EF4-FFF2-40B4-BE49-F238E27FC236}">
                  <a16:creationId xmlns:a16="http://schemas.microsoft.com/office/drawing/2014/main" id="{9A5B3A3C-8F49-4E0E-A46D-8AE5BE3DE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" name="1">
              <a:extLst>
                <a:ext uri="{FF2B5EF4-FFF2-40B4-BE49-F238E27FC236}">
                  <a16:creationId xmlns:a16="http://schemas.microsoft.com/office/drawing/2014/main" id="{CBC8BCD4-0D31-4F7F-B780-43B97EAB12C9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7E403F86-599F-444B-9916-066548A931C1}"/>
              </a:ext>
            </a:extLst>
          </p:cNvPr>
          <p:cNvSpPr txBox="1"/>
          <p:nvPr/>
        </p:nvSpPr>
        <p:spPr>
          <a:xfrm>
            <a:off x="645555" y="811362"/>
            <a:ext cx="10900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network information in training stage and inference stage is shown as follows.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CC840EA-3B28-43FE-E725-F1BA441F1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1157" y="2501324"/>
            <a:ext cx="7578207" cy="199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639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C7EA22FA-1B80-4560-8CDF-1025C0CBA8E3}"/>
              </a:ext>
            </a:extLst>
          </p:cNvPr>
          <p:cNvSpPr txBox="1"/>
          <p:nvPr/>
        </p:nvSpPr>
        <p:spPr>
          <a:xfrm>
            <a:off x="836186" y="270710"/>
            <a:ext cx="53347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Results Compared to NNVC-4.0</a:t>
            </a:r>
          </a:p>
        </p:txBody>
      </p:sp>
      <p:grpSp>
        <p:nvGrpSpPr>
          <p:cNvPr id="17" name="成组">
            <a:extLst>
              <a:ext uri="{FF2B5EF4-FFF2-40B4-BE49-F238E27FC236}">
                <a16:creationId xmlns:a16="http://schemas.microsoft.com/office/drawing/2014/main" id="{B02DB026-9B1A-44FB-8054-8A2F41E21CAB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8" name="图像" descr="图像">
              <a:extLst>
                <a:ext uri="{FF2B5EF4-FFF2-40B4-BE49-F238E27FC236}">
                  <a16:creationId xmlns:a16="http://schemas.microsoft.com/office/drawing/2014/main" id="{BFB9D0B9-8FC8-4BCF-BC50-211059241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" name="1">
              <a:extLst>
                <a:ext uri="{FF2B5EF4-FFF2-40B4-BE49-F238E27FC236}">
                  <a16:creationId xmlns:a16="http://schemas.microsoft.com/office/drawing/2014/main" id="{B89FD01D-FB9F-46BC-AF13-1A8C43B1927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7962B6B-1FA3-9DC9-B23E-ABB526D89162}"/>
              </a:ext>
            </a:extLst>
          </p:cNvPr>
          <p:cNvSpPr txBox="1"/>
          <p:nvPr/>
        </p:nvSpPr>
        <p:spPr>
          <a:xfrm>
            <a:off x="2974139" y="910179"/>
            <a:ext cx="613921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</a:t>
            </a: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Joint test based on the base model from EE1-1.7.b </a:t>
            </a:r>
            <a:endParaRPr lang="zh-CN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AEE61F-ADEB-F810-C713-3F85979F931E}"/>
              </a:ext>
            </a:extLst>
          </p:cNvPr>
          <p:cNvSpPr txBox="1"/>
          <p:nvPr/>
        </p:nvSpPr>
        <p:spPr>
          <a:xfrm>
            <a:off x="3026391" y="3796396"/>
            <a:ext cx="613921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2. Joint test based on the base model from EE1-1.7.c </a:t>
            </a:r>
            <a:endParaRPr lang="zh-CN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ECCE6EEA-A85B-BD9C-AD45-2055F29CF8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005099"/>
              </p:ext>
            </p:extLst>
          </p:nvPr>
        </p:nvGraphicFramePr>
        <p:xfrm>
          <a:off x="3299980" y="1474373"/>
          <a:ext cx="5715000" cy="736600"/>
        </p:xfrm>
        <a:graphic>
          <a:graphicData uri="http://schemas.openxmlformats.org/drawingml/2006/table">
            <a:tbl>
              <a:tblPr/>
              <a:tblGrid>
                <a:gridCol w="660400">
                  <a:extLst>
                    <a:ext uri="{9D8B030D-6E8A-4147-A177-3AD203B41FA5}">
                      <a16:colId xmlns:a16="http://schemas.microsoft.com/office/drawing/2014/main" val="417969099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88082071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27481743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799730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350630894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404600081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949742224"/>
                    </a:ext>
                  </a:extLst>
                </a:gridCol>
              </a:tblGrid>
              <a:tr h="18415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Enabled NN tools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09315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NNIntraPred, NNFilter Set #0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521726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-11.63%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-23.11%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-22.76%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164%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49314%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493867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AI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-10.86%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-20.65%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-21.38%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220%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28408%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116159"/>
                  </a:ext>
                </a:extLst>
              </a:tr>
            </a:tbl>
          </a:graphicData>
        </a:graphic>
      </p:graphicFrame>
      <p:graphicFrame>
        <p:nvGraphicFramePr>
          <p:cNvPr id="30" name="表格 29">
            <a:extLst>
              <a:ext uri="{FF2B5EF4-FFF2-40B4-BE49-F238E27FC236}">
                <a16:creationId xmlns:a16="http://schemas.microsoft.com/office/drawing/2014/main" id="{95D968D9-ADC5-DB4C-6C0D-BE0AA4926D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700806"/>
              </p:ext>
            </p:extLst>
          </p:nvPr>
        </p:nvGraphicFramePr>
        <p:xfrm>
          <a:off x="3299980" y="2410766"/>
          <a:ext cx="5715000" cy="736600"/>
        </p:xfrm>
        <a:graphic>
          <a:graphicData uri="http://schemas.openxmlformats.org/drawingml/2006/table">
            <a:tbl>
              <a:tblPr/>
              <a:tblGrid>
                <a:gridCol w="660400">
                  <a:extLst>
                    <a:ext uri="{9D8B030D-6E8A-4147-A177-3AD203B41FA5}">
                      <a16:colId xmlns:a16="http://schemas.microsoft.com/office/drawing/2014/main" val="347626962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9887288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34793038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90873183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33639244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97051235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968111952"/>
                    </a:ext>
                  </a:extLst>
                </a:gridCol>
              </a:tblGrid>
              <a:tr h="18415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Enabled NN tools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897411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NNIntraPred, NNFilter Set #0, EncOpt, Temporal Filter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0735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-11.94%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-22.42%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-22.01%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164%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38613%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603248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AI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-11.27%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-20.53%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-21.37%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246%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28499%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6007766"/>
                  </a:ext>
                </a:extLst>
              </a:tr>
            </a:tbl>
          </a:graphicData>
        </a:graphic>
      </p:graphicFrame>
      <p:graphicFrame>
        <p:nvGraphicFramePr>
          <p:cNvPr id="32" name="表格 31">
            <a:extLst>
              <a:ext uri="{FF2B5EF4-FFF2-40B4-BE49-F238E27FC236}">
                <a16:creationId xmlns:a16="http://schemas.microsoft.com/office/drawing/2014/main" id="{11508C6D-8E59-894F-7B08-6E0CBC82FA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164744"/>
              </p:ext>
            </p:extLst>
          </p:nvPr>
        </p:nvGraphicFramePr>
        <p:xfrm>
          <a:off x="3313393" y="4338806"/>
          <a:ext cx="5715000" cy="736600"/>
        </p:xfrm>
        <a:graphic>
          <a:graphicData uri="http://schemas.openxmlformats.org/drawingml/2006/table">
            <a:tbl>
              <a:tblPr/>
              <a:tblGrid>
                <a:gridCol w="660400">
                  <a:extLst>
                    <a:ext uri="{9D8B030D-6E8A-4147-A177-3AD203B41FA5}">
                      <a16:colId xmlns:a16="http://schemas.microsoft.com/office/drawing/2014/main" val="333454214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7569475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14266757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401787263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77016844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57574713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29351634"/>
                    </a:ext>
                  </a:extLst>
                </a:gridCol>
              </a:tblGrid>
              <a:tr h="18415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Enabled NN tools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630830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NNIntraPred, NNFilter Set #0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03656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-12.25%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-30.51%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-30.24%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172%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58607%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24938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AI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-11.83%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-27.09%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-28.31%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228%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35374%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7913545"/>
                  </a:ext>
                </a:extLst>
              </a:tr>
            </a:tbl>
          </a:graphicData>
        </a:graphic>
      </p:graphicFrame>
      <p:graphicFrame>
        <p:nvGraphicFramePr>
          <p:cNvPr id="36" name="表格 35">
            <a:extLst>
              <a:ext uri="{FF2B5EF4-FFF2-40B4-BE49-F238E27FC236}">
                <a16:creationId xmlns:a16="http://schemas.microsoft.com/office/drawing/2014/main" id="{A0090631-A749-8610-3105-C1440AA51B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56292"/>
              </p:ext>
            </p:extLst>
          </p:nvPr>
        </p:nvGraphicFramePr>
        <p:xfrm>
          <a:off x="3313393" y="5211221"/>
          <a:ext cx="5715000" cy="736600"/>
        </p:xfrm>
        <a:graphic>
          <a:graphicData uri="http://schemas.openxmlformats.org/drawingml/2006/table">
            <a:tbl>
              <a:tblPr/>
              <a:tblGrid>
                <a:gridCol w="660400">
                  <a:extLst>
                    <a:ext uri="{9D8B030D-6E8A-4147-A177-3AD203B41FA5}">
                      <a16:colId xmlns:a16="http://schemas.microsoft.com/office/drawing/2014/main" val="394135949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7617923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85923229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540839980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71197790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509692679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582820141"/>
                    </a:ext>
                  </a:extLst>
                </a:gridCol>
              </a:tblGrid>
              <a:tr h="18415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Subtest2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Enabled NN tools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205361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NNIntraPred, NNFilter Set #0, EncOpt, Temporal Filter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32478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-12.60%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-29.19%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-28.41%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163%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39604%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780887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AI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-12.24%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-26.99%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-28.28%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254%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35477%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840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48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C7EA22FA-1B80-4560-8CDF-1025C0CBA8E3}"/>
              </a:ext>
            </a:extLst>
          </p:cNvPr>
          <p:cNvSpPr txBox="1"/>
          <p:nvPr/>
        </p:nvSpPr>
        <p:spPr>
          <a:xfrm>
            <a:off x="836185" y="270710"/>
            <a:ext cx="10837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Results Compared to NNVC-4.0 with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NnIntraPred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and NNFilterSet0</a:t>
            </a:r>
          </a:p>
        </p:txBody>
      </p:sp>
      <p:grpSp>
        <p:nvGrpSpPr>
          <p:cNvPr id="17" name="成组">
            <a:extLst>
              <a:ext uri="{FF2B5EF4-FFF2-40B4-BE49-F238E27FC236}">
                <a16:creationId xmlns:a16="http://schemas.microsoft.com/office/drawing/2014/main" id="{B02DB026-9B1A-44FB-8054-8A2F41E21CAB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8" name="图像" descr="图像">
              <a:extLst>
                <a:ext uri="{FF2B5EF4-FFF2-40B4-BE49-F238E27FC236}">
                  <a16:creationId xmlns:a16="http://schemas.microsoft.com/office/drawing/2014/main" id="{BFB9D0B9-8FC8-4BCF-BC50-211059241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" name="1">
              <a:extLst>
                <a:ext uri="{FF2B5EF4-FFF2-40B4-BE49-F238E27FC236}">
                  <a16:creationId xmlns:a16="http://schemas.microsoft.com/office/drawing/2014/main" id="{B89FD01D-FB9F-46BC-AF13-1A8C43B1927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7962B6B-1FA3-9DC9-B23E-ABB526D89162}"/>
              </a:ext>
            </a:extLst>
          </p:cNvPr>
          <p:cNvSpPr txBox="1"/>
          <p:nvPr/>
        </p:nvSpPr>
        <p:spPr>
          <a:xfrm>
            <a:off x="-43218" y="2030735"/>
            <a:ext cx="6139218" cy="1010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</a:t>
            </a: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EE1-1.7.b (o</a:t>
            </a: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ptimization for training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+ </a:t>
            </a:r>
            <a:r>
              <a:rPr lang="en-US" altLang="zh-CN" sz="1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NnIntraPred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VS</a:t>
            </a: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FilterSet0 + </a:t>
            </a:r>
            <a:r>
              <a:rPr lang="en-US" altLang="zh-CN" sz="1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NnIntraPred</a:t>
            </a:r>
            <a:endParaRPr lang="zh-CN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D2A0D58-C4F4-8FA4-D690-BA6ACA2CAB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438581"/>
              </p:ext>
            </p:extLst>
          </p:nvPr>
        </p:nvGraphicFramePr>
        <p:xfrm>
          <a:off x="6630739" y="3228776"/>
          <a:ext cx="4506684" cy="1273416"/>
        </p:xfrm>
        <a:graphic>
          <a:graphicData uri="http://schemas.openxmlformats.org/drawingml/2006/table">
            <a:tbl>
              <a:tblPr/>
              <a:tblGrid>
                <a:gridCol w="751114">
                  <a:extLst>
                    <a:ext uri="{9D8B030D-6E8A-4147-A177-3AD203B41FA5}">
                      <a16:colId xmlns:a16="http://schemas.microsoft.com/office/drawing/2014/main" val="968333913"/>
                    </a:ext>
                  </a:extLst>
                </a:gridCol>
                <a:gridCol w="751114">
                  <a:extLst>
                    <a:ext uri="{9D8B030D-6E8A-4147-A177-3AD203B41FA5}">
                      <a16:colId xmlns:a16="http://schemas.microsoft.com/office/drawing/2014/main" val="4166960165"/>
                    </a:ext>
                  </a:extLst>
                </a:gridCol>
                <a:gridCol w="751114">
                  <a:extLst>
                    <a:ext uri="{9D8B030D-6E8A-4147-A177-3AD203B41FA5}">
                      <a16:colId xmlns:a16="http://schemas.microsoft.com/office/drawing/2014/main" val="1638148725"/>
                    </a:ext>
                  </a:extLst>
                </a:gridCol>
                <a:gridCol w="751114">
                  <a:extLst>
                    <a:ext uri="{9D8B030D-6E8A-4147-A177-3AD203B41FA5}">
                      <a16:colId xmlns:a16="http://schemas.microsoft.com/office/drawing/2014/main" val="2332881844"/>
                    </a:ext>
                  </a:extLst>
                </a:gridCol>
                <a:gridCol w="751114">
                  <a:extLst>
                    <a:ext uri="{9D8B030D-6E8A-4147-A177-3AD203B41FA5}">
                      <a16:colId xmlns:a16="http://schemas.microsoft.com/office/drawing/2014/main" val="194421994"/>
                    </a:ext>
                  </a:extLst>
                </a:gridCol>
                <a:gridCol w="751114">
                  <a:extLst>
                    <a:ext uri="{9D8B030D-6E8A-4147-A177-3AD203B41FA5}">
                      <a16:colId xmlns:a16="http://schemas.microsoft.com/office/drawing/2014/main" val="2447133299"/>
                    </a:ext>
                  </a:extLst>
                </a:gridCol>
              </a:tblGrid>
              <a:tr h="318354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Over NNVC-4.0-NnIntraPred-NNFilterSet0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7517600"/>
                  </a:ext>
                </a:extLst>
              </a:tr>
              <a:tr h="31835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491373"/>
                  </a:ext>
                </a:extLst>
              </a:tr>
              <a:tr h="31835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-1.20%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-11.33%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-11.18%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119%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197625"/>
                  </a:ext>
                </a:extLst>
              </a:tr>
              <a:tr h="31835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AI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-1.42%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-9.57%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-10.29%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124%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998863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DA74DF17-3F2D-AF1C-C931-4D5EA0DCD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734516"/>
              </p:ext>
            </p:extLst>
          </p:nvPr>
        </p:nvGraphicFramePr>
        <p:xfrm>
          <a:off x="922843" y="3228776"/>
          <a:ext cx="4506684" cy="1273416"/>
        </p:xfrm>
        <a:graphic>
          <a:graphicData uri="http://schemas.openxmlformats.org/drawingml/2006/table">
            <a:tbl>
              <a:tblPr/>
              <a:tblGrid>
                <a:gridCol w="751114">
                  <a:extLst>
                    <a:ext uri="{9D8B030D-6E8A-4147-A177-3AD203B41FA5}">
                      <a16:colId xmlns:a16="http://schemas.microsoft.com/office/drawing/2014/main" val="2416206343"/>
                    </a:ext>
                  </a:extLst>
                </a:gridCol>
                <a:gridCol w="751114">
                  <a:extLst>
                    <a:ext uri="{9D8B030D-6E8A-4147-A177-3AD203B41FA5}">
                      <a16:colId xmlns:a16="http://schemas.microsoft.com/office/drawing/2014/main" val="3959501724"/>
                    </a:ext>
                  </a:extLst>
                </a:gridCol>
                <a:gridCol w="751114">
                  <a:extLst>
                    <a:ext uri="{9D8B030D-6E8A-4147-A177-3AD203B41FA5}">
                      <a16:colId xmlns:a16="http://schemas.microsoft.com/office/drawing/2014/main" val="1412772418"/>
                    </a:ext>
                  </a:extLst>
                </a:gridCol>
                <a:gridCol w="751114">
                  <a:extLst>
                    <a:ext uri="{9D8B030D-6E8A-4147-A177-3AD203B41FA5}">
                      <a16:colId xmlns:a16="http://schemas.microsoft.com/office/drawing/2014/main" val="362464584"/>
                    </a:ext>
                  </a:extLst>
                </a:gridCol>
                <a:gridCol w="751114">
                  <a:extLst>
                    <a:ext uri="{9D8B030D-6E8A-4147-A177-3AD203B41FA5}">
                      <a16:colId xmlns:a16="http://schemas.microsoft.com/office/drawing/2014/main" val="1818058635"/>
                    </a:ext>
                  </a:extLst>
                </a:gridCol>
                <a:gridCol w="751114">
                  <a:extLst>
                    <a:ext uri="{9D8B030D-6E8A-4147-A177-3AD203B41FA5}">
                      <a16:colId xmlns:a16="http://schemas.microsoft.com/office/drawing/2014/main" val="285635454"/>
                    </a:ext>
                  </a:extLst>
                </a:gridCol>
              </a:tblGrid>
              <a:tr h="318354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Over NNVC-4.0-NnIntraPred-NNFilterSet0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3525195"/>
                  </a:ext>
                </a:extLst>
              </a:tr>
              <a:tr h="31835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058156"/>
                  </a:ext>
                </a:extLst>
              </a:tr>
              <a:tr h="31835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RA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-0.51%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-1.62%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-1.79%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97788"/>
                  </a:ext>
                </a:extLst>
              </a:tr>
              <a:tr h="31835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AI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-0.32%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-1.39%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100%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8761418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1C93602C-4EBE-43AD-6EEE-FADE9EF63F23}"/>
              </a:ext>
            </a:extLst>
          </p:cNvPr>
          <p:cNvSpPr txBox="1"/>
          <p:nvPr/>
        </p:nvSpPr>
        <p:spPr>
          <a:xfrm>
            <a:off x="5641600" y="2053769"/>
            <a:ext cx="6139218" cy="1010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2. EE1-1.7.c (o</a:t>
            </a: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ptimization for network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+ </a:t>
            </a:r>
            <a:r>
              <a:rPr lang="en-US" altLang="zh-CN" sz="1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NnIntraPred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VS</a:t>
            </a:r>
            <a:endParaRPr lang="en-US" altLang="zh-CN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FilterSet0 + </a:t>
            </a:r>
            <a:r>
              <a:rPr lang="en-US" altLang="zh-CN" sz="1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NnIntraPred</a:t>
            </a:r>
            <a:endParaRPr lang="zh-CN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7568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26E3DA7D-7A7B-41BA-938A-4FCB7EBD3E7C}"/>
              </a:ext>
            </a:extLst>
          </p:cNvPr>
          <p:cNvSpPr txBox="1"/>
          <p:nvPr/>
        </p:nvSpPr>
        <p:spPr>
          <a:xfrm>
            <a:off x="872287" y="1359215"/>
            <a:ext cx="104474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main joint tests based on different models from JVET-AC-EE1-1.7 is performed to evaluate better performance for NNVC software.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NNIntraPred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NNFilter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Set #0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NNIntraPred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NNFilter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Set #0, encoder optimization and temporal filter</a:t>
            </a:r>
          </a:p>
          <a:p>
            <a:pPr marL="800100" lvl="1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filter from EE1-1.7-c with transformer network plus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NnIntraPred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can achieve very promising performance.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7D21E7-94E7-4F11-A833-FC93A9F93409}"/>
              </a:ext>
            </a:extLst>
          </p:cNvPr>
          <p:cNvSpPr txBox="1"/>
          <p:nvPr/>
        </p:nvSpPr>
        <p:spPr>
          <a:xfrm>
            <a:off x="836187" y="270710"/>
            <a:ext cx="5802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grpSp>
        <p:nvGrpSpPr>
          <p:cNvPr id="11" name="成组">
            <a:extLst>
              <a:ext uri="{FF2B5EF4-FFF2-40B4-BE49-F238E27FC236}">
                <a16:creationId xmlns:a16="http://schemas.microsoft.com/office/drawing/2014/main" id="{5AC333A3-D645-4FC8-AAF0-E5E6FB0F34A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2" name="图像" descr="图像">
              <a:extLst>
                <a:ext uri="{FF2B5EF4-FFF2-40B4-BE49-F238E27FC236}">
                  <a16:creationId xmlns:a16="http://schemas.microsoft.com/office/drawing/2014/main" id="{6414A218-2B72-4307-A132-6B3123D39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1182F4BC-6F54-462F-849E-C25546BE40DA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3AA21F9-205E-46F1-B9FD-F5DCA24F3780}"/>
              </a:ext>
            </a:extLst>
          </p:cNvPr>
          <p:cNvSpPr txBox="1"/>
          <p:nvPr/>
        </p:nvSpPr>
        <p:spPr>
          <a:xfrm>
            <a:off x="3958893" y="5166913"/>
            <a:ext cx="43571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OPPO for crosschecking.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4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4256</TotalTime>
  <Words>569</Words>
  <Application>Microsoft Office PowerPoint</Application>
  <PresentationFormat>宽屏</PresentationFormat>
  <Paragraphs>171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腾讯体 W7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renjiechang(常仁杰)</cp:lastModifiedBy>
  <cp:revision>204</cp:revision>
  <dcterms:created xsi:type="dcterms:W3CDTF">2022-04-17T07:36:17Z</dcterms:created>
  <dcterms:modified xsi:type="dcterms:W3CDTF">2023-04-24T07:39:24Z</dcterms:modified>
</cp:coreProperties>
</file>