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67" r:id="rId4"/>
    <p:sldId id="270" r:id="rId5"/>
    <p:sldId id="272" r:id="rId6"/>
    <p:sldId id="273" r:id="rId7"/>
    <p:sldId id="261" r:id="rId8"/>
    <p:sldId id="274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4CA0"/>
    <a:srgbClr val="014C9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FC1363-03ED-451A-AA75-3F5E31EE6A16}" type="datetimeFigureOut">
              <a:rPr lang="zh-CN" altLang="en-US" smtClean="0"/>
              <a:t>2023/4/19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30832B-4155-4A19-ADBF-7B00EB2CCE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4904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30832B-4155-4A19-ADBF-7B00EB2CCE8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8500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30832B-4155-4A19-ADBF-7B00EB2CCE8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8003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30832B-4155-4A19-ADBF-7B00EB2CCE8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6692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30832B-4155-4A19-ADBF-7B00EB2CCE8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01166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2"/>
            <a:ext cx="12192000" cy="6848475"/>
          </a:xfrm>
          <a:prstGeom prst="rect">
            <a:avLst/>
          </a:prstGeom>
        </p:spPr>
      </p:pic>
      <p:sp>
        <p:nvSpPr>
          <p:cNvPr id="15" name="矩形 14"/>
          <p:cNvSpPr/>
          <p:nvPr userDrawn="1"/>
        </p:nvSpPr>
        <p:spPr>
          <a:xfrm>
            <a:off x="0" y="4763"/>
            <a:ext cx="12192000" cy="6853237"/>
          </a:xfrm>
          <a:prstGeom prst="rect">
            <a:avLst/>
          </a:prstGeom>
          <a:gradFill>
            <a:gsLst>
              <a:gs pos="0">
                <a:srgbClr val="FFFFFF">
                  <a:alpha val="12000"/>
                </a:srgbClr>
              </a:gs>
              <a:gs pos="56000">
                <a:schemeClr val="bg1">
                  <a:alpha val="79000"/>
                </a:schemeClr>
              </a:gs>
              <a:gs pos="100000">
                <a:schemeClr val="bg1">
                  <a:alpha val="48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26198" y="2343149"/>
            <a:ext cx="9144000" cy="930593"/>
          </a:xfrm>
        </p:spPr>
        <p:txBody>
          <a:bodyPr anchor="b">
            <a:normAutofit/>
          </a:bodyPr>
          <a:lstStyle>
            <a:lvl1pPr algn="l">
              <a:defRPr sz="5400" b="1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26198" y="3565844"/>
            <a:ext cx="9144000" cy="1655762"/>
          </a:xfrm>
        </p:spPr>
        <p:txBody>
          <a:bodyPr/>
          <a:lstStyle>
            <a:lvl1pPr marL="0" indent="0" algn="l">
              <a:buNone/>
              <a:defRPr sz="2400" b="1">
                <a:solidFill>
                  <a:schemeClr val="tx1"/>
                </a:solidFill>
                <a:latin typeface="+mj-ea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单击以编辑母版副标题样式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2F2FC-72F5-46BF-9F49-2DA63A148686}" type="datetimeFigureOut">
              <a:rPr lang="zh-CN" altLang="en-US" smtClean="0"/>
              <a:t>2023/4/18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D0530-ED3C-453B-A0AA-6CC4FBC3100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3"/>
          </p:nvPr>
        </p:nvSpPr>
        <p:spPr>
          <a:xfrm>
            <a:off x="1326198" y="1788638"/>
            <a:ext cx="3264852" cy="471805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 smtClean="0"/>
              <a:t>编辑母版文本样式</a:t>
            </a:r>
          </a:p>
        </p:txBody>
      </p:sp>
      <p:pic>
        <p:nvPicPr>
          <p:cNvPr id="1026" name="Picture 2" descr="中国科学技术大学- 维基百科，自由的百科全书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3406" y="300077"/>
            <a:ext cx="1350288" cy="135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81990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2F2FC-72F5-46BF-9F49-2DA63A148686}" type="datetimeFigureOut">
              <a:rPr lang="zh-CN" altLang="en-US" smtClean="0"/>
              <a:t>2023/4/18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D0530-ED3C-453B-A0AA-6CC4FBC310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5741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2F2FC-72F5-46BF-9F49-2DA63A148686}" type="datetimeFigureOut">
              <a:rPr lang="zh-CN" altLang="en-US" smtClean="0"/>
              <a:t>2023/4/18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D0530-ED3C-453B-A0AA-6CC4FBC310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66221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2"/>
            <a:ext cx="12192000" cy="6848475"/>
          </a:xfrm>
          <a:prstGeom prst="rect">
            <a:avLst/>
          </a:prstGeom>
        </p:spPr>
      </p:pic>
      <p:sp>
        <p:nvSpPr>
          <p:cNvPr id="15" name="矩形 14"/>
          <p:cNvSpPr/>
          <p:nvPr userDrawn="1"/>
        </p:nvSpPr>
        <p:spPr>
          <a:xfrm>
            <a:off x="0" y="4763"/>
            <a:ext cx="12192000" cy="6853237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</p:nvPr>
        </p:nvSpPr>
        <p:spPr/>
        <p:txBody>
          <a:bodyPr/>
          <a:lstStyle>
            <a:lvl1pPr algn="ctr">
              <a:defRPr>
                <a:solidFill>
                  <a:srgbClr val="014CA0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 userDrawn="1"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defRPr>
                <a:latin typeface="+mj-ea"/>
                <a:ea typeface="+mj-ea"/>
              </a:defRPr>
            </a:lvl2pPr>
            <a:lvl3pPr>
              <a:defRPr>
                <a:latin typeface="+mj-ea"/>
                <a:ea typeface="+mj-ea"/>
              </a:defRPr>
            </a:lvl3pPr>
            <a:lvl4pPr>
              <a:defRPr>
                <a:latin typeface="+mj-ea"/>
                <a:ea typeface="+mj-ea"/>
              </a:defRPr>
            </a:lvl4pPr>
            <a:lvl5pPr>
              <a:defRPr>
                <a:latin typeface="+mj-ea"/>
                <a:ea typeface="+mj-ea"/>
              </a:defRPr>
            </a:lvl5pPr>
          </a:lstStyle>
          <a:p>
            <a:pPr lvl="0"/>
            <a:r>
              <a:rPr lang="zh-CN" altLang="en-US" dirty="0" smtClean="0"/>
              <a:t>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E942F2FC-72F5-46BF-9F49-2DA63A148686}" type="datetimeFigureOut">
              <a:rPr lang="zh-CN" altLang="en-US" smtClean="0"/>
              <a:t>2023/4/18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4BAD0530-ED3C-453B-A0AA-6CC4FBC310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7523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2F2FC-72F5-46BF-9F49-2DA63A148686}" type="datetimeFigureOut">
              <a:rPr lang="zh-CN" altLang="en-US" smtClean="0"/>
              <a:t>2023/4/18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D0530-ED3C-453B-A0AA-6CC4FBC310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2584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2F2FC-72F5-46BF-9F49-2DA63A148686}" type="datetimeFigureOut">
              <a:rPr lang="zh-CN" altLang="en-US" smtClean="0"/>
              <a:t>2023/4/18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D0530-ED3C-453B-A0AA-6CC4FBC310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6740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2F2FC-72F5-46BF-9F49-2DA63A148686}" type="datetimeFigureOut">
              <a:rPr lang="zh-CN" altLang="en-US" smtClean="0"/>
              <a:t>2023/4/18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D0530-ED3C-453B-A0AA-6CC4FBC310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74595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2F2FC-72F5-46BF-9F49-2DA63A148686}" type="datetimeFigureOut">
              <a:rPr lang="zh-CN" altLang="en-US" smtClean="0"/>
              <a:t>2023/4/18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D0530-ED3C-453B-A0AA-6CC4FBC310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536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2F2FC-72F5-46BF-9F49-2DA63A148686}" type="datetimeFigureOut">
              <a:rPr lang="zh-CN" altLang="en-US" smtClean="0"/>
              <a:t>2023/4/18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D0530-ED3C-453B-A0AA-6CC4FBC310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9931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2F2FC-72F5-46BF-9F49-2DA63A148686}" type="datetimeFigureOut">
              <a:rPr lang="zh-CN" altLang="en-US" smtClean="0"/>
              <a:t>2023/4/18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D0530-ED3C-453B-A0AA-6CC4FBC310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04172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2F2FC-72F5-46BF-9F49-2DA63A148686}" type="datetimeFigureOut">
              <a:rPr lang="zh-CN" altLang="en-US" smtClean="0"/>
              <a:t>2023/4/18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D0530-ED3C-453B-A0AA-6CC4FBC310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077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42F2FC-72F5-46BF-9F49-2DA63A148686}" type="datetimeFigureOut">
              <a:rPr lang="zh-CN" altLang="en-US" smtClean="0"/>
              <a:t>2023/4/18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AD0530-ED3C-453B-A0AA-6CC4FBC310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99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26198" y="1516184"/>
            <a:ext cx="10783740" cy="276818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CA" altLang="zh-CN" dirty="0"/>
              <a:t>AHG10: Lambda-QP Relationship Fix for Slice-level Multi-QP Optimization</a:t>
            </a:r>
            <a:endParaRPr lang="zh-CN" altLang="en-US" sz="4800" dirty="0">
              <a:solidFill>
                <a:schemeClr val="tx1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26198" y="4347537"/>
            <a:ext cx="9144000" cy="1655762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altLang="zh-CN" b="0" dirty="0" smtClean="0"/>
              <a:t>Junqi Liao, Li </a:t>
            </a:r>
            <a:r>
              <a:rPr lang="en-US" altLang="zh-CN" b="0" dirty="0" err="1" smtClean="0"/>
              <a:t>Li</a:t>
            </a:r>
            <a:r>
              <a:rPr lang="en-US" altLang="zh-CN" b="0" dirty="0" smtClean="0"/>
              <a:t>, Dong Liu, </a:t>
            </a:r>
            <a:r>
              <a:rPr lang="en-US" altLang="zh-CN" b="0" dirty="0" err="1" smtClean="0"/>
              <a:t>Houqiang</a:t>
            </a:r>
            <a:r>
              <a:rPr lang="en-US" altLang="zh-CN" b="0" dirty="0" smtClean="0"/>
              <a:t> Li, Feng Wu</a:t>
            </a:r>
          </a:p>
          <a:p>
            <a:pPr>
              <a:lnSpc>
                <a:spcPct val="100000"/>
              </a:lnSpc>
            </a:pPr>
            <a:r>
              <a:rPr lang="en-US" altLang="zh-CN" b="0" dirty="0" smtClean="0"/>
              <a:t>University of Science and Technology of China</a:t>
            </a:r>
            <a:endParaRPr lang="zh-CN" altLang="en-US" b="0" dirty="0"/>
          </a:p>
        </p:txBody>
      </p:sp>
      <p:sp>
        <p:nvSpPr>
          <p:cNvPr id="4" name="文本占位符 12"/>
          <p:cNvSpPr>
            <a:spLocks noGrp="1"/>
          </p:cNvSpPr>
          <p:nvPr>
            <p:ph type="body" sz="quarter" idx="13"/>
          </p:nvPr>
        </p:nvSpPr>
        <p:spPr>
          <a:xfrm>
            <a:off x="1326198" y="1185388"/>
            <a:ext cx="4084002" cy="471805"/>
          </a:xfrm>
        </p:spPr>
        <p:txBody>
          <a:bodyPr>
            <a:noAutofit/>
          </a:bodyPr>
          <a:lstStyle>
            <a:lvl1pPr marL="0" indent="0">
              <a:buNone/>
              <a:defRPr b="0">
                <a:solidFill>
                  <a:schemeClr val="accent1">
                    <a:lumMod val="20000"/>
                    <a:lumOff val="80000"/>
                  </a:schemeClr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en-US" altLang="zh-CN" sz="3200" dirty="0" smtClean="0">
                <a:solidFill>
                  <a:schemeClr val="tx1"/>
                </a:solidFill>
              </a:rPr>
              <a:t>JVET-AD0133</a:t>
            </a:r>
            <a:endParaRPr lang="zh-CN" altLang="en-US" sz="36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3821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latin typeface="+mj-ea"/>
              </a:rPr>
              <a:t>Multi-QP optimization </a:t>
            </a:r>
            <a:r>
              <a:rPr lang="en-US" altLang="zh-CN" b="1" dirty="0" smtClean="0">
                <a:latin typeface="+mj-ea"/>
              </a:rPr>
              <a:t>in VTM</a:t>
            </a:r>
            <a:endParaRPr lang="zh-CN" altLang="en-US" b="1" dirty="0">
              <a:latin typeface="+mj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en-US" altLang="zh-CN" dirty="0"/>
              <a:t>L</a:t>
            </a:r>
            <a:r>
              <a:rPr lang="en-US" altLang="zh-CN" dirty="0" smtClean="0"/>
              <a:t>ambda </a:t>
            </a:r>
            <a:r>
              <a:rPr lang="en-US" altLang="zh-CN" dirty="0"/>
              <a:t>and QP are usually assumed to have a </a:t>
            </a:r>
            <a:r>
              <a:rPr lang="en-US" altLang="zh-CN" b="1" dirty="0" smtClean="0">
                <a:solidFill>
                  <a:srgbClr val="014CA0"/>
                </a:solidFill>
              </a:rPr>
              <a:t>fixed relationship </a:t>
            </a:r>
            <a:r>
              <a:rPr lang="en-US" altLang="zh-CN" dirty="0" smtClean="0"/>
              <a:t>in a codec. </a:t>
            </a:r>
          </a:p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en-US" altLang="zh-CN" dirty="0" smtClean="0"/>
              <a:t>However</a:t>
            </a:r>
            <a:r>
              <a:rPr lang="en-US" altLang="zh-CN" dirty="0"/>
              <a:t>, the lambda-QP relationship is </a:t>
            </a:r>
            <a:r>
              <a:rPr lang="en-US" altLang="zh-CN" b="1" dirty="0" smtClean="0">
                <a:solidFill>
                  <a:srgbClr val="014CA0"/>
                </a:solidFill>
              </a:rPr>
              <a:t>content-dependent</a:t>
            </a:r>
            <a:r>
              <a:rPr lang="en-US" altLang="zh-CN" dirty="0" smtClean="0"/>
              <a:t>. </a:t>
            </a:r>
            <a:r>
              <a:rPr lang="en-US" altLang="zh-CN" dirty="0"/>
              <a:t>Frame-level multi-QP optimization </a:t>
            </a:r>
            <a:r>
              <a:rPr lang="en-US" altLang="zh-CN" dirty="0" smtClean="0"/>
              <a:t>is </a:t>
            </a:r>
            <a:r>
              <a:rPr lang="en-US" altLang="zh-CN" dirty="0"/>
              <a:t>used to determine different QPs for frames with different content by </a:t>
            </a:r>
            <a:r>
              <a:rPr lang="en-US" altLang="zh-CN" b="1" dirty="0">
                <a:solidFill>
                  <a:srgbClr val="014CA0"/>
                </a:solidFill>
              </a:rPr>
              <a:t>applying RDO to the QPs used for each frame</a:t>
            </a:r>
            <a:r>
              <a:rPr lang="en-US" altLang="zh-CN" dirty="0" smtClean="0"/>
              <a:t>.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5699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2177" y="365125"/>
            <a:ext cx="10779369" cy="1325563"/>
          </a:xfrm>
        </p:spPr>
        <p:txBody>
          <a:bodyPr/>
          <a:lstStyle/>
          <a:p>
            <a:r>
              <a:rPr lang="en-US" altLang="zh-CN" b="1" dirty="0" smtClean="0">
                <a:latin typeface="+mj-ea"/>
              </a:rPr>
              <a:t>Framework of multi-QP optimization</a:t>
            </a:r>
            <a:endParaRPr lang="zh-CN" altLang="en-US" b="1" dirty="0">
              <a:latin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4445" y="1846374"/>
            <a:ext cx="2611315" cy="1397977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014CA0"/>
                </a:solidFill>
              </a:rPr>
              <a:t>Get the QP RDO range</a:t>
            </a:r>
          </a:p>
          <a:p>
            <a:pPr algn="ctr"/>
            <a:r>
              <a:rPr lang="en-US" altLang="zh-CN" dirty="0" smtClean="0">
                <a:solidFill>
                  <a:srgbClr val="014CA0"/>
                </a:solidFill>
              </a:rPr>
              <a:t>(</a:t>
            </a:r>
            <a:r>
              <a:rPr lang="en-US" altLang="zh-CN" dirty="0" err="1" smtClean="0">
                <a:solidFill>
                  <a:srgbClr val="014CA0"/>
                </a:solidFill>
              </a:rPr>
              <a:t>SliceQp±DeltaQpRD</a:t>
            </a:r>
            <a:r>
              <a:rPr lang="en-US" altLang="zh-CN" dirty="0" smtClean="0">
                <a:solidFill>
                  <a:srgbClr val="014CA0"/>
                </a:solidFill>
              </a:rPr>
              <a:t>)</a:t>
            </a:r>
            <a:endParaRPr lang="zh-CN" altLang="en-US" dirty="0">
              <a:solidFill>
                <a:srgbClr val="014CA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3323491" y="1846374"/>
                <a:ext cx="2611315" cy="1397977"/>
              </a:xfrm>
              <a:prstGeom prst="rect">
                <a:avLst/>
              </a:prstGeom>
              <a:noFill/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srgbClr val="014CA0"/>
                    </a:solidFill>
                  </a:rPr>
                  <a:t>Get basic lambda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smtClean="0">
                            <a:solidFill>
                              <a:srgbClr val="014CA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i="1" smtClean="0">
                            <a:solidFill>
                              <a:srgbClr val="014CA0"/>
                            </a:solidFill>
                            <a:latin typeface="Cambria Math" panose="02040503050406030204" pitchFamily="18" charset="0"/>
                          </a:rPr>
                          <m:t>𝜆</m:t>
                        </m:r>
                      </m:e>
                      <m:sub>
                        <m:r>
                          <a:rPr lang="en-US" altLang="zh-CN" b="0" i="1" smtClean="0">
                            <a:solidFill>
                              <a:srgbClr val="014CA0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</m:oMath>
                </a14:m>
                <a:endParaRPr lang="en-US" altLang="zh-CN" dirty="0" smtClean="0">
                  <a:solidFill>
                    <a:srgbClr val="014CA0"/>
                  </a:solidFill>
                </a:endParaRPr>
              </a:p>
              <a:p>
                <a:pPr algn="ctr"/>
                <a:r>
                  <a:rPr lang="en-US" altLang="zh-CN" dirty="0" smtClean="0">
                    <a:solidFill>
                      <a:srgbClr val="014CA0"/>
                    </a:solidFill>
                  </a:rPr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solidFill>
                              <a:srgbClr val="014CA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i="1">
                            <a:solidFill>
                              <a:srgbClr val="014CA0"/>
                            </a:solidFill>
                            <a:latin typeface="Cambria Math" panose="02040503050406030204" pitchFamily="18" charset="0"/>
                          </a:rPr>
                          <m:t>𝜆</m:t>
                        </m:r>
                      </m:e>
                      <m:sub>
                        <m:r>
                          <a:rPr lang="en-US" altLang="zh-CN" i="1">
                            <a:solidFill>
                              <a:srgbClr val="014CA0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14CA0"/>
                    </a:solidFill>
                  </a:rPr>
                  <a:t>=</a:t>
                </a:r>
                <a14:m>
                  <m:oMath xmlns:m="http://schemas.openxmlformats.org/officeDocument/2006/math">
                    <m:r>
                      <a:rPr lang="en-US" altLang="zh-CN" b="0" i="1" dirty="0" smtClean="0">
                        <a:solidFill>
                          <a:srgbClr val="014CA0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altLang="zh-CN" b="0" i="1" dirty="0" smtClean="0">
                        <a:solidFill>
                          <a:srgbClr val="014CA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en-US" altLang="zh-CN" b="0" i="0" dirty="0" smtClean="0">
                        <a:solidFill>
                          <a:srgbClr val="014CA0"/>
                        </a:solidFill>
                      </a:rPr>
                      <m:t>SliceQP</m:t>
                    </m:r>
                    <m:r>
                      <a:rPr lang="en-US" altLang="zh-CN" b="0" i="1" dirty="0" smtClean="0">
                        <a:solidFill>
                          <a:srgbClr val="014CA0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altLang="zh-CN" dirty="0" smtClean="0">
                    <a:solidFill>
                      <a:srgbClr val="014CA0"/>
                    </a:solidFill>
                  </a:rPr>
                  <a:t>)</a:t>
                </a:r>
                <a:endParaRPr lang="zh-CN" altLang="en-US" dirty="0">
                  <a:solidFill>
                    <a:srgbClr val="014CA0"/>
                  </a:solidFill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23491" y="1846374"/>
                <a:ext cx="2611315" cy="139797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28575"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/>
          <p:cNvSpPr/>
          <p:nvPr/>
        </p:nvSpPr>
        <p:spPr>
          <a:xfrm>
            <a:off x="6242537" y="1846374"/>
            <a:ext cx="2611315" cy="1397977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014CA0"/>
                </a:solidFill>
              </a:rPr>
              <a:t>Encode the current frame using the QP being </a:t>
            </a:r>
            <a:r>
              <a:rPr lang="en-US" altLang="zh-CN" dirty="0" smtClean="0">
                <a:solidFill>
                  <a:srgbClr val="014CA0"/>
                </a:solidFill>
              </a:rPr>
              <a:t>traversed</a:t>
            </a:r>
            <a:endParaRPr lang="zh-CN" altLang="en-US" dirty="0">
              <a:solidFill>
                <a:srgbClr val="014CA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161583" y="1846374"/>
            <a:ext cx="2611315" cy="1397977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014CA0"/>
                </a:solidFill>
              </a:rPr>
              <a:t>Calculate </a:t>
            </a:r>
            <a:r>
              <a:rPr lang="en-US" altLang="zh-CN" dirty="0">
                <a:solidFill>
                  <a:srgbClr val="014CA0"/>
                </a:solidFill>
              </a:rPr>
              <a:t>the </a:t>
            </a:r>
            <a:r>
              <a:rPr lang="en-US" altLang="zh-CN" dirty="0" smtClean="0">
                <a:solidFill>
                  <a:srgbClr val="014CA0"/>
                </a:solidFill>
              </a:rPr>
              <a:t>RD-cost and update the best QP.</a:t>
            </a:r>
            <a:endParaRPr lang="zh-CN" altLang="en-US" dirty="0">
              <a:solidFill>
                <a:srgbClr val="014CA0"/>
              </a:solidFill>
            </a:endParaRPr>
          </a:p>
        </p:txBody>
      </p:sp>
      <p:sp>
        <p:nvSpPr>
          <p:cNvPr id="9" name="菱形 8"/>
          <p:cNvSpPr/>
          <p:nvPr/>
        </p:nvSpPr>
        <p:spPr>
          <a:xfrm>
            <a:off x="8972682" y="3725363"/>
            <a:ext cx="2989116" cy="1671782"/>
          </a:xfrm>
          <a:prstGeom prst="diamond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dirty="0" smtClean="0">
                <a:solidFill>
                  <a:srgbClr val="014CA0"/>
                </a:solidFill>
              </a:rPr>
              <a:t>All QPs in RDO range are traversed?</a:t>
            </a:r>
            <a:endParaRPr lang="zh-CN" altLang="en-US" dirty="0">
              <a:solidFill>
                <a:srgbClr val="014CA0"/>
              </a:solidFill>
            </a:endParaRPr>
          </a:p>
        </p:txBody>
      </p:sp>
      <p:cxnSp>
        <p:nvCxnSpPr>
          <p:cNvPr id="11" name="直接箭头连接符 10"/>
          <p:cNvCxnSpPr>
            <a:stCxn id="5" idx="3"/>
            <a:endCxn id="6" idx="1"/>
          </p:cNvCxnSpPr>
          <p:nvPr/>
        </p:nvCxnSpPr>
        <p:spPr>
          <a:xfrm>
            <a:off x="3015760" y="2545363"/>
            <a:ext cx="307731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>
            <a:stCxn id="7" idx="3"/>
            <a:endCxn id="8" idx="1"/>
          </p:cNvCxnSpPr>
          <p:nvPr/>
        </p:nvCxnSpPr>
        <p:spPr>
          <a:xfrm>
            <a:off x="8853852" y="2545363"/>
            <a:ext cx="307731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>
            <a:stCxn id="8" idx="2"/>
            <a:endCxn id="9" idx="0"/>
          </p:cNvCxnSpPr>
          <p:nvPr/>
        </p:nvCxnSpPr>
        <p:spPr>
          <a:xfrm flipH="1">
            <a:off x="10467240" y="3244351"/>
            <a:ext cx="1" cy="48101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>
            <a:stCxn id="6" idx="3"/>
            <a:endCxn id="7" idx="1"/>
          </p:cNvCxnSpPr>
          <p:nvPr/>
        </p:nvCxnSpPr>
        <p:spPr>
          <a:xfrm>
            <a:off x="5934806" y="2545363"/>
            <a:ext cx="307731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肘形连接符 24"/>
          <p:cNvCxnSpPr>
            <a:stCxn id="9" idx="1"/>
            <a:endCxn id="7" idx="2"/>
          </p:cNvCxnSpPr>
          <p:nvPr/>
        </p:nvCxnSpPr>
        <p:spPr>
          <a:xfrm rot="10800000">
            <a:off x="7548196" y="3244352"/>
            <a:ext cx="1424487" cy="1316903"/>
          </a:xfrm>
          <a:prstGeom prst="bentConnector2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8060684" y="4112791"/>
            <a:ext cx="764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014CA0"/>
                </a:solidFill>
              </a:rPr>
              <a:t>N</a:t>
            </a:r>
            <a:endParaRPr lang="zh-CN" altLang="en-US" dirty="0">
              <a:solidFill>
                <a:srgbClr val="014CA0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987927" y="5378237"/>
            <a:ext cx="343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014CA0"/>
                </a:solidFill>
              </a:rPr>
              <a:t>Y</a:t>
            </a:r>
            <a:endParaRPr lang="zh-CN" altLang="en-US" dirty="0">
              <a:solidFill>
                <a:srgbClr val="014CA0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9161585" y="5766477"/>
            <a:ext cx="2611315" cy="684504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014CA0"/>
                </a:solidFill>
              </a:rPr>
              <a:t>Return the best QP</a:t>
            </a:r>
            <a:endParaRPr lang="zh-CN" altLang="en-US" dirty="0">
              <a:solidFill>
                <a:srgbClr val="014CA0"/>
              </a:solidFill>
            </a:endParaRPr>
          </a:p>
        </p:txBody>
      </p:sp>
      <p:cxnSp>
        <p:nvCxnSpPr>
          <p:cNvPr id="35" name="直接箭头连接符 34"/>
          <p:cNvCxnSpPr>
            <a:stCxn id="9" idx="2"/>
            <a:endCxn id="30" idx="0"/>
          </p:cNvCxnSpPr>
          <p:nvPr/>
        </p:nvCxnSpPr>
        <p:spPr>
          <a:xfrm>
            <a:off x="10467240" y="5397145"/>
            <a:ext cx="3" cy="36933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5661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2177" y="365125"/>
            <a:ext cx="10779369" cy="1325563"/>
          </a:xfrm>
        </p:spPr>
        <p:txBody>
          <a:bodyPr/>
          <a:lstStyle/>
          <a:p>
            <a:r>
              <a:rPr lang="en-US" altLang="zh-CN" b="1" dirty="0">
                <a:latin typeface="+mj-ea"/>
              </a:rPr>
              <a:t>Problems in the original implementation</a:t>
            </a:r>
            <a:endParaRPr lang="zh-CN" altLang="en-US" b="1" dirty="0">
              <a:latin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4445" y="1846374"/>
            <a:ext cx="2611315" cy="1397977"/>
          </a:xfrm>
          <a:prstGeom prst="rect">
            <a:avLst/>
          </a:prstGeom>
          <a:noFill/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Get the QP RDO range</a:t>
            </a:r>
          </a:p>
          <a:p>
            <a:pPr algn="ctr"/>
            <a:r>
              <a:rPr lang="en-US" altLang="zh-CN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(</a:t>
            </a:r>
            <a:r>
              <a:rPr lang="en-US" altLang="zh-CN" dirty="0" err="1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SliceQp±DeltaQpRD</a:t>
            </a:r>
            <a:r>
              <a:rPr lang="en-US" altLang="zh-CN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)</a:t>
            </a:r>
            <a:endParaRPr lang="zh-CN" alt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3323491" y="1846374"/>
                <a:ext cx="2611315" cy="1397977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28575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srgbClr val="014CA0"/>
                    </a:solidFill>
                  </a:rPr>
                  <a:t>Get basic lambda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smtClean="0">
                            <a:solidFill>
                              <a:srgbClr val="014CA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i="1" smtClean="0">
                            <a:solidFill>
                              <a:srgbClr val="014CA0"/>
                            </a:solidFill>
                            <a:latin typeface="Cambria Math" panose="02040503050406030204" pitchFamily="18" charset="0"/>
                          </a:rPr>
                          <m:t>𝜆</m:t>
                        </m:r>
                      </m:e>
                      <m:sub>
                        <m:r>
                          <a:rPr lang="en-US" altLang="zh-CN" b="0" i="1" smtClean="0">
                            <a:solidFill>
                              <a:srgbClr val="014CA0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</m:oMath>
                </a14:m>
                <a:endParaRPr lang="en-US" altLang="zh-CN" dirty="0" smtClean="0">
                  <a:solidFill>
                    <a:srgbClr val="014CA0"/>
                  </a:solidFill>
                </a:endParaRPr>
              </a:p>
              <a:p>
                <a:pPr algn="ctr"/>
                <a:r>
                  <a:rPr lang="en-US" altLang="zh-CN" dirty="0" smtClean="0">
                    <a:solidFill>
                      <a:srgbClr val="014CA0"/>
                    </a:solidFill>
                  </a:rPr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solidFill>
                              <a:srgbClr val="014CA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i="1">
                            <a:solidFill>
                              <a:srgbClr val="014CA0"/>
                            </a:solidFill>
                            <a:latin typeface="Cambria Math" panose="02040503050406030204" pitchFamily="18" charset="0"/>
                          </a:rPr>
                          <m:t>𝜆</m:t>
                        </m:r>
                      </m:e>
                      <m:sub>
                        <m:r>
                          <a:rPr lang="en-US" altLang="zh-CN" i="1">
                            <a:solidFill>
                              <a:srgbClr val="014CA0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14CA0"/>
                    </a:solidFill>
                  </a:rPr>
                  <a:t>=</a:t>
                </a:r>
                <a14:m>
                  <m:oMath xmlns:m="http://schemas.openxmlformats.org/officeDocument/2006/math">
                    <m:r>
                      <a:rPr lang="en-US" altLang="zh-CN" b="0" i="1" dirty="0" smtClean="0">
                        <a:solidFill>
                          <a:srgbClr val="014CA0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altLang="zh-CN" b="0" i="1" dirty="0" smtClean="0">
                        <a:solidFill>
                          <a:srgbClr val="014CA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en-US" altLang="zh-CN" b="0" i="0" dirty="0" smtClean="0">
                        <a:solidFill>
                          <a:srgbClr val="014CA0"/>
                        </a:solidFill>
                      </a:rPr>
                      <m:t>SliceQP</m:t>
                    </m:r>
                    <m:r>
                      <a:rPr lang="en-US" altLang="zh-CN" b="0" i="1" dirty="0" smtClean="0">
                        <a:solidFill>
                          <a:srgbClr val="014CA0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altLang="zh-CN" dirty="0" smtClean="0">
                    <a:solidFill>
                      <a:srgbClr val="014CA0"/>
                    </a:solidFill>
                  </a:rPr>
                  <a:t>)</a:t>
                </a:r>
                <a:endParaRPr lang="zh-CN" altLang="en-US" dirty="0">
                  <a:solidFill>
                    <a:srgbClr val="014CA0"/>
                  </a:solidFill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23491" y="1846374"/>
                <a:ext cx="2611315" cy="139797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28575"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/>
          <p:cNvSpPr/>
          <p:nvPr/>
        </p:nvSpPr>
        <p:spPr>
          <a:xfrm>
            <a:off x="6242537" y="1846374"/>
            <a:ext cx="2611315" cy="1397977"/>
          </a:xfrm>
          <a:prstGeom prst="rect">
            <a:avLst/>
          </a:prstGeom>
          <a:noFill/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Encode the current frame using the QP being </a:t>
            </a:r>
            <a:r>
              <a:rPr lang="en-US" altLang="zh-CN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traversed</a:t>
            </a:r>
            <a:endParaRPr lang="zh-CN" alt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161583" y="1846374"/>
            <a:ext cx="2611315" cy="1397977"/>
          </a:xfrm>
          <a:prstGeom prst="rect">
            <a:avLst/>
          </a:prstGeom>
          <a:noFill/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Calculate </a:t>
            </a:r>
            <a:r>
              <a:rPr lang="en-US" altLang="zh-CN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the </a:t>
            </a:r>
            <a:r>
              <a:rPr lang="en-US" altLang="zh-CN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RD-cost and update the best QP.</a:t>
            </a:r>
            <a:endParaRPr lang="zh-CN" alt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菱形 8"/>
          <p:cNvSpPr/>
          <p:nvPr/>
        </p:nvSpPr>
        <p:spPr>
          <a:xfrm>
            <a:off x="8972682" y="3725363"/>
            <a:ext cx="2989116" cy="1671782"/>
          </a:xfrm>
          <a:prstGeom prst="diamond">
            <a:avLst/>
          </a:prstGeom>
          <a:noFill/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All QPs in RDO range are traversed?</a:t>
            </a:r>
            <a:endParaRPr lang="zh-CN" alt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11" name="直接箭头连接符 10"/>
          <p:cNvCxnSpPr>
            <a:stCxn id="5" idx="3"/>
            <a:endCxn id="6" idx="1"/>
          </p:cNvCxnSpPr>
          <p:nvPr/>
        </p:nvCxnSpPr>
        <p:spPr>
          <a:xfrm>
            <a:off x="3015760" y="2545363"/>
            <a:ext cx="307731" cy="0"/>
          </a:xfrm>
          <a:prstGeom prst="straightConnector1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>
            <a:stCxn id="7" idx="3"/>
            <a:endCxn id="8" idx="1"/>
          </p:cNvCxnSpPr>
          <p:nvPr/>
        </p:nvCxnSpPr>
        <p:spPr>
          <a:xfrm>
            <a:off x="8853852" y="2545363"/>
            <a:ext cx="307731" cy="0"/>
          </a:xfrm>
          <a:prstGeom prst="straightConnector1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>
            <a:stCxn id="8" idx="2"/>
            <a:endCxn id="9" idx="0"/>
          </p:cNvCxnSpPr>
          <p:nvPr/>
        </p:nvCxnSpPr>
        <p:spPr>
          <a:xfrm flipH="1">
            <a:off x="10467240" y="3244351"/>
            <a:ext cx="1" cy="481012"/>
          </a:xfrm>
          <a:prstGeom prst="straightConnector1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>
            <a:stCxn id="6" idx="3"/>
            <a:endCxn id="7" idx="1"/>
          </p:cNvCxnSpPr>
          <p:nvPr/>
        </p:nvCxnSpPr>
        <p:spPr>
          <a:xfrm>
            <a:off x="5934806" y="2545363"/>
            <a:ext cx="307731" cy="0"/>
          </a:xfrm>
          <a:prstGeom prst="straightConnector1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肘形连接符 24"/>
          <p:cNvCxnSpPr>
            <a:stCxn id="9" idx="1"/>
            <a:endCxn id="7" idx="2"/>
          </p:cNvCxnSpPr>
          <p:nvPr/>
        </p:nvCxnSpPr>
        <p:spPr>
          <a:xfrm rot="10800000">
            <a:off x="7548196" y="3244352"/>
            <a:ext cx="1424487" cy="1316903"/>
          </a:xfrm>
          <a:prstGeom prst="bentConnector2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8060684" y="4112791"/>
            <a:ext cx="764929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N</a:t>
            </a:r>
            <a:endParaRPr lang="zh-CN" alt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987927" y="5378237"/>
            <a:ext cx="343035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Y</a:t>
            </a:r>
            <a:endParaRPr lang="zh-CN" alt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9161585" y="5766477"/>
            <a:ext cx="2611315" cy="684504"/>
          </a:xfrm>
          <a:prstGeom prst="rect">
            <a:avLst/>
          </a:prstGeom>
          <a:noFill/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Return the best QP</a:t>
            </a:r>
            <a:endParaRPr lang="zh-CN" alt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35" name="直接箭头连接符 34"/>
          <p:cNvCxnSpPr>
            <a:stCxn id="9" idx="2"/>
            <a:endCxn id="30" idx="0"/>
          </p:cNvCxnSpPr>
          <p:nvPr/>
        </p:nvCxnSpPr>
        <p:spPr>
          <a:xfrm>
            <a:off x="10467240" y="5397145"/>
            <a:ext cx="3" cy="369332"/>
          </a:xfrm>
          <a:prstGeom prst="straightConnector1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356290" y="3400037"/>
            <a:ext cx="712183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en-US" altLang="zh-CN" sz="2800" dirty="0">
                <a:latin typeface="+mj-ea"/>
                <a:ea typeface="+mj-ea"/>
              </a:rPr>
              <a:t>The QP-lambda relationship used for calculating lambda here is </a:t>
            </a:r>
            <a:r>
              <a:rPr lang="en-US" altLang="zh-CN" sz="2800" b="1" dirty="0">
                <a:solidFill>
                  <a:srgbClr val="014CA0"/>
                </a:solidFill>
                <a:latin typeface="+mj-ea"/>
                <a:ea typeface="+mj-ea"/>
              </a:rPr>
              <a:t>not aligned </a:t>
            </a:r>
            <a:r>
              <a:rPr lang="en-US" altLang="zh-CN" sz="2800" dirty="0">
                <a:latin typeface="+mj-ea"/>
                <a:ea typeface="+mj-ea"/>
              </a:rPr>
              <a:t>with the QP-lambda relationship used in other parts of VTM, and an </a:t>
            </a:r>
            <a:r>
              <a:rPr lang="en-US" altLang="zh-CN" sz="2800" b="1" dirty="0">
                <a:solidFill>
                  <a:srgbClr val="014CA0"/>
                </a:solidFill>
                <a:latin typeface="+mj-ea"/>
                <a:ea typeface="+mj-ea"/>
              </a:rPr>
              <a:t>outdated version of the QP-lambda relationship </a:t>
            </a:r>
            <a:r>
              <a:rPr lang="en-US" altLang="zh-CN" sz="2800" dirty="0">
                <a:latin typeface="+mj-ea"/>
                <a:ea typeface="+mj-ea"/>
              </a:rPr>
              <a:t>is being used</a:t>
            </a:r>
            <a:r>
              <a:rPr lang="en-US" altLang="zh-CN" sz="2800" dirty="0" smtClean="0">
                <a:latin typeface="+mj-ea"/>
                <a:ea typeface="+mj-ea"/>
              </a:rPr>
              <a:t>.</a:t>
            </a:r>
          </a:p>
          <a:p>
            <a:pPr marL="228600" indent="-228600"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en-US" altLang="zh-CN" sz="2800" dirty="0" smtClean="0">
                <a:latin typeface="+mj-ea"/>
                <a:ea typeface="+mj-ea"/>
              </a:rPr>
              <a:t>We propose to fix it.</a:t>
            </a:r>
            <a:endParaRPr lang="zh-CN" altLang="en-US" sz="28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359885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2177" y="365125"/>
            <a:ext cx="10779369" cy="1325563"/>
          </a:xfrm>
        </p:spPr>
        <p:txBody>
          <a:bodyPr/>
          <a:lstStyle/>
          <a:p>
            <a:r>
              <a:rPr lang="en-US" altLang="zh-CN" b="1" dirty="0">
                <a:latin typeface="+mj-ea"/>
              </a:rPr>
              <a:t>Problems in the original implementation</a:t>
            </a:r>
            <a:endParaRPr lang="zh-CN" altLang="en-US" b="1" dirty="0">
              <a:latin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4445" y="1846374"/>
            <a:ext cx="2611315" cy="1397977"/>
          </a:xfrm>
          <a:prstGeom prst="rect">
            <a:avLst/>
          </a:prstGeom>
          <a:noFill/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Get the QP RDO range</a:t>
            </a:r>
          </a:p>
          <a:p>
            <a:pPr algn="ctr"/>
            <a:r>
              <a:rPr lang="en-US" altLang="zh-CN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(</a:t>
            </a:r>
            <a:r>
              <a:rPr lang="en-US" altLang="zh-CN" dirty="0" err="1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SliceQp±DeltaQpRD</a:t>
            </a:r>
            <a:r>
              <a:rPr lang="en-US" altLang="zh-CN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)</a:t>
            </a:r>
            <a:endParaRPr lang="zh-CN" alt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3323491" y="1846374"/>
                <a:ext cx="2611315" cy="1397977"/>
              </a:xfrm>
              <a:prstGeom prst="rect">
                <a:avLst/>
              </a:prstGeom>
              <a:noFill/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rPr>
                  <a:t>Get basic lambda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smtClean="0">
                            <a:solidFill>
                              <a:schemeClr val="accent1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i="1" smtClean="0">
                            <a:solidFill>
                              <a:schemeClr val="accent1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𝜆</m:t>
                        </m:r>
                      </m:e>
                      <m:sub>
                        <m:r>
                          <a:rPr lang="en-US" altLang="zh-CN" b="0" i="1" smtClean="0">
                            <a:solidFill>
                              <a:schemeClr val="accent1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</m:oMath>
                </a14:m>
                <a:endParaRPr lang="en-US" altLang="zh-CN" dirty="0" smtClean="0">
                  <a:solidFill>
                    <a:schemeClr val="accent1">
                      <a:lumMod val="60000"/>
                      <a:lumOff val="40000"/>
                    </a:schemeClr>
                  </a:solidFill>
                </a:endParaRPr>
              </a:p>
              <a:p>
                <a:pPr algn="ctr"/>
                <a:r>
                  <a:rPr lang="en-US" altLang="zh-CN" dirty="0" smtClean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rPr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solidFill>
                              <a:schemeClr val="accent1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i="1">
                            <a:solidFill>
                              <a:schemeClr val="accent1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𝜆</m:t>
                        </m:r>
                      </m:e>
                      <m:sub>
                        <m:r>
                          <a:rPr lang="en-US" altLang="zh-CN" i="1">
                            <a:solidFill>
                              <a:schemeClr val="accent1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rPr>
                  <a:t>=</a:t>
                </a:r>
                <a14:m>
                  <m:oMath xmlns:m="http://schemas.openxmlformats.org/officeDocument/2006/math">
                    <m:r>
                      <a:rPr lang="en-US" altLang="zh-CN" b="0" i="1" dirty="0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altLang="zh-CN" b="0" i="1" dirty="0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en-US" altLang="zh-CN" b="0" i="0" dirty="0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rPr>
                      <m:t>SliceQP</m:t>
                    </m:r>
                    <m:r>
                      <a:rPr lang="en-US" altLang="zh-CN" b="0" i="1" dirty="0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altLang="zh-CN" dirty="0" smtClean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rPr>
                  <a:t>)</a:t>
                </a:r>
                <a:endParaRPr lang="zh-CN" altLang="en-US" dirty="0">
                  <a:solidFill>
                    <a:schemeClr val="accent1">
                      <a:lumMod val="60000"/>
                      <a:lumOff val="40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23491" y="1846374"/>
                <a:ext cx="2611315" cy="139797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/>
          <p:cNvSpPr/>
          <p:nvPr/>
        </p:nvSpPr>
        <p:spPr>
          <a:xfrm>
            <a:off x="6242537" y="1846374"/>
            <a:ext cx="2611315" cy="13979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014CA0"/>
                </a:solidFill>
              </a:rPr>
              <a:t>Encode the current frame using the QP being </a:t>
            </a:r>
            <a:r>
              <a:rPr lang="en-US" altLang="zh-CN" dirty="0" smtClean="0">
                <a:solidFill>
                  <a:srgbClr val="014CA0"/>
                </a:solidFill>
              </a:rPr>
              <a:t>traversed</a:t>
            </a:r>
            <a:endParaRPr lang="zh-CN" altLang="en-US" dirty="0">
              <a:solidFill>
                <a:srgbClr val="014CA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161583" y="1846374"/>
            <a:ext cx="2611315" cy="1397977"/>
          </a:xfrm>
          <a:prstGeom prst="rect">
            <a:avLst/>
          </a:prstGeom>
          <a:noFill/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Calculate </a:t>
            </a:r>
            <a:r>
              <a:rPr lang="en-US" altLang="zh-CN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the </a:t>
            </a:r>
            <a:r>
              <a:rPr lang="en-US" altLang="zh-CN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RD-cost and update the best QP.</a:t>
            </a:r>
            <a:endParaRPr lang="zh-CN" alt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菱形 8"/>
          <p:cNvSpPr/>
          <p:nvPr/>
        </p:nvSpPr>
        <p:spPr>
          <a:xfrm>
            <a:off x="8972682" y="3725363"/>
            <a:ext cx="2989116" cy="1671782"/>
          </a:xfrm>
          <a:prstGeom prst="diamond">
            <a:avLst/>
          </a:prstGeom>
          <a:noFill/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All QPs in RDO range are traversed?</a:t>
            </a:r>
            <a:endParaRPr lang="zh-CN" alt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11" name="直接箭头连接符 10"/>
          <p:cNvCxnSpPr>
            <a:stCxn id="5" idx="3"/>
            <a:endCxn id="6" idx="1"/>
          </p:cNvCxnSpPr>
          <p:nvPr/>
        </p:nvCxnSpPr>
        <p:spPr>
          <a:xfrm>
            <a:off x="3015760" y="2545363"/>
            <a:ext cx="307731" cy="0"/>
          </a:xfrm>
          <a:prstGeom prst="straightConnector1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>
            <a:stCxn id="7" idx="3"/>
            <a:endCxn id="8" idx="1"/>
          </p:cNvCxnSpPr>
          <p:nvPr/>
        </p:nvCxnSpPr>
        <p:spPr>
          <a:xfrm>
            <a:off x="8853852" y="2545363"/>
            <a:ext cx="307731" cy="0"/>
          </a:xfrm>
          <a:prstGeom prst="straightConnector1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>
            <a:stCxn id="8" idx="2"/>
            <a:endCxn id="9" idx="0"/>
          </p:cNvCxnSpPr>
          <p:nvPr/>
        </p:nvCxnSpPr>
        <p:spPr>
          <a:xfrm flipH="1">
            <a:off x="10467240" y="3244351"/>
            <a:ext cx="1" cy="481012"/>
          </a:xfrm>
          <a:prstGeom prst="straightConnector1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>
            <a:stCxn id="6" idx="3"/>
            <a:endCxn id="7" idx="1"/>
          </p:cNvCxnSpPr>
          <p:nvPr/>
        </p:nvCxnSpPr>
        <p:spPr>
          <a:xfrm>
            <a:off x="5934806" y="2545363"/>
            <a:ext cx="307731" cy="0"/>
          </a:xfrm>
          <a:prstGeom prst="straightConnector1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肘形连接符 24"/>
          <p:cNvCxnSpPr>
            <a:stCxn id="9" idx="1"/>
            <a:endCxn id="7" idx="2"/>
          </p:cNvCxnSpPr>
          <p:nvPr/>
        </p:nvCxnSpPr>
        <p:spPr>
          <a:xfrm rot="10800000">
            <a:off x="7548196" y="3244352"/>
            <a:ext cx="1424487" cy="1316903"/>
          </a:xfrm>
          <a:prstGeom prst="bentConnector2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8060684" y="4112791"/>
            <a:ext cx="764929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N</a:t>
            </a:r>
            <a:endParaRPr lang="zh-CN" alt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987927" y="5378237"/>
            <a:ext cx="343035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Y</a:t>
            </a:r>
            <a:endParaRPr lang="zh-CN" alt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9161585" y="5766477"/>
            <a:ext cx="2611315" cy="684504"/>
          </a:xfrm>
          <a:prstGeom prst="rect">
            <a:avLst/>
          </a:prstGeom>
          <a:noFill/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Return the best QP</a:t>
            </a:r>
            <a:endParaRPr lang="zh-CN" alt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35" name="直接箭头连接符 34"/>
          <p:cNvCxnSpPr>
            <a:stCxn id="9" idx="2"/>
            <a:endCxn id="30" idx="0"/>
          </p:cNvCxnSpPr>
          <p:nvPr/>
        </p:nvCxnSpPr>
        <p:spPr>
          <a:xfrm>
            <a:off x="10467240" y="5397145"/>
            <a:ext cx="3" cy="369332"/>
          </a:xfrm>
          <a:prstGeom prst="straightConnector1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356290" y="3400037"/>
            <a:ext cx="719190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en-US" altLang="zh-CN" sz="2800" dirty="0" smtClean="0">
                <a:latin typeface="+mj-ea"/>
                <a:ea typeface="+mj-ea"/>
              </a:rPr>
              <a:t>Since </a:t>
            </a:r>
            <a:r>
              <a:rPr lang="en-US" altLang="zh-CN" sz="2800" dirty="0">
                <a:latin typeface="+mj-ea"/>
                <a:ea typeface="+mj-ea"/>
              </a:rPr>
              <a:t>we want to obtain an appropriate frame-level QP, </a:t>
            </a:r>
            <a:r>
              <a:rPr lang="en-US" altLang="zh-CN" sz="2800" b="1" dirty="0">
                <a:solidFill>
                  <a:srgbClr val="014CA0"/>
                </a:solidFill>
                <a:latin typeface="+mj-ea"/>
                <a:ea typeface="+mj-ea"/>
              </a:rPr>
              <a:t>lambda </a:t>
            </a:r>
            <a:r>
              <a:rPr lang="en-US" altLang="zh-CN" sz="2800" b="1" dirty="0" smtClean="0">
                <a:solidFill>
                  <a:srgbClr val="014CA0"/>
                </a:solidFill>
                <a:latin typeface="+mj-ea"/>
                <a:ea typeface="+mj-ea"/>
              </a:rPr>
              <a:t>should </a:t>
            </a:r>
            <a:r>
              <a:rPr lang="en-US" altLang="zh-CN" sz="2800" b="1" dirty="0">
                <a:solidFill>
                  <a:srgbClr val="014CA0"/>
                </a:solidFill>
                <a:latin typeface="+mj-ea"/>
                <a:ea typeface="+mj-ea"/>
              </a:rPr>
              <a:t>not </a:t>
            </a:r>
            <a:r>
              <a:rPr lang="en-US" altLang="zh-CN" sz="2800" b="1" dirty="0" smtClean="0">
                <a:solidFill>
                  <a:srgbClr val="014CA0"/>
                </a:solidFill>
                <a:latin typeface="+mj-ea"/>
                <a:ea typeface="+mj-ea"/>
              </a:rPr>
              <a:t>vary </a:t>
            </a:r>
            <a:r>
              <a:rPr lang="en-US" altLang="zh-CN" sz="2800" b="1" dirty="0">
                <a:solidFill>
                  <a:srgbClr val="014CA0"/>
                </a:solidFill>
                <a:latin typeface="+mj-ea"/>
                <a:ea typeface="+mj-ea"/>
              </a:rPr>
              <a:t>during the RDO process</a:t>
            </a:r>
            <a:r>
              <a:rPr lang="en-US" altLang="zh-CN" sz="2800" dirty="0">
                <a:latin typeface="+mj-ea"/>
                <a:ea typeface="+mj-ea"/>
              </a:rPr>
              <a:t>. However, in the </a:t>
            </a:r>
            <a:r>
              <a:rPr lang="en-US" altLang="zh-CN" sz="2800" dirty="0" smtClean="0">
                <a:latin typeface="+mj-ea"/>
                <a:ea typeface="+mj-ea"/>
              </a:rPr>
              <a:t>current </a:t>
            </a:r>
            <a:r>
              <a:rPr lang="en-US" altLang="zh-CN" sz="2800" dirty="0">
                <a:latin typeface="+mj-ea"/>
                <a:ea typeface="+mj-ea"/>
              </a:rPr>
              <a:t>implementation, lambda varies with the traversed QP during the RDO process</a:t>
            </a:r>
            <a:r>
              <a:rPr lang="en-US" altLang="zh-CN" sz="2800" dirty="0" smtClean="0">
                <a:latin typeface="+mj-ea"/>
                <a:ea typeface="+mj-ea"/>
              </a:rPr>
              <a:t>.</a:t>
            </a:r>
          </a:p>
          <a:p>
            <a:pPr marL="228600" indent="-228600"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en-US" altLang="zh-CN" sz="2800" dirty="0" smtClean="0">
                <a:latin typeface="+mj-ea"/>
                <a:ea typeface="+mj-ea"/>
              </a:rPr>
              <a:t>We </a:t>
            </a:r>
            <a:r>
              <a:rPr lang="en-US" altLang="zh-CN" sz="2800" dirty="0">
                <a:latin typeface="+mj-ea"/>
                <a:ea typeface="+mj-ea"/>
              </a:rPr>
              <a:t>propose to fix it.</a:t>
            </a:r>
            <a:endParaRPr lang="zh-CN" altLang="en-US" sz="28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107514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2177" y="365125"/>
            <a:ext cx="10779369" cy="1325563"/>
          </a:xfrm>
        </p:spPr>
        <p:txBody>
          <a:bodyPr/>
          <a:lstStyle/>
          <a:p>
            <a:r>
              <a:rPr lang="en-US" altLang="zh-CN" b="1" dirty="0">
                <a:latin typeface="+mj-ea"/>
              </a:rPr>
              <a:t>Our improvements to the frame-level multi-QP optimization.</a:t>
            </a:r>
            <a:endParaRPr lang="zh-CN" altLang="en-US" b="1" dirty="0">
              <a:latin typeface="+mj-ea"/>
            </a:endParaRPr>
          </a:p>
        </p:txBody>
      </p:sp>
      <p:sp>
        <p:nvSpPr>
          <p:cNvPr id="18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900490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20000"/>
              </a:lnSpc>
              <a:spcBef>
                <a:spcPts val="2400"/>
              </a:spcBef>
            </a:pPr>
            <a:r>
              <a:rPr lang="en-US" altLang="zh-CN" dirty="0" smtClean="0"/>
              <a:t>We propose to </a:t>
            </a:r>
            <a:r>
              <a:rPr lang="en-US" altLang="zh-CN" b="1" dirty="0" smtClean="0">
                <a:solidFill>
                  <a:srgbClr val="014CA0"/>
                </a:solidFill>
              </a:rPr>
              <a:t>align the QP-lambda relationship </a:t>
            </a:r>
            <a:r>
              <a:rPr lang="en-US" altLang="zh-CN" dirty="0" smtClean="0"/>
              <a:t>used in multi-QP optimization with the QP-lambda relationship used in other parts of VTM.</a:t>
            </a:r>
          </a:p>
          <a:p>
            <a:pPr>
              <a:lnSpc>
                <a:spcPct val="120000"/>
              </a:lnSpc>
              <a:spcBef>
                <a:spcPts val="2400"/>
              </a:spcBef>
            </a:pPr>
            <a:r>
              <a:rPr lang="en-US" altLang="zh-CN" dirty="0" smtClean="0"/>
              <a:t>We propose that </a:t>
            </a:r>
            <a:r>
              <a:rPr lang="en-US" altLang="zh-CN" dirty="0"/>
              <a:t>in the RDO process of frame-level multi-QP optimization, lambda should not vary with the traversed QP, but should be </a:t>
            </a:r>
            <a:r>
              <a:rPr lang="en-US" altLang="zh-CN" b="1" dirty="0">
                <a:solidFill>
                  <a:srgbClr val="014CA0"/>
                </a:solidFill>
              </a:rPr>
              <a:t>fixed using the lambda corresponding to </a:t>
            </a:r>
            <a:r>
              <a:rPr lang="en-US" altLang="zh-CN" b="1" dirty="0" err="1">
                <a:solidFill>
                  <a:srgbClr val="014CA0"/>
                </a:solidFill>
              </a:rPr>
              <a:t>SliceQp</a:t>
            </a:r>
            <a:r>
              <a:rPr lang="en-US" altLang="zh-CN" dirty="0" smtClean="0"/>
              <a:t>.</a:t>
            </a:r>
          </a:p>
          <a:p>
            <a:pPr>
              <a:lnSpc>
                <a:spcPct val="120000"/>
              </a:lnSpc>
              <a:spcBef>
                <a:spcPts val="2400"/>
              </a:spcBef>
            </a:pPr>
            <a:r>
              <a:rPr lang="en-US" altLang="zh-CN" dirty="0" smtClean="0"/>
              <a:t>Since we </a:t>
            </a:r>
            <a:r>
              <a:rPr lang="en-US" altLang="zh-CN" dirty="0"/>
              <a:t>have observed cache conflicts when frame-level multi-QP optimization and REUSE_CU_RESULTS are enabled at the same time, we </a:t>
            </a:r>
            <a:r>
              <a:rPr lang="en-US" altLang="zh-CN" dirty="0" smtClean="0"/>
              <a:t>propose to </a:t>
            </a:r>
            <a:r>
              <a:rPr lang="en-US" altLang="zh-CN" b="1" dirty="0" smtClean="0">
                <a:solidFill>
                  <a:srgbClr val="014CA0"/>
                </a:solidFill>
              </a:rPr>
              <a:t>disable </a:t>
            </a:r>
            <a:r>
              <a:rPr lang="en-US" altLang="zh-CN" b="1" dirty="0">
                <a:solidFill>
                  <a:srgbClr val="014CA0"/>
                </a:solidFill>
              </a:rPr>
              <a:t>REUSE_CU_RESULTS when frame-level multi-QP optimization is being used</a:t>
            </a:r>
            <a:r>
              <a:rPr lang="en-US" altLang="zh-CN" dirty="0"/>
              <a:t>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5991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latin typeface="+mj-ea"/>
              </a:rPr>
              <a:t>Test </a:t>
            </a:r>
            <a:r>
              <a:rPr lang="en-US" altLang="zh-CN" b="1" dirty="0" smtClean="0">
                <a:latin typeface="+mj-ea"/>
              </a:rPr>
              <a:t>results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CA" altLang="zh-CN" b="1" dirty="0" smtClean="0">
              <a:solidFill>
                <a:srgbClr val="014CA0"/>
              </a:solidFill>
            </a:endParaRPr>
          </a:p>
          <a:p>
            <a:endParaRPr lang="en-CA" altLang="zh-CN" b="1" dirty="0">
              <a:solidFill>
                <a:srgbClr val="014CA0"/>
              </a:solidFill>
            </a:endParaRPr>
          </a:p>
          <a:p>
            <a:endParaRPr lang="en-CA" altLang="zh-CN" b="1" dirty="0" smtClean="0">
              <a:solidFill>
                <a:srgbClr val="014CA0"/>
              </a:solidFill>
            </a:endParaRPr>
          </a:p>
          <a:p>
            <a:endParaRPr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3052764" y="1217764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All intra</a:t>
            </a:r>
            <a:endParaRPr lang="zh-CN" alt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7924801" y="1215145"/>
            <a:ext cx="1990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Random access</a:t>
            </a:r>
            <a:endParaRPr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>
            <a:off x="2752725" y="3947697"/>
            <a:ext cx="1562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Low delay B</a:t>
            </a:r>
            <a:endParaRPr lang="zh-CN" altLang="en-US" dirty="0"/>
          </a:p>
        </p:txBody>
      </p:sp>
      <p:sp>
        <p:nvSpPr>
          <p:cNvPr id="17" name="文本框 16"/>
          <p:cNvSpPr txBox="1"/>
          <p:nvPr/>
        </p:nvSpPr>
        <p:spPr>
          <a:xfrm>
            <a:off x="8191501" y="3943332"/>
            <a:ext cx="1990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Low delay P</a:t>
            </a:r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5337714"/>
              </p:ext>
            </p:extLst>
          </p:nvPr>
        </p:nvGraphicFramePr>
        <p:xfrm>
          <a:off x="1044255" y="1628751"/>
          <a:ext cx="4870768" cy="2314580"/>
        </p:xfrm>
        <a:graphic>
          <a:graphicData uri="http://schemas.openxmlformats.org/drawingml/2006/table">
            <a:tbl>
              <a:tblPr firstRow="1" firstCol="1" bandRow="1"/>
              <a:tblGrid>
                <a:gridCol w="1151017">
                  <a:extLst>
                    <a:ext uri="{9D8B030D-6E8A-4147-A177-3AD203B41FA5}">
                      <a16:colId xmlns:a16="http://schemas.microsoft.com/office/drawing/2014/main" val="217097852"/>
                    </a:ext>
                  </a:extLst>
                </a:gridCol>
                <a:gridCol w="802905">
                  <a:extLst>
                    <a:ext uri="{9D8B030D-6E8A-4147-A177-3AD203B41FA5}">
                      <a16:colId xmlns:a16="http://schemas.microsoft.com/office/drawing/2014/main" val="2412493869"/>
                    </a:ext>
                  </a:extLst>
                </a:gridCol>
                <a:gridCol w="802905">
                  <a:extLst>
                    <a:ext uri="{9D8B030D-6E8A-4147-A177-3AD203B41FA5}">
                      <a16:colId xmlns:a16="http://schemas.microsoft.com/office/drawing/2014/main" val="1150584771"/>
                    </a:ext>
                  </a:extLst>
                </a:gridCol>
                <a:gridCol w="802905">
                  <a:extLst>
                    <a:ext uri="{9D8B030D-6E8A-4147-A177-3AD203B41FA5}">
                      <a16:colId xmlns:a16="http://schemas.microsoft.com/office/drawing/2014/main" val="1554064245"/>
                    </a:ext>
                  </a:extLst>
                </a:gridCol>
                <a:gridCol w="655518">
                  <a:extLst>
                    <a:ext uri="{9D8B030D-6E8A-4147-A177-3AD203B41FA5}">
                      <a16:colId xmlns:a16="http://schemas.microsoft.com/office/drawing/2014/main" val="4124463037"/>
                    </a:ext>
                  </a:extLst>
                </a:gridCol>
                <a:gridCol w="655518">
                  <a:extLst>
                    <a:ext uri="{9D8B030D-6E8A-4147-A177-3AD203B41FA5}">
                      <a16:colId xmlns:a16="http://schemas.microsoft.com/office/drawing/2014/main" val="3116840100"/>
                    </a:ext>
                  </a:extLst>
                </a:gridCol>
              </a:tblGrid>
              <a:tr h="23145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VTM19.2 multiQP_anchor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829789"/>
                  </a:ext>
                </a:extLst>
              </a:tr>
              <a:tr h="23145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2576667"/>
                  </a:ext>
                </a:extLst>
              </a:tr>
              <a:tr h="23145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-9.18%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2.85%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847245"/>
                  </a:ext>
                </a:extLst>
              </a:tr>
              <a:tr h="23145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-9.38%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-4.13%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-4.38%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0357743"/>
                  </a:ext>
                </a:extLst>
              </a:tr>
              <a:tr h="23145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-8.31%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-7.76%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-6.98%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1752499"/>
                  </a:ext>
                </a:extLst>
              </a:tr>
              <a:tr h="23145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-7.20%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-9.09%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-8.54%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4818185"/>
                  </a:ext>
                </a:extLst>
              </a:tr>
              <a:tr h="23145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-7.51%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-7.77%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636541"/>
                  </a:ext>
                </a:extLst>
              </a:tr>
              <a:tr h="23145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-8.25%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-5.68%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644353"/>
                  </a:ext>
                </a:extLst>
              </a:tr>
              <a:tr h="23145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-7.61%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-8.35%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-8.60%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018603"/>
                  </a:ext>
                </a:extLst>
              </a:tr>
              <a:tr h="23145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 (optional)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8930076"/>
                  </a:ext>
                </a:extLst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5510479"/>
              </p:ext>
            </p:extLst>
          </p:nvPr>
        </p:nvGraphicFramePr>
        <p:xfrm>
          <a:off x="6230619" y="1624870"/>
          <a:ext cx="4914001" cy="2318460"/>
        </p:xfrm>
        <a:graphic>
          <a:graphicData uri="http://schemas.openxmlformats.org/drawingml/2006/table">
            <a:tbl>
              <a:tblPr firstRow="1" firstCol="1" bandRow="1"/>
              <a:tblGrid>
                <a:gridCol w="1161234">
                  <a:extLst>
                    <a:ext uri="{9D8B030D-6E8A-4147-A177-3AD203B41FA5}">
                      <a16:colId xmlns:a16="http://schemas.microsoft.com/office/drawing/2014/main" val="3694108846"/>
                    </a:ext>
                  </a:extLst>
                </a:gridCol>
                <a:gridCol w="810031">
                  <a:extLst>
                    <a:ext uri="{9D8B030D-6E8A-4147-A177-3AD203B41FA5}">
                      <a16:colId xmlns:a16="http://schemas.microsoft.com/office/drawing/2014/main" val="3129644481"/>
                    </a:ext>
                  </a:extLst>
                </a:gridCol>
                <a:gridCol w="809323">
                  <a:extLst>
                    <a:ext uri="{9D8B030D-6E8A-4147-A177-3AD203B41FA5}">
                      <a16:colId xmlns:a16="http://schemas.microsoft.com/office/drawing/2014/main" val="3514472052"/>
                    </a:ext>
                  </a:extLst>
                </a:gridCol>
                <a:gridCol w="809323">
                  <a:extLst>
                    <a:ext uri="{9D8B030D-6E8A-4147-A177-3AD203B41FA5}">
                      <a16:colId xmlns:a16="http://schemas.microsoft.com/office/drawing/2014/main" val="1893758564"/>
                    </a:ext>
                  </a:extLst>
                </a:gridCol>
                <a:gridCol w="662045">
                  <a:extLst>
                    <a:ext uri="{9D8B030D-6E8A-4147-A177-3AD203B41FA5}">
                      <a16:colId xmlns:a16="http://schemas.microsoft.com/office/drawing/2014/main" val="3854882065"/>
                    </a:ext>
                  </a:extLst>
                </a:gridCol>
                <a:gridCol w="662045">
                  <a:extLst>
                    <a:ext uri="{9D8B030D-6E8A-4147-A177-3AD203B41FA5}">
                      <a16:colId xmlns:a16="http://schemas.microsoft.com/office/drawing/2014/main" val="1287288654"/>
                    </a:ext>
                  </a:extLst>
                </a:gridCol>
              </a:tblGrid>
              <a:tr h="23184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VTM19.2 multiQP_anchor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4050662"/>
                  </a:ext>
                </a:extLst>
              </a:tr>
              <a:tr h="23184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553804"/>
                  </a:ext>
                </a:extLst>
              </a:tr>
              <a:tr h="23184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6051430"/>
                  </a:ext>
                </a:extLst>
              </a:tr>
              <a:tr h="23184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5000674"/>
                  </a:ext>
                </a:extLst>
              </a:tr>
              <a:tr h="23184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-11.15%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-6.58%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-6.58%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8990449"/>
                  </a:ext>
                </a:extLst>
              </a:tr>
              <a:tr h="23184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-10.49%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-7.26%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-9.33%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557340"/>
                  </a:ext>
                </a:extLst>
              </a:tr>
              <a:tr h="23184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3959025"/>
                  </a:ext>
                </a:extLst>
              </a:tr>
              <a:tr h="23184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2237118"/>
                  </a:ext>
                </a:extLst>
              </a:tr>
              <a:tr h="23184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-10.20%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-7.54%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-7.61%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4111887"/>
                  </a:ext>
                </a:extLst>
              </a:tr>
              <a:tr h="23184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 (optional)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1695865"/>
                  </a:ext>
                </a:extLst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9023186"/>
              </p:ext>
            </p:extLst>
          </p:nvPr>
        </p:nvGraphicFramePr>
        <p:xfrm>
          <a:off x="1044255" y="4334665"/>
          <a:ext cx="4870768" cy="2314800"/>
        </p:xfrm>
        <a:graphic>
          <a:graphicData uri="http://schemas.openxmlformats.org/drawingml/2006/table">
            <a:tbl>
              <a:tblPr firstRow="1" firstCol="1" bandRow="1"/>
              <a:tblGrid>
                <a:gridCol w="1151017">
                  <a:extLst>
                    <a:ext uri="{9D8B030D-6E8A-4147-A177-3AD203B41FA5}">
                      <a16:colId xmlns:a16="http://schemas.microsoft.com/office/drawing/2014/main" val="3630748575"/>
                    </a:ext>
                  </a:extLst>
                </a:gridCol>
                <a:gridCol w="802905">
                  <a:extLst>
                    <a:ext uri="{9D8B030D-6E8A-4147-A177-3AD203B41FA5}">
                      <a16:colId xmlns:a16="http://schemas.microsoft.com/office/drawing/2014/main" val="1487729150"/>
                    </a:ext>
                  </a:extLst>
                </a:gridCol>
                <a:gridCol w="802905">
                  <a:extLst>
                    <a:ext uri="{9D8B030D-6E8A-4147-A177-3AD203B41FA5}">
                      <a16:colId xmlns:a16="http://schemas.microsoft.com/office/drawing/2014/main" val="1131259252"/>
                    </a:ext>
                  </a:extLst>
                </a:gridCol>
                <a:gridCol w="802905">
                  <a:extLst>
                    <a:ext uri="{9D8B030D-6E8A-4147-A177-3AD203B41FA5}">
                      <a16:colId xmlns:a16="http://schemas.microsoft.com/office/drawing/2014/main" val="1885057271"/>
                    </a:ext>
                  </a:extLst>
                </a:gridCol>
                <a:gridCol w="655518">
                  <a:extLst>
                    <a:ext uri="{9D8B030D-6E8A-4147-A177-3AD203B41FA5}">
                      <a16:colId xmlns:a16="http://schemas.microsoft.com/office/drawing/2014/main" val="3576039327"/>
                    </a:ext>
                  </a:extLst>
                </a:gridCol>
                <a:gridCol w="655518">
                  <a:extLst>
                    <a:ext uri="{9D8B030D-6E8A-4147-A177-3AD203B41FA5}">
                      <a16:colId xmlns:a16="http://schemas.microsoft.com/office/drawing/2014/main" val="2633890577"/>
                    </a:ext>
                  </a:extLst>
                </a:gridCol>
              </a:tblGrid>
              <a:tr h="23148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VTM19.2 multiQP_anchor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3838320"/>
                  </a:ext>
                </a:extLst>
              </a:tr>
              <a:tr h="2314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9293947"/>
                  </a:ext>
                </a:extLst>
              </a:tr>
              <a:tr h="2314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4792792"/>
                  </a:ext>
                </a:extLst>
              </a:tr>
              <a:tr h="2314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671127"/>
                  </a:ext>
                </a:extLst>
              </a:tr>
              <a:tr h="2314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-8.22%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-6.97%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2795850"/>
                  </a:ext>
                </a:extLst>
              </a:tr>
              <a:tr h="2314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-3.48%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-5.86%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-7.32%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1811299"/>
                  </a:ext>
                </a:extLst>
              </a:tr>
              <a:tr h="2314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-2.78%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3.61%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6.49%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3905393"/>
                  </a:ext>
                </a:extLst>
              </a:tr>
              <a:tr h="2314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-5.28%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-3.96%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-3.34%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5192339"/>
                  </a:ext>
                </a:extLst>
              </a:tr>
              <a:tr h="2314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-4.81%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-3.40%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-4.08%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574653"/>
                  </a:ext>
                </a:extLst>
              </a:tr>
              <a:tr h="2314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 (optional)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4896278"/>
                  </a:ext>
                </a:extLst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9136120"/>
              </p:ext>
            </p:extLst>
          </p:nvPr>
        </p:nvGraphicFramePr>
        <p:xfrm>
          <a:off x="6230618" y="4334665"/>
          <a:ext cx="4914001" cy="2314800"/>
        </p:xfrm>
        <a:graphic>
          <a:graphicData uri="http://schemas.openxmlformats.org/drawingml/2006/table">
            <a:tbl>
              <a:tblPr firstRow="1" firstCol="1" bandRow="1"/>
              <a:tblGrid>
                <a:gridCol w="1161234">
                  <a:extLst>
                    <a:ext uri="{9D8B030D-6E8A-4147-A177-3AD203B41FA5}">
                      <a16:colId xmlns:a16="http://schemas.microsoft.com/office/drawing/2014/main" val="2629147654"/>
                    </a:ext>
                  </a:extLst>
                </a:gridCol>
                <a:gridCol w="810031">
                  <a:extLst>
                    <a:ext uri="{9D8B030D-6E8A-4147-A177-3AD203B41FA5}">
                      <a16:colId xmlns:a16="http://schemas.microsoft.com/office/drawing/2014/main" val="1504347332"/>
                    </a:ext>
                  </a:extLst>
                </a:gridCol>
                <a:gridCol w="810031">
                  <a:extLst>
                    <a:ext uri="{9D8B030D-6E8A-4147-A177-3AD203B41FA5}">
                      <a16:colId xmlns:a16="http://schemas.microsoft.com/office/drawing/2014/main" val="2242548821"/>
                    </a:ext>
                  </a:extLst>
                </a:gridCol>
                <a:gridCol w="810031">
                  <a:extLst>
                    <a:ext uri="{9D8B030D-6E8A-4147-A177-3AD203B41FA5}">
                      <a16:colId xmlns:a16="http://schemas.microsoft.com/office/drawing/2014/main" val="3493987932"/>
                    </a:ext>
                  </a:extLst>
                </a:gridCol>
                <a:gridCol w="661337">
                  <a:extLst>
                    <a:ext uri="{9D8B030D-6E8A-4147-A177-3AD203B41FA5}">
                      <a16:colId xmlns:a16="http://schemas.microsoft.com/office/drawing/2014/main" val="1129884703"/>
                    </a:ext>
                  </a:extLst>
                </a:gridCol>
                <a:gridCol w="661337">
                  <a:extLst>
                    <a:ext uri="{9D8B030D-6E8A-4147-A177-3AD203B41FA5}">
                      <a16:colId xmlns:a16="http://schemas.microsoft.com/office/drawing/2014/main" val="2401380015"/>
                    </a:ext>
                  </a:extLst>
                </a:gridCol>
              </a:tblGrid>
              <a:tr h="2314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VTM19.2 multiQP_anchor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1706128"/>
                  </a:ext>
                </a:extLst>
              </a:tr>
              <a:tr h="2314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9010595"/>
                  </a:ext>
                </a:extLst>
              </a:tr>
              <a:tr h="2314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1959011"/>
                  </a:ext>
                </a:extLst>
              </a:tr>
              <a:tr h="2314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8912088"/>
                  </a:ext>
                </a:extLst>
              </a:tr>
              <a:tr h="2314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-7.91%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-6.97%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-6.20%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3591853"/>
                  </a:ext>
                </a:extLst>
              </a:tr>
              <a:tr h="2314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-2.51%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-4.50%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-6.37%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5044089"/>
                  </a:ext>
                </a:extLst>
              </a:tr>
              <a:tr h="2314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-2.09%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4.79%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7.87%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899128"/>
                  </a:ext>
                </a:extLst>
              </a:tr>
              <a:tr h="2314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-4.65%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-3.21%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-2.74%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5802451"/>
                  </a:ext>
                </a:extLst>
              </a:tr>
              <a:tr h="2314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-4.42%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-2.43%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-3.47%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5805005"/>
                  </a:ext>
                </a:extLst>
              </a:tr>
              <a:tr h="2314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 (optional)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47854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5387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3437" y="2836862"/>
            <a:ext cx="10515600" cy="1325563"/>
          </a:xfrm>
        </p:spPr>
        <p:txBody>
          <a:bodyPr/>
          <a:lstStyle/>
          <a:p>
            <a:r>
              <a:rPr lang="en-US" altLang="zh-CN" b="1" dirty="0" smtClean="0">
                <a:latin typeface="+mj-ea"/>
              </a:rPr>
              <a:t>Thank you!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6910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3014</TotalTime>
  <Words>826</Words>
  <Application>Microsoft Office PowerPoint</Application>
  <PresentationFormat>宽屏</PresentationFormat>
  <Paragraphs>284</Paragraphs>
  <Slides>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等线</vt:lpstr>
      <vt:lpstr>黑体</vt:lpstr>
      <vt:lpstr>宋体</vt:lpstr>
      <vt:lpstr>微软雅黑</vt:lpstr>
      <vt:lpstr>Arial</vt:lpstr>
      <vt:lpstr>Arial Black</vt:lpstr>
      <vt:lpstr>Cambria Math</vt:lpstr>
      <vt:lpstr>Times New Roman</vt:lpstr>
      <vt:lpstr>Office 主题​​</vt:lpstr>
      <vt:lpstr>AHG10: Lambda-QP Relationship Fix for Slice-level Multi-QP Optimization</vt:lpstr>
      <vt:lpstr>Multi-QP optimization in VTM</vt:lpstr>
      <vt:lpstr>Framework of multi-QP optimization</vt:lpstr>
      <vt:lpstr>Problems in the original implementation</vt:lpstr>
      <vt:lpstr>Problems in the original implementation</vt:lpstr>
      <vt:lpstr>Our improvements to the frame-level multi-QP optimization.</vt:lpstr>
      <vt:lpstr>Test results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Junqi Liao</dc:creator>
  <cp:lastModifiedBy>Junqi Liao</cp:lastModifiedBy>
  <cp:revision>86</cp:revision>
  <dcterms:created xsi:type="dcterms:W3CDTF">2023-04-18T06:28:21Z</dcterms:created>
  <dcterms:modified xsi:type="dcterms:W3CDTF">2023-04-20T08:44:03Z</dcterms:modified>
</cp:coreProperties>
</file>