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9"/>
  </p:notesMasterIdLst>
  <p:sldIdLst>
    <p:sldId id="256" r:id="rId3"/>
    <p:sldId id="276" r:id="rId4"/>
    <p:sldId id="273" r:id="rId5"/>
    <p:sldId id="274" r:id="rId6"/>
    <p:sldId id="275" r:id="rId7"/>
    <p:sldId id="269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276"/>
            <p14:sldId id="273"/>
            <p14:sldId id="274"/>
            <p14:sldId id="275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6A38"/>
    <a:srgbClr val="2DC84D"/>
    <a:srgbClr val="5E5E5E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74"/>
    <p:restoredTop sz="94521"/>
  </p:normalViewPr>
  <p:slideViewPr>
    <p:cSldViewPr snapToGrid="0" snapToObjects="1">
      <p:cViewPr varScale="1">
        <p:scale>
          <a:sx n="55" d="100"/>
          <a:sy n="55" d="100"/>
        </p:scale>
        <p:origin x="121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1702834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2023/4/22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2" r:id="rId4"/>
    <p:sldLayoutId id="2147483661" r:id="rId5"/>
    <p:sldLayoutId id="2147483664" r:id="rId6"/>
    <p:sldLayoutId id="2147483660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9124" y="2501916"/>
            <a:ext cx="22841775" cy="1607674"/>
          </a:xfrm>
        </p:spPr>
        <p:txBody>
          <a:bodyPr/>
          <a:lstStyle/>
          <a:p>
            <a:r>
              <a:rPr lang="en-US" altLang="zh-CN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JVET-AD0083 Non-EE2: Improvement over IBC-LIC</a:t>
            </a:r>
            <a:endParaRPr lang="zh-CN" alt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4171" y="4842066"/>
            <a:ext cx="12016294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just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4000" dirty="0" smtClean="0">
                <a:solidFill>
                  <a:schemeClr val="tx1"/>
                </a:solidFill>
                <a:latin typeface="Times New Roman" panose="02020603050405020304" pitchFamily="18" charset="0"/>
                <a:ea typeface="OPPOSans M" panose="00020600040101010101" pitchFamily="18" charset="-122"/>
                <a:cs typeface="Times New Roman" panose="02020603050405020304" pitchFamily="18" charset="0"/>
              </a:rPr>
              <a:t>Zhihuang Xie, Yue Yu, Haoping Yu, Dong Wang</a:t>
            </a:r>
            <a:endParaRPr kumimoji="0" lang="zh-CN" altLang="en-US" sz="400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Times New Roman" panose="02020603050405020304" pitchFamily="18" charset="0"/>
              <a:ea typeface="OPPOSans M" panose="00020600040101010101" pitchFamily="18" charset="-122"/>
              <a:cs typeface="Times New Roman" panose="02020603050405020304" pitchFamily="18" charset="0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625600" y="661083"/>
            <a:ext cx="21124986" cy="1073683"/>
          </a:xfrm>
        </p:spPr>
        <p:txBody>
          <a:bodyPr>
            <a:normAutofit/>
          </a:bodyPr>
          <a:lstStyle/>
          <a:p>
            <a:r>
              <a:rPr kumimoji="1" lang="en-US" altLang="zh-CN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kumimoji="1" lang="zh-CN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25599" y="1874685"/>
            <a:ext cx="22050073" cy="4298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  <a:spcBef>
                <a:spcPts val="2400"/>
              </a:spcBef>
            </a:pPr>
            <a:r>
              <a:rPr lang="en-US" altLang="zh-CN" sz="36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 ECM8.0, Intra block copy with local illumination compensation (IBC-LIC</a:t>
            </a:r>
            <a:r>
              <a:rPr lang="en-US" altLang="zh-CN" sz="36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 is </a:t>
            </a:r>
            <a:r>
              <a:rPr lang="en-US" altLang="zh-CN" sz="36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 coding tool which compensates the local illumination variation within a picture between the CU coded with IBC and its prediction block with a linear model. </a:t>
            </a:r>
            <a:endParaRPr lang="en-US" altLang="zh-CN" sz="3600" b="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ts val="4000"/>
              </a:lnSpc>
              <a:spcBef>
                <a:spcPts val="2400"/>
              </a:spcBef>
            </a:pPr>
            <a:r>
              <a:rPr lang="en-US" altLang="zh-CN" sz="36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</a:t>
            </a:r>
            <a:r>
              <a:rPr lang="en-US" altLang="zh-CN" sz="36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parameters of the linear model are derived using the same method as LIC for inter prediction except that the reference template is generated using a block vector in IBC-LIC</a:t>
            </a:r>
            <a:r>
              <a:rPr lang="en-US" altLang="zh-CN" sz="36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lnSpc>
                <a:spcPts val="4000"/>
              </a:lnSpc>
              <a:spcBef>
                <a:spcPts val="2400"/>
              </a:spcBef>
            </a:pPr>
            <a:r>
              <a:rPr lang="en-US" altLang="zh-CN" sz="3600" b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ECM8.0, IBC-LIC only applies to the CU whose block size is larger than or equal to 32 and smaller than or equal to 256</a:t>
            </a:r>
            <a:r>
              <a:rPr lang="en-US" altLang="zh-CN" sz="3600" b="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altLang="zh-CN" sz="3600" b="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34894" y="12795228"/>
            <a:ext cx="1931619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Fig.1</a:t>
            </a:r>
            <a:r>
              <a:rPr kumimoji="0" lang="en-US" altLang="zh-CN" sz="24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IBC-LIC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406926" y="10263043"/>
            <a:ext cx="4290646" cy="2532185"/>
          </a:xfrm>
          <a:prstGeom prst="rect">
            <a:avLst/>
          </a:prstGeom>
          <a:noFill/>
          <a:ln w="254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45127" y="7156087"/>
            <a:ext cx="4290646" cy="2532185"/>
          </a:xfrm>
          <a:prstGeom prst="rect">
            <a:avLst/>
          </a:prstGeom>
          <a:noFill/>
          <a:ln w="254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45127" y="6329610"/>
            <a:ext cx="4290646" cy="826477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406926" y="9436566"/>
            <a:ext cx="4290646" cy="826477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" name="矩形 11"/>
          <p:cNvSpPr/>
          <p:nvPr/>
        </p:nvSpPr>
        <p:spPr>
          <a:xfrm rot="5400000">
            <a:off x="13727594" y="11115898"/>
            <a:ext cx="2532186" cy="826477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" name="矩形 12"/>
          <p:cNvSpPr/>
          <p:nvPr/>
        </p:nvSpPr>
        <p:spPr>
          <a:xfrm rot="5400000">
            <a:off x="6965795" y="8008941"/>
            <a:ext cx="2532186" cy="826477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240191" y="11247007"/>
            <a:ext cx="2624116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Current block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84430" y="8140050"/>
            <a:ext cx="3012043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Reference block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H="1" flipV="1">
            <a:off x="8645127" y="7156086"/>
            <a:ext cx="6761799" cy="3106957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lgDash"/>
            <a:miter lim="400000"/>
            <a:tailEnd type="stealth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" name="直接箭头连接符 18"/>
          <p:cNvCxnSpPr/>
          <p:nvPr/>
        </p:nvCxnSpPr>
        <p:spPr>
          <a:xfrm flipV="1">
            <a:off x="12435125" y="9849804"/>
            <a:ext cx="3323492" cy="1046285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1" name="直接箭头连接符 20"/>
          <p:cNvCxnSpPr/>
          <p:nvPr/>
        </p:nvCxnSpPr>
        <p:spPr>
          <a:xfrm>
            <a:off x="12435125" y="10896089"/>
            <a:ext cx="2409092" cy="633046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文本框 21"/>
          <p:cNvSpPr txBox="1"/>
          <p:nvPr/>
        </p:nvSpPr>
        <p:spPr>
          <a:xfrm>
            <a:off x="10602125" y="10402962"/>
            <a:ext cx="1937108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Current template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 flipV="1">
            <a:off x="5858230" y="6579602"/>
            <a:ext cx="3323492" cy="1046285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4" name="直接箭头连接符 23"/>
          <p:cNvCxnSpPr/>
          <p:nvPr/>
        </p:nvCxnSpPr>
        <p:spPr>
          <a:xfrm>
            <a:off x="5858230" y="7625887"/>
            <a:ext cx="2409092" cy="633046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5" name="文本框 24"/>
          <p:cNvSpPr txBox="1"/>
          <p:nvPr/>
        </p:nvSpPr>
        <p:spPr>
          <a:xfrm>
            <a:off x="4025230" y="7132760"/>
            <a:ext cx="1937108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Reference</a:t>
            </a:r>
            <a:r>
              <a:rPr kumimoji="0" lang="en-US" altLang="zh-CN" sz="3000" b="1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kumimoji="0" lang="en-US" altLang="zh-CN" sz="3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template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497186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625600" y="661083"/>
            <a:ext cx="21124986" cy="1073683"/>
          </a:xfrm>
        </p:spPr>
        <p:txBody>
          <a:bodyPr>
            <a:normAutofit/>
          </a:bodyPr>
          <a:lstStyle/>
          <a:p>
            <a:r>
              <a:rPr kumimoji="1" lang="en-US" altLang="zh-CN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</a:t>
            </a:r>
            <a:endParaRPr kumimoji="1" lang="zh-CN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25600" y="1842048"/>
            <a:ext cx="181570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2400"/>
              </a:spcBef>
            </a:pPr>
            <a:r>
              <a:rPr lang="en-US" altLang="zh-CN" sz="36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It </a:t>
            </a:r>
            <a:r>
              <a:rPr lang="en-US" altLang="zh-CN" sz="36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is proposed to extend IBC-LIC with different </a:t>
            </a:r>
            <a:r>
              <a:rPr lang="en-US" altLang="zh-CN" sz="36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template-shape and multiple models.</a:t>
            </a:r>
            <a:endParaRPr lang="en-US" altLang="zh-CN" sz="3600" b="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9477885" y="8188545"/>
            <a:ext cx="4635885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Fig.2</a:t>
            </a:r>
            <a:r>
              <a:rPr kumimoji="0" lang="en-US" altLang="zh-CN" sz="24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24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different template for IBC-LIC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6530" y="2872185"/>
            <a:ext cx="11418943" cy="4668849"/>
            <a:chOff x="801396" y="3543165"/>
            <a:chExt cx="15924375" cy="6465618"/>
          </a:xfrm>
        </p:grpSpPr>
        <p:sp>
          <p:nvSpPr>
            <p:cNvPr id="6" name="矩形 5"/>
            <p:cNvSpPr/>
            <p:nvPr/>
          </p:nvSpPr>
          <p:spPr>
            <a:xfrm>
              <a:off x="12435125" y="7476598"/>
              <a:ext cx="4290646" cy="2532185"/>
            </a:xfrm>
            <a:prstGeom prst="rect">
              <a:avLst/>
            </a:prstGeom>
            <a:noFill/>
            <a:ln w="254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673326" y="4369642"/>
              <a:ext cx="4290646" cy="2532185"/>
            </a:xfrm>
            <a:prstGeom prst="rect">
              <a:avLst/>
            </a:prstGeom>
            <a:noFill/>
            <a:ln w="254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673326" y="3543165"/>
              <a:ext cx="4290646" cy="826477"/>
            </a:xfrm>
            <a:prstGeom prst="rect">
              <a:avLst/>
            </a:prstGeom>
            <a:noFill/>
            <a:ln w="127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2435125" y="6650121"/>
              <a:ext cx="4290646" cy="826477"/>
            </a:xfrm>
            <a:prstGeom prst="rect">
              <a:avLst/>
            </a:prstGeom>
            <a:noFill/>
            <a:ln w="127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2866953" y="8373299"/>
              <a:ext cx="3426992" cy="7387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800" b="1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Current block</a:t>
              </a:r>
              <a:endParaRPr kumimoji="0" lang="zh-CN" altLang="en-US" sz="2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852545" y="5266342"/>
              <a:ext cx="3932211" cy="7387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800" b="1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Reference block</a:t>
              </a:r>
              <a:endParaRPr kumimoji="0" lang="zh-CN" altLang="en-US" sz="2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15" name="直接箭头连接符 14"/>
            <p:cNvCxnSpPr/>
            <p:nvPr/>
          </p:nvCxnSpPr>
          <p:spPr>
            <a:xfrm flipH="1" flipV="1">
              <a:off x="5673326" y="4369641"/>
              <a:ext cx="6761799" cy="3106957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lgDash"/>
              <a:miter lim="400000"/>
              <a:tailEnd type="stealth" w="lg" len="lg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6" name="直接箭头连接符 15"/>
            <p:cNvCxnSpPr/>
            <p:nvPr/>
          </p:nvCxnSpPr>
          <p:spPr>
            <a:xfrm flipV="1">
              <a:off x="9463324" y="7063359"/>
              <a:ext cx="3323492" cy="1046285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18" name="文本框 17"/>
            <p:cNvSpPr txBox="1"/>
            <p:nvPr/>
          </p:nvSpPr>
          <p:spPr>
            <a:xfrm>
              <a:off x="7630323" y="7546975"/>
              <a:ext cx="1937108" cy="11650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Current template</a:t>
              </a:r>
              <a:endPara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19" name="直接箭头连接符 18"/>
            <p:cNvCxnSpPr/>
            <p:nvPr/>
          </p:nvCxnSpPr>
          <p:spPr>
            <a:xfrm flipV="1">
              <a:off x="2886429" y="3793157"/>
              <a:ext cx="3323492" cy="1046285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21" name="文本框 20"/>
            <p:cNvSpPr txBox="1"/>
            <p:nvPr/>
          </p:nvSpPr>
          <p:spPr>
            <a:xfrm>
              <a:off x="801396" y="4150150"/>
              <a:ext cx="2148743" cy="11650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Reference</a:t>
              </a:r>
              <a:r>
                <a:rPr kumimoji="0" lang="en-US" altLang="zh-CN" sz="2400" b="1" i="0" u="none" strike="noStrike" cap="none" spc="0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r>
                <a:rPr kumimoji="0" lang="en-US" altLang="zh-CN" sz="2400" b="1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template</a:t>
              </a:r>
              <a:endPara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2468738" y="3310491"/>
            <a:ext cx="11464629" cy="4230545"/>
            <a:chOff x="737684" y="4150148"/>
            <a:chExt cx="15988087" cy="5858637"/>
          </a:xfrm>
        </p:grpSpPr>
        <p:sp>
          <p:nvSpPr>
            <p:cNvPr id="23" name="矩形 22"/>
            <p:cNvSpPr/>
            <p:nvPr/>
          </p:nvSpPr>
          <p:spPr>
            <a:xfrm>
              <a:off x="12435125" y="7476598"/>
              <a:ext cx="4290646" cy="2532185"/>
            </a:xfrm>
            <a:prstGeom prst="rect">
              <a:avLst/>
            </a:prstGeom>
            <a:noFill/>
            <a:ln w="254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673326" y="4369642"/>
              <a:ext cx="4290646" cy="2532185"/>
            </a:xfrm>
            <a:prstGeom prst="rect">
              <a:avLst/>
            </a:prstGeom>
            <a:noFill/>
            <a:ln w="254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5400000">
              <a:off x="10755793" y="8329453"/>
              <a:ext cx="2532186" cy="826477"/>
            </a:xfrm>
            <a:prstGeom prst="rect">
              <a:avLst/>
            </a:prstGeom>
            <a:noFill/>
            <a:ln w="127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5400000">
              <a:off x="3993994" y="5222496"/>
              <a:ext cx="2532186" cy="826477"/>
            </a:xfrm>
            <a:prstGeom prst="rect">
              <a:avLst/>
            </a:prstGeom>
            <a:noFill/>
            <a:ln w="127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2866953" y="8373299"/>
              <a:ext cx="3426992" cy="7387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800" b="1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Current block</a:t>
              </a:r>
              <a:endParaRPr kumimoji="0" lang="zh-CN" altLang="en-US" sz="2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852545" y="5266342"/>
              <a:ext cx="3932211" cy="7387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800" b="1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Reference block</a:t>
              </a:r>
              <a:endParaRPr kumimoji="0" lang="zh-CN" altLang="en-US" sz="2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31" name="直接箭头连接符 30"/>
            <p:cNvCxnSpPr/>
            <p:nvPr/>
          </p:nvCxnSpPr>
          <p:spPr>
            <a:xfrm flipH="1" flipV="1">
              <a:off x="5673326" y="4369641"/>
              <a:ext cx="6761799" cy="3106957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lgDash"/>
              <a:miter lim="400000"/>
              <a:tailEnd type="stealth" w="lg" len="lg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33" name="直接箭头连接符 32"/>
            <p:cNvCxnSpPr/>
            <p:nvPr/>
          </p:nvCxnSpPr>
          <p:spPr>
            <a:xfrm>
              <a:off x="9463324" y="8109644"/>
              <a:ext cx="2409092" cy="633046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34" name="文本框 33"/>
            <p:cNvSpPr txBox="1"/>
            <p:nvPr/>
          </p:nvSpPr>
          <p:spPr>
            <a:xfrm>
              <a:off x="7630323" y="7546975"/>
              <a:ext cx="1937108" cy="11650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Current template</a:t>
              </a:r>
              <a:endPara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36" name="直接箭头连接符 35"/>
            <p:cNvCxnSpPr/>
            <p:nvPr/>
          </p:nvCxnSpPr>
          <p:spPr>
            <a:xfrm>
              <a:off x="2886429" y="4839442"/>
              <a:ext cx="2409092" cy="633046"/>
            </a:xfrm>
            <a:prstGeom prst="straightConnector1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37" name="文本框 36"/>
            <p:cNvSpPr txBox="1"/>
            <p:nvPr/>
          </p:nvSpPr>
          <p:spPr>
            <a:xfrm>
              <a:off x="737684" y="4150148"/>
              <a:ext cx="2148743" cy="11650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Reference</a:t>
              </a:r>
              <a:r>
                <a:rPr kumimoji="0" lang="en-US" altLang="zh-CN" sz="2400" b="1" i="0" u="none" strike="noStrike" cap="none" spc="0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 </a:t>
              </a:r>
              <a:r>
                <a:rPr kumimoji="0" lang="en-US" altLang="zh-CN" sz="2400" b="1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template</a:t>
              </a:r>
              <a:endPara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5889803" y="7716621"/>
            <a:ext cx="3601948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(a) above-template IBC-LIC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6785222" y="7716621"/>
            <a:ext cx="3294172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(b) left-template IBC-LIC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9007776" y="8595533"/>
            <a:ext cx="3105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2400"/>
              </a:spcBef>
            </a:pPr>
            <a:r>
              <a:rPr lang="en-US" altLang="zh-CN" sz="32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Signalling table</a:t>
            </a:r>
            <a:endParaRPr lang="en-US" altLang="zh-CN" sz="3200" b="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1" name="表格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70204"/>
              </p:ext>
            </p:extLst>
          </p:nvPr>
        </p:nvGraphicFramePr>
        <p:xfrm>
          <a:off x="16844767" y="9303401"/>
          <a:ext cx="6838493" cy="34278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3588"/>
                <a:gridCol w="5134905"/>
              </a:tblGrid>
              <a:tr h="5713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713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 IBC-LIC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713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Default IBC-LIC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713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Multi-models IBC-LIC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713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Top-only IBC-LIC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713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Left-only IBC-LIC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4" name="矩形 43"/>
          <p:cNvSpPr/>
          <p:nvPr/>
        </p:nvSpPr>
        <p:spPr>
          <a:xfrm>
            <a:off x="1625600" y="9645556"/>
            <a:ext cx="143823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2400"/>
              </a:spcBef>
            </a:pPr>
            <a:r>
              <a:rPr lang="en-US" altLang="zh-CN" sz="36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It is also proposed to remove the larger block-size constraint. In the proposed method</a:t>
            </a:r>
            <a:r>
              <a:rPr lang="en-US" altLang="zh-CN" sz="3600" b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IBC-LIC and the proposed additional modes can be applied to the CU whose block size is larger than 32</a:t>
            </a:r>
            <a:r>
              <a:rPr lang="en-US" altLang="zh-CN" sz="36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altLang="zh-CN" sz="3600" b="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135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625600" y="661083"/>
            <a:ext cx="21124986" cy="1073683"/>
          </a:xfrm>
        </p:spPr>
        <p:txBody>
          <a:bodyPr>
            <a:normAutofit/>
          </a:bodyPr>
          <a:lstStyle/>
          <a:p>
            <a:r>
              <a:rPr kumimoji="1" lang="en-US" altLang="zh-CN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kumimoji="1" lang="zh-CN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25600" y="1842048"/>
            <a:ext cx="156249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2400"/>
              </a:spcBef>
            </a:pPr>
            <a:r>
              <a:rPr lang="en-US" altLang="zh-CN" sz="40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proposed method is implemented on top of ECM-8.0.</a:t>
            </a:r>
            <a:endParaRPr lang="en-US" altLang="zh-CN" sz="4000" b="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030925"/>
              </p:ext>
            </p:extLst>
          </p:nvPr>
        </p:nvGraphicFramePr>
        <p:xfrm>
          <a:off x="4964481" y="4253288"/>
          <a:ext cx="14642367" cy="285650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438551"/>
                <a:gridCol w="2634076"/>
                <a:gridCol w="2634076"/>
                <a:gridCol w="2634076"/>
                <a:gridCol w="2150794"/>
                <a:gridCol w="2150794"/>
              </a:tblGrid>
              <a:tr h="575730">
                <a:tc>
                  <a:txBody>
                    <a:bodyPr/>
                    <a:lstStyle/>
                    <a:p>
                      <a:endParaRPr lang="zh-CN" sz="2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All Intra Main 10 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64658">
                <a:tc>
                  <a:txBody>
                    <a:bodyPr/>
                    <a:lstStyle/>
                    <a:p>
                      <a:endParaRPr lang="zh-CN" sz="2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 ECM-8.0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75730">
                <a:tc>
                  <a:txBody>
                    <a:bodyPr/>
                    <a:lstStyle/>
                    <a:p>
                      <a:endParaRPr lang="zh-CN" sz="2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</a:tr>
              <a:tr h="5646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F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-0.50%</a:t>
                      </a:r>
                      <a:endParaRPr lang="zh-CN" sz="4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-0.67%</a:t>
                      </a:r>
                      <a:endParaRPr lang="zh-CN" sz="4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-0.54%</a:t>
                      </a:r>
                      <a:endParaRPr lang="zh-CN" sz="4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zh-CN" sz="4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zh-CN" sz="4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</a:tr>
              <a:tr h="5757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TGM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-0.11%</a:t>
                      </a:r>
                      <a:endParaRPr lang="zh-CN" sz="4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-0.10%</a:t>
                      </a:r>
                      <a:endParaRPr lang="zh-CN" sz="4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-0.07%</a:t>
                      </a:r>
                      <a:endParaRPr lang="zh-CN" sz="4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102%</a:t>
                      </a:r>
                      <a:endParaRPr lang="zh-CN" sz="4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zh-CN" sz="4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479668"/>
              </p:ext>
            </p:extLst>
          </p:nvPr>
        </p:nvGraphicFramePr>
        <p:xfrm>
          <a:off x="4964481" y="8168795"/>
          <a:ext cx="14642367" cy="285650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438551"/>
                <a:gridCol w="2634076"/>
                <a:gridCol w="2634076"/>
                <a:gridCol w="2634076"/>
                <a:gridCol w="2150794"/>
                <a:gridCol w="2150794"/>
              </a:tblGrid>
              <a:tr h="575730">
                <a:tc>
                  <a:txBody>
                    <a:bodyPr/>
                    <a:lstStyle/>
                    <a:p>
                      <a:endParaRPr lang="zh-CN" sz="2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Random Access Main 10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64658">
                <a:tc>
                  <a:txBody>
                    <a:bodyPr/>
                    <a:lstStyle/>
                    <a:p>
                      <a:endParaRPr lang="zh-CN" sz="2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 ECM-8.0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75730">
                <a:tc>
                  <a:txBody>
                    <a:bodyPr/>
                    <a:lstStyle/>
                    <a:p>
                      <a:endParaRPr lang="zh-CN" sz="2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</a:tr>
              <a:tr h="5646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F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-0.47%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-0.74%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-0.48%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757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TGM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99291" marR="19929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-0.03%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-0.03%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-0.07%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zh-CN" sz="3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zh-CN" sz="3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2744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625600" y="661083"/>
            <a:ext cx="21124986" cy="1073683"/>
          </a:xfrm>
        </p:spPr>
        <p:txBody>
          <a:bodyPr>
            <a:normAutofit/>
          </a:bodyPr>
          <a:lstStyle/>
          <a:p>
            <a:r>
              <a:rPr kumimoji="1" lang="en-US" altLang="zh-CN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kumimoji="1" lang="zh-CN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1625600" y="1904670"/>
            <a:ext cx="21628847" cy="1028733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kumimoji="1"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proposed to extend IBC-LIC with different template-shape and multiple-models to further improve the coding performance.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zh-CN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top of </a:t>
            </a:r>
            <a:r>
              <a:rPr kumimoji="1"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ECM-8.0, </a:t>
            </a:r>
            <a:r>
              <a:rPr kumimoji="1"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method can provide </a:t>
            </a:r>
            <a:endParaRPr kumimoji="1" lang="en-US" altLang="zh-CN" sz="3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kumimoji="1"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AI:    -0.50%(Y) </a:t>
            </a:r>
            <a:r>
              <a:rPr kumimoji="1"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kumimoji="1"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 F </a:t>
            </a:r>
            <a:r>
              <a:rPr kumimoji="1"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-</a:t>
            </a:r>
            <a:r>
              <a:rPr kumimoji="1"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0.11%(Y) </a:t>
            </a:r>
            <a:r>
              <a:rPr kumimoji="1"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kumimoji="1"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 TGM.</a:t>
            </a:r>
          </a:p>
          <a:p>
            <a:pPr lvl="1"/>
            <a:r>
              <a:rPr kumimoji="1"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RA:   -0.47%(Y) for class F and -0.03%(Y) for class TGM.</a:t>
            </a:r>
            <a:endParaRPr kumimoji="1" lang="en-US" altLang="zh-C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zh-CN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suggested to include this contribution in </a:t>
            </a:r>
            <a:r>
              <a:rPr kumimoji="1"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EE2 </a:t>
            </a:r>
            <a:r>
              <a:rPr kumimoji="1"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further investigation</a:t>
            </a:r>
            <a:r>
              <a:rPr kumimoji="1"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zh-CN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zh-CN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 to Bytedance for crosschecking!</a:t>
            </a:r>
            <a:endParaRPr kumimoji="1" lang="en-US" altLang="zh-CN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zh-CN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244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8155</TotalTime>
  <Words>409</Words>
  <Application>Microsoft Office PowerPoint</Application>
  <PresentationFormat>自定义</PresentationFormat>
  <Paragraphs>88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等线</vt:lpstr>
      <vt:lpstr>Arial</vt:lpstr>
      <vt:lpstr>Helvetica</vt:lpstr>
      <vt:lpstr>Times New Roman</vt:lpstr>
      <vt:lpstr>White 白底</vt:lpstr>
      <vt:lpstr>Black 黑底</vt:lpstr>
      <vt:lpstr>JVET-AD0083 Non-EE2: Improvement over IBC-LIC</vt:lpstr>
      <vt:lpstr>Introduction</vt:lpstr>
      <vt:lpstr>Proposed</vt:lpstr>
      <vt:lpstr>Simulation results</vt:lpstr>
      <vt:lpstr>Conclusion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80275729</cp:lastModifiedBy>
  <cp:revision>158</cp:revision>
  <dcterms:modified xsi:type="dcterms:W3CDTF">2023-04-22T09:51:25Z</dcterms:modified>
</cp:coreProperties>
</file>