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9"/>
  </p:notesMasterIdLst>
  <p:handoutMasterIdLst>
    <p:handoutMasterId r:id="rId10"/>
  </p:handoutMasterIdLst>
  <p:sldIdLst>
    <p:sldId id="267" r:id="rId3"/>
    <p:sldId id="370" r:id="rId4"/>
    <p:sldId id="374" r:id="rId5"/>
    <p:sldId id="372" r:id="rId6"/>
    <p:sldId id="375" r:id="rId7"/>
    <p:sldId id="373" r:id="rId8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11" d="100"/>
          <a:sy n="111" d="100"/>
        </p:scale>
        <p:origin x="13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2022/10/22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2022/10/22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altLang="zh-CN" sz="4400" dirty="0"/>
              <a:t>Non-EE2:Bi-predictive local illumination compensation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004" y="4208291"/>
            <a:ext cx="7731463" cy="1239894"/>
          </a:xfrm>
        </p:spPr>
        <p:txBody>
          <a:bodyPr>
            <a:normAutofit fontScale="92500"/>
          </a:bodyPr>
          <a:lstStyle/>
          <a:p>
            <a:r>
              <a:rPr lang="en-US" altLang="zh-CN" sz="2800" dirty="0"/>
              <a:t>Xiaoyu Xiu, Ning Yan, Hong-</a:t>
            </a:r>
            <a:r>
              <a:rPr lang="en-US" altLang="zh-CN" sz="2800" dirty="0" err="1"/>
              <a:t>Jheng</a:t>
            </a:r>
            <a:r>
              <a:rPr lang="en-US" altLang="zh-CN" sz="2800" dirty="0"/>
              <a:t> </a:t>
            </a:r>
            <a:r>
              <a:rPr lang="en-US" altLang="zh-CN" sz="2800" dirty="0" err="1"/>
              <a:t>Jhu</a:t>
            </a:r>
            <a:r>
              <a:rPr lang="en-US" altLang="zh-CN" sz="2800" dirty="0"/>
              <a:t>, Wei Chen, Che-Wei </a:t>
            </a:r>
            <a:r>
              <a:rPr lang="en-US" altLang="zh-CN" sz="2800" dirty="0" err="1"/>
              <a:t>Kuo</a:t>
            </a:r>
            <a:r>
              <a:rPr lang="en-US" altLang="zh-CN" sz="2800" dirty="0"/>
              <a:t>, </a:t>
            </a:r>
            <a:r>
              <a:rPr lang="en-US" altLang="zh-CN" sz="2800" dirty="0" err="1"/>
              <a:t>Changyue</a:t>
            </a:r>
            <a:r>
              <a:rPr lang="en-US" altLang="zh-CN" sz="2800" dirty="0"/>
              <a:t> Ma, Xianglin Wang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356385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Local illumination compensation (LIC) in ECM-6.0</a:t>
            </a:r>
          </a:p>
          <a:p>
            <a:pPr lvl="1"/>
            <a:r>
              <a:rPr lang="en-CA" dirty="0"/>
              <a:t>Addressing the illumination variations in prediction blocks based on one linear model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The scale and the offset are estimated based on the neighboring reconstructed samples</a:t>
            </a:r>
          </a:p>
          <a:p>
            <a:pPr lvl="1"/>
            <a:r>
              <a:rPr lang="en-US" dirty="0"/>
              <a:t>Enabling scenarios:</a:t>
            </a:r>
          </a:p>
          <a:p>
            <a:pPr lvl="2"/>
            <a:r>
              <a:rPr lang="en-US" dirty="0"/>
              <a:t>The LIC flag is explicitly signaled for AMVP inter CUs</a:t>
            </a:r>
          </a:p>
          <a:p>
            <a:pPr lvl="2"/>
            <a:r>
              <a:rPr lang="en-US" dirty="0"/>
              <a:t>The LIC flag is inherited from one neighboring block for merge CUs</a:t>
            </a:r>
          </a:p>
          <a:p>
            <a:pPr lvl="2"/>
            <a:r>
              <a:rPr lang="en-US" dirty="0"/>
              <a:t>The LIC is disabled for CIIP</a:t>
            </a:r>
          </a:p>
          <a:p>
            <a:pPr lvl="1"/>
            <a:r>
              <a:rPr lang="en-US" dirty="0"/>
              <a:t>The LIC is only applicable to </a:t>
            </a:r>
            <a:r>
              <a:rPr lang="en-US" b="1" dirty="0" err="1"/>
              <a:t>uni</a:t>
            </a:r>
            <a:r>
              <a:rPr lang="en-US" b="1" dirty="0"/>
              <a:t>-predictive inter CUs</a:t>
            </a:r>
          </a:p>
          <a:p>
            <a:pPr lvl="1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5859249-F04B-853E-A425-9EC0459FAD97}"/>
                  </a:ext>
                </a:extLst>
              </p:cNvPr>
              <p:cNvSpPr txBox="1"/>
              <p:nvPr/>
            </p:nvSpPr>
            <p:spPr>
              <a:xfrm>
                <a:off x="1725283" y="2061713"/>
                <a:ext cx="630528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𝛽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5859249-F04B-853E-A425-9EC0459FAD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5283" y="2061713"/>
                <a:ext cx="6305288" cy="369332"/>
              </a:xfrm>
              <a:prstGeom prst="rect">
                <a:avLst/>
              </a:prstGeom>
              <a:blipFill>
                <a:blip r:embed="rId2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254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982268"/>
            <a:ext cx="9651352" cy="5099361"/>
          </a:xfrm>
        </p:spPr>
        <p:txBody>
          <a:bodyPr>
            <a:normAutofit/>
          </a:bodyPr>
          <a:lstStyle/>
          <a:p>
            <a:r>
              <a:rPr lang="en-US" dirty="0"/>
              <a:t>Bi-predictive LIC</a:t>
            </a:r>
          </a:p>
          <a:p>
            <a:pPr lvl="1"/>
            <a:r>
              <a:rPr lang="en-CA" b="1" dirty="0"/>
              <a:t>Straightforward</a:t>
            </a:r>
            <a:r>
              <a:rPr lang="en-CA" dirty="0"/>
              <a:t> extension of the </a:t>
            </a:r>
            <a:r>
              <a:rPr lang="en-CA" dirty="0" err="1"/>
              <a:t>uni</a:t>
            </a:r>
            <a:r>
              <a:rPr lang="en-CA" dirty="0"/>
              <a:t>-predictive LIC to bi-prediction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b="1" dirty="0"/>
          </a:p>
          <a:p>
            <a:pPr lvl="1"/>
            <a:r>
              <a:rPr lang="en-US" b="1" dirty="0"/>
              <a:t>Same</a:t>
            </a:r>
            <a:r>
              <a:rPr lang="en-US" dirty="0"/>
              <a:t> enabling scenarios:</a:t>
            </a:r>
          </a:p>
          <a:p>
            <a:pPr lvl="2"/>
            <a:r>
              <a:rPr lang="en-US" dirty="0"/>
              <a:t>The LIC flag is explicitly signaled for AMVP inter CUs</a:t>
            </a:r>
          </a:p>
          <a:p>
            <a:pPr lvl="2"/>
            <a:r>
              <a:rPr lang="en-US" dirty="0"/>
              <a:t>The LIC flag is inherited from one neighboring block for merge CUs</a:t>
            </a:r>
          </a:p>
          <a:p>
            <a:pPr lvl="2"/>
            <a:r>
              <a:rPr lang="en-US" dirty="0"/>
              <a:t>Disabling the bi-predictive LIC for CIIP, BDOF and DMVR</a:t>
            </a:r>
          </a:p>
          <a:p>
            <a:pPr lvl="1"/>
            <a:r>
              <a:rPr lang="en-US" dirty="0"/>
              <a:t>LIC parameter derivation:</a:t>
            </a:r>
          </a:p>
          <a:p>
            <a:pPr lvl="2"/>
            <a:r>
              <a:rPr lang="en-US" b="1" dirty="0"/>
              <a:t>Reuse the same </a:t>
            </a:r>
            <a:r>
              <a:rPr lang="en-US" dirty="0"/>
              <a:t>linear model derivation of the </a:t>
            </a:r>
            <a:r>
              <a:rPr lang="en-US" dirty="0" err="1"/>
              <a:t>uni</a:t>
            </a:r>
            <a:r>
              <a:rPr lang="en-US" dirty="0"/>
              <a:t>-predictive LIC</a:t>
            </a:r>
          </a:p>
          <a:p>
            <a:pPr lvl="2"/>
            <a:r>
              <a:rPr lang="en-US" dirty="0"/>
              <a:t>Derive the two linear model in L0 and L1 iteratively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72118FC-8993-6C36-9887-96288BFC4AE0}"/>
                  </a:ext>
                </a:extLst>
              </p:cNvPr>
              <p:cNvSpPr txBox="1"/>
              <p:nvPr/>
            </p:nvSpPr>
            <p:spPr>
              <a:xfrm>
                <a:off x="2207741" y="1872728"/>
                <a:ext cx="611612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∙</m:t>
                      </m:r>
                      <m:sSubSup>
                        <m:sSub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∙</m:t>
                      </m:r>
                      <m:sSubSup>
                        <m:sSubSup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72118FC-8993-6C36-9887-96288BFC4A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741" y="1872728"/>
                <a:ext cx="6116128" cy="369332"/>
              </a:xfrm>
              <a:prstGeom prst="rect">
                <a:avLst/>
              </a:prstGeom>
              <a:blipFill>
                <a:blip r:embed="rId2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C8D7DB2-2E44-3D81-8DF4-34627D9B0501}"/>
                  </a:ext>
                </a:extLst>
              </p:cNvPr>
              <p:cNvSpPr txBox="1"/>
              <p:nvPr/>
            </p:nvSpPr>
            <p:spPr>
              <a:xfrm>
                <a:off x="2100519" y="2260115"/>
                <a:ext cx="611612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C8D7DB2-2E44-3D81-8DF4-34627D9B05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0519" y="2260115"/>
                <a:ext cx="6116128" cy="369332"/>
              </a:xfrm>
              <a:prstGeom prst="rect">
                <a:avLst/>
              </a:prstGeom>
              <a:blipFill>
                <a:blip r:embed="rId3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3BB3B60-4297-3B68-AF43-465A885B623D}"/>
                  </a:ext>
                </a:extLst>
              </p:cNvPr>
              <p:cNvSpPr txBox="1"/>
              <p:nvPr/>
            </p:nvSpPr>
            <p:spPr>
              <a:xfrm>
                <a:off x="2109132" y="2659684"/>
                <a:ext cx="611612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3BB3B60-4297-3B68-AF43-465A885B62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9132" y="2659684"/>
                <a:ext cx="6116128" cy="369332"/>
              </a:xfrm>
              <a:prstGeom prst="rect">
                <a:avLst/>
              </a:prstGeom>
              <a:blipFill>
                <a:blip r:embed="rId4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3D964425-B69D-6240-7E21-43192E82C8F7}"/>
              </a:ext>
            </a:extLst>
          </p:cNvPr>
          <p:cNvSpPr/>
          <p:nvPr/>
        </p:nvSpPr>
        <p:spPr>
          <a:xfrm>
            <a:off x="2329125" y="6004004"/>
            <a:ext cx="1923691" cy="5607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Derive initial L0 linear model</a:t>
            </a:r>
            <a:endParaRPr kumimoji="1" lang="en-US" sz="1600" dirty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2EA7B41-3078-DF4A-E8D6-C8A9CE12C860}"/>
              </a:ext>
            </a:extLst>
          </p:cNvPr>
          <p:cNvSpPr/>
          <p:nvPr/>
        </p:nvSpPr>
        <p:spPr>
          <a:xfrm>
            <a:off x="5195567" y="5983876"/>
            <a:ext cx="1923691" cy="5607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Derive L1 linear model</a:t>
            </a:r>
            <a:endParaRPr kumimoji="1" lang="en-US" sz="1600" dirty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F2D9CAE-8161-467C-75D8-3D2C737AFBD6}"/>
              </a:ext>
            </a:extLst>
          </p:cNvPr>
          <p:cNvSpPr/>
          <p:nvPr/>
        </p:nvSpPr>
        <p:spPr>
          <a:xfrm>
            <a:off x="8062009" y="5972374"/>
            <a:ext cx="1923691" cy="5607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Recalculate L0 linear model</a:t>
            </a:r>
            <a:endParaRPr kumimoji="1" lang="en-US" sz="1600" dirty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1CE8935B-4F0D-CE7A-A8C1-40B2B113F0C6}"/>
              </a:ext>
            </a:extLst>
          </p:cNvPr>
          <p:cNvSpPr/>
          <p:nvPr/>
        </p:nvSpPr>
        <p:spPr>
          <a:xfrm>
            <a:off x="7392838" y="6228278"/>
            <a:ext cx="414068" cy="181155"/>
          </a:xfrm>
          <a:prstGeom prst="rightArrow">
            <a:avLst/>
          </a:prstGeom>
          <a:solidFill>
            <a:srgbClr val="2D86E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l">
              <a:buFont typeface="Wingdings" pitchFamily="2" charset="2"/>
              <a:buChar char="l"/>
            </a:pPr>
            <a:endParaRPr kumimoji="1" lang="en-US" sz="2000" dirty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5FE5AD9-94A7-F561-6426-7352F6B792BA}"/>
              </a:ext>
            </a:extLst>
          </p:cNvPr>
          <p:cNvSpPr/>
          <p:nvPr/>
        </p:nvSpPr>
        <p:spPr>
          <a:xfrm>
            <a:off x="4517157" y="6173656"/>
            <a:ext cx="414068" cy="181155"/>
          </a:xfrm>
          <a:prstGeom prst="rightArrow">
            <a:avLst/>
          </a:prstGeom>
          <a:solidFill>
            <a:srgbClr val="2D86E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l">
              <a:buFont typeface="Wingdings" pitchFamily="2" charset="2"/>
              <a:buChar char="l"/>
            </a:pPr>
            <a:endParaRPr kumimoji="1" lang="en-US" sz="2000" dirty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846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 (1)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1234727"/>
          </a:xfrm>
        </p:spPr>
        <p:txBody>
          <a:bodyPr/>
          <a:lstStyle/>
          <a:p>
            <a:r>
              <a:rPr lang="en-US" dirty="0"/>
              <a:t> ECM Tool-ON configuration</a:t>
            </a:r>
          </a:p>
          <a:p>
            <a:pPr lvl="1"/>
            <a:r>
              <a:rPr lang="en-US" dirty="0"/>
              <a:t>Anchor: </a:t>
            </a:r>
            <a:r>
              <a:rPr lang="en-CA" dirty="0">
                <a:effectLst/>
                <a:ea typeface="Times New Roman" panose="02020603050405020304" pitchFamily="18" charset="0"/>
              </a:rPr>
              <a:t>BASE_ENCODER = 1, BASE_NORMATIVE = 1, TOOLS = 0 and INTER_LIC = 1</a:t>
            </a:r>
          </a:p>
          <a:p>
            <a:pPr lvl="1"/>
            <a:r>
              <a:rPr lang="en-CA" dirty="0"/>
              <a:t>Test: anchor + bi-predictive</a:t>
            </a:r>
          </a:p>
          <a:p>
            <a:pPr marL="2286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B60BA2D-58A3-0D6C-6BC3-D34DA59287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000378"/>
              </p:ext>
            </p:extLst>
          </p:nvPr>
        </p:nvGraphicFramePr>
        <p:xfrm>
          <a:off x="1311217" y="2553419"/>
          <a:ext cx="4449074" cy="2182444"/>
        </p:xfrm>
        <a:graphic>
          <a:graphicData uri="http://schemas.openxmlformats.org/drawingml/2006/table">
            <a:tbl>
              <a:tblPr firstRow="1" firstCol="1" bandRow="1"/>
              <a:tblGrid>
                <a:gridCol w="741512">
                  <a:extLst>
                    <a:ext uri="{9D8B030D-6E8A-4147-A177-3AD203B41FA5}">
                      <a16:colId xmlns:a16="http://schemas.microsoft.com/office/drawing/2014/main" val="1282192158"/>
                    </a:ext>
                  </a:extLst>
                </a:gridCol>
                <a:gridCol w="800274">
                  <a:extLst>
                    <a:ext uri="{9D8B030D-6E8A-4147-A177-3AD203B41FA5}">
                      <a16:colId xmlns:a16="http://schemas.microsoft.com/office/drawing/2014/main" val="2062072645"/>
                    </a:ext>
                  </a:extLst>
                </a:gridCol>
                <a:gridCol w="800274">
                  <a:extLst>
                    <a:ext uri="{9D8B030D-6E8A-4147-A177-3AD203B41FA5}">
                      <a16:colId xmlns:a16="http://schemas.microsoft.com/office/drawing/2014/main" val="138131959"/>
                    </a:ext>
                  </a:extLst>
                </a:gridCol>
                <a:gridCol w="800274">
                  <a:extLst>
                    <a:ext uri="{9D8B030D-6E8A-4147-A177-3AD203B41FA5}">
                      <a16:colId xmlns:a16="http://schemas.microsoft.com/office/drawing/2014/main" val="3865043112"/>
                    </a:ext>
                  </a:extLst>
                </a:gridCol>
                <a:gridCol w="653370">
                  <a:extLst>
                    <a:ext uri="{9D8B030D-6E8A-4147-A177-3AD203B41FA5}">
                      <a16:colId xmlns:a16="http://schemas.microsoft.com/office/drawing/2014/main" val="3521322965"/>
                    </a:ext>
                  </a:extLst>
                </a:gridCol>
                <a:gridCol w="653370">
                  <a:extLst>
                    <a:ext uri="{9D8B030D-6E8A-4147-A177-3AD203B41FA5}">
                      <a16:colId xmlns:a16="http://schemas.microsoft.com/office/drawing/2014/main" val="2538599383"/>
                    </a:ext>
                  </a:extLst>
                </a:gridCol>
              </a:tblGrid>
              <a:tr h="198404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245868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ECM-6.0 ToolON LIC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3051941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1501600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8219090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453478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3716652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2939672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5170453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329175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4368046"/>
                  </a:ext>
                </a:extLst>
              </a:tr>
              <a:tr h="1984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520006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F2667F1-27E7-CC4A-6AF5-CC3C8501A7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582678"/>
              </p:ext>
            </p:extLst>
          </p:nvPr>
        </p:nvGraphicFramePr>
        <p:xfrm>
          <a:off x="6418053" y="2553419"/>
          <a:ext cx="4388688" cy="2185975"/>
        </p:xfrm>
        <a:graphic>
          <a:graphicData uri="http://schemas.openxmlformats.org/drawingml/2006/table">
            <a:tbl>
              <a:tblPr firstRow="1" firstCol="1" bandRow="1"/>
              <a:tblGrid>
                <a:gridCol w="731448">
                  <a:extLst>
                    <a:ext uri="{9D8B030D-6E8A-4147-A177-3AD203B41FA5}">
                      <a16:colId xmlns:a16="http://schemas.microsoft.com/office/drawing/2014/main" val="951230202"/>
                    </a:ext>
                  </a:extLst>
                </a:gridCol>
                <a:gridCol w="731448">
                  <a:extLst>
                    <a:ext uri="{9D8B030D-6E8A-4147-A177-3AD203B41FA5}">
                      <a16:colId xmlns:a16="http://schemas.microsoft.com/office/drawing/2014/main" val="1590026472"/>
                    </a:ext>
                  </a:extLst>
                </a:gridCol>
                <a:gridCol w="731448">
                  <a:extLst>
                    <a:ext uri="{9D8B030D-6E8A-4147-A177-3AD203B41FA5}">
                      <a16:colId xmlns:a16="http://schemas.microsoft.com/office/drawing/2014/main" val="1600555576"/>
                    </a:ext>
                  </a:extLst>
                </a:gridCol>
                <a:gridCol w="731448">
                  <a:extLst>
                    <a:ext uri="{9D8B030D-6E8A-4147-A177-3AD203B41FA5}">
                      <a16:colId xmlns:a16="http://schemas.microsoft.com/office/drawing/2014/main" val="685286485"/>
                    </a:ext>
                  </a:extLst>
                </a:gridCol>
                <a:gridCol w="731448">
                  <a:extLst>
                    <a:ext uri="{9D8B030D-6E8A-4147-A177-3AD203B41FA5}">
                      <a16:colId xmlns:a16="http://schemas.microsoft.com/office/drawing/2014/main" val="2592367475"/>
                    </a:ext>
                  </a:extLst>
                </a:gridCol>
                <a:gridCol w="731448">
                  <a:extLst>
                    <a:ext uri="{9D8B030D-6E8A-4147-A177-3AD203B41FA5}">
                      <a16:colId xmlns:a16="http://schemas.microsoft.com/office/drawing/2014/main" val="2568725408"/>
                    </a:ext>
                  </a:extLst>
                </a:gridCol>
              </a:tblGrid>
              <a:tr h="1987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3501566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ECM-6.0 ToolON LIC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433944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6940410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04892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0495614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6420744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13027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526837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073833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8297532"/>
                  </a:ext>
                </a:extLst>
              </a:tr>
              <a:tr h="1987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608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7131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 (2)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3029021"/>
          </a:xfrm>
        </p:spPr>
        <p:txBody>
          <a:bodyPr>
            <a:normAutofit fontScale="77500" lnSpcReduction="20000"/>
          </a:bodyPr>
          <a:lstStyle/>
          <a:p>
            <a:pPr>
              <a:buClrTx/>
            </a:pPr>
            <a:r>
              <a:rPr lang="en-US" dirty="0"/>
              <a:t> BD-rate performance with the integration of most ECM tools</a:t>
            </a:r>
          </a:p>
          <a:p>
            <a:pPr lvl="1">
              <a:buClrTx/>
            </a:pPr>
            <a:r>
              <a:rPr lang="en-US" dirty="0"/>
              <a:t>Integrating most of ECM coding tools</a:t>
            </a:r>
          </a:p>
          <a:p>
            <a:pPr lvl="2">
              <a:buClrTx/>
              <a:buFont typeface="Arial" panose="020B0604020202020204" pitchFamily="34" charset="0"/>
              <a:buChar char="‒"/>
            </a:pPr>
            <a:r>
              <a:rPr lang="en-CA" dirty="0">
                <a:ea typeface="Times New Roman" panose="02020603050405020304" pitchFamily="18" charset="0"/>
              </a:rPr>
              <a:t>Enabling all the ECM tools in intra coding, transform and coefficient coding, entropy coding, in-loop filters and majority of inter coding tools</a:t>
            </a:r>
          </a:p>
          <a:p>
            <a:pPr lvl="2">
              <a:buClrTx/>
              <a:buFont typeface="Arial" panose="020B0604020202020204" pitchFamily="34" charset="0"/>
              <a:buChar char="‒"/>
            </a:pPr>
            <a:r>
              <a:rPr lang="en-CA" dirty="0">
                <a:effectLst/>
                <a:ea typeface="Times New Roman" panose="02020603050405020304" pitchFamily="18" charset="0"/>
              </a:rPr>
              <a:t>Tools in progress</a:t>
            </a:r>
          </a:p>
          <a:p>
            <a:pPr marL="800100" marR="0" lvl="2" indent="-342900">
              <a:spcAft>
                <a:spcPts val="0"/>
              </a:spcAft>
              <a:buClrTx/>
              <a:buFont typeface="+mj-lt"/>
              <a:buAutoNum type="arabi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Overlapped block motion compensation (OBMC) (ENABLE_OBMC)</a:t>
            </a:r>
          </a:p>
          <a:p>
            <a:pPr marL="800100" lvl="2" indent="-342900">
              <a:buClrTx/>
              <a:buFont typeface="+mj-lt"/>
              <a:buAutoNum type="arabi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AMVP-merge mode (JVET_X0083_BM_AMVP_MERGE_MODE)</a:t>
            </a:r>
          </a:p>
          <a:p>
            <a:pPr marL="800100" lvl="2" indent="-342900">
              <a:buClrTx/>
              <a:buFont typeface="+mj-lt"/>
              <a:buAutoNum type="arabi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Enhanced bi-prediction with out-of-boundary prediction samples (JVET_Z0136_OOB)</a:t>
            </a:r>
          </a:p>
          <a:p>
            <a:pPr marL="800100" lvl="2" indent="-342900">
              <a:lnSpc>
                <a:spcPct val="170000"/>
              </a:lnSpc>
              <a:buClrTx/>
              <a:buFont typeface="+mj-lt"/>
              <a:buAutoNum type="arabi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GPM improvements (JVET_W0097_GPM_MMVD_TM, JVET_Y0065_GPM_INTRA, JVET_Z0056_GPM_SPLIT_MODE_REORDERING and JVET_AA0058_GPM_ADP_BLD)</a:t>
            </a:r>
          </a:p>
          <a:p>
            <a:pPr marL="800100" lvl="2" indent="-342900">
              <a:buClrTx/>
              <a:buFont typeface="+mj-lt"/>
              <a:buAutoNum type="arabi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Multiple hypothesis prediction (MULTI_HYP_PRED)</a:t>
            </a:r>
          </a:p>
          <a:p>
            <a:pPr marL="2286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E3BF15B-FA9A-B66E-A59E-65205AA877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50623"/>
              </p:ext>
            </p:extLst>
          </p:nvPr>
        </p:nvGraphicFramePr>
        <p:xfrm>
          <a:off x="1276712" y="4408105"/>
          <a:ext cx="4672644" cy="2040180"/>
        </p:xfrm>
        <a:graphic>
          <a:graphicData uri="http://schemas.openxmlformats.org/drawingml/2006/table">
            <a:tbl>
              <a:tblPr/>
              <a:tblGrid>
                <a:gridCol w="778774">
                  <a:extLst>
                    <a:ext uri="{9D8B030D-6E8A-4147-A177-3AD203B41FA5}">
                      <a16:colId xmlns:a16="http://schemas.microsoft.com/office/drawing/2014/main" val="3186876879"/>
                    </a:ext>
                  </a:extLst>
                </a:gridCol>
                <a:gridCol w="778774">
                  <a:extLst>
                    <a:ext uri="{9D8B030D-6E8A-4147-A177-3AD203B41FA5}">
                      <a16:colId xmlns:a16="http://schemas.microsoft.com/office/drawing/2014/main" val="4038353680"/>
                    </a:ext>
                  </a:extLst>
                </a:gridCol>
                <a:gridCol w="778774">
                  <a:extLst>
                    <a:ext uri="{9D8B030D-6E8A-4147-A177-3AD203B41FA5}">
                      <a16:colId xmlns:a16="http://schemas.microsoft.com/office/drawing/2014/main" val="245978961"/>
                    </a:ext>
                  </a:extLst>
                </a:gridCol>
                <a:gridCol w="778774">
                  <a:extLst>
                    <a:ext uri="{9D8B030D-6E8A-4147-A177-3AD203B41FA5}">
                      <a16:colId xmlns:a16="http://schemas.microsoft.com/office/drawing/2014/main" val="471480358"/>
                    </a:ext>
                  </a:extLst>
                </a:gridCol>
                <a:gridCol w="778774">
                  <a:extLst>
                    <a:ext uri="{9D8B030D-6E8A-4147-A177-3AD203B41FA5}">
                      <a16:colId xmlns:a16="http://schemas.microsoft.com/office/drawing/2014/main" val="3215899672"/>
                    </a:ext>
                  </a:extLst>
                </a:gridCol>
                <a:gridCol w="778774">
                  <a:extLst>
                    <a:ext uri="{9D8B030D-6E8A-4147-A177-3AD203B41FA5}">
                      <a16:colId xmlns:a16="http://schemas.microsoft.com/office/drawing/2014/main" val="1162602224"/>
                    </a:ext>
                  </a:extLst>
                </a:gridCol>
              </a:tblGrid>
              <a:tr h="20401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417378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 Tools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0536299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1511443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5362337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487459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7943145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687378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3136512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822578"/>
                  </a:ext>
                </a:extLst>
              </a:tr>
              <a:tr h="204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064934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5275CF2-4FDD-0012-6373-081773C595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582751"/>
              </p:ext>
            </p:extLst>
          </p:nvPr>
        </p:nvGraphicFramePr>
        <p:xfrm>
          <a:off x="6771739" y="4408105"/>
          <a:ext cx="4431822" cy="2021160"/>
        </p:xfrm>
        <a:graphic>
          <a:graphicData uri="http://schemas.openxmlformats.org/drawingml/2006/table">
            <a:tbl>
              <a:tblPr/>
              <a:tblGrid>
                <a:gridCol w="738637">
                  <a:extLst>
                    <a:ext uri="{9D8B030D-6E8A-4147-A177-3AD203B41FA5}">
                      <a16:colId xmlns:a16="http://schemas.microsoft.com/office/drawing/2014/main" val="3089765778"/>
                    </a:ext>
                  </a:extLst>
                </a:gridCol>
                <a:gridCol w="738637">
                  <a:extLst>
                    <a:ext uri="{9D8B030D-6E8A-4147-A177-3AD203B41FA5}">
                      <a16:colId xmlns:a16="http://schemas.microsoft.com/office/drawing/2014/main" val="3376402379"/>
                    </a:ext>
                  </a:extLst>
                </a:gridCol>
                <a:gridCol w="738637">
                  <a:extLst>
                    <a:ext uri="{9D8B030D-6E8A-4147-A177-3AD203B41FA5}">
                      <a16:colId xmlns:a16="http://schemas.microsoft.com/office/drawing/2014/main" val="3231117266"/>
                    </a:ext>
                  </a:extLst>
                </a:gridCol>
                <a:gridCol w="738637">
                  <a:extLst>
                    <a:ext uri="{9D8B030D-6E8A-4147-A177-3AD203B41FA5}">
                      <a16:colId xmlns:a16="http://schemas.microsoft.com/office/drawing/2014/main" val="2871428090"/>
                    </a:ext>
                  </a:extLst>
                </a:gridCol>
                <a:gridCol w="738637">
                  <a:extLst>
                    <a:ext uri="{9D8B030D-6E8A-4147-A177-3AD203B41FA5}">
                      <a16:colId xmlns:a16="http://schemas.microsoft.com/office/drawing/2014/main" val="1608578744"/>
                    </a:ext>
                  </a:extLst>
                </a:gridCol>
                <a:gridCol w="738637">
                  <a:extLst>
                    <a:ext uri="{9D8B030D-6E8A-4147-A177-3AD203B41FA5}">
                      <a16:colId xmlns:a16="http://schemas.microsoft.com/office/drawing/2014/main" val="1611659133"/>
                    </a:ext>
                  </a:extLst>
                </a:gridCol>
              </a:tblGrid>
              <a:tr h="20211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2595291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 Tools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8041645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999169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3369245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0852417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096129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089543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746103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642268"/>
                  </a:ext>
                </a:extLst>
              </a:tr>
              <a:tr h="2021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48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9520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8"/>
            <a:ext cx="9651352" cy="2384596"/>
          </a:xfrm>
        </p:spPr>
        <p:txBody>
          <a:bodyPr/>
          <a:lstStyle/>
          <a:p>
            <a:r>
              <a:rPr lang="en-US" dirty="0"/>
              <a:t>Proposal</a:t>
            </a:r>
          </a:p>
          <a:p>
            <a:pPr lvl="1"/>
            <a:r>
              <a:rPr lang="en-US" dirty="0"/>
              <a:t>Extension of the existing </a:t>
            </a:r>
            <a:r>
              <a:rPr lang="en-US" dirty="0" err="1"/>
              <a:t>uni</a:t>
            </a:r>
            <a:r>
              <a:rPr lang="en-US" dirty="0"/>
              <a:t>-predictive LIC to bi-prediction</a:t>
            </a:r>
          </a:p>
          <a:p>
            <a:pPr lvl="1"/>
            <a:r>
              <a:rPr lang="en-US" dirty="0"/>
              <a:t>0.32% and 0.29% for RA and LD</a:t>
            </a:r>
          </a:p>
          <a:p>
            <a:pPr marL="228600" lvl="1"/>
            <a:r>
              <a:rPr lang="en-US" sz="1800" dirty="0"/>
              <a:t>Recommendation</a:t>
            </a:r>
          </a:p>
          <a:p>
            <a:pPr lvl="1"/>
            <a:r>
              <a:rPr lang="en-US" dirty="0"/>
              <a:t>Study the bi-predictive LIC in the context of EE2</a:t>
            </a:r>
          </a:p>
          <a:p>
            <a:pPr lvl="1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844A757-9E4B-3D3E-1C4F-88CD8FBE04B2}"/>
              </a:ext>
            </a:extLst>
          </p:cNvPr>
          <p:cNvSpPr/>
          <p:nvPr/>
        </p:nvSpPr>
        <p:spPr>
          <a:xfrm>
            <a:off x="1751163" y="3125320"/>
            <a:ext cx="8324490" cy="1101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sz="2600" b="1" dirty="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Thanks to Tencent for the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835637767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70901</TotalTime>
  <Words>878</Words>
  <Application>Microsoft Office PowerPoint</Application>
  <PresentationFormat>Widescreen</PresentationFormat>
  <Paragraphs>270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DengXian</vt:lpstr>
      <vt:lpstr>KaiTi</vt:lpstr>
      <vt:lpstr>SimHei</vt:lpstr>
      <vt:lpstr>Arial</vt:lpstr>
      <vt:lpstr>Calibri</vt:lpstr>
      <vt:lpstr>Calibri Light</vt:lpstr>
      <vt:lpstr>Cambria Math</vt:lpstr>
      <vt:lpstr>Times New Roman</vt:lpstr>
      <vt:lpstr>Wingdings</vt:lpstr>
      <vt:lpstr>包裹</vt:lpstr>
      <vt:lpstr>Custom Design</vt:lpstr>
      <vt:lpstr>Non-EE2:Bi-predictive local illumination compensation</vt:lpstr>
      <vt:lpstr>Introduction</vt:lpstr>
      <vt:lpstr>Proposal</vt:lpstr>
      <vt:lpstr>Performance evaluation (1)</vt:lpstr>
      <vt:lpstr>Performance evaluation (2)</vt:lpstr>
      <vt:lpstr>Closing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Xiaoyu Xiu</cp:lastModifiedBy>
  <cp:revision>1065</cp:revision>
  <cp:lastPrinted>2018-10-23T07:47:24Z</cp:lastPrinted>
  <dcterms:created xsi:type="dcterms:W3CDTF">2018-07-10T02:40:16Z</dcterms:created>
  <dcterms:modified xsi:type="dcterms:W3CDTF">2022-10-22T15:12:30Z</dcterms:modified>
</cp:coreProperties>
</file>