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27"/>
  </p:notesMasterIdLst>
  <p:sldIdLst>
    <p:sldId id="2134805302" r:id="rId12"/>
    <p:sldId id="2134805307" r:id="rId13"/>
    <p:sldId id="2134805308" r:id="rId14"/>
    <p:sldId id="2134805344" r:id="rId15"/>
    <p:sldId id="2134805346" r:id="rId16"/>
    <p:sldId id="2134805347" r:id="rId17"/>
    <p:sldId id="2134805348" r:id="rId18"/>
    <p:sldId id="2134805314" r:id="rId19"/>
    <p:sldId id="2134805315" r:id="rId20"/>
    <p:sldId id="2134805386" r:id="rId21"/>
    <p:sldId id="2134805387" r:id="rId22"/>
    <p:sldId id="2134805388" r:id="rId23"/>
    <p:sldId id="2134805389" r:id="rId24"/>
    <p:sldId id="2134805320" r:id="rId25"/>
    <p:sldId id="265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6" userDrawn="1">
          <p15:clr>
            <a:srgbClr val="A4A3A4"/>
          </p15:clr>
        </p15:guide>
        <p15:guide id="2" orient="horz" pos="204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3000" userDrawn="1">
          <p15:clr>
            <a:srgbClr val="A4A3A4"/>
          </p15:clr>
        </p15:guide>
        <p15:guide id="5" orient="horz" pos="2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FF66CC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7" autoAdjust="0"/>
    <p:restoredTop sz="96144" autoAdjust="0"/>
  </p:normalViewPr>
  <p:slideViewPr>
    <p:cSldViewPr snapToGrid="0">
      <p:cViewPr varScale="1">
        <p:scale>
          <a:sx n="163" d="100"/>
          <a:sy n="163" d="100"/>
        </p:scale>
        <p:origin x="240" y="138"/>
      </p:cViewPr>
      <p:guideLst>
        <p:guide pos="216"/>
        <p:guide orient="horz" pos="204"/>
        <p:guide pos="2880"/>
        <p:guide pos="3000"/>
        <p:guide orient="horz" pos="2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slide" Target="slides/slide13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seuhong\Desktop\Deblocking%20in%20ECM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seuhong\Desktop\Deblocking%20in%20ECM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seuhong\Desktop\Deblocking%20in%20ECM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seuhong\Desktop\Deblocking%20in%20ECM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seuhong\Desktop\Deblocking%20in%20ECM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7F1-4773-A43A-01A8BE9102D3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7F1-4773-A43A-01A8BE910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885-45CF-8AE4-B283A67B4AC2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885-45CF-8AE4-B283A67B4AC2}"/>
            </c:ext>
          </c:extLst>
        </c:ser>
        <c:ser>
          <c:idx val="2"/>
          <c:order val="2"/>
          <c:spPr>
            <a:ln w="19050" cap="rnd">
              <a:solidFill>
                <a:srgbClr val="FF3399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FF3399"/>
              </a:solidFill>
              <a:ln w="9525">
                <a:solidFill>
                  <a:srgbClr val="FF3399"/>
                </a:solidFill>
                <a:prstDash val="dash"/>
              </a:ln>
              <a:effectLst/>
            </c:spPr>
          </c:marker>
          <c:xVal>
            <c:numRef>
              <c:f>'Fix.Luma.Strong'!$H$8:$J$8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xVal>
          <c:yVal>
            <c:numRef>
              <c:f>'Fix.Luma.Strong'!$H$20:$J$20</c:f>
              <c:numCache>
                <c:formatCode>General</c:formatCode>
                <c:ptCount val="3"/>
                <c:pt idx="0">
                  <c:v>114</c:v>
                </c:pt>
                <c:pt idx="1">
                  <c:v>112</c:v>
                </c:pt>
                <c:pt idx="2">
                  <c:v>112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885-45CF-8AE4-B283A67B4AC2}"/>
            </c:ext>
          </c:extLst>
        </c:ser>
        <c:ser>
          <c:idx val="3"/>
          <c:order val="3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885-45CF-8AE4-B283A67B4A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259-42BD-978E-69FC08C5FF97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259-42BD-978E-69FC08C5FF97}"/>
            </c:ext>
          </c:extLst>
        </c:ser>
        <c:ser>
          <c:idx val="3"/>
          <c:order val="2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5259-42BD-978E-69FC08C5F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214-4915-AAE2-14EEBC75FB2B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214-4915-AAE2-14EEBC75FB2B}"/>
            </c:ext>
          </c:extLst>
        </c:ser>
        <c:ser>
          <c:idx val="2"/>
          <c:order val="2"/>
          <c:spPr>
            <a:ln w="19050" cap="rnd">
              <a:solidFill>
                <a:srgbClr val="FF3399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FF3399"/>
              </a:solidFill>
              <a:ln w="9525">
                <a:solidFill>
                  <a:srgbClr val="FF3399"/>
                </a:solidFill>
                <a:prstDash val="dash"/>
              </a:ln>
              <a:effectLst/>
            </c:spPr>
          </c:marker>
          <c:xVal>
            <c:numRef>
              <c:f>'Fix.Luma.Strong'!$H$8:$J$8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xVal>
          <c:yVal>
            <c:numRef>
              <c:f>'Fix.Luma.Strong'!$H$20:$J$20</c:f>
              <c:numCache>
                <c:formatCode>General</c:formatCode>
                <c:ptCount val="3"/>
                <c:pt idx="0">
                  <c:v>114</c:v>
                </c:pt>
                <c:pt idx="1">
                  <c:v>112</c:v>
                </c:pt>
                <c:pt idx="2">
                  <c:v>112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214-4915-AAE2-14EEBC75FB2B}"/>
            </c:ext>
          </c:extLst>
        </c:ser>
        <c:ser>
          <c:idx val="3"/>
          <c:order val="3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214-4915-AAE2-14EEBC75FB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D52-4569-A14C-D3BD8B13B56A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D52-4569-A14C-D3BD8B13B56A}"/>
            </c:ext>
          </c:extLst>
        </c:ser>
        <c:ser>
          <c:idx val="3"/>
          <c:order val="2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D52-4569-A14C-D3BD8B13B56A}"/>
            </c:ext>
          </c:extLst>
        </c:ser>
        <c:ser>
          <c:idx val="4"/>
          <c:order val="3"/>
          <c:spPr>
            <a:ln w="19050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'Fix.Luma.Strong'!$K$35:$M$35</c:f>
              <c:numCache>
                <c:formatCode>General</c:formatCode>
                <c:ptCount val="3"/>
                <c:pt idx="0">
                  <c:v>107</c:v>
                </c:pt>
                <c:pt idx="1">
                  <c:v>116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D52-4569-A14C-D3BD8B13B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10/24/Monday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42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5FDF055-DE09-4366-9B6D-3BADB61026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31941B08-4F13-4C7C-BBBF-CA0DF950B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8E83B7D-7658-4F7F-BC98-57355B45C4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31" r:id="rId2"/>
    <p:sldLayoutId id="2147483729" r:id="rId3"/>
    <p:sldLayoutId id="2147483682" r:id="rId4"/>
    <p:sldLayoutId id="2147483684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8EE907-0720-4602-80C7-7AB5538565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Confidential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0A07881-750F-445B-B040-39C727924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850" y="985780"/>
            <a:ext cx="8709498" cy="2613016"/>
          </a:xfrm>
        </p:spPr>
        <p:txBody>
          <a:bodyPr/>
          <a:lstStyle/>
          <a:p>
            <a:pPr algn="ctr"/>
            <a:r>
              <a:rPr lang="en-US" dirty="0"/>
              <a:t>JVET-AB0171</a:t>
            </a:r>
            <a:br>
              <a:rPr lang="en-US" dirty="0"/>
            </a:br>
            <a:r>
              <a:rPr lang="en-US" sz="3200" dirty="0"/>
              <a:t>AHG 7: Asymmetric Deblocking </a:t>
            </a:r>
            <a:br>
              <a:rPr lang="en-US" sz="3200" dirty="0"/>
            </a:br>
            <a:r>
              <a:rPr lang="en-US" sz="3200" dirty="0"/>
              <a:t>at Virtual Boundaries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8FC0D05-5197-4DB1-9120-4FCC10D856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8757" y="3194073"/>
            <a:ext cx="4675364" cy="522332"/>
          </a:xfrm>
        </p:spPr>
        <p:txBody>
          <a:bodyPr/>
          <a:lstStyle/>
          <a:p>
            <a:r>
              <a:rPr lang="en-US" dirty="0"/>
              <a:t>Seungwook Hong, Limin Wang and Krit Panusopone</a:t>
            </a:r>
          </a:p>
        </p:txBody>
      </p:sp>
    </p:spTree>
    <p:extLst>
      <p:ext uri="{BB962C8B-B14F-4D97-AF65-F5344CB8AC3E}">
        <p14:creationId xmlns:p14="http://schemas.microsoft.com/office/powerpoint/2010/main" val="1840292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C05DAE-1AAA-A37C-B882-9A84FBC55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23850"/>
            <a:ext cx="3657600" cy="4572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8BA901-07A5-0E9B-9B34-07BE268CE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323850"/>
            <a:ext cx="3657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19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07D35F-FBD1-B903-0E30-BD73DDB5C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286"/>
            <a:ext cx="4114800" cy="502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BE365B-1DEA-AF8D-BC50-3282027211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114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9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EBCDD5-B6C8-0DE0-7641-80CDF8529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4343400" cy="5029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564CA-B5D7-DFBC-319A-7B6FC24C3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343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42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AC4895-7A3F-233A-5070-D6D287DC9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4267200" cy="4800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C98355-0C41-6DF0-34A8-FB8EB2CCF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267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15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30574"/>
            <a:ext cx="3773400" cy="40901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Conclusions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6E4BCB-6BED-40AD-8F1C-67E3940F2054}"/>
              </a:ext>
            </a:extLst>
          </p:cNvPr>
          <p:cNvSpPr txBox="1"/>
          <p:nvPr/>
        </p:nvSpPr>
        <p:spPr>
          <a:xfrm>
            <a:off x="417599" y="1269455"/>
            <a:ext cx="8289372" cy="201593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/>
              <a:t>In the current design, blocking artifacts are visible along virtual boundaries since deblocking is disabled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/>
              <a:t>Asymmetric </a:t>
            </a:r>
            <a:r>
              <a:rPr lang="en-US" sz="2000" b="1"/>
              <a:t>deblocking reduces </a:t>
            </a:r>
            <a:r>
              <a:rPr lang="en-US" sz="2000" b="1" dirty="0"/>
              <a:t>blocking artifacts along virtual boundary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ea typeface="Times New Roman" panose="02020603050405020304" pitchFamily="18" charset="0"/>
              </a:rPr>
              <a:t>Propose to adopt asymmetric deblocking at virtual boundaries in ECM</a:t>
            </a:r>
            <a:endParaRPr lang="en-US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3824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062E0B-EF19-4741-9C0C-9EC98E37E33B}"/>
              </a:ext>
            </a:extLst>
          </p:cNvPr>
          <p:cNvSpPr txBox="1"/>
          <p:nvPr/>
        </p:nvSpPr>
        <p:spPr>
          <a:xfrm>
            <a:off x="3627577" y="3439120"/>
            <a:ext cx="28793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</a:t>
            </a:r>
          </a:p>
          <a:p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Ericsson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US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InterDigital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Crosschecking</a:t>
            </a:r>
          </a:p>
        </p:txBody>
      </p:sp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0B5B887-7CE8-4316-A89C-540603FC84CF}"/>
              </a:ext>
            </a:extLst>
          </p:cNvPr>
          <p:cNvSpPr/>
          <p:nvPr/>
        </p:nvSpPr>
        <p:spPr>
          <a:xfrm>
            <a:off x="563156" y="1667694"/>
            <a:ext cx="964417" cy="2325838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2472E5-CEDB-4595-A590-5132B6B970E0}"/>
              </a:ext>
            </a:extLst>
          </p:cNvPr>
          <p:cNvSpPr/>
          <p:nvPr/>
        </p:nvSpPr>
        <p:spPr>
          <a:xfrm>
            <a:off x="1532845" y="1667694"/>
            <a:ext cx="644810" cy="2325838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19919"/>
            <a:ext cx="4419600" cy="432118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Deblocking in VVC and ECM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9C2248-E5D3-0C1E-7E33-560550A1C1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2446808" y="1667694"/>
            <a:ext cx="1614498" cy="2324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F98AB7F-EC86-43B9-B064-16A402ED6F2D}"/>
              </a:ext>
            </a:extLst>
          </p:cNvPr>
          <p:cNvCxnSpPr>
            <a:cxnSpLocks/>
          </p:cNvCxnSpPr>
          <p:nvPr/>
        </p:nvCxnSpPr>
        <p:spPr>
          <a:xfrm flipV="1">
            <a:off x="1527573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>
            <a:extLst>
              <a:ext uri="{FF2B5EF4-FFF2-40B4-BE49-F238E27FC236}">
                <a16:creationId xmlns:a16="http://schemas.microsoft.com/office/drawing/2014/main" id="{22EBC58E-D28F-43AE-9F73-6A35EFB91747}"/>
              </a:ext>
            </a:extLst>
          </p:cNvPr>
          <p:cNvSpPr/>
          <p:nvPr/>
        </p:nvSpPr>
        <p:spPr>
          <a:xfrm rot="7200000">
            <a:off x="1036437" y="3154915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847F2CC8-9074-4776-9128-13B92FB5C365}"/>
              </a:ext>
            </a:extLst>
          </p:cNvPr>
          <p:cNvSpPr/>
          <p:nvPr/>
        </p:nvSpPr>
        <p:spPr>
          <a:xfrm rot="18000000">
            <a:off x="1381720" y="2080483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FE8776D9-8D23-42B2-9D93-EE1FBB36EC45}"/>
              </a:ext>
            </a:extLst>
          </p:cNvPr>
          <p:cNvSpPr/>
          <p:nvPr/>
        </p:nvSpPr>
        <p:spPr>
          <a:xfrm rot="900000">
            <a:off x="1366800" y="2100186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794AC43A-13A5-40F8-AB6D-92EF754A9988}"/>
              </a:ext>
            </a:extLst>
          </p:cNvPr>
          <p:cNvSpPr/>
          <p:nvPr/>
        </p:nvSpPr>
        <p:spPr>
          <a:xfrm>
            <a:off x="1527573" y="3584175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FA452D8-954F-4182-8A45-44F2B901B8C0}"/>
              </a:ext>
            </a:extLst>
          </p:cNvPr>
          <p:cNvSpPr/>
          <p:nvPr/>
        </p:nvSpPr>
        <p:spPr>
          <a:xfrm>
            <a:off x="5106165" y="1667694"/>
            <a:ext cx="964417" cy="2324072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239EEE-A73F-4DA3-986E-7B3DBFE28F61}"/>
              </a:ext>
            </a:extLst>
          </p:cNvPr>
          <p:cNvSpPr/>
          <p:nvPr/>
        </p:nvSpPr>
        <p:spPr>
          <a:xfrm>
            <a:off x="6075854" y="1667694"/>
            <a:ext cx="644810" cy="2324072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19DEEDA1-97B1-4AAD-BB56-9E5A0560DB80}"/>
              </a:ext>
            </a:extLst>
          </p:cNvPr>
          <p:cNvSpPr/>
          <p:nvPr/>
        </p:nvSpPr>
        <p:spPr>
          <a:xfrm rot="7200000">
            <a:off x="5579446" y="3191249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D74EBB81-9009-4A23-9E0B-E1DDF86A8935}"/>
              </a:ext>
            </a:extLst>
          </p:cNvPr>
          <p:cNvSpPr/>
          <p:nvPr/>
        </p:nvSpPr>
        <p:spPr>
          <a:xfrm rot="18000000">
            <a:off x="5924729" y="2017757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ultiplication Sign 29">
            <a:extLst>
              <a:ext uri="{FF2B5EF4-FFF2-40B4-BE49-F238E27FC236}">
                <a16:creationId xmlns:a16="http://schemas.microsoft.com/office/drawing/2014/main" id="{727C5A15-9CB9-4E5F-AA75-339044FA3B25}"/>
              </a:ext>
            </a:extLst>
          </p:cNvPr>
          <p:cNvSpPr/>
          <p:nvPr/>
        </p:nvSpPr>
        <p:spPr>
          <a:xfrm>
            <a:off x="6070582" y="3620509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D9CF1C6-3697-4329-A505-24CF15E28E55}"/>
              </a:ext>
            </a:extLst>
          </p:cNvPr>
          <p:cNvSpPr/>
          <p:nvPr/>
        </p:nvSpPr>
        <p:spPr>
          <a:xfrm>
            <a:off x="5930677" y="2094550"/>
            <a:ext cx="108359" cy="10835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EE4ECE-61EF-4513-B644-5EC2F32BDB6F}"/>
              </a:ext>
            </a:extLst>
          </p:cNvPr>
          <p:cNvSpPr txBox="1"/>
          <p:nvPr/>
        </p:nvSpPr>
        <p:spPr>
          <a:xfrm>
            <a:off x="2536628" y="3952154"/>
            <a:ext cx="1465425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Boundary is visible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3B9CFA-7B3D-400A-9ECE-7CDDBE2CB11F}"/>
              </a:ext>
            </a:extLst>
          </p:cNvPr>
          <p:cNvSpPr txBox="1"/>
          <p:nvPr/>
        </p:nvSpPr>
        <p:spPr>
          <a:xfrm>
            <a:off x="7222297" y="1859590"/>
            <a:ext cx="1196982" cy="1931753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F74B31-0BD4-4F1C-BA96-DBBEDF2018C1}"/>
              </a:ext>
            </a:extLst>
          </p:cNvPr>
          <p:cNvSpPr txBox="1"/>
          <p:nvPr/>
        </p:nvSpPr>
        <p:spPr>
          <a:xfrm>
            <a:off x="500159" y="3958814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Both side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use each other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703BFF-4409-4D4E-B032-1CFCAB352A49}"/>
              </a:ext>
            </a:extLst>
          </p:cNvPr>
          <p:cNvSpPr txBox="1"/>
          <p:nvPr/>
        </p:nvSpPr>
        <p:spPr>
          <a:xfrm>
            <a:off x="4965059" y="3950988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side  use other side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87449A5-8090-42B5-8BEC-194CF22D5EF7}"/>
              </a:ext>
            </a:extLst>
          </p:cNvPr>
          <p:cNvCxnSpPr>
            <a:cxnSpLocks/>
          </p:cNvCxnSpPr>
          <p:nvPr/>
        </p:nvCxnSpPr>
        <p:spPr>
          <a:xfrm flipV="1">
            <a:off x="6074155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8D7A1F6-17F1-4F74-8535-D4C5EEC9A273}"/>
              </a:ext>
            </a:extLst>
          </p:cNvPr>
          <p:cNvSpPr txBox="1"/>
          <p:nvPr/>
        </p:nvSpPr>
        <p:spPr>
          <a:xfrm>
            <a:off x="1384440" y="1225426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55C811-D2E2-47F4-8FE7-C8849B306B8E}"/>
              </a:ext>
            </a:extLst>
          </p:cNvPr>
          <p:cNvSpPr txBox="1"/>
          <p:nvPr/>
        </p:nvSpPr>
        <p:spPr>
          <a:xfrm>
            <a:off x="5907048" y="1243940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</p:spTree>
    <p:extLst>
      <p:ext uri="{BB962C8B-B14F-4D97-AF65-F5344CB8AC3E}">
        <p14:creationId xmlns:p14="http://schemas.microsoft.com/office/powerpoint/2010/main" val="289972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F583B0B-A2BA-4138-8D7A-1CB4636AAF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Confidential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Before Deblocking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6704D3-96C9-4DB9-9937-463AF4691509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12" name="Chart 11">
              <a:extLst>
                <a:ext uri="{FF2B5EF4-FFF2-40B4-BE49-F238E27FC236}">
                  <a16:creationId xmlns:a16="http://schemas.microsoft.com/office/drawing/2014/main" id="{6C55D9FC-B10D-4050-BBAE-8E38D3CD29E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824434289"/>
                </p:ext>
              </p:extLst>
            </p:nvPr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D364D55-6D44-4B8A-BE4A-5A2BA00E2358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2B967B-C3DF-48E7-844B-7A52C74BF49C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74E169-406E-450A-A00C-4ADFE292A61F}"/>
              </a:ext>
            </a:extLst>
          </p:cNvPr>
          <p:cNvCxnSpPr>
            <a:cxnSpLocks/>
          </p:cNvCxnSpPr>
          <p:nvPr/>
        </p:nvCxnSpPr>
        <p:spPr>
          <a:xfrm>
            <a:off x="4572000" y="2400300"/>
            <a:ext cx="0" cy="154686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74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After Deblocking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6D11F4BF-D92E-606E-788B-A1E616AE47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Confidential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0D38A2-68A0-A4BB-D67D-58432C173AD8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AD724C63-ABC3-75BE-8240-6FFCDFB8D786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74016C-ACBB-DFE8-CB8C-30A36D9B7E4B}"/>
                </a:ext>
              </a:extLst>
            </p:cNvPr>
            <p:cNvSpPr txBox="1"/>
            <p:nvPr/>
          </p:nvSpPr>
          <p:spPr>
            <a:xfrm>
              <a:off x="4354259" y="2881136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4C805C-96E6-466E-998B-D54256706629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1FE3FCE-52BB-C11F-45B6-3B75052953FD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7EEC8B-F9C9-566C-6C22-701770A6F281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D16CCF0-3B71-3E03-F757-26CEB42706A2}"/>
              </a:ext>
            </a:extLst>
          </p:cNvPr>
          <p:cNvCxnSpPr>
            <a:cxnSpLocks/>
          </p:cNvCxnSpPr>
          <p:nvPr/>
        </p:nvCxnSpPr>
        <p:spPr>
          <a:xfrm>
            <a:off x="4572000" y="2837876"/>
            <a:ext cx="0" cy="246221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75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One side</a:t>
            </a:r>
          </a:p>
        </p:txBody>
      </p:sp>
      <p:sp>
        <p:nvSpPr>
          <p:cNvPr id="13" name="Footer Placeholder 1">
            <a:extLst>
              <a:ext uri="{FF2B5EF4-FFF2-40B4-BE49-F238E27FC236}">
                <a16:creationId xmlns:a16="http://schemas.microsoft.com/office/drawing/2014/main" id="{A5B40187-E794-851C-2732-41F435C0F5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Confidential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ABE4D6-04C8-8ECD-31E9-7EFBAF068C17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806FE76A-C246-35F2-D54A-B0B4DF86093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B01F3D5-BECE-0F3C-9CD9-DDA77CD52C50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08B08A-6026-DEAF-7349-E07A34A45CD2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6994B1A-464E-21DC-17A8-C9A2D3E449D8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F4D19B-1FED-6AE6-BC05-42D91A31D2BE}"/>
              </a:ext>
            </a:extLst>
          </p:cNvPr>
          <p:cNvCxnSpPr>
            <a:cxnSpLocks/>
          </p:cNvCxnSpPr>
          <p:nvPr/>
        </p:nvCxnSpPr>
        <p:spPr>
          <a:xfrm>
            <a:off x="4572000" y="2837876"/>
            <a:ext cx="0" cy="1116904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85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One side + Compensation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E2DC09-D5D9-7E00-E914-302519D7B0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Confidential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B36B10-924F-FA99-B47B-424EE9BA17B6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E8E51441-AEBB-5C31-CB7A-343757F3DC2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D3CBE47-3C78-3985-4167-B6EC19757E9B}"/>
                </a:ext>
              </a:extLst>
            </p:cNvPr>
            <p:cNvSpPr txBox="1"/>
            <p:nvPr/>
          </p:nvSpPr>
          <p:spPr>
            <a:xfrm>
              <a:off x="4354259" y="2881136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0D2061-F7FB-34B1-6323-5FA034072F19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3BAC91-73D9-9433-EF69-DC47403C23AA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AFBB3A-8B54-FEAB-F6C6-1292D10FCF43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6A9236-1AA5-2DA7-24CA-C34E7402F983}"/>
              </a:ext>
            </a:extLst>
          </p:cNvPr>
          <p:cNvCxnSpPr>
            <a:cxnSpLocks/>
          </p:cNvCxnSpPr>
          <p:nvPr/>
        </p:nvCxnSpPr>
        <p:spPr>
          <a:xfrm>
            <a:off x="4191000" y="3127905"/>
            <a:ext cx="0" cy="798377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5952F6-C944-813C-BB9E-766404C6B12A}"/>
              </a:ext>
            </a:extLst>
          </p:cNvPr>
          <p:cNvCxnSpPr>
            <a:cxnSpLocks/>
          </p:cNvCxnSpPr>
          <p:nvPr/>
        </p:nvCxnSpPr>
        <p:spPr>
          <a:xfrm>
            <a:off x="3444240" y="3127905"/>
            <a:ext cx="0" cy="25908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CC29033-436A-734B-DD62-E0B64455238B}"/>
                  </a:ext>
                </a:extLst>
              </p:cNvPr>
              <p:cNvSpPr txBox="1"/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0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CC29033-436A-734B-DD62-E0B6445523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86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2716E-6 L 0.08438 -0.06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-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24826 -0.14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7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One side + Compensation (Final)</a:t>
            </a:r>
          </a:p>
        </p:txBody>
      </p:sp>
      <p:sp>
        <p:nvSpPr>
          <p:cNvPr id="13" name="Footer Placeholder 1">
            <a:extLst>
              <a:ext uri="{FF2B5EF4-FFF2-40B4-BE49-F238E27FC236}">
                <a16:creationId xmlns:a16="http://schemas.microsoft.com/office/drawing/2014/main" id="{46D12BBB-652E-E2EA-6AC6-8B62966EBA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Confidential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412B1C-6570-D533-3D58-97FDE4207351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43030AFE-4766-5662-C952-79D25672E21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464CC6-C39B-B11D-5A19-52C6431A86C7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6A8D488-2EB0-279E-FBBB-367E9C88E3AD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9EC39BC-8D4D-80BC-D86F-2D15D99588F6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242EE5-CB53-39F5-42B6-B8824CDA4F4E}"/>
                </a:ext>
              </a:extLst>
            </p:cNvPr>
            <p:cNvSpPr txBox="1"/>
            <p:nvPr/>
          </p:nvSpPr>
          <p:spPr>
            <a:xfrm rot="18505580">
              <a:off x="5616906" y="3069473"/>
              <a:ext cx="123303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Compensation</a:t>
              </a: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825731D-6AC1-F811-E28B-3A46777F4C4F}"/>
              </a:ext>
            </a:extLst>
          </p:cNvPr>
          <p:cNvCxnSpPr>
            <a:cxnSpLocks/>
          </p:cNvCxnSpPr>
          <p:nvPr/>
        </p:nvCxnSpPr>
        <p:spPr>
          <a:xfrm>
            <a:off x="4572000" y="3634740"/>
            <a:ext cx="0" cy="32004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B65E4C-0A24-CD56-8A92-06861F3FA7C7}"/>
                  </a:ext>
                </a:extLst>
              </p:cNvPr>
              <p:cNvSpPr txBox="1"/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0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B65E4C-0A24-CD56-8A92-06861F3FA7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0475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0B5B887-7CE8-4316-A89C-540603FC84CF}"/>
              </a:ext>
            </a:extLst>
          </p:cNvPr>
          <p:cNvSpPr/>
          <p:nvPr/>
        </p:nvSpPr>
        <p:spPr>
          <a:xfrm>
            <a:off x="563156" y="1667694"/>
            <a:ext cx="964417" cy="2325838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2472E5-CEDB-4595-A590-5132B6B970E0}"/>
              </a:ext>
            </a:extLst>
          </p:cNvPr>
          <p:cNvSpPr/>
          <p:nvPr/>
        </p:nvSpPr>
        <p:spPr>
          <a:xfrm>
            <a:off x="1532845" y="1667694"/>
            <a:ext cx="644810" cy="2325838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36430"/>
            <a:ext cx="4419600" cy="444961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Deblocking in VVC and ECM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9C2248-E5D3-0C1E-7E33-560550A1C1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2446808" y="1667694"/>
            <a:ext cx="1614498" cy="2324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F98AB7F-EC86-43B9-B064-16A402ED6F2D}"/>
              </a:ext>
            </a:extLst>
          </p:cNvPr>
          <p:cNvCxnSpPr>
            <a:cxnSpLocks/>
          </p:cNvCxnSpPr>
          <p:nvPr/>
        </p:nvCxnSpPr>
        <p:spPr>
          <a:xfrm flipV="1">
            <a:off x="1527573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>
            <a:extLst>
              <a:ext uri="{FF2B5EF4-FFF2-40B4-BE49-F238E27FC236}">
                <a16:creationId xmlns:a16="http://schemas.microsoft.com/office/drawing/2014/main" id="{22EBC58E-D28F-43AE-9F73-6A35EFB91747}"/>
              </a:ext>
            </a:extLst>
          </p:cNvPr>
          <p:cNvSpPr/>
          <p:nvPr/>
        </p:nvSpPr>
        <p:spPr>
          <a:xfrm rot="7200000">
            <a:off x="1036437" y="3154915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847F2CC8-9074-4776-9128-13B92FB5C365}"/>
              </a:ext>
            </a:extLst>
          </p:cNvPr>
          <p:cNvSpPr/>
          <p:nvPr/>
        </p:nvSpPr>
        <p:spPr>
          <a:xfrm rot="18000000">
            <a:off x="1381720" y="2080483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FE8776D9-8D23-42B2-9D93-EE1FBB36EC45}"/>
              </a:ext>
            </a:extLst>
          </p:cNvPr>
          <p:cNvSpPr/>
          <p:nvPr/>
        </p:nvSpPr>
        <p:spPr>
          <a:xfrm rot="900000">
            <a:off x="1366800" y="2100186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794AC43A-13A5-40F8-AB6D-92EF754A9988}"/>
              </a:ext>
            </a:extLst>
          </p:cNvPr>
          <p:cNvSpPr/>
          <p:nvPr/>
        </p:nvSpPr>
        <p:spPr>
          <a:xfrm>
            <a:off x="1527573" y="3584175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FA452D8-954F-4182-8A45-44F2B901B8C0}"/>
              </a:ext>
            </a:extLst>
          </p:cNvPr>
          <p:cNvSpPr/>
          <p:nvPr/>
        </p:nvSpPr>
        <p:spPr>
          <a:xfrm>
            <a:off x="5099179" y="1667694"/>
            <a:ext cx="964417" cy="2324072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239EEE-A73F-4DA3-986E-7B3DBFE28F61}"/>
              </a:ext>
            </a:extLst>
          </p:cNvPr>
          <p:cNvSpPr/>
          <p:nvPr/>
        </p:nvSpPr>
        <p:spPr>
          <a:xfrm>
            <a:off x="6068868" y="1667694"/>
            <a:ext cx="644810" cy="2324072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19DEEDA1-97B1-4AAD-BB56-9E5A0560DB80}"/>
              </a:ext>
            </a:extLst>
          </p:cNvPr>
          <p:cNvSpPr/>
          <p:nvPr/>
        </p:nvSpPr>
        <p:spPr>
          <a:xfrm rot="7200000">
            <a:off x="5572460" y="3191249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D74EBB81-9009-4A23-9E0B-E1DDF86A8935}"/>
              </a:ext>
            </a:extLst>
          </p:cNvPr>
          <p:cNvSpPr/>
          <p:nvPr/>
        </p:nvSpPr>
        <p:spPr>
          <a:xfrm rot="18000000">
            <a:off x="5917743" y="2017757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ultiplication Sign 29">
            <a:extLst>
              <a:ext uri="{FF2B5EF4-FFF2-40B4-BE49-F238E27FC236}">
                <a16:creationId xmlns:a16="http://schemas.microsoft.com/office/drawing/2014/main" id="{727C5A15-9CB9-4E5F-AA75-339044FA3B25}"/>
              </a:ext>
            </a:extLst>
          </p:cNvPr>
          <p:cNvSpPr/>
          <p:nvPr/>
        </p:nvSpPr>
        <p:spPr>
          <a:xfrm>
            <a:off x="6063596" y="3620509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D9CF1C6-3697-4329-A505-24CF15E28E55}"/>
              </a:ext>
            </a:extLst>
          </p:cNvPr>
          <p:cNvSpPr/>
          <p:nvPr/>
        </p:nvSpPr>
        <p:spPr>
          <a:xfrm>
            <a:off x="5923691" y="2094550"/>
            <a:ext cx="108359" cy="10835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EE4ECE-61EF-4513-B644-5EC2F32BDB6F}"/>
              </a:ext>
            </a:extLst>
          </p:cNvPr>
          <p:cNvSpPr txBox="1"/>
          <p:nvPr/>
        </p:nvSpPr>
        <p:spPr>
          <a:xfrm>
            <a:off x="2536628" y="3952154"/>
            <a:ext cx="1465425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Boundary is visible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F74B31-0BD4-4F1C-BA96-DBBEDF2018C1}"/>
              </a:ext>
            </a:extLst>
          </p:cNvPr>
          <p:cNvSpPr txBox="1"/>
          <p:nvPr/>
        </p:nvSpPr>
        <p:spPr>
          <a:xfrm>
            <a:off x="500159" y="3958814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Both side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use each other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703BFF-4409-4D4E-B032-1CFCAB352A49}"/>
              </a:ext>
            </a:extLst>
          </p:cNvPr>
          <p:cNvSpPr txBox="1"/>
          <p:nvPr/>
        </p:nvSpPr>
        <p:spPr>
          <a:xfrm>
            <a:off x="4958073" y="3950988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side  use other side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87449A5-8090-42B5-8BEC-194CF22D5EF7}"/>
              </a:ext>
            </a:extLst>
          </p:cNvPr>
          <p:cNvCxnSpPr>
            <a:cxnSpLocks/>
          </p:cNvCxnSpPr>
          <p:nvPr/>
        </p:nvCxnSpPr>
        <p:spPr>
          <a:xfrm flipV="1">
            <a:off x="6067169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8D7A1F6-17F1-4F74-8535-D4C5EEC9A273}"/>
              </a:ext>
            </a:extLst>
          </p:cNvPr>
          <p:cNvSpPr txBox="1"/>
          <p:nvPr/>
        </p:nvSpPr>
        <p:spPr>
          <a:xfrm>
            <a:off x="1384440" y="1225426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55C811-D2E2-47F4-8FE7-C8849B306B8E}"/>
              </a:ext>
            </a:extLst>
          </p:cNvPr>
          <p:cNvSpPr txBox="1"/>
          <p:nvPr/>
        </p:nvSpPr>
        <p:spPr>
          <a:xfrm>
            <a:off x="5900062" y="1243940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DB92610-9D6B-A9E8-3171-8829296E82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44" t="36199" r="63375" b="6334"/>
          <a:stretch/>
        </p:blipFill>
        <p:spPr bwMode="auto">
          <a:xfrm>
            <a:off x="6982413" y="1669190"/>
            <a:ext cx="1618488" cy="2322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513DB86-104E-42A0-B4B6-3BCD7BC31EB9}"/>
              </a:ext>
            </a:extLst>
          </p:cNvPr>
          <p:cNvSpPr txBox="1"/>
          <p:nvPr/>
        </p:nvSpPr>
        <p:spPr>
          <a:xfrm>
            <a:off x="6904304" y="3950988"/>
            <a:ext cx="1769774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Boundary is less visible</a:t>
            </a:r>
          </a:p>
        </p:txBody>
      </p:sp>
    </p:spTree>
    <p:extLst>
      <p:ext uri="{BB962C8B-B14F-4D97-AF65-F5344CB8AC3E}">
        <p14:creationId xmlns:p14="http://schemas.microsoft.com/office/powerpoint/2010/main" val="268792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CB65C26-DBA6-48DA-BAF7-B8B23E980C87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5607970" y="895090"/>
            <a:ext cx="3180041" cy="0"/>
          </a:xfrm>
          <a:prstGeom prst="straightConnector1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3850"/>
            <a:ext cx="1769432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Simulations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5320D8-1DAC-4962-B987-031D5A52F050}"/>
              </a:ext>
            </a:extLst>
          </p:cNvPr>
          <p:cNvSpPr/>
          <p:nvPr/>
        </p:nvSpPr>
        <p:spPr>
          <a:xfrm>
            <a:off x="4995065" y="680454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LMCS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AA2B901-A49E-4E2B-8DA2-8E70EB6FF130}"/>
              </a:ext>
            </a:extLst>
          </p:cNvPr>
          <p:cNvSpPr/>
          <p:nvPr/>
        </p:nvSpPr>
        <p:spPr>
          <a:xfrm>
            <a:off x="5821448" y="680454"/>
            <a:ext cx="612905" cy="42927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6E396BA-C21D-46BB-8A22-E9225B79DB03}"/>
              </a:ext>
            </a:extLst>
          </p:cNvPr>
          <p:cNvSpPr/>
          <p:nvPr/>
        </p:nvSpPr>
        <p:spPr>
          <a:xfrm>
            <a:off x="6908144" y="691982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BIF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C6A9C8D-832B-4876-8D44-8FBC2DBC9C9F}"/>
              </a:ext>
            </a:extLst>
          </p:cNvPr>
          <p:cNvSpPr/>
          <p:nvPr/>
        </p:nvSpPr>
        <p:spPr>
          <a:xfrm>
            <a:off x="7836751" y="691982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18A064C-B100-47A7-A94F-49BF0CAA024C}"/>
              </a:ext>
            </a:extLst>
          </p:cNvPr>
          <p:cNvSpPr/>
          <p:nvPr/>
        </p:nvSpPr>
        <p:spPr>
          <a:xfrm>
            <a:off x="6639277" y="836182"/>
            <a:ext cx="110778" cy="11077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09862CE-6E2E-42B6-87E5-01727AB1AB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6956968" y="213383"/>
            <a:ext cx="289412" cy="4166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8AB8701-5EF7-437E-9CA5-DA1AC87658B9}"/>
              </a:ext>
            </a:extLst>
          </p:cNvPr>
          <p:cNvCxnSpPr>
            <a:stCxn id="9" idx="0"/>
            <a:endCxn id="46" idx="1"/>
          </p:cNvCxnSpPr>
          <p:nvPr/>
        </p:nvCxnSpPr>
        <p:spPr>
          <a:xfrm rot="5400000" flipH="1" flipV="1">
            <a:off x="6618570" y="497784"/>
            <a:ext cx="414494" cy="262302"/>
          </a:xfrm>
          <a:prstGeom prst="bentConnector2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364A0A63-AEE6-467E-B320-26B2EA42A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17899"/>
              </p:ext>
            </p:extLst>
          </p:nvPr>
        </p:nvGraphicFramePr>
        <p:xfrm>
          <a:off x="4343933" y="2672918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3857524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376873889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96104160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410902963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090526351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34282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6330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Anchor (ECM6.0 with fixes) on Linux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007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735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199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880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989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234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8229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657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364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762472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BDC5556-B322-4C45-9C87-4893BA27CDC5}"/>
              </a:ext>
            </a:extLst>
          </p:cNvPr>
          <p:cNvCxnSpPr>
            <a:cxnSpLocks/>
            <a:stCxn id="67" idx="3"/>
          </p:cNvCxnSpPr>
          <p:nvPr/>
        </p:nvCxnSpPr>
        <p:spPr>
          <a:xfrm>
            <a:off x="5606623" y="1922563"/>
            <a:ext cx="3180041" cy="0"/>
          </a:xfrm>
          <a:prstGeom prst="straightConnector1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15756CAB-C7BD-4B06-8C5B-A81FDB277B9F}"/>
              </a:ext>
            </a:extLst>
          </p:cNvPr>
          <p:cNvSpPr/>
          <p:nvPr/>
        </p:nvSpPr>
        <p:spPr>
          <a:xfrm>
            <a:off x="4993718" y="1707927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LMCS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C0C5C67-0E0B-40DB-AD31-45DBD7B8AD54}"/>
              </a:ext>
            </a:extLst>
          </p:cNvPr>
          <p:cNvSpPr/>
          <p:nvPr/>
        </p:nvSpPr>
        <p:spPr>
          <a:xfrm>
            <a:off x="5820101" y="1707927"/>
            <a:ext cx="612905" cy="42927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Asymm</a:t>
            </a:r>
            <a:endParaRPr lang="en-US" sz="1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566FD0F-8581-402C-9546-990C8056924B}"/>
              </a:ext>
            </a:extLst>
          </p:cNvPr>
          <p:cNvSpPr/>
          <p:nvPr/>
        </p:nvSpPr>
        <p:spPr>
          <a:xfrm>
            <a:off x="6906797" y="1719455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BIF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34C678A-0282-49E0-9F03-849B710AF878}"/>
              </a:ext>
            </a:extLst>
          </p:cNvPr>
          <p:cNvSpPr/>
          <p:nvPr/>
        </p:nvSpPr>
        <p:spPr>
          <a:xfrm>
            <a:off x="7835404" y="1719455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1966A27E-6671-493F-B6AA-8A005209C513}"/>
              </a:ext>
            </a:extLst>
          </p:cNvPr>
          <p:cNvSpPr/>
          <p:nvPr/>
        </p:nvSpPr>
        <p:spPr>
          <a:xfrm>
            <a:off x="6637930" y="1863655"/>
            <a:ext cx="110778" cy="11077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C18300E6-65AB-44EC-935E-399AB8B25A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6955621" y="1240856"/>
            <a:ext cx="289412" cy="4166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3" name="Straight Arrow Connector 13">
            <a:extLst>
              <a:ext uri="{FF2B5EF4-FFF2-40B4-BE49-F238E27FC236}">
                <a16:creationId xmlns:a16="http://schemas.microsoft.com/office/drawing/2014/main" id="{E8580B9B-23CC-407D-8516-6D26FC8BD15F}"/>
              </a:ext>
            </a:extLst>
          </p:cNvPr>
          <p:cNvCxnSpPr>
            <a:stCxn id="71" idx="0"/>
            <a:endCxn id="72" idx="1"/>
          </p:cNvCxnSpPr>
          <p:nvPr/>
        </p:nvCxnSpPr>
        <p:spPr>
          <a:xfrm rot="5400000" flipH="1" flipV="1">
            <a:off x="6617223" y="1525257"/>
            <a:ext cx="414494" cy="262302"/>
          </a:xfrm>
          <a:prstGeom prst="bentConnector2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243B7AA-DC9E-4E67-B3B6-E50D6C513E05}"/>
              </a:ext>
            </a:extLst>
          </p:cNvPr>
          <p:cNvSpPr txBox="1"/>
          <p:nvPr/>
        </p:nvSpPr>
        <p:spPr>
          <a:xfrm>
            <a:off x="4095307" y="742799"/>
            <a:ext cx="9812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Anchor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4D8A059-0B63-4DA2-9524-267CE7ECBFDA}"/>
              </a:ext>
            </a:extLst>
          </p:cNvPr>
          <p:cNvSpPr txBox="1"/>
          <p:nvPr/>
        </p:nvSpPr>
        <p:spPr>
          <a:xfrm>
            <a:off x="4303861" y="1764813"/>
            <a:ext cx="9812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Test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AB0064C-B852-4D09-A9F6-D3ADD78FEA84}"/>
              </a:ext>
            </a:extLst>
          </p:cNvPr>
          <p:cNvSpPr txBox="1"/>
          <p:nvPr/>
        </p:nvSpPr>
        <p:spPr>
          <a:xfrm>
            <a:off x="468036" y="979002"/>
            <a:ext cx="2564276" cy="723275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Anchor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GDR is enabled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Deblocking is </a:t>
            </a: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disabled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at VB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210B07C-9FE0-4EE3-B261-E628882A0EBA}"/>
              </a:ext>
            </a:extLst>
          </p:cNvPr>
          <p:cNvSpPr txBox="1"/>
          <p:nvPr/>
        </p:nvSpPr>
        <p:spPr>
          <a:xfrm>
            <a:off x="463406" y="1875656"/>
            <a:ext cx="3357652" cy="723275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Test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GDR is enabled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Asymmetric Deblocking is </a:t>
            </a: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enabled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at VB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789FB27-5A77-43D2-B9C6-470076A03EDA}"/>
              </a:ext>
            </a:extLst>
          </p:cNvPr>
          <p:cNvSpPr/>
          <p:nvPr/>
        </p:nvSpPr>
        <p:spPr>
          <a:xfrm>
            <a:off x="8835322" y="836182"/>
            <a:ext cx="110778" cy="110778"/>
          </a:xfrm>
          <a:prstGeom prst="ellipse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742D0A4-4764-4E29-980A-80A39E27DCAE}"/>
              </a:ext>
            </a:extLst>
          </p:cNvPr>
          <p:cNvSpPr/>
          <p:nvPr/>
        </p:nvSpPr>
        <p:spPr>
          <a:xfrm>
            <a:off x="8833975" y="1863655"/>
            <a:ext cx="110778" cy="110778"/>
          </a:xfrm>
          <a:prstGeom prst="ellipse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18501795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7092AD5A-4CE5-4773-BF93-6D6DB7408C1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698988B5-A313-4CCB-89DF-0DDD3D9198C3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28B96935-75A3-45C3-B952-270EAB031D7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DAF288A5-0DDE-473A-9EE7-EF501D2D44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8CB0855B-22DF-415F-BBA5-182520E1EB51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CF203275-5EF3-4029-A1C6-B627982950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TPIUP4UINT44-414182663-112704</_dlc_DocId>
    <_dlc_DocIdUrl xmlns="71c5aaf6-e6ce-465b-b873-5148d2a4c105">
      <Url>https://nokia.sharepoint.com/sites/GDR/Content/_layouts/15/DocIdRedir.aspx?ID=TPIUP4UINT44-414182663-112704</Url>
      <Description>TPIUP4UINT44-414182663-112704</Description>
    </_dlc_DocIdUrl>
    <SharedWithUsers xmlns="fd8232fc-560c-4d1c-a116-02505f9f5a3f">
      <UserInfo>
        <DisplayName>Mion, Marcello (Nokia - IT/Vimercate)</DisplayName>
        <AccountId>30470</AccountId>
        <AccountType/>
      </UserInfo>
      <UserInfo>
        <DisplayName>Greijula, Sirkku (Nokia - FI/Tampere)</DisplayName>
        <AccountId>21237</AccountId>
        <AccountType/>
      </UserInfo>
      <UserInfo>
        <DisplayName>Gupta, Uvnik (Nokia - IN/Bangalore)</DisplayName>
        <AccountId>22035</AccountId>
        <AccountType/>
      </UserInfo>
      <UserInfo>
        <DisplayName>Che Haron, Firdaus (Nokia - MY/Kuala Lumpur)</DisplayName>
        <AccountId>12061</AccountId>
        <AccountType/>
      </UserInfo>
      <UserInfo>
        <DisplayName>Martins Joao Cruz, Catarina (Nokia - DE/Munich)</DisplayName>
        <AccountId>2894</AccountId>
        <AccountType/>
      </UserInfo>
      <UserInfo>
        <DisplayName>Gero</DisplayName>
        <AccountId>10416</AccountId>
        <AccountType/>
      </UserInfo>
    </SharedWithUsers>
    <TaxCatchAll xmlns="71c5aaf6-e6ce-465b-b873-5148d2a4c105" xsi:nil="true"/>
    <lcf76f155ced4ddcb4097134ff3c332f xmlns="ec856b95-3449-4df4-84ab-7c9335d43daf">
      <Terms xmlns="http://schemas.microsoft.com/office/infopath/2007/PartnerControls"/>
    </lcf76f155ced4ddcb4097134ff3c332f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CC785F8F7E1D47AB226657B6D73C41" ma:contentTypeVersion="16" ma:contentTypeDescription="Create a new document." ma:contentTypeScope="" ma:versionID="cc78499cf2c5884eb9268c3ad0a0f6c2">
  <xsd:schema xmlns:xsd="http://www.w3.org/2001/XMLSchema" xmlns:xs="http://www.w3.org/2001/XMLSchema" xmlns:p="http://schemas.microsoft.com/office/2006/metadata/properties" xmlns:ns2="71c5aaf6-e6ce-465b-b873-5148d2a4c105" xmlns:ns3="fd8232fc-560c-4d1c-a116-02505f9f5a3f" xmlns:ns4="ec856b95-3449-4df4-84ab-7c9335d43daf" targetNamespace="http://schemas.microsoft.com/office/2006/metadata/properties" ma:root="true" ma:fieldsID="9e0f372f9e45603c0744a18e2f5d2005" ns2:_="" ns3:_="" ns4:_="">
    <xsd:import namespace="71c5aaf6-e6ce-465b-b873-5148d2a4c105"/>
    <xsd:import namespace="fd8232fc-560c-4d1c-a116-02505f9f5a3f"/>
    <xsd:import namespace="ec856b95-3449-4df4-84ab-7c9335d43d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SharedWithUsers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1" ma:internalName="HideFromDelve">
      <xsd:simpleType>
        <xsd:restriction base="dms:Boolean"/>
      </xsd:simpleType>
    </xsd:element>
    <xsd:element name="TaxCatchAll" ma:index="27" nillable="true" ma:displayName="Taxonomy Catch All Column" ma:hidden="true" ma:list="{959fb2cd-2012-47b3-96d2-190372fe2b19}" ma:internalName="TaxCatchAll" ma:showField="CatchAllData" ma:web="8a728f3f-4973-4645-b7d4-10fa587b02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8232fc-560c-4d1c-a116-02505f9f5a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856b95-3449-4df4-84ab-7c9335d43d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71c5aaf6-e6ce-465b-b873-5148d2a4c105"/>
    <ds:schemaRef ds:uri="fd8232fc-560c-4d1c-a116-02505f9f5a3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c856b95-3449-4df4-84ab-7c9335d43da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1BA650-A615-49E3-9AAB-377D55888963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9643636C-181C-44AE-BBF1-45AA92980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fd8232fc-560c-4d1c-a116-02505f9f5a3f"/>
    <ds:schemaRef ds:uri="ec856b95-3449-4df4-84ab-7c9335d43d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2021 v1.1</Template>
  <TotalTime>11525</TotalTime>
  <Words>359</Words>
  <Application>Microsoft Office PowerPoint</Application>
  <PresentationFormat>On-screen Show (16:9)</PresentationFormat>
  <Paragraphs>137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Arial</vt:lpstr>
      <vt:lpstr>Calibri</vt:lpstr>
      <vt:lpstr>Cambria Math</vt:lpstr>
      <vt:lpstr>Century Gothic</vt:lpstr>
      <vt:lpstr>Nokia Pure Headline Ultra Light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JVET-AB0171 AHG 7: Asymmetric Deblocking  at Virtual Boundaries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Anthony</dc:creator>
  <cp:lastModifiedBy>Hong, Seungwook (Nokia - US/San Diego)</cp:lastModifiedBy>
  <cp:revision>131</cp:revision>
  <dcterms:created xsi:type="dcterms:W3CDTF">2021-01-15T16:16:05Z</dcterms:created>
  <dcterms:modified xsi:type="dcterms:W3CDTF">2022-10-25T06:06:38Z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0x01010059CC785F8F7E1D47AB226657B6D73C41</vt:lpwstr>
  </property>
  <property fmtid="{D5CDD505-2E9C-101B-9397-08002B2CF9AE}" pid="3" name="_dlc_DocIdItemGuid">
    <vt:lpwstr>43e6e36a-2772-43c1-bb2e-60e0797bd859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