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9"/>
  </p:notesMasterIdLst>
  <p:handoutMasterIdLst>
    <p:handoutMasterId r:id="rId10"/>
  </p:handoutMasterIdLst>
  <p:sldIdLst>
    <p:sldId id="1116" r:id="rId5"/>
    <p:sldId id="1426" r:id="rId6"/>
    <p:sldId id="1418" r:id="rId7"/>
    <p:sldId id="88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0B5F88-B226-400A-BDF8-4DC0B63654F1}" v="6" dt="2022-04-20T17:11:10.6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50" autoAdjust="0"/>
    <p:restoredTop sz="94660"/>
  </p:normalViewPr>
  <p:slideViewPr>
    <p:cSldViewPr snapToGrid="0">
      <p:cViewPr varScale="1">
        <p:scale>
          <a:sx n="120" d="100"/>
          <a:sy n="120" d="100"/>
        </p:scale>
        <p:origin x="822"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rice Le Leannec" userId="a85ca242-9e1c-4cd3-8567-4cbd72e914bf" providerId="ADAL" clId="{DB0B5F88-B226-400A-BDF8-4DC0B63654F1}"/>
    <pc:docChg chg="modSld">
      <pc:chgData name="Fabrice Le Leannec" userId="a85ca242-9e1c-4cd3-8567-4cbd72e914bf" providerId="ADAL" clId="{DB0B5F88-B226-400A-BDF8-4DC0B63654F1}" dt="2022-04-20T17:11:10.633" v="5" actId="1076"/>
      <pc:docMkLst>
        <pc:docMk/>
      </pc:docMkLst>
      <pc:sldChg chg="addSp modSp">
        <pc:chgData name="Fabrice Le Leannec" userId="a85ca242-9e1c-4cd3-8567-4cbd72e914bf" providerId="ADAL" clId="{DB0B5F88-B226-400A-BDF8-4DC0B63654F1}" dt="2022-04-20T17:11:10.633" v="5" actId="1076"/>
        <pc:sldMkLst>
          <pc:docMk/>
          <pc:sldMk cId="1371011236" sldId="1116"/>
        </pc:sldMkLst>
        <pc:picChg chg="add mod">
          <ac:chgData name="Fabrice Le Leannec" userId="a85ca242-9e1c-4cd3-8567-4cbd72e914bf" providerId="ADAL" clId="{DB0B5F88-B226-400A-BDF8-4DC0B63654F1}" dt="2022-04-20T17:11:10.633" v="5" actId="1076"/>
          <ac:picMkLst>
            <pc:docMk/>
            <pc:sldMk cId="1371011236" sldId="1116"/>
            <ac:picMk id="3074" creationId="{ABD59C01-8427-49C8-9D71-C86010EFC49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10/22/2022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22.10.2022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Zhi Zhang, Han Huang, Yan Zhang, Patrick Garus,</a:t>
            </a:r>
          </a:p>
          <a:p>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JVET-AB0168</a:t>
            </a:r>
            <a:br>
              <a:rPr lang="en-US" sz="3600" dirty="0"/>
            </a:br>
            <a:r>
              <a:rPr lang="en-CA" sz="3600" dirty="0"/>
              <a:t>Non-EE2: Pixel based affine motion compensation</a:t>
            </a:r>
            <a:endParaRPr lang="en-US" sz="3600" dirty="0"/>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Introduction and Proposal </a:t>
            </a:r>
          </a:p>
        </p:txBody>
      </p:sp>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502444" y="1279594"/>
            <a:ext cx="11179967" cy="2020197"/>
          </a:xfrm>
        </p:spPr>
        <p:txBody>
          <a:bodyPr/>
          <a:lstStyle/>
          <a:p>
            <a:pPr marL="342900" lvl="4" indent="-342900">
              <a:buFont typeface="Wingdings" panose="05000000000000000000" pitchFamily="2" charset="2"/>
              <a:buChar char="Ø"/>
            </a:pPr>
            <a:r>
              <a:rPr lang="en-US" sz="2400" dirty="0"/>
              <a:t>In ECM, subblock based affine MC is applied</a:t>
            </a:r>
          </a:p>
          <a:p>
            <a:pPr marL="342900" lvl="4" indent="-342900">
              <a:buClr>
                <a:schemeClr val="accent1"/>
              </a:buClr>
              <a:buFont typeface="Arial" panose="020B0604020202020204" pitchFamily="34" charset="0"/>
              <a:buChar char="•"/>
            </a:pPr>
            <a:r>
              <a:rPr lang="en-US" sz="2000" dirty="0"/>
              <a:t>Minimum subblock size is set to 4×4</a:t>
            </a:r>
          </a:p>
          <a:p>
            <a:pPr marL="342900" lvl="4" indent="-342900">
              <a:buClr>
                <a:schemeClr val="accent1"/>
              </a:buClr>
              <a:buFont typeface="Arial" panose="020B0604020202020204" pitchFamily="34" charset="0"/>
              <a:buChar char="•"/>
            </a:pPr>
            <a:r>
              <a:rPr lang="en-US" sz="2000" dirty="0"/>
              <a:t>Adaptive subblock size M×N is determined by checking MV difference, 4≤M≤W, 4≤N≤H </a:t>
            </a:r>
          </a:p>
          <a:p>
            <a:pPr marL="342900" lvl="4" indent="-342900">
              <a:buClr>
                <a:schemeClr val="accent1"/>
              </a:buClr>
              <a:buFont typeface="Arial" panose="020B0604020202020204" pitchFamily="34" charset="0"/>
              <a:buChar char="•"/>
            </a:pPr>
            <a:r>
              <a:rPr lang="en-US" sz="2000" dirty="0"/>
              <a:t>Predicted block may be further refined by PROF, LIC, OMBC</a:t>
            </a:r>
          </a:p>
        </p:txBody>
      </p:sp>
      <p:sp>
        <p:nvSpPr>
          <p:cNvPr id="8" name="Content Placeholder 4">
            <a:extLst>
              <a:ext uri="{FF2B5EF4-FFF2-40B4-BE49-F238E27FC236}">
                <a16:creationId xmlns:a16="http://schemas.microsoft.com/office/drawing/2014/main" id="{83F2DC78-505E-2D36-35E8-70569B3027A9}"/>
              </a:ext>
            </a:extLst>
          </p:cNvPr>
          <p:cNvSpPr txBox="1">
            <a:spLocks/>
          </p:cNvSpPr>
          <p:nvPr/>
        </p:nvSpPr>
        <p:spPr>
          <a:xfrm>
            <a:off x="502444" y="3339881"/>
            <a:ext cx="11089751" cy="2020198"/>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v"/>
            </a:pPr>
            <a:r>
              <a:rPr lang="sv-SE" sz="2400" dirty="0"/>
              <a:t>Adaptive pixel based / subblock based affine MC on Luma</a:t>
            </a:r>
          </a:p>
          <a:p>
            <a:pPr marL="342900" lvl="4" indent="-342900">
              <a:buClr>
                <a:schemeClr val="accent1"/>
              </a:buClr>
              <a:buFont typeface="Arial" panose="020B0604020202020204" pitchFamily="34" charset="0"/>
              <a:buChar char="•"/>
            </a:pPr>
            <a:r>
              <a:rPr lang="en-US" sz="2000" dirty="0"/>
              <a:t>Minimum subblock size is set to 1×1 when OBMC flag is false, Otherwise 4×4</a:t>
            </a:r>
          </a:p>
          <a:p>
            <a:pPr marL="342900" lvl="4" indent="-342900">
              <a:buClr>
                <a:schemeClr val="accent1"/>
              </a:buClr>
              <a:buFont typeface="Arial" panose="020B0604020202020204" pitchFamily="34" charset="0"/>
              <a:buChar char="•"/>
            </a:pPr>
            <a:r>
              <a:rPr lang="en-US" sz="2000" dirty="0"/>
              <a:t>Adaptive subblock size M×N is determined by checking MV difference</a:t>
            </a:r>
          </a:p>
          <a:p>
            <a:pPr marL="342900" lvl="4" indent="-342900">
              <a:buClr>
                <a:schemeClr val="accent1"/>
              </a:buClr>
              <a:buFont typeface="Arial" panose="020B0604020202020204" pitchFamily="34" charset="0"/>
              <a:buChar char="•"/>
            </a:pPr>
            <a:r>
              <a:rPr lang="en-US" sz="2000" dirty="0"/>
              <a:t>When M &lt; 4 or N &lt; 4, PROF is disabled</a:t>
            </a:r>
          </a:p>
        </p:txBody>
      </p:sp>
      <p:sp>
        <p:nvSpPr>
          <p:cNvPr id="2" name="Content Placeholder 4">
            <a:extLst>
              <a:ext uri="{FF2B5EF4-FFF2-40B4-BE49-F238E27FC236}">
                <a16:creationId xmlns:a16="http://schemas.microsoft.com/office/drawing/2014/main" id="{AE14079F-54E0-1CE6-1D6C-586E182A3E47}"/>
              </a:ext>
            </a:extLst>
          </p:cNvPr>
          <p:cNvSpPr txBox="1">
            <a:spLocks/>
          </p:cNvSpPr>
          <p:nvPr/>
        </p:nvSpPr>
        <p:spPr>
          <a:xfrm>
            <a:off x="495300" y="5360079"/>
            <a:ext cx="11089751" cy="1064575"/>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v"/>
            </a:pPr>
            <a:r>
              <a:rPr lang="sv-SE" sz="2400" dirty="0"/>
              <a:t>OBMC flag is signaled only for affine AMVP block without MHP</a:t>
            </a:r>
          </a:p>
          <a:p>
            <a:pPr marL="342900" lvl="4" indent="-342900">
              <a:buClr>
                <a:schemeClr val="accent1"/>
              </a:buClr>
              <a:buFont typeface="Arial" panose="020B0604020202020204" pitchFamily="34" charset="0"/>
              <a:buChar char="•"/>
            </a:pPr>
            <a:r>
              <a:rPr lang="en-US" sz="2000" dirty="0"/>
              <a:t>OBMC enabling condition in ECM is unchanged, e.g. block size &gt; 16 and LIC flag is false</a:t>
            </a:r>
          </a:p>
        </p:txBody>
      </p:sp>
    </p:spTree>
    <p:extLst>
      <p:ext uri="{BB962C8B-B14F-4D97-AF65-F5344CB8AC3E}">
        <p14:creationId xmlns:p14="http://schemas.microsoft.com/office/powerpoint/2010/main" val="117330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t>Simulation Results</a:t>
            </a:r>
          </a:p>
        </p:txBody>
      </p:sp>
      <p:graphicFrame>
        <p:nvGraphicFramePr>
          <p:cNvPr id="12" name="Table 11">
            <a:extLst>
              <a:ext uri="{FF2B5EF4-FFF2-40B4-BE49-F238E27FC236}">
                <a16:creationId xmlns:a16="http://schemas.microsoft.com/office/drawing/2014/main" id="{8FB8F6F5-103D-4639-9FD8-5EC115D32696}"/>
              </a:ext>
            </a:extLst>
          </p:cNvPr>
          <p:cNvGraphicFramePr>
            <a:graphicFrameLocks noGrp="1"/>
          </p:cNvGraphicFramePr>
          <p:nvPr>
            <p:extLst>
              <p:ext uri="{D42A27DB-BD31-4B8C-83A1-F6EECF244321}">
                <p14:modId xmlns:p14="http://schemas.microsoft.com/office/powerpoint/2010/main" val="2488220688"/>
              </p:ext>
            </p:extLst>
          </p:nvPr>
        </p:nvGraphicFramePr>
        <p:xfrm>
          <a:off x="493776" y="1413566"/>
          <a:ext cx="5170716" cy="2169795"/>
        </p:xfrm>
        <a:graphic>
          <a:graphicData uri="http://schemas.openxmlformats.org/drawingml/2006/table">
            <a:tbl>
              <a:tblPr firstRow="1" firstCol="1" bandRow="1">
                <a:tableStyleId>{5C22544A-7EE6-4342-B048-85BDC9FD1C3A}</a:tableStyleId>
              </a:tblPr>
              <a:tblGrid>
                <a:gridCol w="861786">
                  <a:extLst>
                    <a:ext uri="{9D8B030D-6E8A-4147-A177-3AD203B41FA5}">
                      <a16:colId xmlns:a16="http://schemas.microsoft.com/office/drawing/2014/main" val="2834666537"/>
                    </a:ext>
                  </a:extLst>
                </a:gridCol>
                <a:gridCol w="861786">
                  <a:extLst>
                    <a:ext uri="{9D8B030D-6E8A-4147-A177-3AD203B41FA5}">
                      <a16:colId xmlns:a16="http://schemas.microsoft.com/office/drawing/2014/main" val="3963820650"/>
                    </a:ext>
                  </a:extLst>
                </a:gridCol>
                <a:gridCol w="861786">
                  <a:extLst>
                    <a:ext uri="{9D8B030D-6E8A-4147-A177-3AD203B41FA5}">
                      <a16:colId xmlns:a16="http://schemas.microsoft.com/office/drawing/2014/main" val="2603373683"/>
                    </a:ext>
                  </a:extLst>
                </a:gridCol>
                <a:gridCol w="861786">
                  <a:extLst>
                    <a:ext uri="{9D8B030D-6E8A-4147-A177-3AD203B41FA5}">
                      <a16:colId xmlns:a16="http://schemas.microsoft.com/office/drawing/2014/main" val="71861100"/>
                    </a:ext>
                  </a:extLst>
                </a:gridCol>
                <a:gridCol w="861786">
                  <a:extLst>
                    <a:ext uri="{9D8B030D-6E8A-4147-A177-3AD203B41FA5}">
                      <a16:colId xmlns:a16="http://schemas.microsoft.com/office/drawing/2014/main" val="3329844411"/>
                    </a:ext>
                  </a:extLst>
                </a:gridCol>
                <a:gridCol w="861786">
                  <a:extLst>
                    <a:ext uri="{9D8B030D-6E8A-4147-A177-3AD203B41FA5}">
                      <a16:colId xmlns:a16="http://schemas.microsoft.com/office/drawing/2014/main" val="2761270125"/>
                    </a:ext>
                  </a:extLst>
                </a:gridCol>
              </a:tblGrid>
              <a:tr h="161925">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 Main 10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4376781"/>
                  </a:ext>
                </a:extLst>
              </a:tr>
              <a:tr h="161925">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ECM-6.0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3953828"/>
                  </a:ext>
                </a:extLst>
              </a:tr>
              <a:tr h="161925">
                <a:tc>
                  <a:txBody>
                    <a:bodyPr/>
                    <a:lstStyle/>
                    <a:p>
                      <a:endParaRPr lang="en-US" sz="14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483323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-0.09%</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kern="1200" dirty="0">
                          <a:solidFill>
                            <a:schemeClr val="dk1"/>
                          </a:solidFill>
                          <a:effectLst/>
                          <a:latin typeface="+mn-lt"/>
                          <a:ea typeface="+mn-ea"/>
                          <a:cs typeface="+mn-cs"/>
                        </a:rPr>
                        <a:t>103%</a:t>
                      </a:r>
                      <a:endParaRPr lang="en-US" sz="12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kern="1200" dirty="0">
                          <a:solidFill>
                            <a:schemeClr val="dk1"/>
                          </a:solidFill>
                          <a:effectLst/>
                          <a:latin typeface="+mn-lt"/>
                          <a:ea typeface="+mn-ea"/>
                          <a:cs typeface="+mn-cs"/>
                        </a:rPr>
                        <a:t>101%</a:t>
                      </a:r>
                      <a:endParaRPr lang="en-US" sz="12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2187539629"/>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-0.15%</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0.09%</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kern="1200" dirty="0">
                          <a:solidFill>
                            <a:schemeClr val="dk1"/>
                          </a:solidFill>
                          <a:effectLst/>
                          <a:latin typeface="+mn-lt"/>
                          <a:ea typeface="+mn-ea"/>
                          <a:cs typeface="+mn-cs"/>
                        </a:rPr>
                        <a:t>103%</a:t>
                      </a:r>
                      <a:endParaRPr lang="en-US" sz="12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kern="1200" dirty="0">
                          <a:solidFill>
                            <a:schemeClr val="dk1"/>
                          </a:solidFill>
                          <a:effectLst/>
                          <a:latin typeface="+mn-lt"/>
                          <a:ea typeface="+mn-ea"/>
                          <a:cs typeface="+mn-cs"/>
                        </a:rPr>
                        <a:t>102%</a:t>
                      </a:r>
                      <a:endParaRPr lang="en-US" sz="12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157768012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-0.18%</a:t>
                      </a:r>
                    </a:p>
                  </a:txBody>
                  <a:tcPr marL="9525" marR="9525" marT="9525" marB="0" anchor="ctr"/>
                </a:tc>
                <a:tc>
                  <a:txBody>
                    <a:bodyPr/>
                    <a:lstStyle/>
                    <a:p>
                      <a:pPr algn="ctr" fontAlgn="ctr"/>
                      <a:r>
                        <a:rPr lang="en-US" sz="1200" kern="1200" dirty="0">
                          <a:solidFill>
                            <a:schemeClr val="dk1"/>
                          </a:solidFill>
                          <a:effectLst/>
                          <a:latin typeface="+mn-lt"/>
                          <a:ea typeface="+mn-ea"/>
                          <a:cs typeface="+mn-cs"/>
                        </a:rPr>
                        <a:t>102%</a:t>
                      </a:r>
                    </a:p>
                  </a:txBody>
                  <a:tcPr marL="9525" marR="9525" marT="9525" marB="0" anchor="ctr"/>
                </a:tc>
                <a:tc>
                  <a:txBody>
                    <a:bodyPr/>
                    <a:lstStyle/>
                    <a:p>
                      <a:pPr algn="ctr" fontAlgn="ctr"/>
                      <a:r>
                        <a:rPr lang="en-US" sz="1200" kern="1200" dirty="0">
                          <a:solidFill>
                            <a:schemeClr val="dk1"/>
                          </a:solidFill>
                          <a:effectLst/>
                          <a:latin typeface="+mn-lt"/>
                          <a:ea typeface="+mn-ea"/>
                          <a:cs typeface="+mn-cs"/>
                        </a:rPr>
                        <a:t>101%</a:t>
                      </a:r>
                    </a:p>
                  </a:txBody>
                  <a:tcPr marL="9525" marR="9525" marT="9525" marB="0" anchor="ctr"/>
                </a:tc>
                <a:extLst>
                  <a:ext uri="{0D108BD9-81ED-4DB2-BD59-A6C34878D82A}">
                    <a16:rowId xmlns:a16="http://schemas.microsoft.com/office/drawing/2014/main" val="36157989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-0.05%</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-0.06%</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0.00%</a:t>
                      </a:r>
                    </a:p>
                  </a:txBody>
                  <a:tcPr marL="9525" marR="9525" marT="9525" marB="0" anchor="ctr"/>
                </a:tc>
                <a:tc>
                  <a:txBody>
                    <a:bodyPr/>
                    <a:lstStyle/>
                    <a:p>
                      <a:pPr algn="ctr" fontAlgn="ctr"/>
                      <a:r>
                        <a:rPr lang="en-US" sz="1200" kern="1200" dirty="0">
                          <a:solidFill>
                            <a:schemeClr val="dk1"/>
                          </a:solidFill>
                          <a:effectLst/>
                          <a:latin typeface="+mn-lt"/>
                          <a:ea typeface="+mn-ea"/>
                          <a:cs typeface="+mn-cs"/>
                        </a:rPr>
                        <a:t>99%</a:t>
                      </a:r>
                    </a:p>
                  </a:txBody>
                  <a:tcPr marL="9525" marR="9525" marT="9525" marB="0" anchor="ctr"/>
                </a:tc>
                <a:tc>
                  <a:txBody>
                    <a:bodyPr/>
                    <a:lstStyle/>
                    <a:p>
                      <a:pPr algn="ctr" fontAlgn="ctr"/>
                      <a:r>
                        <a:rPr lang="en-US" sz="1200" kern="1200" dirty="0">
                          <a:solidFill>
                            <a:schemeClr val="dk1"/>
                          </a:solidFill>
                          <a:effectLst/>
                          <a:latin typeface="+mn-lt"/>
                          <a:ea typeface="+mn-ea"/>
                          <a:cs typeface="+mn-cs"/>
                        </a:rPr>
                        <a:t>97%</a:t>
                      </a:r>
                    </a:p>
                  </a:txBody>
                  <a:tcPr marL="9525" marR="9525" marT="9525" marB="0" anchor="ctr"/>
                </a:tc>
                <a:extLst>
                  <a:ext uri="{0D108BD9-81ED-4DB2-BD59-A6C34878D82A}">
                    <a16:rowId xmlns:a16="http://schemas.microsoft.com/office/drawing/2014/main" val="31198459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178070308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-0.11%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-0.05%</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2940516987"/>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algn="ctr" fontAlgn="ctr"/>
                      <a:r>
                        <a:rPr lang="en-US" sz="1200" kern="1200" dirty="0">
                          <a:solidFill>
                            <a:schemeClr val="dk1"/>
                          </a:solidFill>
                          <a:effectLst/>
                          <a:latin typeface="+mn-lt"/>
                          <a:ea typeface="+mn-ea"/>
                          <a:cs typeface="+mn-cs"/>
                        </a:rPr>
                        <a:t>0.01%</a:t>
                      </a:r>
                    </a:p>
                  </a:txBody>
                  <a:tcPr marL="9525" marR="9525" marT="9525" marB="0" anchor="ctr"/>
                </a:tc>
                <a:tc>
                  <a:txBody>
                    <a:bodyPr/>
                    <a:lstStyle/>
                    <a:p>
                      <a:pPr algn="ctr" fontAlgn="ctr"/>
                      <a:r>
                        <a:rPr lang="en-US" sz="1200" kern="1200" dirty="0">
                          <a:solidFill>
                            <a:schemeClr val="dk1"/>
                          </a:solidFill>
                          <a:effectLst/>
                          <a:latin typeface="+mn-lt"/>
                          <a:ea typeface="+mn-ea"/>
                          <a:cs typeface="+mn-cs"/>
                        </a:rPr>
                        <a:t>-0.03%</a:t>
                      </a:r>
                    </a:p>
                  </a:txBody>
                  <a:tcPr marL="9525" marR="9525" marT="9525" marB="0" anchor="ctr"/>
                </a:tc>
                <a:tc>
                  <a:txBody>
                    <a:bodyPr/>
                    <a:lstStyle/>
                    <a:p>
                      <a:pPr algn="ctr" fontAlgn="ctr"/>
                      <a:r>
                        <a:rPr lang="en-US" sz="1200" kern="1200" dirty="0">
                          <a:solidFill>
                            <a:schemeClr val="dk1"/>
                          </a:solidFill>
                          <a:effectLst/>
                          <a:latin typeface="+mn-lt"/>
                          <a:ea typeface="+mn-ea"/>
                          <a:cs typeface="+mn-cs"/>
                        </a:rPr>
                        <a:t>0.02%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99%</a:t>
                      </a:r>
                    </a:p>
                  </a:txBody>
                  <a:tcPr marL="9525" marR="9525" marT="9525" marB="0" anchor="ctr"/>
                </a:tc>
                <a:extLst>
                  <a:ext uri="{0D108BD9-81ED-4DB2-BD59-A6C34878D82A}">
                    <a16:rowId xmlns:a16="http://schemas.microsoft.com/office/drawing/2014/main" val="135304726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algn="ctr" fontAlgn="ctr"/>
                      <a:r>
                        <a:rPr lang="en-US" sz="1200" kern="1200">
                          <a:solidFill>
                            <a:schemeClr val="dk1"/>
                          </a:solidFill>
                          <a:effectLst/>
                          <a:latin typeface="+mn-lt"/>
                          <a:ea typeface="+mn-ea"/>
                          <a:cs typeface="+mn-cs"/>
                        </a:rPr>
                        <a:t>-0.71%</a:t>
                      </a:r>
                    </a:p>
                  </a:txBody>
                  <a:tcPr marL="9525" marR="9525" marT="9525" marB="0" anchor="ctr"/>
                </a:tc>
                <a:tc>
                  <a:txBody>
                    <a:bodyPr/>
                    <a:lstStyle/>
                    <a:p>
                      <a:pPr algn="ctr" fontAlgn="ctr"/>
                      <a:r>
                        <a:rPr lang="en-US" sz="1200" kern="1200" dirty="0">
                          <a:solidFill>
                            <a:schemeClr val="dk1"/>
                          </a:solidFill>
                          <a:effectLst/>
                          <a:latin typeface="+mn-lt"/>
                          <a:ea typeface="+mn-ea"/>
                          <a:cs typeface="+mn-cs"/>
                        </a:rPr>
                        <a:t>-0.36%</a:t>
                      </a:r>
                    </a:p>
                  </a:txBody>
                  <a:tcPr marL="9525" marR="9525" marT="9525" marB="0" anchor="ctr"/>
                </a:tc>
                <a:tc>
                  <a:txBody>
                    <a:bodyPr/>
                    <a:lstStyle/>
                    <a:p>
                      <a:pPr algn="ctr" fontAlgn="ctr"/>
                      <a:r>
                        <a:rPr lang="en-US" sz="1200" kern="1200" dirty="0">
                          <a:solidFill>
                            <a:schemeClr val="dk1"/>
                          </a:solidFill>
                          <a:effectLst/>
                          <a:latin typeface="+mn-lt"/>
                          <a:ea typeface="+mn-ea"/>
                          <a:cs typeface="+mn-cs"/>
                        </a:rPr>
                        <a:t>-0.44%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2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2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2802953688"/>
                  </a:ext>
                </a:extLst>
              </a:tr>
            </a:tbl>
          </a:graphicData>
        </a:graphic>
      </p:graphicFrame>
      <p:graphicFrame>
        <p:nvGraphicFramePr>
          <p:cNvPr id="13" name="Table 12">
            <a:extLst>
              <a:ext uri="{FF2B5EF4-FFF2-40B4-BE49-F238E27FC236}">
                <a16:creationId xmlns:a16="http://schemas.microsoft.com/office/drawing/2014/main" id="{D81DE829-7DEE-4749-8BC5-B53BC1135853}"/>
              </a:ext>
            </a:extLst>
          </p:cNvPr>
          <p:cNvGraphicFramePr>
            <a:graphicFrameLocks noGrp="1"/>
          </p:cNvGraphicFramePr>
          <p:nvPr>
            <p:extLst>
              <p:ext uri="{D42A27DB-BD31-4B8C-83A1-F6EECF244321}">
                <p14:modId xmlns:p14="http://schemas.microsoft.com/office/powerpoint/2010/main" val="943250479"/>
              </p:ext>
            </p:extLst>
          </p:nvPr>
        </p:nvGraphicFramePr>
        <p:xfrm>
          <a:off x="475956" y="3803032"/>
          <a:ext cx="5188536" cy="2160270"/>
        </p:xfrm>
        <a:graphic>
          <a:graphicData uri="http://schemas.openxmlformats.org/drawingml/2006/table">
            <a:tbl>
              <a:tblPr firstRow="1" firstCol="1" bandRow="1">
                <a:tableStyleId>{5C22544A-7EE6-4342-B048-85BDC9FD1C3A}</a:tableStyleId>
              </a:tblPr>
              <a:tblGrid>
                <a:gridCol w="864756">
                  <a:extLst>
                    <a:ext uri="{9D8B030D-6E8A-4147-A177-3AD203B41FA5}">
                      <a16:colId xmlns:a16="http://schemas.microsoft.com/office/drawing/2014/main" val="2524032868"/>
                    </a:ext>
                  </a:extLst>
                </a:gridCol>
                <a:gridCol w="864756">
                  <a:extLst>
                    <a:ext uri="{9D8B030D-6E8A-4147-A177-3AD203B41FA5}">
                      <a16:colId xmlns:a16="http://schemas.microsoft.com/office/drawing/2014/main" val="2350387912"/>
                    </a:ext>
                  </a:extLst>
                </a:gridCol>
                <a:gridCol w="864756">
                  <a:extLst>
                    <a:ext uri="{9D8B030D-6E8A-4147-A177-3AD203B41FA5}">
                      <a16:colId xmlns:a16="http://schemas.microsoft.com/office/drawing/2014/main" val="895915889"/>
                    </a:ext>
                  </a:extLst>
                </a:gridCol>
                <a:gridCol w="864756">
                  <a:extLst>
                    <a:ext uri="{9D8B030D-6E8A-4147-A177-3AD203B41FA5}">
                      <a16:colId xmlns:a16="http://schemas.microsoft.com/office/drawing/2014/main" val="3503964171"/>
                    </a:ext>
                  </a:extLst>
                </a:gridCol>
                <a:gridCol w="864756">
                  <a:extLst>
                    <a:ext uri="{9D8B030D-6E8A-4147-A177-3AD203B41FA5}">
                      <a16:colId xmlns:a16="http://schemas.microsoft.com/office/drawing/2014/main" val="2758213364"/>
                    </a:ext>
                  </a:extLst>
                </a:gridCol>
                <a:gridCol w="864756">
                  <a:extLst>
                    <a:ext uri="{9D8B030D-6E8A-4147-A177-3AD203B41FA5}">
                      <a16:colId xmlns:a16="http://schemas.microsoft.com/office/drawing/2014/main" val="508451908"/>
                    </a:ext>
                  </a:extLst>
                </a:gridCol>
              </a:tblGrid>
              <a:tr h="161925">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Low delay B Main 10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74836762"/>
                  </a:ext>
                </a:extLst>
              </a:tr>
              <a:tr h="161925">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ECM-6.0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3622916"/>
                  </a:ext>
                </a:extLst>
              </a:tr>
              <a:tr h="161925">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6328507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3304126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8195490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0.05%</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kern="1200" dirty="0">
                          <a:solidFill>
                            <a:schemeClr val="dk1"/>
                          </a:solidFill>
                          <a:effectLst/>
                          <a:latin typeface="+mn-lt"/>
                          <a:ea typeface="+mn-ea"/>
                          <a:cs typeface="+mn-cs"/>
                        </a:rPr>
                        <a:t>101%</a:t>
                      </a:r>
                      <a:endParaRPr lang="en-US" sz="12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kern="1200" dirty="0">
                          <a:solidFill>
                            <a:schemeClr val="dk1"/>
                          </a:solidFill>
                          <a:effectLst/>
                          <a:latin typeface="+mn-lt"/>
                          <a:ea typeface="+mn-ea"/>
                          <a:cs typeface="+mn-cs"/>
                        </a:rPr>
                        <a:t>101%</a:t>
                      </a:r>
                      <a:endParaRPr lang="en-US" sz="12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301885447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-0.10%</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0.12%</a:t>
                      </a:r>
                    </a:p>
                  </a:txBody>
                  <a:tcPr marL="9525" marR="9525" marT="9525" marB="0" anchor="ctr"/>
                </a:tc>
                <a:tc>
                  <a:txBody>
                    <a:bodyPr/>
                    <a:lstStyle/>
                    <a:p>
                      <a:pPr algn="ctr" fontAlgn="ctr"/>
                      <a:r>
                        <a:rPr lang="en-US" sz="1200" kern="1200" dirty="0">
                          <a:solidFill>
                            <a:schemeClr val="dk1"/>
                          </a:solidFill>
                          <a:effectLst/>
                          <a:latin typeface="+mn-lt"/>
                          <a:ea typeface="+mn-ea"/>
                          <a:cs typeface="+mn-cs"/>
                        </a:rPr>
                        <a:t>100%</a:t>
                      </a:r>
                    </a:p>
                  </a:txBody>
                  <a:tcPr marL="9525" marR="9525" marT="9525" marB="0" anchor="ctr"/>
                </a:tc>
                <a:tc>
                  <a:txBody>
                    <a:bodyPr/>
                    <a:lstStyle/>
                    <a:p>
                      <a:pPr algn="ctr" fontAlgn="ctr"/>
                      <a:r>
                        <a:rPr lang="en-US" sz="1200" kern="1200" dirty="0">
                          <a:solidFill>
                            <a:schemeClr val="dk1"/>
                          </a:solidFill>
                          <a:effectLst/>
                          <a:latin typeface="+mn-lt"/>
                          <a:ea typeface="+mn-ea"/>
                          <a:cs typeface="+mn-cs"/>
                        </a:rPr>
                        <a:t>99%</a:t>
                      </a:r>
                    </a:p>
                  </a:txBody>
                  <a:tcPr marL="9525" marR="9525" marT="9525" marB="0" anchor="ctr"/>
                </a:tc>
                <a:extLst>
                  <a:ext uri="{0D108BD9-81ED-4DB2-BD59-A6C34878D82A}">
                    <a16:rowId xmlns:a16="http://schemas.microsoft.com/office/drawing/2014/main" val="337014597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0.67%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kern="1200" dirty="0">
                          <a:solidFill>
                            <a:schemeClr val="dk1"/>
                          </a:solidFill>
                          <a:effectLst/>
                          <a:latin typeface="+mn-lt"/>
                          <a:ea typeface="+mn-ea"/>
                          <a:cs typeface="+mn-cs"/>
                        </a:rPr>
                        <a:t>100%</a:t>
                      </a:r>
                      <a:endParaRPr lang="en-US" sz="12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kern="1200" dirty="0">
                          <a:solidFill>
                            <a:schemeClr val="dk1"/>
                          </a:solidFill>
                          <a:effectLst/>
                          <a:latin typeface="+mn-lt"/>
                          <a:ea typeface="+mn-ea"/>
                          <a:cs typeface="+mn-cs"/>
                        </a:rPr>
                        <a:t>101%</a:t>
                      </a:r>
                      <a:endParaRPr lang="en-US" sz="12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428183731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0.01%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0.14%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b="1" kern="1200" dirty="0">
                          <a:solidFill>
                            <a:schemeClr val="dk1"/>
                          </a:solidFill>
                          <a:effectLst/>
                          <a:latin typeface="+mn-lt"/>
                          <a:ea typeface="+mn-ea"/>
                          <a:cs typeface="+mn-cs"/>
                        </a:rPr>
                        <a:t>100%</a:t>
                      </a:r>
                      <a:endParaRPr lang="en-US" sz="1200" b="1"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b="1" kern="1200" dirty="0">
                          <a:solidFill>
                            <a:schemeClr val="dk1"/>
                          </a:solidFill>
                          <a:effectLst/>
                          <a:latin typeface="+mn-lt"/>
                          <a:ea typeface="+mn-ea"/>
                          <a:cs typeface="+mn-cs"/>
                        </a:rPr>
                        <a:t>100%</a:t>
                      </a:r>
                      <a:endParaRPr lang="en-US" sz="1200" b="1"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961253836"/>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-0.09%</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0.45%</a:t>
                      </a:r>
                    </a:p>
                  </a:txBody>
                  <a:tcPr marL="9525" marR="9525" marT="9525" marB="0" anchor="ctr"/>
                </a:tc>
                <a:tc>
                  <a:txBody>
                    <a:bodyPr/>
                    <a:lstStyle/>
                    <a:p>
                      <a:pPr algn="ctr" fontAlgn="ctr"/>
                      <a:r>
                        <a:rPr lang="en-US" sz="1200" kern="1200">
                          <a:solidFill>
                            <a:schemeClr val="dk1"/>
                          </a:solidFill>
                          <a:effectLst/>
                          <a:latin typeface="+mn-lt"/>
                          <a:ea typeface="+mn-ea"/>
                          <a:cs typeface="+mn-cs"/>
                        </a:rPr>
                        <a:t>101%</a:t>
                      </a:r>
                    </a:p>
                  </a:txBody>
                  <a:tcPr marL="9525" marR="9525" marT="9525" marB="0" anchor="ctr"/>
                </a:tc>
                <a:tc>
                  <a:txBody>
                    <a:bodyPr/>
                    <a:lstStyle/>
                    <a:p>
                      <a:pPr algn="ctr" fontAlgn="ctr"/>
                      <a:r>
                        <a:rPr lang="en-US" sz="1200" kern="1200" dirty="0">
                          <a:solidFill>
                            <a:schemeClr val="dk1"/>
                          </a:solidFill>
                          <a:effectLst/>
                          <a:latin typeface="+mn-lt"/>
                          <a:ea typeface="+mn-ea"/>
                          <a:cs typeface="+mn-cs"/>
                        </a:rPr>
                        <a:t>96%</a:t>
                      </a:r>
                    </a:p>
                  </a:txBody>
                  <a:tcPr marL="9525" marR="9525" marT="9525" marB="0" anchor="ctr"/>
                </a:tc>
                <a:extLst>
                  <a:ext uri="{0D108BD9-81ED-4DB2-BD59-A6C34878D82A}">
                    <a16:rowId xmlns:a16="http://schemas.microsoft.com/office/drawing/2014/main" val="287746438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i="1" kern="1200" dirty="0">
                          <a:solidFill>
                            <a:schemeClr val="dk1"/>
                          </a:solidFill>
                          <a:effectLst/>
                          <a:latin typeface="+mn-lt"/>
                          <a:ea typeface="+mn-ea"/>
                          <a:cs typeface="+mn-cs"/>
                        </a:rPr>
                        <a:t>-0.25%</a:t>
                      </a:r>
                      <a:endParaRPr lang="en-US" sz="1200" i="1"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i="1" kern="1200" dirty="0">
                          <a:solidFill>
                            <a:schemeClr val="dk1"/>
                          </a:solidFill>
                          <a:effectLst/>
                          <a:latin typeface="+mn-lt"/>
                          <a:ea typeface="+mn-ea"/>
                          <a:cs typeface="+mn-cs"/>
                        </a:rPr>
                        <a:t>-0.67%</a:t>
                      </a:r>
                      <a:endParaRPr lang="en-US" sz="1200" i="1"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200" i="1" kern="1200" dirty="0">
                          <a:solidFill>
                            <a:schemeClr val="dk1"/>
                          </a:solidFill>
                          <a:effectLst/>
                          <a:latin typeface="+mn-lt"/>
                          <a:ea typeface="+mn-ea"/>
                          <a:cs typeface="+mn-cs"/>
                        </a:rPr>
                        <a:t>-0.55%</a:t>
                      </a:r>
                      <a:endParaRPr lang="en-US" sz="1200" i="1"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2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2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658845826"/>
                  </a:ext>
                </a:extLst>
              </a:tr>
            </a:tbl>
          </a:graphicData>
        </a:graphic>
      </p:graphicFrame>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2.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6735</TotalTime>
  <Words>384</Words>
  <Application>Microsoft Office PowerPoint</Application>
  <PresentationFormat>Widescreen</PresentationFormat>
  <Paragraphs>122</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Century Gothic</vt:lpstr>
      <vt:lpstr>Microsoft Sans Serif</vt:lpstr>
      <vt:lpstr>Times New Roman</vt:lpstr>
      <vt:lpstr>Wingdings</vt:lpstr>
      <vt:lpstr>Qualcomm Executive External</vt:lpstr>
      <vt:lpstr>JVET-AB0168 Non-EE2: Pixel based affine motion compensation</vt:lpstr>
      <vt:lpstr>Introduction and Proposal </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Zhi Zhang</cp:lastModifiedBy>
  <cp:revision>209</cp:revision>
  <dcterms:created xsi:type="dcterms:W3CDTF">2020-07-21T14:31:43Z</dcterms:created>
  <dcterms:modified xsi:type="dcterms:W3CDTF">2022-10-22T08:31:19Z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