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3" r:id="rId4"/>
  </p:sldMasterIdLst>
  <p:notesMasterIdLst>
    <p:notesMasterId r:id="rId10"/>
  </p:notesMasterIdLst>
  <p:handoutMasterIdLst>
    <p:handoutMasterId r:id="rId11"/>
  </p:handoutMasterIdLst>
  <p:sldIdLst>
    <p:sldId id="2142533578" r:id="rId5"/>
    <p:sldId id="898" r:id="rId6"/>
    <p:sldId id="899" r:id="rId7"/>
    <p:sldId id="901" r:id="rId8"/>
    <p:sldId id="214141414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sage Guidelines" id="{6870CD95-EFFE-E54E-B518-3463B94E33CA}">
          <p14:sldIdLst>
            <p14:sldId id="2142533578"/>
            <p14:sldId id="898"/>
            <p14:sldId id="899"/>
            <p14:sldId id="901"/>
            <p14:sldId id="214141414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CECEC"/>
    <a:srgbClr val="FF40FF"/>
    <a:srgbClr val="06050B"/>
    <a:srgbClr val="020625"/>
    <a:srgbClr val="7BA0FF"/>
    <a:srgbClr val="B1BBCD"/>
    <a:srgbClr val="384358"/>
    <a:srgbClr val="ACBACF"/>
    <a:srgbClr val="3F4D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6120" autoAdjust="0"/>
  </p:normalViewPr>
  <p:slideViewPr>
    <p:cSldViewPr snapToGrid="0">
      <p:cViewPr>
        <p:scale>
          <a:sx n="100" d="100"/>
          <a:sy n="100" d="100"/>
        </p:scale>
        <p:origin x="990" y="396"/>
      </p:cViewPr>
      <p:guideLst/>
    </p:cSldViewPr>
  </p:slideViewPr>
  <p:outlineViewPr>
    <p:cViewPr>
      <p:scale>
        <a:sx n="33" d="100"/>
        <a:sy n="33" d="100"/>
      </p:scale>
      <p:origin x="0" y="-48324"/>
    </p:cViewPr>
  </p:outlineViewPr>
  <p:notesTextViewPr>
    <p:cViewPr>
      <p:scale>
        <a:sx n="1" d="1"/>
        <a:sy n="1" d="1"/>
      </p:scale>
      <p:origin x="0" y="0"/>
    </p:cViewPr>
  </p:notesTextViewPr>
  <p:sorterViewPr>
    <p:cViewPr varScale="1">
      <p:scale>
        <a:sx n="1" d="1"/>
        <a:sy n="1" d="1"/>
      </p:scale>
      <p:origin x="0" y="-10335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seadie\OneDrive%20-%20Qualcomm\Documents\ILF\model_quant_analysi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seadie\OneDrive%20-%20Qualcomm\Documents\ILF\model_quant_analysi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v>NCS #0</c:v>
          </c:tx>
          <c:spPr>
            <a:ln w="25400" cap="rnd">
              <a:noFill/>
              <a:round/>
            </a:ln>
            <a:effectLst/>
          </c:spPr>
          <c:marker>
            <c:symbol val="circle"/>
            <c:size val="5"/>
            <c:spPr>
              <a:solidFill>
                <a:schemeClr val="accent1"/>
              </a:solidFill>
              <a:ln w="9525">
                <a:solidFill>
                  <a:schemeClr val="accent1"/>
                </a:solidFill>
              </a:ln>
              <a:effectLst/>
            </c:spPr>
          </c:marker>
          <c:xVal>
            <c:numRef>
              <c:f>ComplexityComparison!$E$3</c:f>
              <c:numCache>
                <c:formatCode>General</c:formatCode>
                <c:ptCount val="1"/>
                <c:pt idx="0">
                  <c:v>602.38</c:v>
                </c:pt>
              </c:numCache>
            </c:numRef>
          </c:xVal>
          <c:yVal>
            <c:numRef>
              <c:f>ComplexityComparison!$F$3</c:f>
              <c:numCache>
                <c:formatCode>0.00%</c:formatCode>
                <c:ptCount val="1"/>
                <c:pt idx="0">
                  <c:v>-8.8400000000000006E-2</c:v>
                </c:pt>
              </c:numCache>
            </c:numRef>
          </c:yVal>
          <c:smooth val="0"/>
          <c:extLst>
            <c:ext xmlns:c16="http://schemas.microsoft.com/office/drawing/2014/chart" uri="{C3380CC4-5D6E-409C-BE32-E72D297353CC}">
              <c16:uniqueId val="{00000000-B451-4911-AE9F-C37E8A62FA7A}"/>
            </c:ext>
          </c:extLst>
        </c:ser>
        <c:ser>
          <c:idx val="1"/>
          <c:order val="1"/>
          <c:tx>
            <c:v>NCS #1</c:v>
          </c:tx>
          <c:spPr>
            <a:ln w="25400" cap="rnd">
              <a:noFill/>
              <a:round/>
            </a:ln>
            <a:effectLst/>
          </c:spPr>
          <c:marker>
            <c:symbol val="circle"/>
            <c:size val="5"/>
            <c:spPr>
              <a:solidFill>
                <a:schemeClr val="accent3"/>
              </a:solidFill>
              <a:ln w="9525">
                <a:solidFill>
                  <a:schemeClr val="accent3"/>
                </a:solidFill>
              </a:ln>
              <a:effectLst/>
            </c:spPr>
          </c:marker>
          <c:xVal>
            <c:numRef>
              <c:f>ComplexityComparison!$E$4</c:f>
              <c:numCache>
                <c:formatCode>General</c:formatCode>
                <c:ptCount val="1"/>
                <c:pt idx="0">
                  <c:v>651.01</c:v>
                </c:pt>
              </c:numCache>
            </c:numRef>
          </c:xVal>
          <c:yVal>
            <c:numRef>
              <c:f>ComplexityComparison!$F$4</c:f>
              <c:numCache>
                <c:formatCode>0.00%</c:formatCode>
                <c:ptCount val="1"/>
                <c:pt idx="0">
                  <c:v>-0.1019</c:v>
                </c:pt>
              </c:numCache>
            </c:numRef>
          </c:yVal>
          <c:smooth val="0"/>
          <c:extLst>
            <c:ext xmlns:c16="http://schemas.microsoft.com/office/drawing/2014/chart" uri="{C3380CC4-5D6E-409C-BE32-E72D297353CC}">
              <c16:uniqueId val="{00000001-B451-4911-AE9F-C37E8A62FA7A}"/>
            </c:ext>
          </c:extLst>
        </c:ser>
        <c:ser>
          <c:idx val="2"/>
          <c:order val="2"/>
          <c:tx>
            <c:v>AB0164</c:v>
          </c:tx>
          <c:spPr>
            <a:ln w="25400" cap="rnd">
              <a:noFill/>
              <a:round/>
            </a:ln>
            <a:effectLst/>
          </c:spPr>
          <c:marker>
            <c:symbol val="circle"/>
            <c:size val="5"/>
            <c:spPr>
              <a:solidFill>
                <a:schemeClr val="accent5"/>
              </a:solidFill>
              <a:ln w="9525">
                <a:solidFill>
                  <a:schemeClr val="accent5"/>
                </a:solidFill>
              </a:ln>
              <a:effectLst/>
            </c:spPr>
          </c:marker>
          <c:xVal>
            <c:numRef>
              <c:f>ComplexityComparison!$E$5:$E$8</c:f>
              <c:numCache>
                <c:formatCode>General</c:formatCode>
                <c:ptCount val="4"/>
                <c:pt idx="0">
                  <c:v>776.75</c:v>
                </c:pt>
                <c:pt idx="1">
                  <c:v>597.89</c:v>
                </c:pt>
                <c:pt idx="2">
                  <c:v>562.46</c:v>
                </c:pt>
                <c:pt idx="3">
                  <c:v>419.02</c:v>
                </c:pt>
              </c:numCache>
            </c:numRef>
          </c:xVal>
          <c:yVal>
            <c:numRef>
              <c:f>ComplexityComparison!$F$5:$F$8</c:f>
              <c:numCache>
                <c:formatCode>General</c:formatCode>
                <c:ptCount val="4"/>
                <c:pt idx="0" formatCode="0.00%">
                  <c:v>-0.1084</c:v>
                </c:pt>
                <c:pt idx="2" formatCode="0.00%">
                  <c:v>-9.8500000000000004E-2</c:v>
                </c:pt>
                <c:pt idx="3" formatCode="0.00%">
                  <c:v>-9.1700000000000004E-2</c:v>
                </c:pt>
              </c:numCache>
            </c:numRef>
          </c:yVal>
          <c:smooth val="0"/>
          <c:extLst>
            <c:ext xmlns:c16="http://schemas.microsoft.com/office/drawing/2014/chart" uri="{C3380CC4-5D6E-409C-BE32-E72D297353CC}">
              <c16:uniqueId val="{00000002-B451-4911-AE9F-C37E8A62FA7A}"/>
            </c:ext>
          </c:extLst>
        </c:ser>
        <c:dLbls>
          <c:showLegendKey val="0"/>
          <c:showVal val="0"/>
          <c:showCatName val="0"/>
          <c:showSerName val="0"/>
          <c:showPercent val="0"/>
          <c:showBubbleSize val="0"/>
        </c:dLbls>
        <c:axId val="441763488"/>
        <c:axId val="441764736"/>
      </c:scatterChart>
      <c:valAx>
        <c:axId val="441763488"/>
        <c:scaling>
          <c:orientation val="minMax"/>
          <c:min val="4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kMAC/pixel (picture-based)</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1764736"/>
        <c:crosses val="max"/>
        <c:crossBetween val="midCat"/>
      </c:valAx>
      <c:valAx>
        <c:axId val="441764736"/>
        <c:scaling>
          <c:orientation val="maxMin"/>
          <c:max val="-8.0000000000000016E-2"/>
          <c:min val="-0.1100000000000000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Y-PSNR (RA)</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1763488"/>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v>NCS #0</c:v>
          </c:tx>
          <c:spPr>
            <a:ln w="25400" cap="rnd">
              <a:noFill/>
              <a:round/>
            </a:ln>
            <a:effectLst/>
          </c:spPr>
          <c:marker>
            <c:symbol val="circle"/>
            <c:size val="5"/>
            <c:spPr>
              <a:solidFill>
                <a:schemeClr val="accent1"/>
              </a:solidFill>
              <a:ln w="9525">
                <a:solidFill>
                  <a:schemeClr val="accent1"/>
                </a:solidFill>
              </a:ln>
              <a:effectLst/>
            </c:spPr>
          </c:marker>
          <c:xVal>
            <c:numRef>
              <c:f>ComplexityComparison!$E$16</c:f>
              <c:numCache>
                <c:formatCode>General</c:formatCode>
                <c:ptCount val="1"/>
                <c:pt idx="0">
                  <c:v>602.38</c:v>
                </c:pt>
              </c:numCache>
            </c:numRef>
          </c:xVal>
          <c:yVal>
            <c:numRef>
              <c:f>ComplexityComparison!$F$16</c:f>
              <c:numCache>
                <c:formatCode>0.00%</c:formatCode>
                <c:ptCount val="1"/>
                <c:pt idx="0">
                  <c:v>-6.5000000000000002E-2</c:v>
                </c:pt>
              </c:numCache>
            </c:numRef>
          </c:yVal>
          <c:smooth val="0"/>
          <c:extLst>
            <c:ext xmlns:c16="http://schemas.microsoft.com/office/drawing/2014/chart" uri="{C3380CC4-5D6E-409C-BE32-E72D297353CC}">
              <c16:uniqueId val="{00000000-DE4A-4BFB-8ACD-18F88A265311}"/>
            </c:ext>
          </c:extLst>
        </c:ser>
        <c:ser>
          <c:idx val="1"/>
          <c:order val="1"/>
          <c:tx>
            <c:v>NCS #1</c:v>
          </c:tx>
          <c:spPr>
            <a:ln w="25400" cap="rnd">
              <a:noFill/>
              <a:round/>
            </a:ln>
            <a:effectLst/>
          </c:spPr>
          <c:marker>
            <c:symbol val="circle"/>
            <c:size val="5"/>
            <c:spPr>
              <a:solidFill>
                <a:schemeClr val="accent3"/>
              </a:solidFill>
              <a:ln w="9525">
                <a:solidFill>
                  <a:schemeClr val="accent3"/>
                </a:solidFill>
              </a:ln>
              <a:effectLst/>
            </c:spPr>
          </c:marker>
          <c:xVal>
            <c:numRef>
              <c:f>ComplexityComparison!$E$17</c:f>
              <c:numCache>
                <c:formatCode>General</c:formatCode>
                <c:ptCount val="1"/>
                <c:pt idx="0">
                  <c:v>667.94</c:v>
                </c:pt>
              </c:numCache>
            </c:numRef>
          </c:xVal>
          <c:yVal>
            <c:numRef>
              <c:f>ComplexityComparison!$F$17</c:f>
              <c:numCache>
                <c:formatCode>0.00%</c:formatCode>
                <c:ptCount val="1"/>
                <c:pt idx="0">
                  <c:v>-7.2499999999999995E-2</c:v>
                </c:pt>
              </c:numCache>
            </c:numRef>
          </c:yVal>
          <c:smooth val="0"/>
          <c:extLst>
            <c:ext xmlns:c16="http://schemas.microsoft.com/office/drawing/2014/chart" uri="{C3380CC4-5D6E-409C-BE32-E72D297353CC}">
              <c16:uniqueId val="{00000001-DE4A-4BFB-8ACD-18F88A265311}"/>
            </c:ext>
          </c:extLst>
        </c:ser>
        <c:ser>
          <c:idx val="2"/>
          <c:order val="2"/>
          <c:tx>
            <c:v>AB0164</c:v>
          </c:tx>
          <c:spPr>
            <a:ln w="25400" cap="rnd">
              <a:noFill/>
              <a:round/>
            </a:ln>
            <a:effectLst/>
          </c:spPr>
          <c:marker>
            <c:symbol val="circle"/>
            <c:size val="5"/>
            <c:spPr>
              <a:solidFill>
                <a:schemeClr val="accent5"/>
              </a:solidFill>
              <a:ln w="9525">
                <a:solidFill>
                  <a:schemeClr val="accent5"/>
                </a:solidFill>
              </a:ln>
              <a:effectLst/>
            </c:spPr>
          </c:marker>
          <c:xVal>
            <c:numRef>
              <c:f>ComplexityComparison!$E$18:$E$21</c:f>
              <c:numCache>
                <c:formatCode>General</c:formatCode>
                <c:ptCount val="4"/>
                <c:pt idx="0">
                  <c:v>784.31</c:v>
                </c:pt>
                <c:pt idx="1">
                  <c:v>605.45000000000005</c:v>
                </c:pt>
                <c:pt idx="2">
                  <c:v>570.02</c:v>
                </c:pt>
                <c:pt idx="3">
                  <c:v>426.58</c:v>
                </c:pt>
              </c:numCache>
            </c:numRef>
          </c:xVal>
          <c:yVal>
            <c:numRef>
              <c:f>ComplexityComparison!$F$18:$F$21</c:f>
              <c:numCache>
                <c:formatCode>0.00%</c:formatCode>
                <c:ptCount val="4"/>
                <c:pt idx="0">
                  <c:v>-8.1799999999999998E-2</c:v>
                </c:pt>
                <c:pt idx="1">
                  <c:v>-7.9200000000000007E-2</c:v>
                </c:pt>
                <c:pt idx="2">
                  <c:v>-7.9200000000000007E-2</c:v>
                </c:pt>
                <c:pt idx="3">
                  <c:v>-7.4399999999999994E-2</c:v>
                </c:pt>
              </c:numCache>
            </c:numRef>
          </c:yVal>
          <c:smooth val="0"/>
          <c:extLst>
            <c:ext xmlns:c16="http://schemas.microsoft.com/office/drawing/2014/chart" uri="{C3380CC4-5D6E-409C-BE32-E72D297353CC}">
              <c16:uniqueId val="{00000002-DE4A-4BFB-8ACD-18F88A265311}"/>
            </c:ext>
          </c:extLst>
        </c:ser>
        <c:dLbls>
          <c:showLegendKey val="0"/>
          <c:showVal val="0"/>
          <c:showCatName val="0"/>
          <c:showSerName val="0"/>
          <c:showPercent val="0"/>
          <c:showBubbleSize val="0"/>
        </c:dLbls>
        <c:axId val="441763488"/>
        <c:axId val="441764736"/>
      </c:scatterChart>
      <c:valAx>
        <c:axId val="441763488"/>
        <c:scaling>
          <c:orientation val="minMax"/>
          <c:min val="4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kMAC/pixel (picture-based)</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1764736"/>
        <c:crosses val="max"/>
        <c:crossBetween val="midCat"/>
      </c:valAx>
      <c:valAx>
        <c:axId val="441764736"/>
        <c:scaling>
          <c:orientation val="maxMin"/>
          <c:max val="-6.0000000000000012E-2"/>
          <c:min val="-9.0000000000000024E-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Y-PSNR (AI)</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1763488"/>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10/20/2022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20.10.2022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7">
            <a:extLst>
              <a:ext uri="{FF2B5EF4-FFF2-40B4-BE49-F238E27FC236}">
                <a16:creationId xmlns:a16="http://schemas.microsoft.com/office/drawing/2014/main" id="{37B08324-3A4C-004B-9CA0-E0D70A0B6917}"/>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AE08C0EB-4986-4E89-A205-81CB8896EF99}"/>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0186B46-CBAA-B744-8AAD-8DC77626A265}"/>
              </a:ext>
            </a:extLst>
          </p:cNvPr>
          <p:cNvSpPr>
            <a:spLocks noGrp="1"/>
          </p:cNvSpPr>
          <p:nvPr>
            <p:ph type="title"/>
          </p:nvPr>
        </p:nvSpPr>
        <p:spPr>
          <a:xfrm>
            <a:off x="475488" y="410109"/>
            <a:ext cx="6446012" cy="116314"/>
          </a:xfrm>
        </p:spPr>
        <p:txBody>
          <a:bodyPr wrap="square">
            <a:spAutoFit/>
          </a:bodyPr>
          <a:lstStyle>
            <a:lvl1pPr>
              <a:defRPr sz="900">
                <a:solidFill>
                  <a:schemeClr val="accent5"/>
                </a:solidFill>
              </a:defRPr>
            </a:lvl1pPr>
          </a:lstStyle>
          <a:p>
            <a:r>
              <a:rPr lang="en-US"/>
              <a:t>Click to edit Master title style</a:t>
            </a:r>
            <a:endParaRPr lang="en-US" dirty="0"/>
          </a:p>
        </p:txBody>
      </p:sp>
      <p:sp>
        <p:nvSpPr>
          <p:cNvPr id="9" name="Rectangle 8">
            <a:extLst>
              <a:ext uri="{FF2B5EF4-FFF2-40B4-BE49-F238E27FC236}">
                <a16:creationId xmlns:a16="http://schemas.microsoft.com/office/drawing/2014/main" id="{2503CAEE-75CA-D447-86F2-FDAE792F8527}"/>
              </a:ext>
            </a:extLst>
          </p:cNvPr>
          <p:cNvSpPr/>
          <p:nvPr userDrawn="1"/>
        </p:nvSpPr>
        <p:spPr>
          <a:xfrm>
            <a:off x="0" y="0"/>
            <a:ext cx="8600303" cy="7166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837816DA-0269-3846-AB18-DF6D26B37726}"/>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pic>
        <p:nvPicPr>
          <p:cNvPr id="8" name="Picture 7" descr="Logo&#10;&#10;Description automatically generated">
            <a:extLst>
              <a:ext uri="{FF2B5EF4-FFF2-40B4-BE49-F238E27FC236}">
                <a16:creationId xmlns:a16="http://schemas.microsoft.com/office/drawing/2014/main" id="{17339076-43B1-436B-B993-DA287AEAAA2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682527"/>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Text Placeholder 7">
            <a:extLst>
              <a:ext uri="{FF2B5EF4-FFF2-40B4-BE49-F238E27FC236}">
                <a16:creationId xmlns:a16="http://schemas.microsoft.com/office/drawing/2014/main" id="{A45D6F97-8D1B-41F4-9900-4A718BE24638}"/>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91DFBA8F-BF47-4C19-9724-9A76BECADB0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469FD22D-4D3C-4462-AE67-807DAC019616}"/>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51ECCFDA-B871-4FE6-B398-CFA5BAB8A6A4}"/>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7" name="Picture 16" descr="Logo&#10;&#10;Description automatically generated">
            <a:extLst>
              <a:ext uri="{FF2B5EF4-FFF2-40B4-BE49-F238E27FC236}">
                <a16:creationId xmlns:a16="http://schemas.microsoft.com/office/drawing/2014/main" id="{C30F3299-9459-3446-9004-D9EDF376637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184EDE3-5EEF-FC4D-A45F-EA9D2EA18F2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682527"/>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5" name="Text Placeholder 7">
            <a:extLst>
              <a:ext uri="{FF2B5EF4-FFF2-40B4-BE49-F238E27FC236}">
                <a16:creationId xmlns:a16="http://schemas.microsoft.com/office/drawing/2014/main" id="{C1725E40-FAE7-4C82-A285-01581F3E269E}"/>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315E48F6-BB8B-4F1E-BC9C-C0FF3D8184DF}"/>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B17CAFC-4994-432C-A407-B586BB7C8670}"/>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1C550F0C-6D13-A242-8B9A-9AE67F2C05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9" name="Title 2">
            <a:extLst>
              <a:ext uri="{FF2B5EF4-FFF2-40B4-BE49-F238E27FC236}">
                <a16:creationId xmlns:a16="http://schemas.microsoft.com/office/drawing/2014/main" id="{68D96AA2-915D-F64C-8147-9F6207FDD93D}"/>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production of Qualcomm Technologies, Inc. and/or its subsidiaries.</a:t>
            </a:r>
            <a:endParaRPr lang="en-US" dirty="0"/>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9" name="TextBox 8">
            <a:extLst>
              <a:ext uri="{FF2B5EF4-FFF2-40B4-BE49-F238E27FC236}">
                <a16:creationId xmlns:a16="http://schemas.microsoft.com/office/drawing/2014/main" id="{9CA3C126-7D7B-432A-9079-26DD08C435B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useBgFill="1">
        <p:nvSpPr>
          <p:cNvPr id="10" name="TextBox 9">
            <a:extLst>
              <a:ext uri="{FF2B5EF4-FFF2-40B4-BE49-F238E27FC236}">
                <a16:creationId xmlns:a16="http://schemas.microsoft.com/office/drawing/2014/main" id="{2838F4AA-6999-459A-91A8-2C0C5A7185E7}"/>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35B08B6A-A510-4257-B327-D18BB1B614F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1F6DF7A2-FFBD-49FD-9CC4-AE8AB2B6423C}"/>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9A93F4D8-06C0-4C04-9B0C-4232B2B0C95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F26BFACC-1EA9-4D74-BA8A-2CAFDDDD229F}"/>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5" name="TextBox 4">
            <a:extLst>
              <a:ext uri="{FF2B5EF4-FFF2-40B4-BE49-F238E27FC236}">
                <a16:creationId xmlns:a16="http://schemas.microsoft.com/office/drawing/2014/main" id="{FA458C71-1C2B-4E30-9600-5B145471EA8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8" name="TextBox 7">
            <a:extLst>
              <a:ext uri="{FF2B5EF4-FFF2-40B4-BE49-F238E27FC236}">
                <a16:creationId xmlns:a16="http://schemas.microsoft.com/office/drawing/2014/main" id="{0A427034-00B6-43EA-AA17-E4BFBABD60D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BFF73A1-B92C-46CF-B4FB-44988FB4857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7" name="TextBox 6">
            <a:extLst>
              <a:ext uri="{FF2B5EF4-FFF2-40B4-BE49-F238E27FC236}">
                <a16:creationId xmlns:a16="http://schemas.microsoft.com/office/drawing/2014/main" id="{80AEE506-C54A-4E6D-AEA2-8D9216AF95C4}"/>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F4A2D56B-74CE-4812-B474-4A4E5382D49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itle 2">
            <a:extLst>
              <a:ext uri="{FF2B5EF4-FFF2-40B4-BE49-F238E27FC236}">
                <a16:creationId xmlns:a16="http://schemas.microsoft.com/office/drawing/2014/main" id="{7B07BF55-B8EF-E84D-9E9A-9697E7FFE5DD}"/>
              </a:ext>
            </a:extLst>
          </p:cNvPr>
          <p:cNvSpPr>
            <a:spLocks noGrp="1"/>
          </p:cNvSpPr>
          <p:nvPr>
            <p:ph type="title"/>
          </p:nvPr>
        </p:nvSpPr>
        <p:spPr>
          <a:xfrm>
            <a:off x="475488" y="410109"/>
            <a:ext cx="6446012" cy="116314"/>
          </a:xfrm>
        </p:spPr>
        <p:txBody>
          <a:bodyPr wrap="square">
            <a:spAutoFit/>
          </a:bodyPr>
          <a:lstStyle>
            <a:lvl1pPr>
              <a:defRPr sz="900">
                <a:solidFill>
                  <a:schemeClr val="tx2"/>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3208B60E-4D9F-1E43-9A93-FAE3EB055AC9}"/>
              </a:ext>
            </a:extLst>
          </p:cNvPr>
          <p:cNvSpPr/>
          <p:nvPr userDrawn="1"/>
        </p:nvSpPr>
        <p:spPr>
          <a:xfrm>
            <a:off x="0" y="51763"/>
            <a:ext cx="8600303" cy="7166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9BAC466B-EA63-3A43-9879-873DDA7E1DE4}"/>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dirty="0"/>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9A812354-B7E5-410A-96F8-04A27EA96F6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11295DFB-B2FD-4E93-8B8D-88AFB024834F}"/>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E6260C1-3717-4DD8-A599-3CD1F9D4D47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930AEB75-338D-4DDA-BEA6-F222A875D5F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FFC09FC5-7418-4CE8-B363-4F80918AB26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B885CC-AA6F-483E-B363-8B9B2F3A565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3C60D6E-416F-48E2-90A7-A8EF297D126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B3A67FF0-7CA7-4A6C-8072-0CD1E2E5F7F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CF37654A-5970-4ADD-8CC1-EB8D858E0A40}"/>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58155240-E3E2-45FD-8577-13D162CAA7E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778E94A-0233-4DE8-9616-6999AB69327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411DA87E-0188-4AB9-9DF5-EA0789BFAC56}"/>
              </a:ext>
            </a:extLst>
          </p:cNvPr>
          <p:cNvSpPr txBox="1"/>
          <p:nvPr userDrawn="1"/>
        </p:nvSpPr>
        <p:spPr>
          <a:xfrm>
            <a:off x="11329988" y="6514122"/>
            <a:ext cx="376236" cy="147476"/>
          </a:xfrm>
          <a:prstGeom prst="rect">
            <a:avLst/>
          </a:prstGeom>
          <a:solidFill>
            <a:schemeClr val="bg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2" name="Text Placeholder 2">
            <a:extLst>
              <a:ext uri="{FF2B5EF4-FFF2-40B4-BE49-F238E27FC236}">
                <a16:creationId xmlns:a16="http://schemas.microsoft.com/office/drawing/2014/main" id="{CB50CEEF-7AD9-4DFC-AA74-F5A1B7D9DD8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E64FEA2B-B846-400C-B106-D9C47D95DF3D}"/>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3C1BF63-0C4E-4508-B24B-CD6BE7EA716F}"/>
              </a:ext>
            </a:extLst>
          </p:cNvPr>
          <p:cNvSpPr txBox="1"/>
          <p:nvPr userDrawn="1"/>
        </p:nvSpPr>
        <p:spPr>
          <a:xfrm>
            <a:off x="11329988" y="6514122"/>
            <a:ext cx="376236" cy="147476"/>
          </a:xfrm>
          <a:prstGeom prst="rect">
            <a:avLst/>
          </a:prstGeom>
          <a:solidFill>
            <a:srgbClr val="FFFFFF"/>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0" name="Text Placeholder 2">
            <a:extLst>
              <a:ext uri="{FF2B5EF4-FFF2-40B4-BE49-F238E27FC236}">
                <a16:creationId xmlns:a16="http://schemas.microsoft.com/office/drawing/2014/main" id="{366384DE-D59E-4FE8-8C95-CE70179515D8}"/>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F752E9BC-54F0-463A-AA8D-1F96A0B6453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F5AB136-822B-454D-8586-EDC009F1831E}"/>
              </a:ext>
            </a:extLst>
          </p:cNvPr>
          <p:cNvSpPr txBox="1"/>
          <p:nvPr userDrawn="1"/>
        </p:nvSpPr>
        <p:spPr>
          <a:xfrm>
            <a:off x="11329988" y="6514122"/>
            <a:ext cx="376236" cy="147476"/>
          </a:xfrm>
          <a:prstGeom prst="rect">
            <a:avLst/>
          </a:prstGeom>
          <a:solidFill>
            <a:schemeClr val="accent6">
              <a:lumMod val="40000"/>
              <a:lumOff val="60000"/>
            </a:schemeClr>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5C30A9BE-7366-41B5-A388-BB54D1CFC57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566BE9C0-3E8C-47FF-8FCC-B1A2E61FD8B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5FF88E01-C4BC-4250-9742-BECEDD9AE94D}"/>
              </a:ext>
            </a:extLst>
          </p:cNvPr>
          <p:cNvSpPr txBox="1"/>
          <p:nvPr userDrawn="1"/>
        </p:nvSpPr>
        <p:spPr>
          <a:xfrm>
            <a:off x="11329988" y="6514122"/>
            <a:ext cx="376236" cy="147476"/>
          </a:xfrm>
          <a:prstGeom prst="rect">
            <a:avLst/>
          </a:prstGeom>
          <a:solidFill>
            <a:schemeClr val="accent5"/>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9" name="Text Placeholder 2">
            <a:extLst>
              <a:ext uri="{FF2B5EF4-FFF2-40B4-BE49-F238E27FC236}">
                <a16:creationId xmlns:a16="http://schemas.microsoft.com/office/drawing/2014/main" id="{D93B1285-ED79-4C4B-9D40-11D0FA6B7CD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E6DA9FA4-10DA-4F59-9E07-7FFCC025240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24C93EA5-05A2-416B-B8DB-14E7DAEA8484}"/>
              </a:ext>
            </a:extLst>
          </p:cNvPr>
          <p:cNvSpPr txBox="1"/>
          <p:nvPr userDrawn="1"/>
        </p:nvSpPr>
        <p:spPr>
          <a:xfrm>
            <a:off x="11329988" y="6514122"/>
            <a:ext cx="376236" cy="147476"/>
          </a:xfrm>
          <a:prstGeom prst="rect">
            <a:avLst/>
          </a:prstGeom>
          <a:solidFill>
            <a:schemeClr val="tx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4BAA1277-977A-4823-8E31-D09CB1C2112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30941D38-C2D9-4E6D-B522-D0A34F7C10F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8364B4A3-BCEA-4877-B1B2-08C92651F33D}"/>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t>Source sample text</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6C4ACE2C-3B93-4489-9C67-AD55E061D598}"/>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687522E-7EDC-4528-B3A4-CFFB0EC01C2F}"/>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0D9B2AB2-97E2-44EB-A3F3-D65DB1A2FB0C}"/>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E56CEC51-4A53-4011-8DBF-EF12082BD76A}"/>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dirty="0"/>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6">
                    <a:lumMod val="75000"/>
                  </a:schemeClr>
                </a:solidFill>
              </a:defRPr>
            </a:lvl1pPr>
          </a:lstStyle>
          <a:p>
            <a:r>
              <a:rPr lang="en-US"/>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SD_Image Lef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Source sample text</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SD_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D_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D_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D_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5E0A33EB-E04E-4937-9C29-18B848ECAF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3D8D098-3C1E-46F7-B7BB-D63BD1F15D4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55732B8-CA4B-44E8-877F-C190B071296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15C2C65-FF93-4E2F-8A22-1D5C9BF11D7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645B84-BB4D-40C7-A2B7-2D5E136C03A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9C6F662-48F9-434F-BD9A-7DD9C5C9619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8CDEF86-DF67-449D-9D63-F9FB5A5CC1C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15A51EFF-7D7F-4212-AB8C-E9538E02D7B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0CF8E14F-0C06-434A-BC52-97C607D6AB3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BD8D1DF-98DF-4656-9772-B578C54B93D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2" name="Text Placeholder 7">
            <a:extLst>
              <a:ext uri="{FF2B5EF4-FFF2-40B4-BE49-F238E27FC236}">
                <a16:creationId xmlns:a16="http://schemas.microsoft.com/office/drawing/2014/main" id="{69DEBC16-9BD4-454D-8EE3-B7C3B80663CC}"/>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4" name="Text Placeholder 7">
            <a:extLst>
              <a:ext uri="{FF2B5EF4-FFF2-40B4-BE49-F238E27FC236}">
                <a16:creationId xmlns:a16="http://schemas.microsoft.com/office/drawing/2014/main" id="{33967FE1-1B3C-5549-9183-2F0C6DAA113F}"/>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5" name="Text Placeholder 5">
            <a:extLst>
              <a:ext uri="{FF2B5EF4-FFF2-40B4-BE49-F238E27FC236}">
                <a16:creationId xmlns:a16="http://schemas.microsoft.com/office/drawing/2014/main" id="{7248B14A-92AB-5E43-BA1E-7830EF5C143C}"/>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9" name="Title 2">
            <a:extLst>
              <a:ext uri="{FF2B5EF4-FFF2-40B4-BE49-F238E27FC236}">
                <a16:creationId xmlns:a16="http://schemas.microsoft.com/office/drawing/2014/main" id="{DB463463-916C-494D-B590-7545E418D49B}"/>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CE9B043A-C215-144F-BD44-72F31AD5FDA7}"/>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0" name="TextBox 9">
            <a:extLst>
              <a:ext uri="{FF2B5EF4-FFF2-40B4-BE49-F238E27FC236}">
                <a16:creationId xmlns:a16="http://schemas.microsoft.com/office/drawing/2014/main" id="{02BF3283-E9CA-498E-B162-91908741ED0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76C02B62-981C-45D7-B082-B888197B3D6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ACA773-D5EF-4CDC-8888-82DC2A505BE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226D04BF-D9E7-4DB4-804F-1E5C43910C3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 Placeholder 2">
            <a:extLst>
              <a:ext uri="{FF2B5EF4-FFF2-40B4-BE49-F238E27FC236}">
                <a16:creationId xmlns:a16="http://schemas.microsoft.com/office/drawing/2014/main" id="{692E4B82-2A6C-4BD1-A668-DF336F5EBE8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7" name="Text Placeholder 47">
            <a:extLst>
              <a:ext uri="{FF2B5EF4-FFF2-40B4-BE49-F238E27FC236}">
                <a16:creationId xmlns:a16="http://schemas.microsoft.com/office/drawing/2014/main" id="{9EC1A5CA-25BA-427C-82AD-B50F12EF76E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87308C0D-B3A6-495B-B622-FA80D6251E0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A41E1796-F4D0-44CF-B94A-8B9DAA7A5D4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45665C-283B-4E6C-A1ED-7E9142E04B7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2" name="TextBox 11">
            <a:extLst>
              <a:ext uri="{FF2B5EF4-FFF2-40B4-BE49-F238E27FC236}">
                <a16:creationId xmlns:a16="http://schemas.microsoft.com/office/drawing/2014/main" id="{B506D3D0-B531-4A20-8B85-96E149C6DD4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617BA5CE-4AF3-44DF-9EF7-B93CCE58927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D2C57200-1B5C-4E2A-BE10-99783675B47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ADD7AE30-38AE-401D-9E48-45E4E88C320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351A7925-3057-4E13-97BB-41F97E8C1722}"/>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0C710D08-3296-4C34-B216-47078EA4C22B}"/>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9D37ECF4-50D4-419F-8CB6-6E17626E9729}"/>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C049E27D-4ED4-4DE1-B1FE-907EBFA5EE37}"/>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99A7FC22-744F-491D-B467-55426161BDBB}"/>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5D76795F-B0DD-4BDA-9E1F-7CF32552A758}"/>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330287FA-52DE-4931-B365-371D2B1476E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E47A46CC-76AE-4952-B0A4-656B62629615}"/>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D2FF4431-9632-4172-A844-EE2300A47CD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A3F9862A-5F72-4C04-B644-3BC5BD702D4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29" name="Picture 28" descr="Logo&#10;&#10;Description automatically generated">
            <a:extLst>
              <a:ext uri="{FF2B5EF4-FFF2-40B4-BE49-F238E27FC236}">
                <a16:creationId xmlns:a16="http://schemas.microsoft.com/office/drawing/2014/main" id="{C649D63C-A1F3-44D7-9104-E9460544F7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2483724-9240-4DDF-8190-88A461BC794B}"/>
              </a:ext>
            </a:extLst>
          </p:cNvPr>
          <p:cNvGrpSpPr/>
          <p:nvPr userDrawn="1"/>
        </p:nvGrpSpPr>
        <p:grpSpPr>
          <a:xfrm>
            <a:off x="1673310" y="5691629"/>
            <a:ext cx="884333" cy="150851"/>
            <a:chOff x="1673310" y="5691629"/>
            <a:chExt cx="884333" cy="150851"/>
          </a:xfrm>
          <a:solidFill>
            <a:schemeClr val="tx2"/>
          </a:solidFill>
        </p:grpSpPr>
        <p:sp>
          <p:nvSpPr>
            <p:cNvPr id="25" name="Freeform 12">
              <a:extLst>
                <a:ext uri="{FF2B5EF4-FFF2-40B4-BE49-F238E27FC236}">
                  <a16:creationId xmlns:a16="http://schemas.microsoft.com/office/drawing/2014/main" id="{AC91D610-8533-4ACF-9E67-409F41F14335}"/>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62BAAECF-B214-430F-A7D6-8C476BB4BE95}"/>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B9AFD6B9-A8EE-4108-B24A-2DADC30799CD}"/>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443B54C1-305F-413A-A158-CB7164EBBC1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8" name="Graphic 27">
              <a:extLst>
                <a:ext uri="{FF2B5EF4-FFF2-40B4-BE49-F238E27FC236}">
                  <a16:creationId xmlns:a16="http://schemas.microsoft.com/office/drawing/2014/main" id="{ECC2DDCB-2A4B-4CA5-A488-94F8D15CD60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FFA7654F-797B-490E-B801-9E40585CEA3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2D0434C-5A83-4F2A-94B8-91199C2D60A5}"/>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45" name="Picture 44" descr="Logo&#10;&#10;Description automatically generated">
            <a:extLst>
              <a:ext uri="{FF2B5EF4-FFF2-40B4-BE49-F238E27FC236}">
                <a16:creationId xmlns:a16="http://schemas.microsoft.com/office/drawing/2014/main" id="{FF2B10AE-5C95-48A9-920D-67544CBB55B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48FACB16-4296-464F-A5CD-C49D7122AE88}"/>
              </a:ext>
            </a:extLst>
          </p:cNvPr>
          <p:cNvGrpSpPr/>
          <p:nvPr userDrawn="1"/>
        </p:nvGrpSpPr>
        <p:grpSpPr>
          <a:xfrm>
            <a:off x="1673310" y="5691629"/>
            <a:ext cx="884333" cy="150851"/>
            <a:chOff x="1673310" y="5691629"/>
            <a:chExt cx="884333" cy="150851"/>
          </a:xfrm>
          <a:solidFill>
            <a:schemeClr val="tx2"/>
          </a:solidFill>
        </p:grpSpPr>
        <p:sp>
          <p:nvSpPr>
            <p:cNvPr id="20" name="Freeform 12">
              <a:extLst>
                <a:ext uri="{FF2B5EF4-FFF2-40B4-BE49-F238E27FC236}">
                  <a16:creationId xmlns:a16="http://schemas.microsoft.com/office/drawing/2014/main" id="{CE8BBA08-BDC2-40F0-ADA5-0D543B0827C6}"/>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626A971F-3B2B-4EA8-AC8D-693A28E1A5E7}"/>
                </a:ext>
              </a:extLst>
            </p:cNvPr>
            <p:cNvGrpSpPr>
              <a:grpSpLocks noChangeAspect="1"/>
            </p:cNvGrpSpPr>
            <p:nvPr/>
          </p:nvGrpSpPr>
          <p:grpSpPr bwMode="gray">
            <a:xfrm>
              <a:off x="1918537" y="5692451"/>
              <a:ext cx="137738" cy="136118"/>
              <a:chOff x="3331" y="1656"/>
              <a:chExt cx="1020" cy="1008"/>
            </a:xfrm>
            <a:grpFill/>
          </p:grpSpPr>
          <p:sp>
            <p:nvSpPr>
              <p:cNvPr id="24" name="Freeform 6">
                <a:extLst>
                  <a:ext uri="{FF2B5EF4-FFF2-40B4-BE49-F238E27FC236}">
                    <a16:creationId xmlns:a16="http://schemas.microsoft.com/office/drawing/2014/main" id="{D75BBDBB-FAE3-4DE0-AFA9-0B3E8596306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5" name="Freeform 7">
                <a:extLst>
                  <a:ext uri="{FF2B5EF4-FFF2-40B4-BE49-F238E27FC236}">
                    <a16:creationId xmlns:a16="http://schemas.microsoft.com/office/drawing/2014/main" id="{C34FA842-97A2-4669-B0E1-CBBFC829BDE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76F7490D-3007-4B86-ACA3-4454FB9D988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0C19D52A-8E0D-4837-A9A6-46919100BD8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pic>
        <p:nvPicPr>
          <p:cNvPr id="28" name="Picture 27">
            <a:extLst>
              <a:ext uri="{FF2B5EF4-FFF2-40B4-BE49-F238E27FC236}">
                <a16:creationId xmlns:a16="http://schemas.microsoft.com/office/drawing/2014/main" id="{1689AD83-573B-4E77-8B55-34B12E308A8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25" name="Group 24">
            <a:extLst>
              <a:ext uri="{FF2B5EF4-FFF2-40B4-BE49-F238E27FC236}">
                <a16:creationId xmlns:a16="http://schemas.microsoft.com/office/drawing/2014/main" id="{5B38C3F9-8E36-463E-82D5-9162E71412D0}"/>
              </a:ext>
            </a:extLst>
          </p:cNvPr>
          <p:cNvGrpSpPr/>
          <p:nvPr userDrawn="1"/>
        </p:nvGrpSpPr>
        <p:grpSpPr>
          <a:xfrm>
            <a:off x="1673310" y="5691629"/>
            <a:ext cx="884333" cy="150851"/>
            <a:chOff x="1673310" y="5691629"/>
            <a:chExt cx="884333" cy="150851"/>
          </a:xfrm>
          <a:solidFill>
            <a:schemeClr val="bg1"/>
          </a:solidFill>
        </p:grpSpPr>
        <p:sp>
          <p:nvSpPr>
            <p:cNvPr id="26" name="Freeform 12">
              <a:extLst>
                <a:ext uri="{FF2B5EF4-FFF2-40B4-BE49-F238E27FC236}">
                  <a16:creationId xmlns:a16="http://schemas.microsoft.com/office/drawing/2014/main" id="{972D6357-4E15-49D6-84CC-2E6E67617CB0}"/>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1D79FC99-2206-40CA-B306-BE282E201279}"/>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C86477E7-96B2-40A5-BB24-BDB441D5345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DF6FC460-E466-47AA-BB7E-C1B4F634F5FF}"/>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9" name="Graphic 28">
              <a:extLst>
                <a:ext uri="{FF2B5EF4-FFF2-40B4-BE49-F238E27FC236}">
                  <a16:creationId xmlns:a16="http://schemas.microsoft.com/office/drawing/2014/main" id="{95725A35-0B99-4959-9218-B404DEBBA2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4090782D-A0D4-42A4-AD29-26A484666DA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17EB01BD-1021-4068-8D5F-0670C1FF391F}"/>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4367B639-4F11-44C1-954F-0746D5575962}"/>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371D66EF-372F-4C6A-9419-A154FCD3C2AF}"/>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5FABE808-D5C0-4203-9D0C-198EA9CB5D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1A8889CF-B7A4-4E8C-8515-040E92166AE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4E325CA9-0873-4007-93D9-1C378307583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B23E46CB-563E-4EEA-A994-2A781E0599C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r>
              <a:rPr lang="en-US"/>
              <a:t>Source sample text</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5" name="Text Placeholder 7">
            <a:extLst>
              <a:ext uri="{FF2B5EF4-FFF2-40B4-BE49-F238E27FC236}">
                <a16:creationId xmlns:a16="http://schemas.microsoft.com/office/drawing/2014/main" id="{6C12BB6A-724F-E64E-8EA8-411D8FEEC9EA}"/>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1"/>
                </a:solidFill>
              </a:defRPr>
            </a:lvl1pPr>
            <a:lvl2pPr marL="0" indent="0">
              <a:lnSpc>
                <a:spcPct val="96000"/>
              </a:lnSpc>
              <a:spcBef>
                <a:spcPts val="0"/>
              </a:spcBef>
              <a:buFont typeface="Microsoft Sans Serif" panose="020B0604020202020204" pitchFamily="34" charset="0"/>
              <a:buNone/>
              <a:defRPr sz="16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7" name="Text Placeholder 7">
            <a:extLst>
              <a:ext uri="{FF2B5EF4-FFF2-40B4-BE49-F238E27FC236}">
                <a16:creationId xmlns:a16="http://schemas.microsoft.com/office/drawing/2014/main" id="{03A04602-51B2-E840-8D1D-68ED772BCA35}"/>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8" name="Text Placeholder 5">
            <a:extLst>
              <a:ext uri="{FF2B5EF4-FFF2-40B4-BE49-F238E27FC236}">
                <a16:creationId xmlns:a16="http://schemas.microsoft.com/office/drawing/2014/main" id="{D5BA118B-EED7-7B4D-90CD-2A2D0C3BF706}"/>
              </a:ext>
            </a:extLst>
          </p:cNvPr>
          <p:cNvSpPr>
            <a:spLocks noGrp="1"/>
          </p:cNvSpPr>
          <p:nvPr>
            <p:ph type="body" sz="quarter" idx="13" hasCustomPrompt="1"/>
          </p:nvPr>
        </p:nvSpPr>
        <p:spPr bwMode="gray">
          <a:xfrm>
            <a:off x="9448800" y="399994"/>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30" name="Freeform 5">
            <a:extLst>
              <a:ext uri="{FF2B5EF4-FFF2-40B4-BE49-F238E27FC236}">
                <a16:creationId xmlns:a16="http://schemas.microsoft.com/office/drawing/2014/main" id="{DEC884DB-639C-7E40-ACD5-C937BF392484}"/>
              </a:ext>
            </a:extLst>
          </p:cNvPr>
          <p:cNvSpPr>
            <a:spLocks noChangeAspect="1" noEditPoints="1"/>
          </p:cNvSpPr>
          <p:nvPr userDrawn="1"/>
        </p:nvSpPr>
        <p:spPr bwMode="black">
          <a:xfrm>
            <a:off x="479626"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1" name="Title 2">
            <a:extLst>
              <a:ext uri="{FF2B5EF4-FFF2-40B4-BE49-F238E27FC236}">
                <a16:creationId xmlns:a16="http://schemas.microsoft.com/office/drawing/2014/main" id="{1F5EA352-00FC-A54A-99DF-5E6673BE1CC2}"/>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lvl1pPr>
          </a:lstStyle>
          <a:p>
            <a:r>
              <a:rPr lang="en-US"/>
              <a:t>Click to edit Master title style</a:t>
            </a:r>
            <a:endParaRPr lang="en-US" dirty="0"/>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36" name="Freeform 5">
            <a:extLst>
              <a:ext uri="{FF2B5EF4-FFF2-40B4-BE49-F238E27FC236}">
                <a16:creationId xmlns:a16="http://schemas.microsoft.com/office/drawing/2014/main" id="{84131552-8E13-1043-B1A2-98D53571B50E}"/>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2" name="Text Placeholder 7">
            <a:extLst>
              <a:ext uri="{FF2B5EF4-FFF2-40B4-BE49-F238E27FC236}">
                <a16:creationId xmlns:a16="http://schemas.microsoft.com/office/drawing/2014/main" id="{CDDC462B-0FBB-8844-8879-71C453522BA5}"/>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ext Placeholder 7">
            <a:extLst>
              <a:ext uri="{FF2B5EF4-FFF2-40B4-BE49-F238E27FC236}">
                <a16:creationId xmlns:a16="http://schemas.microsoft.com/office/drawing/2014/main" id="{C2BD9332-77BD-8349-8678-A7AFC520FC09}"/>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4" name="Text Placeholder 5">
            <a:extLst>
              <a:ext uri="{FF2B5EF4-FFF2-40B4-BE49-F238E27FC236}">
                <a16:creationId xmlns:a16="http://schemas.microsoft.com/office/drawing/2014/main" id="{E84EDDFA-1A53-5F4F-B5DD-AE2CE45E4923}"/>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43" name="Title 2">
            <a:extLst>
              <a:ext uri="{FF2B5EF4-FFF2-40B4-BE49-F238E27FC236}">
                <a16:creationId xmlns:a16="http://schemas.microsoft.com/office/drawing/2014/main" id="{BEC78C30-CD3A-7045-9862-48AA39785678}"/>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F56A4E93-6A6C-754C-BCEE-724589DB9EEF}"/>
              </a:ext>
            </a:extLst>
          </p:cNvPr>
          <p:cNvSpPr>
            <a:spLocks noGrp="1"/>
          </p:cNvSpPr>
          <p:nvPr>
            <p:ph type="body" sz="quarter" idx="10" hasCustomPrompt="1"/>
          </p:nvPr>
        </p:nvSpPr>
        <p:spPr bwMode="gray">
          <a:xfrm>
            <a:off x="495299" y="4195085"/>
            <a:ext cx="643624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D6766CD7-D0E2-6E47-A27D-822ABCFC97FB}"/>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DBE9C50-FD3A-6148-ABEA-7CF92B207E40}"/>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E963D917-F9E8-EA40-876A-388D863F6543}"/>
              </a:ext>
            </a:extLst>
          </p:cNvPr>
          <p:cNvSpPr>
            <a:spLocks noChangeAspect="1" noEditPoints="1"/>
          </p:cNvSpPr>
          <p:nvPr userDrawn="1"/>
        </p:nvSpPr>
        <p:spPr bwMode="black">
          <a:xfrm>
            <a:off x="485389"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10ACB630-243E-B34B-AED6-CB7007059052}"/>
              </a:ext>
            </a:extLst>
          </p:cNvPr>
          <p:cNvSpPr>
            <a:spLocks noGrp="1"/>
          </p:cNvSpPr>
          <p:nvPr>
            <p:ph type="title"/>
          </p:nvPr>
        </p:nvSpPr>
        <p:spPr bwMode="gray">
          <a:xfrm>
            <a:off x="431638" y="2631736"/>
            <a:ext cx="6499906"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dirty="0"/>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C532640C-F756-48FB-A017-E49C7E3579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6C981614-3A9F-4B53-BAAA-DD7796E9BAE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33E6EF21-6657-254C-A83D-13CF96B4D619}"/>
              </a:ext>
            </a:extLst>
          </p:cNvPr>
          <p:cNvSpPr>
            <a:spLocks noGrp="1"/>
          </p:cNvSpPr>
          <p:nvPr>
            <p:ph type="body" sz="quarter" idx="10" hasCustomPrompt="1"/>
          </p:nvPr>
        </p:nvSpPr>
        <p:spPr bwMode="gray">
          <a:xfrm>
            <a:off x="495300" y="4195085"/>
            <a:ext cx="6438502"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23065A3A-04D6-8341-9C14-E05130468E9D}"/>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2610741-1EB2-134D-BA32-8F6910E27016}"/>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90E8715B-7584-B442-B3F1-B9CE75D38491}"/>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33856996-3DB2-0945-A715-5C6BAA035C9B}"/>
              </a:ext>
            </a:extLst>
          </p:cNvPr>
          <p:cNvSpPr>
            <a:spLocks noGrp="1"/>
          </p:cNvSpPr>
          <p:nvPr>
            <p:ph type="title"/>
          </p:nvPr>
        </p:nvSpPr>
        <p:spPr bwMode="gray">
          <a:xfrm>
            <a:off x="431638" y="2631736"/>
            <a:ext cx="6502163"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7AE0A8-FE50-48B6-86EF-D0AACFA71D2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78A956CD-4FD5-457A-8C87-8ED1BAA91A97}"/>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2FC6C89C-1D70-4F5D-B038-9C7BF906103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0" name="Title 2">
            <a:extLst>
              <a:ext uri="{FF2B5EF4-FFF2-40B4-BE49-F238E27FC236}">
                <a16:creationId xmlns:a16="http://schemas.microsoft.com/office/drawing/2014/main" id="{6A179FD6-6A24-FA49-B601-7D1786FDCE4C}"/>
              </a:ext>
            </a:extLst>
          </p:cNvPr>
          <p:cNvSpPr>
            <a:spLocks noGrp="1"/>
          </p:cNvSpPr>
          <p:nvPr>
            <p:ph type="title"/>
          </p:nvPr>
        </p:nvSpPr>
        <p:spPr>
          <a:xfrm>
            <a:off x="475488" y="410109"/>
            <a:ext cx="6446012" cy="116314"/>
          </a:xfrm>
        </p:spPr>
        <p:txBody>
          <a:bodyPr wrap="square">
            <a:spAutoFit/>
          </a:bodyPr>
          <a:lstStyle>
            <a:lvl1pPr>
              <a:defRPr sz="900">
                <a:solidFill>
                  <a:schemeClr val="bg1"/>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C26E7192-D05A-A84B-A637-2C7DB3E4BB16}"/>
              </a:ext>
            </a:extLst>
          </p:cNvPr>
          <p:cNvSpPr/>
          <p:nvPr userDrawn="1"/>
        </p:nvSpPr>
        <p:spPr>
          <a:xfrm>
            <a:off x="135925" y="0"/>
            <a:ext cx="8600303" cy="716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Title 2">
            <a:extLst>
              <a:ext uri="{FF2B5EF4-FFF2-40B4-BE49-F238E27FC236}">
                <a16:creationId xmlns:a16="http://schemas.microsoft.com/office/drawing/2014/main" id="{D434BB03-9D1D-C54F-B883-24FA93BA9D9D}"/>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useBgFill="1">
        <p:nvSpPr>
          <p:cNvPr id="7" name="TextBox 6">
            <a:extLst>
              <a:ext uri="{FF2B5EF4-FFF2-40B4-BE49-F238E27FC236}">
                <a16:creationId xmlns:a16="http://schemas.microsoft.com/office/drawing/2014/main" id="{54638413-D70F-4C82-943A-883DC7EE381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useBgFill="1">
        <p:nvSpPr>
          <p:cNvPr id="7" name="TextBox 6">
            <a:extLst>
              <a:ext uri="{FF2B5EF4-FFF2-40B4-BE49-F238E27FC236}">
                <a16:creationId xmlns:a16="http://schemas.microsoft.com/office/drawing/2014/main" id="{C6A32BF6-92C8-4C58-84FE-3471A39CCB3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626BC24E-198C-4C78-BF16-5AEB0E45F0A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CE2238F-163E-5B4C-949D-7C8600BB3BD1}"/>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useBgFill="1">
        <p:nvSpPr>
          <p:cNvPr id="7" name="TextBox 6">
            <a:extLst>
              <a:ext uri="{FF2B5EF4-FFF2-40B4-BE49-F238E27FC236}">
                <a16:creationId xmlns:a16="http://schemas.microsoft.com/office/drawing/2014/main" id="{A839D361-70C4-4B18-90C2-B20B18408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7CE32B64-C251-4C4C-A56C-B92D3C6A25F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AA4728B9-36CC-4C38-86C2-33658162EEF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F603D9F3-6FA5-469F-9181-86CC97E8974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841F9B5-F853-4C20-BCF8-7D15B54BF83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C0846825-3B82-433C-A5FE-F64843A6F77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823BF95D-7718-4DE0-9AC8-CE8121ED2C7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E28682-BC81-4484-9601-E7A0639BC8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useBgFill="1">
        <p:nvSpPr>
          <p:cNvPr id="13" name="TextBox 12">
            <a:extLst>
              <a:ext uri="{FF2B5EF4-FFF2-40B4-BE49-F238E27FC236}">
                <a16:creationId xmlns:a16="http://schemas.microsoft.com/office/drawing/2014/main" id="{3A8F2B27-586E-4B2D-8242-71C53099480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useBgFill="1">
        <p:nvSpPr>
          <p:cNvPr id="6" name="TextBox 5">
            <a:extLst>
              <a:ext uri="{FF2B5EF4-FFF2-40B4-BE49-F238E27FC236}">
                <a16:creationId xmlns:a16="http://schemas.microsoft.com/office/drawing/2014/main" id="{4CF73F72-C826-4990-8B8B-0C5B61B498F0}"/>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7" name="Title 2">
            <a:extLst>
              <a:ext uri="{FF2B5EF4-FFF2-40B4-BE49-F238E27FC236}">
                <a16:creationId xmlns:a16="http://schemas.microsoft.com/office/drawing/2014/main" id="{C37C98A4-8992-6B4F-ABBF-02F82EE7D12A}"/>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useBgFill="1">
        <p:nvSpPr>
          <p:cNvPr id="10" name="TextBox 9">
            <a:extLst>
              <a:ext uri="{FF2B5EF4-FFF2-40B4-BE49-F238E27FC236}">
                <a16:creationId xmlns:a16="http://schemas.microsoft.com/office/drawing/2014/main" id="{A2C34631-9124-4E94-91D3-2DDEDA0C5F2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useBgFill="1">
        <p:nvSpPr>
          <p:cNvPr id="15" name="TextBox 14">
            <a:extLst>
              <a:ext uri="{FF2B5EF4-FFF2-40B4-BE49-F238E27FC236}">
                <a16:creationId xmlns:a16="http://schemas.microsoft.com/office/drawing/2014/main" id="{8F3FC196-68A8-4CB6-B2DE-6754201786A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8D626992-2D20-4811-BB9A-D4BF0A7306D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grpSp>
        <p:nvGrpSpPr>
          <p:cNvPr id="2" name="Group 1">
            <a:extLst>
              <a:ext uri="{FF2B5EF4-FFF2-40B4-BE49-F238E27FC236}">
                <a16:creationId xmlns:a16="http://schemas.microsoft.com/office/drawing/2014/main" id="{7C0142B2-8998-4B19-BDF0-5AF09656235C}"/>
              </a:ext>
            </a:extLst>
          </p:cNvPr>
          <p:cNvGrpSpPr/>
          <p:nvPr userDrawn="1"/>
        </p:nvGrpSpPr>
        <p:grpSpPr>
          <a:xfrm>
            <a:off x="1710812" y="5691942"/>
            <a:ext cx="1033211" cy="138016"/>
            <a:chOff x="1710812" y="5691942"/>
            <a:chExt cx="1033211" cy="138016"/>
          </a:xfrm>
        </p:grpSpPr>
        <p:grpSp>
          <p:nvGrpSpPr>
            <p:cNvPr id="17" name="Group 16">
              <a:extLst>
                <a:ext uri="{FF2B5EF4-FFF2-40B4-BE49-F238E27FC236}">
                  <a16:creationId xmlns:a16="http://schemas.microsoft.com/office/drawing/2014/main" id="{0F5CC2B1-2B3E-4DE3-9DC3-75DB78D92530}"/>
                </a:ext>
              </a:extLst>
            </p:cNvPr>
            <p:cNvGrpSpPr/>
            <p:nvPr userDrawn="1"/>
          </p:nvGrpSpPr>
          <p:grpSpPr>
            <a:xfrm>
              <a:off x="1710812" y="5691942"/>
              <a:ext cx="775494" cy="138016"/>
              <a:chOff x="1631429" y="2378044"/>
              <a:chExt cx="937502" cy="166848"/>
            </a:xfrm>
            <a:solidFill>
              <a:schemeClr val="tx2"/>
            </a:solidFill>
          </p:grpSpPr>
          <p:sp>
            <p:nvSpPr>
              <p:cNvPr id="27" name="Freeform 12">
                <a:extLst>
                  <a:ext uri="{FF2B5EF4-FFF2-40B4-BE49-F238E27FC236}">
                    <a16:creationId xmlns:a16="http://schemas.microsoft.com/office/drawing/2014/main" id="{56E0C2D1-ED73-4768-9F82-A394F934E46D}"/>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8" name="Group 5">
                <a:extLst>
                  <a:ext uri="{FF2B5EF4-FFF2-40B4-BE49-F238E27FC236}">
                    <a16:creationId xmlns:a16="http://schemas.microsoft.com/office/drawing/2014/main" id="{2B809575-EA50-4BF2-9A92-8F6FB6145996}"/>
                  </a:ext>
                </a:extLst>
              </p:cNvPr>
              <p:cNvGrpSpPr>
                <a:grpSpLocks noChangeAspect="1"/>
              </p:cNvGrpSpPr>
              <p:nvPr/>
            </p:nvGrpSpPr>
            <p:grpSpPr bwMode="gray">
              <a:xfrm>
                <a:off x="2127148" y="2378659"/>
                <a:ext cx="166513" cy="164554"/>
                <a:chOff x="3331" y="1656"/>
                <a:chExt cx="1020" cy="1008"/>
              </a:xfrm>
              <a:grpFill/>
            </p:grpSpPr>
            <p:sp>
              <p:nvSpPr>
                <p:cNvPr id="34" name="Freeform 6">
                  <a:extLst>
                    <a:ext uri="{FF2B5EF4-FFF2-40B4-BE49-F238E27FC236}">
                      <a16:creationId xmlns:a16="http://schemas.microsoft.com/office/drawing/2014/main" id="{6872DA9D-353A-49DD-BC5B-827153F0602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5" name="Freeform 7">
                  <a:extLst>
                    <a:ext uri="{FF2B5EF4-FFF2-40B4-BE49-F238E27FC236}">
                      <a16:creationId xmlns:a16="http://schemas.microsoft.com/office/drawing/2014/main" id="{EF1C95B5-665B-4805-B470-C4076BFE83B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9" name="Freeform 5">
                <a:extLst>
                  <a:ext uri="{FF2B5EF4-FFF2-40B4-BE49-F238E27FC236}">
                    <a16:creationId xmlns:a16="http://schemas.microsoft.com/office/drawing/2014/main" id="{DECF9B53-A9BE-42F0-B448-485B17008A1E}"/>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4">
                <a:extLst>
                  <a:ext uri="{FF2B5EF4-FFF2-40B4-BE49-F238E27FC236}">
                    <a16:creationId xmlns:a16="http://schemas.microsoft.com/office/drawing/2014/main" id="{ADC62E6B-D747-4CBE-A37C-84F8792D3B6F}"/>
                  </a:ext>
                </a:extLst>
              </p:cNvPr>
              <p:cNvGrpSpPr>
                <a:grpSpLocks noChangeAspect="1"/>
              </p:cNvGrpSpPr>
              <p:nvPr userDrawn="1"/>
            </p:nvGrpSpPr>
            <p:grpSpPr bwMode="auto">
              <a:xfrm>
                <a:off x="2404478" y="2378640"/>
                <a:ext cx="164453" cy="164592"/>
                <a:chOff x="2653" y="972"/>
                <a:chExt cx="2372" cy="2374"/>
              </a:xfrm>
              <a:grpFill/>
            </p:grpSpPr>
            <p:sp>
              <p:nvSpPr>
                <p:cNvPr id="31" name="Freeform 5">
                  <a:extLst>
                    <a:ext uri="{FF2B5EF4-FFF2-40B4-BE49-F238E27FC236}">
                      <a16:creationId xmlns:a16="http://schemas.microsoft.com/office/drawing/2014/main" id="{F5662BE0-573E-42E2-A1B3-68EC8ABE845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6">
                  <a:extLst>
                    <a:ext uri="{FF2B5EF4-FFF2-40B4-BE49-F238E27FC236}">
                      <a16:creationId xmlns:a16="http://schemas.microsoft.com/office/drawing/2014/main" id="{2526A350-8A3D-4193-981F-9FE81C7BD9A2}"/>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Oval 7">
                  <a:extLst>
                    <a:ext uri="{FF2B5EF4-FFF2-40B4-BE49-F238E27FC236}">
                      <a16:creationId xmlns:a16="http://schemas.microsoft.com/office/drawing/2014/main" id="{03EC319D-9BE8-4FBF-BCB5-F4688AA29E3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36" name="Graphic 35">
              <a:extLst>
                <a:ext uri="{FF2B5EF4-FFF2-40B4-BE49-F238E27FC236}">
                  <a16:creationId xmlns:a16="http://schemas.microsoft.com/office/drawing/2014/main" id="{0245B06D-E9A8-468C-A15E-6CA62D41048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D5BAD68-E5C9-4992-8118-25B807737BEE}"/>
              </a:ext>
            </a:extLst>
          </p:cNvPr>
          <p:cNvGrpSpPr/>
          <p:nvPr userDrawn="1"/>
        </p:nvGrpSpPr>
        <p:grpSpPr>
          <a:xfrm>
            <a:off x="1710812" y="5691942"/>
            <a:ext cx="1033211" cy="138016"/>
            <a:chOff x="1710812" y="5691942"/>
            <a:chExt cx="1033211" cy="138016"/>
          </a:xfrm>
        </p:grpSpPr>
        <p:grpSp>
          <p:nvGrpSpPr>
            <p:cNvPr id="25" name="Group 24">
              <a:extLst>
                <a:ext uri="{FF2B5EF4-FFF2-40B4-BE49-F238E27FC236}">
                  <a16:creationId xmlns:a16="http://schemas.microsoft.com/office/drawing/2014/main" id="{261AC330-E6EE-4803-9E04-F14EA8D53571}"/>
                </a:ext>
              </a:extLst>
            </p:cNvPr>
            <p:cNvGrpSpPr/>
            <p:nvPr userDrawn="1"/>
          </p:nvGrpSpPr>
          <p:grpSpPr>
            <a:xfrm>
              <a:off x="1710812" y="5691942"/>
              <a:ext cx="775494" cy="138016"/>
              <a:chOff x="1631429" y="2378044"/>
              <a:chExt cx="937502" cy="166848"/>
            </a:xfrm>
            <a:solidFill>
              <a:schemeClr val="tx2"/>
            </a:solidFill>
          </p:grpSpPr>
          <p:sp>
            <p:nvSpPr>
              <p:cNvPr id="28" name="Freeform 12">
                <a:extLst>
                  <a:ext uri="{FF2B5EF4-FFF2-40B4-BE49-F238E27FC236}">
                    <a16:creationId xmlns:a16="http://schemas.microsoft.com/office/drawing/2014/main" id="{1CB4B297-32D2-4241-8646-664C088CBCB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05C0C7B-5D6F-49B6-9AB3-8D75E1154DFA}"/>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15FE9E7-82CB-41D4-9E43-0D7C3AA8585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2D1A5C50-3C56-4CCE-BFEB-CC501BFB0A3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E2F245BB-4219-491F-AB95-6BACA487C8E4}"/>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A4427CAA-AD40-4CF2-B2BF-94891FB0939B}"/>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EBA06861-1758-4F6C-ABC9-7C2B9E9B7C6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004FEA7D-5432-4421-A832-2D03F68506A6}"/>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D5CC6924-1007-48C5-835E-996B659711AF}"/>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7" name="Graphic 26">
              <a:extLst>
                <a:ext uri="{FF2B5EF4-FFF2-40B4-BE49-F238E27FC236}">
                  <a16:creationId xmlns:a16="http://schemas.microsoft.com/office/drawing/2014/main" id="{52926538-5BA9-4D6C-8459-41A2C0B3C8E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4177EE13-F245-4888-9CCE-5F02E82676A5}"/>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B80D8B71-4301-48FD-ABE0-6CF1418BFB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1BB88E11-E20C-4607-92DB-F18E38419F4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342A627F-1199-47BF-A052-A4648D5CC67E}"/>
                  </a:ext>
                </a:extLst>
              </p:cNvPr>
              <p:cNvGrpSpPr>
                <a:grpSpLocks noChangeAspect="1"/>
              </p:cNvGrpSpPr>
              <p:nvPr/>
            </p:nvGrpSpPr>
            <p:grpSpPr bwMode="gray">
              <a:xfrm>
                <a:off x="2127148" y="2378659"/>
                <a:ext cx="166513" cy="164554"/>
                <a:chOff x="3331" y="1656"/>
                <a:chExt cx="1020" cy="1008"/>
              </a:xfrm>
              <a:grpFill/>
            </p:grpSpPr>
            <p:sp>
              <p:nvSpPr>
                <p:cNvPr id="30" name="Freeform 6">
                  <a:extLst>
                    <a:ext uri="{FF2B5EF4-FFF2-40B4-BE49-F238E27FC236}">
                      <a16:creationId xmlns:a16="http://schemas.microsoft.com/office/drawing/2014/main" id="{87B4DB66-8943-4F77-9936-71848119D539}"/>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1" name="Freeform 7">
                  <a:extLst>
                    <a:ext uri="{FF2B5EF4-FFF2-40B4-BE49-F238E27FC236}">
                      <a16:creationId xmlns:a16="http://schemas.microsoft.com/office/drawing/2014/main" id="{E2883F8A-EF7F-4374-8797-98BC85680B0E}"/>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2B31AB37-F233-4304-B646-BF37E9B8450C}"/>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729BD2E5-70FE-4825-AF72-D51F22496C11}"/>
                  </a:ext>
                </a:extLst>
              </p:cNvPr>
              <p:cNvGrpSpPr>
                <a:grpSpLocks noChangeAspect="1"/>
              </p:cNvGrpSpPr>
              <p:nvPr userDrawn="1"/>
            </p:nvGrpSpPr>
            <p:grpSpPr bwMode="auto">
              <a:xfrm>
                <a:off x="2404478" y="2378640"/>
                <a:ext cx="164453" cy="164592"/>
                <a:chOff x="2653" y="972"/>
                <a:chExt cx="2372" cy="2374"/>
              </a:xfrm>
              <a:grpFill/>
            </p:grpSpPr>
            <p:sp>
              <p:nvSpPr>
                <p:cNvPr id="27" name="Freeform 5">
                  <a:extLst>
                    <a:ext uri="{FF2B5EF4-FFF2-40B4-BE49-F238E27FC236}">
                      <a16:creationId xmlns:a16="http://schemas.microsoft.com/office/drawing/2014/main" id="{88A25EE7-BF7F-4336-8144-19857F663B2A}"/>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6">
                  <a:extLst>
                    <a:ext uri="{FF2B5EF4-FFF2-40B4-BE49-F238E27FC236}">
                      <a16:creationId xmlns:a16="http://schemas.microsoft.com/office/drawing/2014/main" id="{8F999D1B-FED5-4902-90AF-C1D0A107A53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Oval 7">
                  <a:extLst>
                    <a:ext uri="{FF2B5EF4-FFF2-40B4-BE49-F238E27FC236}">
                      <a16:creationId xmlns:a16="http://schemas.microsoft.com/office/drawing/2014/main" id="{2E4C3274-4B0F-4E13-A1B3-4F6858552EB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DDF6F453-85E3-4DB6-BD52-57BFBE61181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694380BA-F7F2-4C1A-AECE-DA04302CE9AD}"/>
              </a:ext>
            </a:extLst>
          </p:cNvPr>
          <p:cNvGrpSpPr/>
          <p:nvPr userDrawn="1"/>
        </p:nvGrpSpPr>
        <p:grpSpPr>
          <a:xfrm>
            <a:off x="1710812" y="5691942"/>
            <a:ext cx="1033211" cy="138016"/>
            <a:chOff x="1710812" y="5691942"/>
            <a:chExt cx="1033211" cy="138016"/>
          </a:xfrm>
          <a:solidFill>
            <a:schemeClr val="bg1"/>
          </a:solidFill>
        </p:grpSpPr>
        <p:grpSp>
          <p:nvGrpSpPr>
            <p:cNvPr id="25" name="Group 24">
              <a:extLst>
                <a:ext uri="{FF2B5EF4-FFF2-40B4-BE49-F238E27FC236}">
                  <a16:creationId xmlns:a16="http://schemas.microsoft.com/office/drawing/2014/main" id="{90C450C1-A57A-4B1A-9766-A44333BAC229}"/>
                </a:ext>
              </a:extLst>
            </p:cNvPr>
            <p:cNvGrpSpPr/>
            <p:nvPr userDrawn="1"/>
          </p:nvGrpSpPr>
          <p:grpSpPr>
            <a:xfrm>
              <a:off x="1710812" y="5691942"/>
              <a:ext cx="775494" cy="138016"/>
              <a:chOff x="1631429" y="2378044"/>
              <a:chExt cx="937502" cy="166848"/>
            </a:xfrm>
            <a:grpFill/>
          </p:grpSpPr>
          <p:sp>
            <p:nvSpPr>
              <p:cNvPr id="29" name="Freeform 12">
                <a:extLst>
                  <a:ext uri="{FF2B5EF4-FFF2-40B4-BE49-F238E27FC236}">
                    <a16:creationId xmlns:a16="http://schemas.microsoft.com/office/drawing/2014/main" id="{B09565FD-BEC9-497C-988A-B8839F52616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28F447BE-8BB2-4688-BE52-D076F1876971}"/>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5727EFA-E1FE-474E-A27B-CD76434EBA9C}"/>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E42B7A0C-8D01-4566-9A97-3B80B4A81F5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1" name="Freeform 5">
                <a:extLst>
                  <a:ext uri="{FF2B5EF4-FFF2-40B4-BE49-F238E27FC236}">
                    <a16:creationId xmlns:a16="http://schemas.microsoft.com/office/drawing/2014/main" id="{6F01B6C9-8081-4547-9CF5-7855FAA01D2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4">
                <a:extLst>
                  <a:ext uri="{FF2B5EF4-FFF2-40B4-BE49-F238E27FC236}">
                    <a16:creationId xmlns:a16="http://schemas.microsoft.com/office/drawing/2014/main" id="{C93335F4-8C98-406E-8655-0743CCE66AA2}"/>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25F48E09-52C6-4E64-847C-C8A8FEA76274}"/>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9817DE2E-4290-4BF8-A675-5D0F0096F76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7D9904BE-ED3C-4B73-8853-6DCCE4C6004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8" name="Graphic 27">
              <a:extLst>
                <a:ext uri="{FF2B5EF4-FFF2-40B4-BE49-F238E27FC236}">
                  <a16:creationId xmlns:a16="http://schemas.microsoft.com/office/drawing/2014/main" id="{43CD6BE6-3384-4975-8F6C-30CAB96BD0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8" name="Group 17">
            <a:extLst>
              <a:ext uri="{FF2B5EF4-FFF2-40B4-BE49-F238E27FC236}">
                <a16:creationId xmlns:a16="http://schemas.microsoft.com/office/drawing/2014/main" id="{70ABEE0E-519F-4FEE-8E25-C0766CF8AADD}"/>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A6E7B364-F9A2-4A36-B5EC-C5BACD25A5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4EC2F494-826C-486D-88E3-337662ECA7BB}"/>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EE685595-19B6-4029-AC01-01F3BA0A20C5}"/>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A9763592-24D2-47D3-A3A0-1BFD116392C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B1184FB5-1644-4E23-97FF-84DB5A4F54BA}"/>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A950993F-AEC5-4652-AEB3-2C56A508CD0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E88EDBE2-F570-496C-A663-52F301B079D1}"/>
                  </a:ext>
                </a:extLst>
              </p:cNvPr>
              <p:cNvGrpSpPr>
                <a:grpSpLocks noChangeAspect="1"/>
              </p:cNvGrpSpPr>
              <p:nvPr userDrawn="1"/>
            </p:nvGrpSpPr>
            <p:grpSpPr bwMode="auto">
              <a:xfrm>
                <a:off x="2404478" y="2378640"/>
                <a:ext cx="164453" cy="164592"/>
                <a:chOff x="2653" y="972"/>
                <a:chExt cx="2372" cy="2374"/>
              </a:xfrm>
              <a:grpFill/>
            </p:grpSpPr>
            <p:sp>
              <p:nvSpPr>
                <p:cNvPr id="37" name="Freeform 5">
                  <a:extLst>
                    <a:ext uri="{FF2B5EF4-FFF2-40B4-BE49-F238E27FC236}">
                      <a16:creationId xmlns:a16="http://schemas.microsoft.com/office/drawing/2014/main" id="{31F02760-391B-4E14-8AA9-161727BC6EA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EC909246-AE8A-484E-A498-913B79311B4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2C9DF5CF-99F2-49B0-9817-E0C936D9F2D9}"/>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60A1C7F4-95C7-411C-99C0-1699175688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pic>
        <p:nvPicPr>
          <p:cNvPr id="17" name="Picture 16">
            <a:extLst>
              <a:ext uri="{FF2B5EF4-FFF2-40B4-BE49-F238E27FC236}">
                <a16:creationId xmlns:a16="http://schemas.microsoft.com/office/drawing/2014/main" id="{75E6ED6D-28B4-429E-873D-6CC1CAA7FC0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9" name="Text Placeholder 7">
            <a:extLst>
              <a:ext uri="{FF2B5EF4-FFF2-40B4-BE49-F238E27FC236}">
                <a16:creationId xmlns:a16="http://schemas.microsoft.com/office/drawing/2014/main" id="{C8451416-06EA-4E58-899A-D653BAEA6984}"/>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1" name="Title 2">
            <a:extLst>
              <a:ext uri="{FF2B5EF4-FFF2-40B4-BE49-F238E27FC236}">
                <a16:creationId xmlns:a16="http://schemas.microsoft.com/office/drawing/2014/main" id="{C9F8FE54-DFB4-41EA-963C-C502F1F65B8B}"/>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2" name="Text Placeholder 7">
            <a:extLst>
              <a:ext uri="{FF2B5EF4-FFF2-40B4-BE49-F238E27FC236}">
                <a16:creationId xmlns:a16="http://schemas.microsoft.com/office/drawing/2014/main" id="{B3480A5F-873F-406F-B519-FEA26503429C}"/>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3" name="Text Placeholder 5">
            <a:extLst>
              <a:ext uri="{FF2B5EF4-FFF2-40B4-BE49-F238E27FC236}">
                <a16:creationId xmlns:a16="http://schemas.microsoft.com/office/drawing/2014/main" id="{498205F4-8AD7-4DD8-897B-0F53D8CE9DFC}"/>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0B81D289-DDA5-4937-8448-516CCB5616BC}"/>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3E0CBE2F-86B8-478F-87E4-1CF0191B9105}"/>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AE48B8CA-9C8E-470B-875B-D4D3CAC08D44}"/>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2FC15F7C-8AD0-413A-B8F7-AFB90C3021E6}"/>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4F99BE4-FA79-DF4B-B43B-A5EF1E46AC6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206" Type="http://schemas.openxmlformats.org/officeDocument/2006/relationships/slideLayout" Target="../slideLayouts/slideLayout206.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20" Type="http://schemas.openxmlformats.org/officeDocument/2006/relationships/slideLayout" Target="../slideLayouts/slideLayout120.xml"/><Relationship Id="rId141" Type="http://schemas.openxmlformats.org/officeDocument/2006/relationships/slideLayout" Target="../slideLayouts/slideLayout141.xml"/><Relationship Id="rId7" Type="http://schemas.openxmlformats.org/officeDocument/2006/relationships/slideLayout" Target="../slideLayouts/slideLayout7.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4" Type="http://schemas.openxmlformats.org/officeDocument/2006/relationships/slideLayout" Target="../slideLayouts/slideLayout24.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31" Type="http://schemas.openxmlformats.org/officeDocument/2006/relationships/slideLayout" Target="../slideLayouts/slideLayout131.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97" Type="http://schemas.openxmlformats.org/officeDocument/2006/relationships/slideLayout" Target="../slideLayouts/slideLayout197.xml"/><Relationship Id="rId201" Type="http://schemas.openxmlformats.org/officeDocument/2006/relationships/slideLayout" Target="../slideLayouts/slideLayout201.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12" Type="http://schemas.openxmlformats.org/officeDocument/2006/relationships/theme" Target="../theme/theme1.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202" Type="http://schemas.openxmlformats.org/officeDocument/2006/relationships/slideLayout" Target="../slideLayouts/slideLayout202.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50" Type="http://schemas.openxmlformats.org/officeDocument/2006/relationships/slideLayout" Target="../slideLayouts/slideLayout50.xml"/><Relationship Id="rId104" Type="http://schemas.openxmlformats.org/officeDocument/2006/relationships/slideLayout" Target="../slideLayouts/slideLayout104.xml"/><Relationship Id="rId125" Type="http://schemas.openxmlformats.org/officeDocument/2006/relationships/slideLayout" Target="../slideLayouts/slideLayout125.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40" Type="http://schemas.openxmlformats.org/officeDocument/2006/relationships/slideLayout" Target="../slideLayouts/slideLayout40.xml"/><Relationship Id="rId115" Type="http://schemas.openxmlformats.org/officeDocument/2006/relationships/slideLayout" Target="../slideLayouts/slideLayout115.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2BB913-964E-EDC8-9D30-FAD003A4EC11}"/>
              </a:ext>
            </a:extLst>
          </p:cNvPr>
          <p:cNvSpPr>
            <a:spLocks noGrp="1"/>
          </p:cNvSpPr>
          <p:nvPr>
            <p:ph type="body" sz="quarter" idx="10"/>
          </p:nvPr>
        </p:nvSpPr>
        <p:spPr>
          <a:xfrm>
            <a:off x="495299" y="4195085"/>
            <a:ext cx="8614517" cy="961930"/>
          </a:xfrm>
        </p:spPr>
        <p:txBody>
          <a:bodyPr/>
          <a:lstStyle/>
          <a:p>
            <a:r>
              <a:rPr lang="en-CA" sz="2000" b="1" dirty="0">
                <a:effectLst/>
                <a:ea typeface="SimSun" panose="02010600030101010101" pitchFamily="2" charset="-122"/>
              </a:rPr>
              <a:t>EE1-1.7: Capacity Ablation of CNN-based in-loop filtering</a:t>
            </a:r>
            <a:endParaRPr lang="en-US" dirty="0"/>
          </a:p>
          <a:p>
            <a:endParaRPr lang="en-US" dirty="0"/>
          </a:p>
        </p:txBody>
      </p:sp>
      <p:sp>
        <p:nvSpPr>
          <p:cNvPr id="3" name="Text Placeholder 2">
            <a:extLst>
              <a:ext uri="{FF2B5EF4-FFF2-40B4-BE49-F238E27FC236}">
                <a16:creationId xmlns:a16="http://schemas.microsoft.com/office/drawing/2014/main" id="{0591CCDB-C6A6-FA7A-884B-4DD7B6B0ACCB}"/>
              </a:ext>
            </a:extLst>
          </p:cNvPr>
          <p:cNvSpPr>
            <a:spLocks noGrp="1"/>
          </p:cNvSpPr>
          <p:nvPr>
            <p:ph type="body" sz="quarter" idx="11"/>
          </p:nvPr>
        </p:nvSpPr>
        <p:spPr/>
        <p:txBody>
          <a:bodyPr/>
          <a:lstStyle/>
          <a:p>
            <a:r>
              <a:rPr lang="en-US" dirty="0"/>
              <a:t>Mainz, Germany</a:t>
            </a:r>
          </a:p>
        </p:txBody>
      </p:sp>
      <p:sp>
        <p:nvSpPr>
          <p:cNvPr id="4" name="Text Placeholder 3">
            <a:extLst>
              <a:ext uri="{FF2B5EF4-FFF2-40B4-BE49-F238E27FC236}">
                <a16:creationId xmlns:a16="http://schemas.microsoft.com/office/drawing/2014/main" id="{3699F111-F8BE-CB6C-30DF-7D4073B50B38}"/>
              </a:ext>
            </a:extLst>
          </p:cNvPr>
          <p:cNvSpPr>
            <a:spLocks noGrp="1"/>
          </p:cNvSpPr>
          <p:nvPr>
            <p:ph type="body" sz="quarter" idx="13"/>
          </p:nvPr>
        </p:nvSpPr>
        <p:spPr/>
        <p:txBody>
          <a:bodyPr/>
          <a:lstStyle/>
          <a:p>
            <a:r>
              <a:rPr lang="en-US" dirty="0"/>
              <a:t>20-28 October 2022</a:t>
            </a:r>
          </a:p>
        </p:txBody>
      </p:sp>
      <p:sp>
        <p:nvSpPr>
          <p:cNvPr id="6" name="Text Placeholder 5">
            <a:extLst>
              <a:ext uri="{FF2B5EF4-FFF2-40B4-BE49-F238E27FC236}">
                <a16:creationId xmlns:a16="http://schemas.microsoft.com/office/drawing/2014/main" id="{6F84F0C4-7978-D32F-D494-5CEA02A607B1}"/>
              </a:ext>
            </a:extLst>
          </p:cNvPr>
          <p:cNvSpPr>
            <a:spLocks noGrp="1"/>
          </p:cNvSpPr>
          <p:nvPr>
            <p:ph type="body" sz="quarter" idx="14"/>
          </p:nvPr>
        </p:nvSpPr>
        <p:spPr/>
        <p:txBody>
          <a:bodyPr/>
          <a:lstStyle/>
          <a:p>
            <a:r>
              <a:rPr lang="de-DE" dirty="0"/>
              <a:t>S. Eadie, H. Wang, M. Coban, M. </a:t>
            </a:r>
            <a:r>
              <a:rPr lang="de-DE" dirty="0" err="1"/>
              <a:t>Karczewicz</a:t>
            </a:r>
            <a:r>
              <a:rPr lang="de-DE" dirty="0"/>
              <a:t> (Qualcomm) </a:t>
            </a:r>
            <a:endParaRPr lang="en-US" dirty="0"/>
          </a:p>
          <a:p>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3354690"/>
            <a:ext cx="6517838" cy="722955"/>
          </a:xfrm>
        </p:spPr>
        <p:txBody>
          <a:bodyPr/>
          <a:lstStyle/>
          <a:p>
            <a:r>
              <a:rPr lang="en-US" dirty="0"/>
              <a:t>JVET-AB0164</a:t>
            </a: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Network Structure</a:t>
            </a:r>
          </a:p>
        </p:txBody>
      </p:sp>
      <p:sp>
        <p:nvSpPr>
          <p:cNvPr id="3" name="Content Placeholder 2"/>
          <p:cNvSpPr>
            <a:spLocks noGrp="1"/>
          </p:cNvSpPr>
          <p:nvPr>
            <p:ph sz="quarter" idx="4294967295"/>
          </p:nvPr>
        </p:nvSpPr>
        <p:spPr>
          <a:xfrm>
            <a:off x="177818" y="1719072"/>
            <a:ext cx="5600700" cy="4681728"/>
          </a:xfrm>
        </p:spPr>
        <p:txBody>
          <a:bodyPr/>
          <a:lstStyle/>
          <a:p>
            <a:pPr marL="742950" lvl="6" indent="-285750">
              <a:buFont typeface="Arial" panose="020B0604020202020204" pitchFamily="34" charset="0"/>
              <a:buChar char="•"/>
            </a:pPr>
            <a:r>
              <a:rPr lang="en-US" sz="1800" dirty="0">
                <a:solidFill>
                  <a:schemeClr val="tx2"/>
                </a:solidFill>
              </a:rPr>
              <a:t>The NN-based In Loop Filter (ILF) from JVET-AA0131 is further studied.</a:t>
            </a:r>
          </a:p>
          <a:p>
            <a:pPr marL="742950" lvl="6" indent="-285750">
              <a:buFont typeface="Arial" panose="020B0604020202020204" pitchFamily="34" charset="0"/>
              <a:buChar char="•"/>
            </a:pPr>
            <a:r>
              <a:rPr lang="pt-BR" sz="1800" dirty="0">
                <a:solidFill>
                  <a:schemeClr val="tx2"/>
                </a:solidFill>
              </a:rPr>
              <a:t>Pre and post activation channel capacity kept constant (M=160, K=64)</a:t>
            </a:r>
          </a:p>
          <a:p>
            <a:pPr marL="742950" lvl="6" indent="-285750">
              <a:buFont typeface="Arial" panose="020B0604020202020204" pitchFamily="34" charset="0"/>
              <a:buChar char="•"/>
            </a:pPr>
            <a:r>
              <a:rPr lang="pt-BR" sz="1800" dirty="0">
                <a:solidFill>
                  <a:schemeClr val="tx2"/>
                </a:solidFill>
              </a:rPr>
              <a:t>Number of backbone residual blocks, N, is ablated</a:t>
            </a:r>
          </a:p>
          <a:p>
            <a:pPr marL="917575" lvl="4" indent="-285750"/>
            <a:r>
              <a:rPr lang="pt-BR" sz="1600" b="0" dirty="0"/>
              <a:t>R</a:t>
            </a:r>
            <a:r>
              <a:rPr lang="pt-BR" sz="1600" b="0" dirty="0">
                <a:solidFill>
                  <a:schemeClr val="tx2"/>
                </a:solidFill>
              </a:rPr>
              <a:t>equired channel capacities studied</a:t>
            </a:r>
          </a:p>
          <a:p>
            <a:pPr marL="917575" lvl="4" indent="-285750"/>
            <a:r>
              <a:rPr lang="pt-BR" sz="1600" b="0" dirty="0"/>
              <a:t>Luma and chroma models ablated separately</a:t>
            </a:r>
            <a:endParaRPr lang="pt-BR" sz="1600" b="0" dirty="0">
              <a:solidFill>
                <a:schemeClr val="tx2"/>
              </a:solidFill>
            </a:endParaRPr>
          </a:p>
        </p:txBody>
      </p:sp>
      <p:grpSp>
        <p:nvGrpSpPr>
          <p:cNvPr id="82" name="Group 81">
            <a:extLst>
              <a:ext uri="{FF2B5EF4-FFF2-40B4-BE49-F238E27FC236}">
                <a16:creationId xmlns:a16="http://schemas.microsoft.com/office/drawing/2014/main" id="{48253E1D-84B2-A4BA-5D53-2C97CA5D1004}"/>
              </a:ext>
            </a:extLst>
          </p:cNvPr>
          <p:cNvGrpSpPr/>
          <p:nvPr/>
        </p:nvGrpSpPr>
        <p:grpSpPr>
          <a:xfrm>
            <a:off x="5778518" y="1701623"/>
            <a:ext cx="6335185" cy="4380090"/>
            <a:chOff x="5778518" y="1701623"/>
            <a:chExt cx="6335185" cy="4380090"/>
          </a:xfrm>
        </p:grpSpPr>
        <p:sp>
          <p:nvSpPr>
            <p:cNvPr id="5" name="Rectangle 4">
              <a:extLst>
                <a:ext uri="{FF2B5EF4-FFF2-40B4-BE49-F238E27FC236}">
                  <a16:creationId xmlns:a16="http://schemas.microsoft.com/office/drawing/2014/main" id="{70EF3A06-52F1-8A85-DD5E-AF75BCA95C19}"/>
                </a:ext>
              </a:extLst>
            </p:cNvPr>
            <p:cNvSpPr/>
            <p:nvPr/>
          </p:nvSpPr>
          <p:spPr>
            <a:xfrm>
              <a:off x="7759748" y="3382458"/>
              <a:ext cx="725146" cy="854632"/>
            </a:xfrm>
            <a:prstGeom prst="rect">
              <a:avLst/>
            </a:prstGeom>
            <a:solidFill>
              <a:schemeClr val="accent1">
                <a:lumMod val="20000"/>
                <a:lumOff val="80000"/>
                <a:alpha val="25000"/>
              </a:schemeClr>
            </a:solidFill>
            <a:ln>
              <a:solidFill>
                <a:schemeClr val="accent1">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6" name="Rectangle 5">
              <a:extLst>
                <a:ext uri="{FF2B5EF4-FFF2-40B4-BE49-F238E27FC236}">
                  <a16:creationId xmlns:a16="http://schemas.microsoft.com/office/drawing/2014/main" id="{8491D793-3029-B21B-C356-2B007B249916}"/>
                </a:ext>
              </a:extLst>
            </p:cNvPr>
            <p:cNvSpPr/>
            <p:nvPr/>
          </p:nvSpPr>
          <p:spPr>
            <a:xfrm>
              <a:off x="8333377" y="4587103"/>
              <a:ext cx="2391035" cy="1494610"/>
            </a:xfrm>
            <a:prstGeom prst="rect">
              <a:avLst/>
            </a:prstGeom>
            <a:solidFill>
              <a:schemeClr val="accent1">
                <a:lumMod val="40000"/>
                <a:lumOff val="60000"/>
                <a:alpha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800" dirty="0">
                <a:solidFill>
                  <a:schemeClr val="bg1"/>
                </a:solidFill>
                <a:latin typeface="Microsoft Sans Serif"/>
                <a:cs typeface="Microsoft Sans Serif" panose="020B0604020202020204" pitchFamily="34" charset="0"/>
              </a:endParaRPr>
            </a:p>
          </p:txBody>
        </p:sp>
        <p:sp>
          <p:nvSpPr>
            <p:cNvPr id="4" name="Rectangle 3">
              <a:extLst>
                <a:ext uri="{FF2B5EF4-FFF2-40B4-BE49-F238E27FC236}">
                  <a16:creationId xmlns:a16="http://schemas.microsoft.com/office/drawing/2014/main" id="{7FFFF1E5-AF72-956B-BE8C-2EF62FE7ECFB}"/>
                </a:ext>
              </a:extLst>
            </p:cNvPr>
            <p:cNvSpPr/>
            <p:nvPr/>
          </p:nvSpPr>
          <p:spPr>
            <a:xfrm>
              <a:off x="8547217" y="3376758"/>
              <a:ext cx="725146" cy="854632"/>
            </a:xfrm>
            <a:prstGeom prst="rect">
              <a:avLst/>
            </a:prstGeom>
            <a:solidFill>
              <a:schemeClr val="accent1">
                <a:lumMod val="20000"/>
                <a:lumOff val="80000"/>
                <a:alpha val="25000"/>
              </a:schemeClr>
            </a:solidFill>
            <a:ln>
              <a:solidFill>
                <a:schemeClr val="accent1">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C9C482D8-31D5-3855-191C-97EF6FEC2C1E}"/>
                </a:ext>
              </a:extLst>
            </p:cNvPr>
            <p:cNvSpPr/>
            <p:nvPr/>
          </p:nvSpPr>
          <p:spPr>
            <a:xfrm>
              <a:off x="9331555" y="3376758"/>
              <a:ext cx="869918" cy="854632"/>
            </a:xfrm>
            <a:prstGeom prst="rect">
              <a:avLst/>
            </a:prstGeom>
            <a:solidFill>
              <a:schemeClr val="accent1">
                <a:lumMod val="20000"/>
                <a:lumOff val="80000"/>
                <a:alpha val="50000"/>
              </a:schemeClr>
            </a:solid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9D8C8F95-6D4D-0996-27B8-35C8B8C93D32}"/>
                </a:ext>
              </a:extLst>
            </p:cNvPr>
            <p:cNvSpPr/>
            <p:nvPr/>
          </p:nvSpPr>
          <p:spPr>
            <a:xfrm rot="16200000">
              <a:off x="6068784" y="3718352"/>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conv3x3</a:t>
              </a:r>
            </a:p>
          </p:txBody>
        </p:sp>
        <p:sp>
          <p:nvSpPr>
            <p:cNvPr id="9" name="Rectangle 8">
              <a:extLst>
                <a:ext uri="{FF2B5EF4-FFF2-40B4-BE49-F238E27FC236}">
                  <a16:creationId xmlns:a16="http://schemas.microsoft.com/office/drawing/2014/main" id="{8B043A93-E191-93DC-76D1-288D60D7CAEE}"/>
                </a:ext>
              </a:extLst>
            </p:cNvPr>
            <p:cNvSpPr/>
            <p:nvPr/>
          </p:nvSpPr>
          <p:spPr>
            <a:xfrm rot="16200000">
              <a:off x="6460606" y="3716798"/>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sp>
          <p:nvSpPr>
            <p:cNvPr id="10" name="Rectangle 9">
              <a:extLst>
                <a:ext uri="{FF2B5EF4-FFF2-40B4-BE49-F238E27FC236}">
                  <a16:creationId xmlns:a16="http://schemas.microsoft.com/office/drawing/2014/main" id="{7A445F2E-7807-8469-A035-69AA9C5316FA}"/>
                </a:ext>
              </a:extLst>
            </p:cNvPr>
            <p:cNvSpPr/>
            <p:nvPr/>
          </p:nvSpPr>
          <p:spPr>
            <a:xfrm rot="16200000">
              <a:off x="7215960" y="3717320"/>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concat</a:t>
              </a:r>
            </a:p>
          </p:txBody>
        </p:sp>
        <p:sp>
          <p:nvSpPr>
            <p:cNvPr id="11" name="Rectangle 10">
              <a:extLst>
                <a:ext uri="{FF2B5EF4-FFF2-40B4-BE49-F238E27FC236}">
                  <a16:creationId xmlns:a16="http://schemas.microsoft.com/office/drawing/2014/main" id="{BF3F8009-45B3-D2D5-59E2-CF0B09460FAF}"/>
                </a:ext>
              </a:extLst>
            </p:cNvPr>
            <p:cNvSpPr/>
            <p:nvPr/>
          </p:nvSpPr>
          <p:spPr>
            <a:xfrm rot="16200000">
              <a:off x="8397706" y="3719178"/>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tx1"/>
                  </a:solidFill>
                  <a:latin typeface="Microsoft Sans Serif"/>
                  <a:cs typeface="Microsoft Sans Serif" panose="020B0604020202020204" pitchFamily="34" charset="0"/>
                </a:rPr>
                <a:t>conv3x3,2ↆ</a:t>
              </a:r>
            </a:p>
          </p:txBody>
        </p:sp>
        <p:cxnSp>
          <p:nvCxnSpPr>
            <p:cNvPr id="12" name="Straight Arrow Connector 11">
              <a:extLst>
                <a:ext uri="{FF2B5EF4-FFF2-40B4-BE49-F238E27FC236}">
                  <a16:creationId xmlns:a16="http://schemas.microsoft.com/office/drawing/2014/main" id="{88519986-7D3D-1CE4-3D5D-B0FE0363DDEC}"/>
                </a:ext>
              </a:extLst>
            </p:cNvPr>
            <p:cNvCxnSpPr>
              <a:cxnSpLocks/>
            </p:cNvCxnSpPr>
            <p:nvPr/>
          </p:nvCxnSpPr>
          <p:spPr>
            <a:xfrm>
              <a:off x="6518785" y="3827925"/>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ECA872E4-699D-99C9-F0D4-6ECC623088E2}"/>
                </a:ext>
              </a:extLst>
            </p:cNvPr>
            <p:cNvCxnSpPr>
              <a:cxnSpLocks/>
            </p:cNvCxnSpPr>
            <p:nvPr/>
          </p:nvCxnSpPr>
          <p:spPr>
            <a:xfrm>
              <a:off x="6126964" y="3827925"/>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E1F3E941-CCDE-71B4-7FFD-A1E30648D9E0}"/>
                </a:ext>
              </a:extLst>
            </p:cNvPr>
            <p:cNvSpPr txBox="1"/>
            <p:nvPr/>
          </p:nvSpPr>
          <p:spPr>
            <a:xfrm>
              <a:off x="5847810" y="3738780"/>
              <a:ext cx="189154" cy="162480"/>
            </a:xfrm>
            <a:prstGeom prst="rect">
              <a:avLst/>
            </a:prstGeom>
          </p:spPr>
          <p:txBody>
            <a:bodyPr wrap="none" lIns="0" tIns="0" rIns="0" bIns="0" rtlCol="0">
              <a:spAutoFit/>
            </a:bodyPr>
            <a:lstStyle/>
            <a:p>
              <a:pPr algn="l">
                <a:lnSpc>
                  <a:spcPct val="96000"/>
                </a:lnSpc>
              </a:pPr>
              <a:r>
                <a:rPr lang="en-US" sz="1100" dirty="0">
                  <a:solidFill>
                    <a:schemeClr val="tx2"/>
                  </a:solidFill>
                  <a:latin typeface="Microsoft Sans Serif"/>
                  <a:cs typeface="Microsoft Sans Serif" panose="020B0604020202020204" pitchFamily="34" charset="0"/>
                </a:rPr>
                <a:t>BS</a:t>
              </a:r>
            </a:p>
          </p:txBody>
        </p:sp>
        <p:sp>
          <p:nvSpPr>
            <p:cNvPr id="15" name="Rectangle 14">
              <a:extLst>
                <a:ext uri="{FF2B5EF4-FFF2-40B4-BE49-F238E27FC236}">
                  <a16:creationId xmlns:a16="http://schemas.microsoft.com/office/drawing/2014/main" id="{947AEC5D-DF0A-C6F5-FAF9-6F4E2B5739CE}"/>
                </a:ext>
              </a:extLst>
            </p:cNvPr>
            <p:cNvSpPr/>
            <p:nvPr/>
          </p:nvSpPr>
          <p:spPr>
            <a:xfrm rot="16200000">
              <a:off x="6068784" y="2934012"/>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conv3x3</a:t>
              </a:r>
            </a:p>
          </p:txBody>
        </p:sp>
        <p:sp>
          <p:nvSpPr>
            <p:cNvPr id="16" name="Rectangle 15">
              <a:extLst>
                <a:ext uri="{FF2B5EF4-FFF2-40B4-BE49-F238E27FC236}">
                  <a16:creationId xmlns:a16="http://schemas.microsoft.com/office/drawing/2014/main" id="{110C34D2-8FBE-3E3A-E078-0A0302EC2D3D}"/>
                </a:ext>
              </a:extLst>
            </p:cNvPr>
            <p:cNvSpPr/>
            <p:nvPr/>
          </p:nvSpPr>
          <p:spPr>
            <a:xfrm rot="16200000">
              <a:off x="6460606" y="2932458"/>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cxnSp>
          <p:nvCxnSpPr>
            <p:cNvPr id="17" name="Straight Arrow Connector 16">
              <a:extLst>
                <a:ext uri="{FF2B5EF4-FFF2-40B4-BE49-F238E27FC236}">
                  <a16:creationId xmlns:a16="http://schemas.microsoft.com/office/drawing/2014/main" id="{F3D7ED1F-5455-D3CC-7782-7E6E482BC39C}"/>
                </a:ext>
              </a:extLst>
            </p:cNvPr>
            <p:cNvCxnSpPr>
              <a:cxnSpLocks/>
            </p:cNvCxnSpPr>
            <p:nvPr/>
          </p:nvCxnSpPr>
          <p:spPr>
            <a:xfrm>
              <a:off x="6518785" y="3043585"/>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C8A98D1B-44A9-BA5B-1185-59CD9F6F9712}"/>
                </a:ext>
              </a:extLst>
            </p:cNvPr>
            <p:cNvCxnSpPr>
              <a:cxnSpLocks/>
            </p:cNvCxnSpPr>
            <p:nvPr/>
          </p:nvCxnSpPr>
          <p:spPr>
            <a:xfrm>
              <a:off x="6126964" y="3043585"/>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2F07BA98-4C5C-29BC-A3BB-C956EA7C6244}"/>
                </a:ext>
              </a:extLst>
            </p:cNvPr>
            <p:cNvSpPr txBox="1"/>
            <p:nvPr/>
          </p:nvSpPr>
          <p:spPr>
            <a:xfrm>
              <a:off x="5778518" y="2953895"/>
              <a:ext cx="336631" cy="162480"/>
            </a:xfrm>
            <a:prstGeom prst="rect">
              <a:avLst/>
            </a:prstGeom>
          </p:spPr>
          <p:txBody>
            <a:bodyPr wrap="none" lIns="0" tIns="0" rIns="0" bIns="0" rtlCol="0">
              <a:spAutoFit/>
            </a:bodyPr>
            <a:lstStyle/>
            <a:p>
              <a:pPr algn="l">
                <a:lnSpc>
                  <a:spcPct val="96000"/>
                </a:lnSpc>
              </a:pPr>
              <a:r>
                <a:rPr lang="en-US" sz="1100" dirty="0">
                  <a:solidFill>
                    <a:schemeClr val="tx2"/>
                  </a:solidFill>
                  <a:latin typeface="Microsoft Sans Serif"/>
                  <a:cs typeface="Microsoft Sans Serif" panose="020B0604020202020204" pitchFamily="34" charset="0"/>
                </a:rPr>
                <a:t>Pred.</a:t>
              </a:r>
            </a:p>
          </p:txBody>
        </p:sp>
        <p:sp>
          <p:nvSpPr>
            <p:cNvPr id="20" name="Rectangle 19">
              <a:extLst>
                <a:ext uri="{FF2B5EF4-FFF2-40B4-BE49-F238E27FC236}">
                  <a16:creationId xmlns:a16="http://schemas.microsoft.com/office/drawing/2014/main" id="{95144ED4-1E3C-B77D-D22D-B3FFACE82F6E}"/>
                </a:ext>
              </a:extLst>
            </p:cNvPr>
            <p:cNvSpPr/>
            <p:nvPr/>
          </p:nvSpPr>
          <p:spPr>
            <a:xfrm rot="16200000">
              <a:off x="6068783" y="4512820"/>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conv3x3</a:t>
              </a:r>
            </a:p>
          </p:txBody>
        </p:sp>
        <p:sp>
          <p:nvSpPr>
            <p:cNvPr id="21" name="Rectangle 20">
              <a:extLst>
                <a:ext uri="{FF2B5EF4-FFF2-40B4-BE49-F238E27FC236}">
                  <a16:creationId xmlns:a16="http://schemas.microsoft.com/office/drawing/2014/main" id="{8148152D-4A16-2965-CD9A-2B0C54560470}"/>
                </a:ext>
              </a:extLst>
            </p:cNvPr>
            <p:cNvSpPr/>
            <p:nvPr/>
          </p:nvSpPr>
          <p:spPr>
            <a:xfrm rot="16200000">
              <a:off x="6460605" y="4511266"/>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cxnSp>
          <p:nvCxnSpPr>
            <p:cNvPr id="22" name="Straight Arrow Connector 21">
              <a:extLst>
                <a:ext uri="{FF2B5EF4-FFF2-40B4-BE49-F238E27FC236}">
                  <a16:creationId xmlns:a16="http://schemas.microsoft.com/office/drawing/2014/main" id="{70AE21AF-CC3B-47FF-D65F-75E8C2C21BE4}"/>
                </a:ext>
              </a:extLst>
            </p:cNvPr>
            <p:cNvCxnSpPr>
              <a:cxnSpLocks/>
            </p:cNvCxnSpPr>
            <p:nvPr/>
          </p:nvCxnSpPr>
          <p:spPr>
            <a:xfrm>
              <a:off x="6518784" y="4622393"/>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734C44B7-D42E-EE1E-A3B3-F63E576F354C}"/>
                </a:ext>
              </a:extLst>
            </p:cNvPr>
            <p:cNvCxnSpPr>
              <a:cxnSpLocks/>
            </p:cNvCxnSpPr>
            <p:nvPr/>
          </p:nvCxnSpPr>
          <p:spPr>
            <a:xfrm>
              <a:off x="6126963" y="4622393"/>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A10BB19E-17E9-1CA0-C9D5-A52EBDD40393}"/>
                </a:ext>
              </a:extLst>
            </p:cNvPr>
            <p:cNvSpPr txBox="1"/>
            <p:nvPr/>
          </p:nvSpPr>
          <p:spPr>
            <a:xfrm>
              <a:off x="5778518" y="4532826"/>
              <a:ext cx="336631" cy="162480"/>
            </a:xfrm>
            <a:prstGeom prst="rect">
              <a:avLst/>
            </a:prstGeom>
          </p:spPr>
          <p:txBody>
            <a:bodyPr wrap="square" lIns="0" tIns="0" rIns="0" bIns="0" rtlCol="0">
              <a:spAutoFit/>
            </a:bodyPr>
            <a:lstStyle/>
            <a:p>
              <a:pPr algn="l">
                <a:lnSpc>
                  <a:spcPct val="96000"/>
                </a:lnSpc>
              </a:pPr>
              <a:r>
                <a:rPr lang="en-US" sz="1100" dirty="0">
                  <a:solidFill>
                    <a:schemeClr val="tx2"/>
                  </a:solidFill>
                  <a:latin typeface="Microsoft Sans Serif"/>
                  <a:cs typeface="Microsoft Sans Serif" panose="020B0604020202020204" pitchFamily="34" charset="0"/>
                </a:rPr>
                <a:t>Part.</a:t>
              </a:r>
            </a:p>
          </p:txBody>
        </p:sp>
        <p:sp>
          <p:nvSpPr>
            <p:cNvPr id="25" name="Rectangle 24">
              <a:extLst>
                <a:ext uri="{FF2B5EF4-FFF2-40B4-BE49-F238E27FC236}">
                  <a16:creationId xmlns:a16="http://schemas.microsoft.com/office/drawing/2014/main" id="{C59068FF-E48D-8258-1C84-DD6B53D85AD5}"/>
                </a:ext>
              </a:extLst>
            </p:cNvPr>
            <p:cNvSpPr/>
            <p:nvPr/>
          </p:nvSpPr>
          <p:spPr>
            <a:xfrm rot="16200000">
              <a:off x="6068783" y="5304600"/>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conv3x3</a:t>
              </a:r>
            </a:p>
          </p:txBody>
        </p:sp>
        <p:sp>
          <p:nvSpPr>
            <p:cNvPr id="26" name="Rectangle 25">
              <a:extLst>
                <a:ext uri="{FF2B5EF4-FFF2-40B4-BE49-F238E27FC236}">
                  <a16:creationId xmlns:a16="http://schemas.microsoft.com/office/drawing/2014/main" id="{B532E9CB-E8F1-5042-4FD2-DC20E91619EA}"/>
                </a:ext>
              </a:extLst>
            </p:cNvPr>
            <p:cNvSpPr/>
            <p:nvPr/>
          </p:nvSpPr>
          <p:spPr>
            <a:xfrm rot="16200000">
              <a:off x="6460605" y="5303046"/>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cxnSp>
          <p:nvCxnSpPr>
            <p:cNvPr id="27" name="Straight Arrow Connector 26">
              <a:extLst>
                <a:ext uri="{FF2B5EF4-FFF2-40B4-BE49-F238E27FC236}">
                  <a16:creationId xmlns:a16="http://schemas.microsoft.com/office/drawing/2014/main" id="{8DB6682C-0E37-445C-47E0-DD3859CFA40F}"/>
                </a:ext>
              </a:extLst>
            </p:cNvPr>
            <p:cNvCxnSpPr>
              <a:cxnSpLocks/>
            </p:cNvCxnSpPr>
            <p:nvPr/>
          </p:nvCxnSpPr>
          <p:spPr>
            <a:xfrm>
              <a:off x="6518784" y="5414173"/>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0E34042-4FC9-380F-D0B5-FAB66647DB26}"/>
                </a:ext>
              </a:extLst>
            </p:cNvPr>
            <p:cNvCxnSpPr>
              <a:cxnSpLocks/>
            </p:cNvCxnSpPr>
            <p:nvPr/>
          </p:nvCxnSpPr>
          <p:spPr>
            <a:xfrm>
              <a:off x="6126963" y="5414173"/>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A7F6449C-9CF2-463C-D6A5-928E028E07B5}"/>
                </a:ext>
              </a:extLst>
            </p:cNvPr>
            <p:cNvSpPr txBox="1"/>
            <p:nvPr/>
          </p:nvSpPr>
          <p:spPr>
            <a:xfrm>
              <a:off x="5847810" y="5326872"/>
              <a:ext cx="258445" cy="162480"/>
            </a:xfrm>
            <a:prstGeom prst="rect">
              <a:avLst/>
            </a:prstGeom>
          </p:spPr>
          <p:txBody>
            <a:bodyPr wrap="square" lIns="0" tIns="0" rIns="0" bIns="0" rtlCol="0">
              <a:spAutoFit/>
            </a:bodyPr>
            <a:lstStyle/>
            <a:p>
              <a:pPr algn="l">
                <a:lnSpc>
                  <a:spcPct val="96000"/>
                </a:lnSpc>
              </a:pPr>
              <a:r>
                <a:rPr lang="en-US" sz="1100" dirty="0">
                  <a:solidFill>
                    <a:schemeClr val="tx2"/>
                  </a:solidFill>
                  <a:latin typeface="Microsoft Sans Serif"/>
                  <a:cs typeface="Microsoft Sans Serif" panose="020B0604020202020204" pitchFamily="34" charset="0"/>
                </a:rPr>
                <a:t>QP</a:t>
              </a:r>
            </a:p>
          </p:txBody>
        </p:sp>
        <p:sp>
          <p:nvSpPr>
            <p:cNvPr id="30" name="Rectangle 29">
              <a:extLst>
                <a:ext uri="{FF2B5EF4-FFF2-40B4-BE49-F238E27FC236}">
                  <a16:creationId xmlns:a16="http://schemas.microsoft.com/office/drawing/2014/main" id="{9240F6C5-8BBF-9425-AD08-7A641D2D5ACA}"/>
                </a:ext>
              </a:extLst>
            </p:cNvPr>
            <p:cNvSpPr/>
            <p:nvPr/>
          </p:nvSpPr>
          <p:spPr>
            <a:xfrm rot="16200000">
              <a:off x="6068783" y="2140677"/>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tx1"/>
                  </a:solidFill>
                  <a:latin typeface="Microsoft Sans Serif"/>
                  <a:cs typeface="Microsoft Sans Serif" panose="020B0604020202020204" pitchFamily="34" charset="0"/>
                </a:rPr>
                <a:t>conv3x3</a:t>
              </a:r>
            </a:p>
          </p:txBody>
        </p:sp>
        <p:sp>
          <p:nvSpPr>
            <p:cNvPr id="31" name="Rectangle 30">
              <a:extLst>
                <a:ext uri="{FF2B5EF4-FFF2-40B4-BE49-F238E27FC236}">
                  <a16:creationId xmlns:a16="http://schemas.microsoft.com/office/drawing/2014/main" id="{AAA56A29-AD85-F399-87CD-6F1FE2E47BF3}"/>
                </a:ext>
              </a:extLst>
            </p:cNvPr>
            <p:cNvSpPr/>
            <p:nvPr/>
          </p:nvSpPr>
          <p:spPr>
            <a:xfrm rot="16200000">
              <a:off x="6460605" y="2139123"/>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cxnSp>
          <p:nvCxnSpPr>
            <p:cNvPr id="32" name="Straight Arrow Connector 31">
              <a:extLst>
                <a:ext uri="{FF2B5EF4-FFF2-40B4-BE49-F238E27FC236}">
                  <a16:creationId xmlns:a16="http://schemas.microsoft.com/office/drawing/2014/main" id="{5C5835E5-97DC-9BD9-6CA3-A590569A0E74}"/>
                </a:ext>
              </a:extLst>
            </p:cNvPr>
            <p:cNvCxnSpPr>
              <a:cxnSpLocks/>
            </p:cNvCxnSpPr>
            <p:nvPr/>
          </p:nvCxnSpPr>
          <p:spPr>
            <a:xfrm>
              <a:off x="6518784" y="2250250"/>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0E7454F7-36F7-980D-5599-144F5FCB163B}"/>
                </a:ext>
              </a:extLst>
            </p:cNvPr>
            <p:cNvCxnSpPr>
              <a:cxnSpLocks/>
            </p:cNvCxnSpPr>
            <p:nvPr/>
          </p:nvCxnSpPr>
          <p:spPr>
            <a:xfrm>
              <a:off x="6126963" y="2250250"/>
              <a:ext cx="21182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C9A9C8F-EE73-AEFC-4548-591EFDE3947C}"/>
                </a:ext>
              </a:extLst>
            </p:cNvPr>
            <p:cNvSpPr txBox="1"/>
            <p:nvPr/>
          </p:nvSpPr>
          <p:spPr>
            <a:xfrm>
              <a:off x="5813567" y="2169010"/>
              <a:ext cx="290144" cy="162480"/>
            </a:xfrm>
            <a:prstGeom prst="rect">
              <a:avLst/>
            </a:prstGeom>
          </p:spPr>
          <p:txBody>
            <a:bodyPr wrap="none" lIns="0" tIns="0" rIns="0" bIns="0" rtlCol="0">
              <a:spAutoFit/>
            </a:bodyPr>
            <a:lstStyle/>
            <a:p>
              <a:pPr algn="l">
                <a:lnSpc>
                  <a:spcPct val="96000"/>
                </a:lnSpc>
              </a:pPr>
              <a:r>
                <a:rPr lang="en-US" sz="1100" dirty="0">
                  <a:solidFill>
                    <a:schemeClr val="tx2"/>
                  </a:solidFill>
                  <a:latin typeface="Microsoft Sans Serif"/>
                  <a:cs typeface="Microsoft Sans Serif" panose="020B0604020202020204" pitchFamily="34" charset="0"/>
                </a:rPr>
                <a:t>Rec.</a:t>
              </a:r>
            </a:p>
          </p:txBody>
        </p:sp>
        <p:cxnSp>
          <p:nvCxnSpPr>
            <p:cNvPr id="35" name="Connector: Elbow 34">
              <a:extLst>
                <a:ext uri="{FF2B5EF4-FFF2-40B4-BE49-F238E27FC236}">
                  <a16:creationId xmlns:a16="http://schemas.microsoft.com/office/drawing/2014/main" id="{9B26EB59-F137-DCB9-5EA9-4250A491AA86}"/>
                </a:ext>
              </a:extLst>
            </p:cNvPr>
            <p:cNvCxnSpPr>
              <a:stCxn id="31" idx="2"/>
              <a:endCxn id="10" idx="0"/>
            </p:cNvCxnSpPr>
            <p:nvPr/>
          </p:nvCxnSpPr>
          <p:spPr>
            <a:xfrm>
              <a:off x="6910605" y="2229123"/>
              <a:ext cx="575355" cy="1578197"/>
            </a:xfrm>
            <a:prstGeom prst="bentConnector3">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10B68549-30B2-D7B5-64AD-DE6C866BAB21}"/>
                </a:ext>
              </a:extLst>
            </p:cNvPr>
            <p:cNvSpPr/>
            <p:nvPr/>
          </p:nvSpPr>
          <p:spPr>
            <a:xfrm rot="16200000">
              <a:off x="7611314" y="3716798"/>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conv1x1</a:t>
              </a:r>
            </a:p>
          </p:txBody>
        </p:sp>
        <p:cxnSp>
          <p:nvCxnSpPr>
            <p:cNvPr id="37" name="Connector: Elbow 36">
              <a:extLst>
                <a:ext uri="{FF2B5EF4-FFF2-40B4-BE49-F238E27FC236}">
                  <a16:creationId xmlns:a16="http://schemas.microsoft.com/office/drawing/2014/main" id="{33E8480F-A1D1-5FD6-97E1-B4E12A7E1BDA}"/>
                </a:ext>
              </a:extLst>
            </p:cNvPr>
            <p:cNvCxnSpPr>
              <a:stCxn id="26" idx="2"/>
              <a:endCxn id="10" idx="0"/>
            </p:cNvCxnSpPr>
            <p:nvPr/>
          </p:nvCxnSpPr>
          <p:spPr>
            <a:xfrm flipV="1">
              <a:off x="6910605" y="3807320"/>
              <a:ext cx="575355" cy="1585726"/>
            </a:xfrm>
            <a:prstGeom prst="bentConnector3">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38" name="Connector: Elbow 37">
              <a:extLst>
                <a:ext uri="{FF2B5EF4-FFF2-40B4-BE49-F238E27FC236}">
                  <a16:creationId xmlns:a16="http://schemas.microsoft.com/office/drawing/2014/main" id="{685CA9DA-BC51-EFB6-AD2E-BA73245B1218}"/>
                </a:ext>
              </a:extLst>
            </p:cNvPr>
            <p:cNvCxnSpPr>
              <a:cxnSpLocks/>
              <a:stCxn id="21" idx="2"/>
              <a:endCxn id="10" idx="0"/>
            </p:cNvCxnSpPr>
            <p:nvPr/>
          </p:nvCxnSpPr>
          <p:spPr>
            <a:xfrm flipV="1">
              <a:off x="6910605" y="3807320"/>
              <a:ext cx="575355" cy="793946"/>
            </a:xfrm>
            <a:prstGeom prst="bentConnector3">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39" name="Connector: Elbow 38">
              <a:extLst>
                <a:ext uri="{FF2B5EF4-FFF2-40B4-BE49-F238E27FC236}">
                  <a16:creationId xmlns:a16="http://schemas.microsoft.com/office/drawing/2014/main" id="{F87FC2CA-920B-A70F-3E37-2C586A721FF0}"/>
                </a:ext>
              </a:extLst>
            </p:cNvPr>
            <p:cNvCxnSpPr>
              <a:cxnSpLocks/>
              <a:stCxn id="9" idx="2"/>
              <a:endCxn id="10" idx="0"/>
            </p:cNvCxnSpPr>
            <p:nvPr/>
          </p:nvCxnSpPr>
          <p:spPr>
            <a:xfrm>
              <a:off x="6910606" y="3806798"/>
              <a:ext cx="575354" cy="522"/>
            </a:xfrm>
            <a:prstGeom prst="bentConnector3">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40" name="Connector: Elbow 39">
              <a:extLst>
                <a:ext uri="{FF2B5EF4-FFF2-40B4-BE49-F238E27FC236}">
                  <a16:creationId xmlns:a16="http://schemas.microsoft.com/office/drawing/2014/main" id="{7FBEA917-CA56-EEF3-8C41-6E2054D4F6D9}"/>
                </a:ext>
              </a:extLst>
            </p:cNvPr>
            <p:cNvCxnSpPr>
              <a:cxnSpLocks/>
              <a:stCxn id="16" idx="2"/>
              <a:endCxn id="10" idx="0"/>
            </p:cNvCxnSpPr>
            <p:nvPr/>
          </p:nvCxnSpPr>
          <p:spPr>
            <a:xfrm>
              <a:off x="6910606" y="3022458"/>
              <a:ext cx="575354" cy="784862"/>
            </a:xfrm>
            <a:prstGeom prst="bentConnector3">
              <a:avLst>
                <a:gd name="adj1" fmla="val 50000"/>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2812BC3E-6512-A03B-0111-DD4179A6A20C}"/>
                </a:ext>
              </a:extLst>
            </p:cNvPr>
            <p:cNvSpPr/>
            <p:nvPr/>
          </p:nvSpPr>
          <p:spPr>
            <a:xfrm rot="16200000">
              <a:off x="7948067" y="3719521"/>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sp>
          <p:nvSpPr>
            <p:cNvPr id="42" name="Rectangle 41">
              <a:extLst>
                <a:ext uri="{FF2B5EF4-FFF2-40B4-BE49-F238E27FC236}">
                  <a16:creationId xmlns:a16="http://schemas.microsoft.com/office/drawing/2014/main" id="{DA919C90-2A74-C373-F17E-149A66D61848}"/>
                </a:ext>
              </a:extLst>
            </p:cNvPr>
            <p:cNvSpPr/>
            <p:nvPr/>
          </p:nvSpPr>
          <p:spPr>
            <a:xfrm rot="16200000">
              <a:off x="8752906" y="3719178"/>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sp>
          <p:nvSpPr>
            <p:cNvPr id="43" name="Rectangle 42">
              <a:extLst>
                <a:ext uri="{FF2B5EF4-FFF2-40B4-BE49-F238E27FC236}">
                  <a16:creationId xmlns:a16="http://schemas.microsoft.com/office/drawing/2014/main" id="{0ED16D72-FA3D-91AE-F218-E04D85FF6E21}"/>
                </a:ext>
              </a:extLst>
            </p:cNvPr>
            <p:cNvSpPr/>
            <p:nvPr/>
          </p:nvSpPr>
          <p:spPr>
            <a:xfrm rot="16200000">
              <a:off x="9164656" y="3716796"/>
              <a:ext cx="720000" cy="180000"/>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tx1"/>
                  </a:solidFill>
                  <a:latin typeface="Microsoft Sans Serif"/>
                  <a:cs typeface="Microsoft Sans Serif" panose="020B0604020202020204" pitchFamily="34" charset="0"/>
                </a:rPr>
                <a:t>ResBlock</a:t>
              </a:r>
            </a:p>
          </p:txBody>
        </p:sp>
        <p:sp>
          <p:nvSpPr>
            <p:cNvPr id="44" name="Rectangle 43">
              <a:extLst>
                <a:ext uri="{FF2B5EF4-FFF2-40B4-BE49-F238E27FC236}">
                  <a16:creationId xmlns:a16="http://schemas.microsoft.com/office/drawing/2014/main" id="{CD1F61A9-4FFB-27E7-D81A-1C7FD5848431}"/>
                </a:ext>
              </a:extLst>
            </p:cNvPr>
            <p:cNvSpPr/>
            <p:nvPr/>
          </p:nvSpPr>
          <p:spPr>
            <a:xfrm rot="16200000">
              <a:off x="9689700" y="3716797"/>
              <a:ext cx="720000" cy="180000"/>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ResBlock</a:t>
              </a:r>
            </a:p>
          </p:txBody>
        </p:sp>
        <p:sp>
          <p:nvSpPr>
            <p:cNvPr id="45" name="Rectangle 44">
              <a:extLst>
                <a:ext uri="{FF2B5EF4-FFF2-40B4-BE49-F238E27FC236}">
                  <a16:creationId xmlns:a16="http://schemas.microsoft.com/office/drawing/2014/main" id="{AE34C86E-9B7E-B18E-075A-6C199BCCBCDF}"/>
                </a:ext>
              </a:extLst>
            </p:cNvPr>
            <p:cNvSpPr/>
            <p:nvPr/>
          </p:nvSpPr>
          <p:spPr>
            <a:xfrm rot="16200000">
              <a:off x="10052511" y="3716796"/>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conv3x3</a:t>
              </a:r>
            </a:p>
          </p:txBody>
        </p:sp>
        <p:sp>
          <p:nvSpPr>
            <p:cNvPr id="46" name="Rectangle 45">
              <a:extLst>
                <a:ext uri="{FF2B5EF4-FFF2-40B4-BE49-F238E27FC236}">
                  <a16:creationId xmlns:a16="http://schemas.microsoft.com/office/drawing/2014/main" id="{5475C4BD-4B20-BAF8-9A6F-9FE1D0D44B00}"/>
                </a:ext>
              </a:extLst>
            </p:cNvPr>
            <p:cNvSpPr/>
            <p:nvPr/>
          </p:nvSpPr>
          <p:spPr>
            <a:xfrm rot="16200000">
              <a:off x="10384029" y="3719519"/>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sp>
          <p:nvSpPr>
            <p:cNvPr id="47" name="Rectangle 46">
              <a:extLst>
                <a:ext uri="{FF2B5EF4-FFF2-40B4-BE49-F238E27FC236}">
                  <a16:creationId xmlns:a16="http://schemas.microsoft.com/office/drawing/2014/main" id="{47DF718B-E2FE-892C-71EF-5DAA1A429DD2}"/>
                </a:ext>
              </a:extLst>
            </p:cNvPr>
            <p:cNvSpPr/>
            <p:nvPr/>
          </p:nvSpPr>
          <p:spPr>
            <a:xfrm rot="16200000">
              <a:off x="10712659" y="3721695"/>
              <a:ext cx="720000"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conv3x3</a:t>
              </a:r>
            </a:p>
          </p:txBody>
        </p:sp>
        <p:sp>
          <p:nvSpPr>
            <p:cNvPr id="48" name="Rectangle 47">
              <a:extLst>
                <a:ext uri="{FF2B5EF4-FFF2-40B4-BE49-F238E27FC236}">
                  <a16:creationId xmlns:a16="http://schemas.microsoft.com/office/drawing/2014/main" id="{E54269C4-0115-F770-2655-5B8F43389029}"/>
                </a:ext>
              </a:extLst>
            </p:cNvPr>
            <p:cNvSpPr/>
            <p:nvPr/>
          </p:nvSpPr>
          <p:spPr>
            <a:xfrm rot="16200000">
              <a:off x="11041173" y="3723056"/>
              <a:ext cx="722725"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700" dirty="0">
                  <a:solidFill>
                    <a:schemeClr val="tx1"/>
                  </a:solidFill>
                  <a:latin typeface="Microsoft Sans Serif"/>
                  <a:cs typeface="Microsoft Sans Serif" panose="020B0604020202020204" pitchFamily="34" charset="0"/>
                </a:rPr>
                <a:t>PixelShuffle</a:t>
              </a:r>
            </a:p>
          </p:txBody>
        </p:sp>
        <p:cxnSp>
          <p:nvCxnSpPr>
            <p:cNvPr id="49" name="Straight Arrow Connector 48">
              <a:extLst>
                <a:ext uri="{FF2B5EF4-FFF2-40B4-BE49-F238E27FC236}">
                  <a16:creationId xmlns:a16="http://schemas.microsoft.com/office/drawing/2014/main" id="{7EF7550C-02EC-53A2-1A6C-59CA350DADC7}"/>
                </a:ext>
              </a:extLst>
            </p:cNvPr>
            <p:cNvCxnSpPr>
              <a:stCxn id="10" idx="2"/>
              <a:endCxn id="36" idx="0"/>
            </p:cNvCxnSpPr>
            <p:nvPr/>
          </p:nvCxnSpPr>
          <p:spPr>
            <a:xfrm flipV="1">
              <a:off x="7665960" y="3806798"/>
              <a:ext cx="215354" cy="522"/>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A2B91738-3673-E0A4-68EC-6C164F1BFF3D}"/>
                </a:ext>
              </a:extLst>
            </p:cNvPr>
            <p:cNvCxnSpPr>
              <a:stCxn id="36" idx="2"/>
              <a:endCxn id="41" idx="0"/>
            </p:cNvCxnSpPr>
            <p:nvPr/>
          </p:nvCxnSpPr>
          <p:spPr>
            <a:xfrm>
              <a:off x="8061314" y="3806798"/>
              <a:ext cx="156753" cy="2723"/>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9B2F6BE5-F1A1-5421-4F37-2E8765A15A12}"/>
                </a:ext>
              </a:extLst>
            </p:cNvPr>
            <p:cNvCxnSpPr>
              <a:stCxn id="41" idx="2"/>
              <a:endCxn id="11" idx="0"/>
            </p:cNvCxnSpPr>
            <p:nvPr/>
          </p:nvCxnSpPr>
          <p:spPr>
            <a:xfrm flipV="1">
              <a:off x="8398067" y="3809178"/>
              <a:ext cx="269639" cy="343"/>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77EA2D21-522F-40F6-BCDE-D5167158F030}"/>
                </a:ext>
              </a:extLst>
            </p:cNvPr>
            <p:cNvCxnSpPr>
              <a:stCxn id="11" idx="2"/>
              <a:endCxn id="42" idx="0"/>
            </p:cNvCxnSpPr>
            <p:nvPr/>
          </p:nvCxnSpPr>
          <p:spPr>
            <a:xfrm>
              <a:off x="8847706" y="3809178"/>
              <a:ext cx="175200"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6DD26307-EC80-AC37-E063-CC5CC4668712}"/>
                </a:ext>
              </a:extLst>
            </p:cNvPr>
            <p:cNvCxnSpPr>
              <a:stCxn id="42" idx="2"/>
              <a:endCxn id="43" idx="0"/>
            </p:cNvCxnSpPr>
            <p:nvPr/>
          </p:nvCxnSpPr>
          <p:spPr>
            <a:xfrm flipV="1">
              <a:off x="9202906" y="3806796"/>
              <a:ext cx="231750" cy="2382"/>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CFB3B634-B0F5-A0EF-5348-9FC47DC978E1}"/>
                </a:ext>
              </a:extLst>
            </p:cNvPr>
            <p:cNvCxnSpPr>
              <a:stCxn id="44" idx="2"/>
              <a:endCxn id="45" idx="0"/>
            </p:cNvCxnSpPr>
            <p:nvPr/>
          </p:nvCxnSpPr>
          <p:spPr>
            <a:xfrm flipV="1">
              <a:off x="10139700" y="3806796"/>
              <a:ext cx="182811" cy="1"/>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CA3AF720-6307-B804-AFF2-E78151FC6923}"/>
                </a:ext>
              </a:extLst>
            </p:cNvPr>
            <p:cNvCxnSpPr>
              <a:stCxn id="45" idx="2"/>
              <a:endCxn id="46" idx="0"/>
            </p:cNvCxnSpPr>
            <p:nvPr/>
          </p:nvCxnSpPr>
          <p:spPr>
            <a:xfrm>
              <a:off x="10502511" y="3806796"/>
              <a:ext cx="151518" cy="2723"/>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AF60FAED-8E25-40D8-C955-7B46A72694D3}"/>
                </a:ext>
              </a:extLst>
            </p:cNvPr>
            <p:cNvCxnSpPr>
              <a:stCxn id="46" idx="2"/>
              <a:endCxn id="47" idx="0"/>
            </p:cNvCxnSpPr>
            <p:nvPr/>
          </p:nvCxnSpPr>
          <p:spPr>
            <a:xfrm>
              <a:off x="10834029" y="3809519"/>
              <a:ext cx="148630" cy="2176"/>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7FEF1090-4CB2-D01D-3E45-C1D3E79A3137}"/>
                </a:ext>
              </a:extLst>
            </p:cNvPr>
            <p:cNvCxnSpPr>
              <a:stCxn id="47" idx="2"/>
              <a:endCxn id="48" idx="0"/>
            </p:cNvCxnSpPr>
            <p:nvPr/>
          </p:nvCxnSpPr>
          <p:spPr>
            <a:xfrm>
              <a:off x="11162659" y="3811695"/>
              <a:ext cx="149877" cy="1361"/>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C3E790CE-1BE4-7C6A-605F-18089BFF4972}"/>
                </a:ext>
              </a:extLst>
            </p:cNvPr>
            <p:cNvCxnSpPr>
              <a:cxnSpLocks/>
            </p:cNvCxnSpPr>
            <p:nvPr/>
          </p:nvCxnSpPr>
          <p:spPr>
            <a:xfrm flipV="1">
              <a:off x="9704628" y="3804075"/>
              <a:ext cx="222250" cy="2722"/>
            </a:xfrm>
            <a:prstGeom prst="line">
              <a:avLst/>
            </a:prstGeom>
            <a:ln w="38100" cap="rnd">
              <a:solidFill>
                <a:schemeClr val="tx1"/>
              </a:solidFill>
              <a:prstDash val="sysDot"/>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59" name="Flowchart: Or 58">
              <a:extLst>
                <a:ext uri="{FF2B5EF4-FFF2-40B4-BE49-F238E27FC236}">
                  <a16:creationId xmlns:a16="http://schemas.microsoft.com/office/drawing/2014/main" id="{8F2702DA-CD76-142E-C39A-948591A07C61}"/>
                </a:ext>
              </a:extLst>
            </p:cNvPr>
            <p:cNvSpPr/>
            <p:nvPr/>
          </p:nvSpPr>
          <p:spPr>
            <a:xfrm>
              <a:off x="11684288" y="3703694"/>
              <a:ext cx="216000" cy="216000"/>
            </a:xfrm>
            <a:prstGeom prst="flowChartOr">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60" name="Straight Arrow Connector 59">
              <a:extLst>
                <a:ext uri="{FF2B5EF4-FFF2-40B4-BE49-F238E27FC236}">
                  <a16:creationId xmlns:a16="http://schemas.microsoft.com/office/drawing/2014/main" id="{0463AB1A-C41D-AD93-559A-4BB7C124A9E6}"/>
                </a:ext>
              </a:extLst>
            </p:cNvPr>
            <p:cNvCxnSpPr>
              <a:stCxn id="48" idx="2"/>
              <a:endCxn id="59" idx="2"/>
            </p:cNvCxnSpPr>
            <p:nvPr/>
          </p:nvCxnSpPr>
          <p:spPr>
            <a:xfrm flipV="1">
              <a:off x="11492536" y="3811694"/>
              <a:ext cx="191752" cy="1362"/>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17D9C0F8-8D61-54CE-702C-BC844707B224}"/>
                </a:ext>
              </a:extLst>
            </p:cNvPr>
            <p:cNvCxnSpPr>
              <a:cxnSpLocks/>
              <a:endCxn id="59" idx="0"/>
            </p:cNvCxnSpPr>
            <p:nvPr/>
          </p:nvCxnSpPr>
          <p:spPr>
            <a:xfrm>
              <a:off x="11792288" y="1704692"/>
              <a:ext cx="0" cy="1999002"/>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62" name="Connector: Elbow 61">
              <a:extLst>
                <a:ext uri="{FF2B5EF4-FFF2-40B4-BE49-F238E27FC236}">
                  <a16:creationId xmlns:a16="http://schemas.microsoft.com/office/drawing/2014/main" id="{23372CBA-8D36-F670-038A-4D767BEDA153}"/>
                </a:ext>
              </a:extLst>
            </p:cNvPr>
            <p:cNvCxnSpPr>
              <a:cxnSpLocks/>
            </p:cNvCxnSpPr>
            <p:nvPr/>
          </p:nvCxnSpPr>
          <p:spPr>
            <a:xfrm flipV="1">
              <a:off x="6232873" y="1701623"/>
              <a:ext cx="5559415" cy="548627"/>
            </a:xfrm>
            <a:prstGeom prst="bentConnector3">
              <a:avLst>
                <a:gd name="adj1" fmla="val -157"/>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E89FE66E-03B7-B460-6E5B-3D4D12D7F302}"/>
                </a:ext>
              </a:extLst>
            </p:cNvPr>
            <p:cNvSpPr txBox="1"/>
            <p:nvPr/>
          </p:nvSpPr>
          <p:spPr>
            <a:xfrm>
              <a:off x="7988620" y="3137812"/>
              <a:ext cx="283732" cy="147733"/>
            </a:xfrm>
            <a:prstGeom prst="rect">
              <a:avLst/>
            </a:prstGeom>
          </p:spPr>
          <p:txBody>
            <a:bodyPr wrap="none" lIns="0" tIns="0" rIns="0" bIns="0" rtlCol="0">
              <a:spAutoFit/>
            </a:bodyPr>
            <a:lstStyle/>
            <a:p>
              <a:pPr algn="l">
                <a:lnSpc>
                  <a:spcPct val="96000"/>
                </a:lnSpc>
              </a:pPr>
              <a:r>
                <a:rPr lang="en-US" sz="1000" dirty="0">
                  <a:solidFill>
                    <a:schemeClr val="tx2"/>
                  </a:solidFill>
                  <a:latin typeface="Microsoft Sans Serif"/>
                  <a:cs typeface="Microsoft Sans Serif" panose="020B0604020202020204" pitchFamily="34" charset="0"/>
                </a:rPr>
                <a:t>Fuse</a:t>
              </a:r>
            </a:p>
          </p:txBody>
        </p:sp>
        <p:sp>
          <p:nvSpPr>
            <p:cNvPr id="64" name="TextBox 63">
              <a:extLst>
                <a:ext uri="{FF2B5EF4-FFF2-40B4-BE49-F238E27FC236}">
                  <a16:creationId xmlns:a16="http://schemas.microsoft.com/office/drawing/2014/main" id="{12246017-54E4-C49E-169F-C0D5CFC0DE9D}"/>
                </a:ext>
              </a:extLst>
            </p:cNvPr>
            <p:cNvSpPr txBox="1"/>
            <p:nvPr/>
          </p:nvSpPr>
          <p:spPr>
            <a:xfrm>
              <a:off x="8592563" y="3137812"/>
              <a:ext cx="561051" cy="147733"/>
            </a:xfrm>
            <a:prstGeom prst="rect">
              <a:avLst/>
            </a:prstGeom>
          </p:spPr>
          <p:txBody>
            <a:bodyPr wrap="none" lIns="0" tIns="0" rIns="0" bIns="0" rtlCol="0">
              <a:spAutoFit/>
            </a:bodyPr>
            <a:lstStyle/>
            <a:p>
              <a:pPr algn="l">
                <a:lnSpc>
                  <a:spcPct val="96000"/>
                </a:lnSpc>
              </a:pPr>
              <a:r>
                <a:rPr lang="en-US" sz="1000" dirty="0">
                  <a:solidFill>
                    <a:schemeClr val="tx2"/>
                  </a:solidFill>
                  <a:latin typeface="Microsoft Sans Serif"/>
                  <a:cs typeface="Microsoft Sans Serif" panose="020B0604020202020204" pitchFamily="34" charset="0"/>
                </a:rPr>
                <a:t>Transition</a:t>
              </a:r>
            </a:p>
          </p:txBody>
        </p:sp>
        <p:sp>
          <p:nvSpPr>
            <p:cNvPr id="65" name="TextBox 64">
              <a:extLst>
                <a:ext uri="{FF2B5EF4-FFF2-40B4-BE49-F238E27FC236}">
                  <a16:creationId xmlns:a16="http://schemas.microsoft.com/office/drawing/2014/main" id="{16FC7FB7-BB7B-D358-2803-D9CB27B8DDAE}"/>
                </a:ext>
              </a:extLst>
            </p:cNvPr>
            <p:cNvSpPr txBox="1"/>
            <p:nvPr/>
          </p:nvSpPr>
          <p:spPr>
            <a:xfrm>
              <a:off x="9372958" y="3147340"/>
              <a:ext cx="799899" cy="147733"/>
            </a:xfrm>
            <a:prstGeom prst="rect">
              <a:avLst/>
            </a:prstGeom>
          </p:spPr>
          <p:txBody>
            <a:bodyPr wrap="none" lIns="0" tIns="0" rIns="0" bIns="0" rtlCol="0">
              <a:spAutoFit/>
            </a:bodyPr>
            <a:lstStyle/>
            <a:p>
              <a:pPr algn="l">
                <a:lnSpc>
                  <a:spcPct val="96000"/>
                </a:lnSpc>
              </a:pPr>
              <a:r>
                <a:rPr lang="en-US" sz="1000" dirty="0">
                  <a:solidFill>
                    <a:schemeClr val="tx2"/>
                  </a:solidFill>
                  <a:latin typeface="Microsoft Sans Serif"/>
                  <a:cs typeface="Microsoft Sans Serif" panose="020B0604020202020204" pitchFamily="34" charset="0"/>
                </a:rPr>
                <a:t>N Res. Blocks</a:t>
              </a:r>
            </a:p>
          </p:txBody>
        </p:sp>
        <p:cxnSp>
          <p:nvCxnSpPr>
            <p:cNvPr id="66" name="Straight Arrow Connector 65">
              <a:extLst>
                <a:ext uri="{FF2B5EF4-FFF2-40B4-BE49-F238E27FC236}">
                  <a16:creationId xmlns:a16="http://schemas.microsoft.com/office/drawing/2014/main" id="{60AF5A65-D0CB-9AC4-D960-4A40653D4203}"/>
                </a:ext>
              </a:extLst>
            </p:cNvPr>
            <p:cNvCxnSpPr>
              <a:cxnSpLocks/>
              <a:stCxn id="59" idx="6"/>
            </p:cNvCxnSpPr>
            <p:nvPr/>
          </p:nvCxnSpPr>
          <p:spPr>
            <a:xfrm>
              <a:off x="11900288" y="3811694"/>
              <a:ext cx="213415"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67" name="Rectangle 66">
              <a:extLst>
                <a:ext uri="{FF2B5EF4-FFF2-40B4-BE49-F238E27FC236}">
                  <a16:creationId xmlns:a16="http://schemas.microsoft.com/office/drawing/2014/main" id="{A4C48E4B-4FE2-F3BB-D0AF-789B1F26226C}"/>
                </a:ext>
              </a:extLst>
            </p:cNvPr>
            <p:cNvSpPr/>
            <p:nvPr/>
          </p:nvSpPr>
          <p:spPr>
            <a:xfrm rot="16200000">
              <a:off x="8328361" y="5429930"/>
              <a:ext cx="917301"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tx1"/>
                  </a:solidFill>
                  <a:latin typeface="Microsoft Sans Serif"/>
                  <a:cs typeface="Microsoft Sans Serif" panose="020B0604020202020204" pitchFamily="34" charset="0"/>
                </a:rPr>
                <a:t>conv 1x1xKxM</a:t>
              </a:r>
            </a:p>
          </p:txBody>
        </p:sp>
        <p:sp>
          <p:nvSpPr>
            <p:cNvPr id="68" name="Rectangle 67">
              <a:extLst>
                <a:ext uri="{FF2B5EF4-FFF2-40B4-BE49-F238E27FC236}">
                  <a16:creationId xmlns:a16="http://schemas.microsoft.com/office/drawing/2014/main" id="{50599502-EC4C-9B28-ADA1-5EF86F5DF7F0}"/>
                </a:ext>
              </a:extLst>
            </p:cNvPr>
            <p:cNvSpPr/>
            <p:nvPr/>
          </p:nvSpPr>
          <p:spPr>
            <a:xfrm rot="16200000">
              <a:off x="8649979" y="5429929"/>
              <a:ext cx="917302"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dirty="0">
                  <a:solidFill>
                    <a:schemeClr val="tx1"/>
                  </a:solidFill>
                  <a:latin typeface="Microsoft Sans Serif"/>
                  <a:cs typeface="Microsoft Sans Serif" panose="020B0604020202020204" pitchFamily="34" charset="0"/>
                </a:rPr>
                <a:t>PReLU</a:t>
              </a:r>
            </a:p>
          </p:txBody>
        </p:sp>
        <p:sp>
          <p:nvSpPr>
            <p:cNvPr id="69" name="Rectangle 68">
              <a:extLst>
                <a:ext uri="{FF2B5EF4-FFF2-40B4-BE49-F238E27FC236}">
                  <a16:creationId xmlns:a16="http://schemas.microsoft.com/office/drawing/2014/main" id="{29A3B231-4517-83A5-8185-6AF2A518AB07}"/>
                </a:ext>
              </a:extLst>
            </p:cNvPr>
            <p:cNvSpPr/>
            <p:nvPr/>
          </p:nvSpPr>
          <p:spPr>
            <a:xfrm rot="16200000">
              <a:off x="8972582" y="5429930"/>
              <a:ext cx="917301"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tx1"/>
                  </a:solidFill>
                  <a:latin typeface="Microsoft Sans Serif"/>
                  <a:cs typeface="Microsoft Sans Serif" panose="020B0604020202020204" pitchFamily="34" charset="0"/>
                </a:rPr>
                <a:t>conv 1x1xMxK</a:t>
              </a:r>
            </a:p>
          </p:txBody>
        </p:sp>
        <p:sp>
          <p:nvSpPr>
            <p:cNvPr id="70" name="Rectangle 69">
              <a:extLst>
                <a:ext uri="{FF2B5EF4-FFF2-40B4-BE49-F238E27FC236}">
                  <a16:creationId xmlns:a16="http://schemas.microsoft.com/office/drawing/2014/main" id="{59D03581-176B-2923-58BB-9EF6D2A09845}"/>
                </a:ext>
              </a:extLst>
            </p:cNvPr>
            <p:cNvSpPr/>
            <p:nvPr/>
          </p:nvSpPr>
          <p:spPr>
            <a:xfrm rot="16200000">
              <a:off x="9287906" y="5429929"/>
              <a:ext cx="917302" cy="1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tx1"/>
                  </a:solidFill>
                  <a:latin typeface="Microsoft Sans Serif"/>
                  <a:cs typeface="Microsoft Sans Serif" panose="020B0604020202020204" pitchFamily="34" charset="0"/>
                </a:rPr>
                <a:t>conv 3x3xKxK</a:t>
              </a:r>
            </a:p>
          </p:txBody>
        </p:sp>
        <p:cxnSp>
          <p:nvCxnSpPr>
            <p:cNvPr id="71" name="Straight Arrow Connector 70">
              <a:extLst>
                <a:ext uri="{FF2B5EF4-FFF2-40B4-BE49-F238E27FC236}">
                  <a16:creationId xmlns:a16="http://schemas.microsoft.com/office/drawing/2014/main" id="{1BCFB505-4440-4036-053C-1B4F04A472CF}"/>
                </a:ext>
              </a:extLst>
            </p:cNvPr>
            <p:cNvCxnSpPr>
              <a:cxnSpLocks/>
              <a:endCxn id="67" idx="0"/>
            </p:cNvCxnSpPr>
            <p:nvPr/>
          </p:nvCxnSpPr>
          <p:spPr>
            <a:xfrm>
              <a:off x="8517011" y="5519930"/>
              <a:ext cx="180001"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5650B35F-B36F-0B33-9A88-13D179B7C8E3}"/>
                </a:ext>
              </a:extLst>
            </p:cNvPr>
            <p:cNvCxnSpPr>
              <a:cxnSpLocks/>
              <a:stCxn id="67" idx="2"/>
              <a:endCxn id="68" idx="0"/>
            </p:cNvCxnSpPr>
            <p:nvPr/>
          </p:nvCxnSpPr>
          <p:spPr>
            <a:xfrm flipV="1">
              <a:off x="8877012" y="5519929"/>
              <a:ext cx="141618" cy="1"/>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CF8673C6-0A0B-9AA0-D511-4989D84FF57F}"/>
                </a:ext>
              </a:extLst>
            </p:cNvPr>
            <p:cNvCxnSpPr>
              <a:cxnSpLocks/>
              <a:stCxn id="68" idx="2"/>
              <a:endCxn id="69" idx="0"/>
            </p:cNvCxnSpPr>
            <p:nvPr/>
          </p:nvCxnSpPr>
          <p:spPr>
            <a:xfrm>
              <a:off x="9198630" y="5519929"/>
              <a:ext cx="142603" cy="1"/>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0539E242-2EEA-A063-2AB7-D8EB0905BEA2}"/>
                </a:ext>
              </a:extLst>
            </p:cNvPr>
            <p:cNvCxnSpPr>
              <a:cxnSpLocks/>
              <a:stCxn id="69" idx="2"/>
              <a:endCxn id="70" idx="0"/>
            </p:cNvCxnSpPr>
            <p:nvPr/>
          </p:nvCxnSpPr>
          <p:spPr>
            <a:xfrm flipV="1">
              <a:off x="9521233" y="5519929"/>
              <a:ext cx="135324" cy="1"/>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75" name="Flowchart: Or 74">
              <a:extLst>
                <a:ext uri="{FF2B5EF4-FFF2-40B4-BE49-F238E27FC236}">
                  <a16:creationId xmlns:a16="http://schemas.microsoft.com/office/drawing/2014/main" id="{EF1AB842-1217-94A9-7757-77DB8CF3CA36}"/>
                </a:ext>
              </a:extLst>
            </p:cNvPr>
            <p:cNvSpPr/>
            <p:nvPr/>
          </p:nvSpPr>
          <p:spPr>
            <a:xfrm>
              <a:off x="10028309" y="5407845"/>
              <a:ext cx="216000" cy="216000"/>
            </a:xfrm>
            <a:prstGeom prst="flowChartOr">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76" name="Straight Arrow Connector 75">
              <a:extLst>
                <a:ext uri="{FF2B5EF4-FFF2-40B4-BE49-F238E27FC236}">
                  <a16:creationId xmlns:a16="http://schemas.microsoft.com/office/drawing/2014/main" id="{BF5E8AAB-A222-DF2B-11B5-604E93454CDA}"/>
                </a:ext>
              </a:extLst>
            </p:cNvPr>
            <p:cNvCxnSpPr>
              <a:cxnSpLocks/>
              <a:stCxn id="70" idx="2"/>
              <a:endCxn id="75" idx="2"/>
            </p:cNvCxnSpPr>
            <p:nvPr/>
          </p:nvCxnSpPr>
          <p:spPr>
            <a:xfrm flipV="1">
              <a:off x="9836557" y="5515845"/>
              <a:ext cx="191752" cy="4084"/>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796F9DFE-8A23-671E-B2E9-5328FF2ED870}"/>
                </a:ext>
              </a:extLst>
            </p:cNvPr>
            <p:cNvCxnSpPr>
              <a:cxnSpLocks/>
              <a:stCxn id="75" idx="6"/>
            </p:cNvCxnSpPr>
            <p:nvPr/>
          </p:nvCxnSpPr>
          <p:spPr>
            <a:xfrm>
              <a:off x="10244309" y="5515845"/>
              <a:ext cx="386851"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2282A49A-9754-EC2C-26D1-2750E9D7CEBC}"/>
                </a:ext>
              </a:extLst>
            </p:cNvPr>
            <p:cNvCxnSpPr>
              <a:cxnSpLocks/>
              <a:endCxn id="75" idx="0"/>
            </p:cNvCxnSpPr>
            <p:nvPr/>
          </p:nvCxnSpPr>
          <p:spPr>
            <a:xfrm flipH="1">
              <a:off x="10136309" y="4923247"/>
              <a:ext cx="5965" cy="484598"/>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79" name="Connector: Elbow 78">
              <a:extLst>
                <a:ext uri="{FF2B5EF4-FFF2-40B4-BE49-F238E27FC236}">
                  <a16:creationId xmlns:a16="http://schemas.microsoft.com/office/drawing/2014/main" id="{91AFC63B-6CF3-712E-287E-8FF966A6735E}"/>
                </a:ext>
              </a:extLst>
            </p:cNvPr>
            <p:cNvCxnSpPr>
              <a:cxnSpLocks/>
            </p:cNvCxnSpPr>
            <p:nvPr/>
          </p:nvCxnSpPr>
          <p:spPr>
            <a:xfrm flipV="1">
              <a:off x="8592563" y="4925777"/>
              <a:ext cx="1558000" cy="590068"/>
            </a:xfrm>
            <a:prstGeom prst="bentConnector3">
              <a:avLst>
                <a:gd name="adj1" fmla="val -284"/>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394DD29D-13A3-3B0E-E137-CE915749E6D1}"/>
                </a:ext>
              </a:extLst>
            </p:cNvPr>
            <p:cNvSpPr txBox="1"/>
            <p:nvPr/>
          </p:nvSpPr>
          <p:spPr>
            <a:xfrm>
              <a:off x="9036150" y="4678512"/>
              <a:ext cx="843180" cy="147733"/>
            </a:xfrm>
            <a:prstGeom prst="rect">
              <a:avLst/>
            </a:prstGeom>
          </p:spPr>
          <p:txBody>
            <a:bodyPr wrap="square" lIns="0" tIns="0" rIns="0" bIns="0" rtlCol="0">
              <a:spAutoFit/>
            </a:bodyPr>
            <a:lstStyle/>
            <a:p>
              <a:pPr algn="l">
                <a:lnSpc>
                  <a:spcPct val="96000"/>
                </a:lnSpc>
              </a:pPr>
              <a:r>
                <a:rPr lang="en-US" sz="1000" dirty="0">
                  <a:latin typeface="Microsoft Sans Serif"/>
                  <a:cs typeface="Microsoft Sans Serif" panose="020B0604020202020204" pitchFamily="34" charset="0"/>
                </a:rPr>
                <a:t>Residual Block</a:t>
              </a:r>
            </a:p>
          </p:txBody>
        </p:sp>
        <p:sp>
          <p:nvSpPr>
            <p:cNvPr id="81" name="Left Brace 80">
              <a:extLst>
                <a:ext uri="{FF2B5EF4-FFF2-40B4-BE49-F238E27FC236}">
                  <a16:creationId xmlns:a16="http://schemas.microsoft.com/office/drawing/2014/main" id="{A7FF3799-0F5C-DA39-F026-0FBA8918FEC9}"/>
                </a:ext>
              </a:extLst>
            </p:cNvPr>
            <p:cNvSpPr/>
            <p:nvPr/>
          </p:nvSpPr>
          <p:spPr>
            <a:xfrm rot="5400000">
              <a:off x="9372206" y="3147354"/>
              <a:ext cx="314686" cy="2525399"/>
            </a:xfrm>
            <a:prstGeom prst="leftBrace">
              <a:avLst/>
            </a:prstGeom>
            <a:noFill/>
            <a:ln w="12700" cap="rnd">
              <a:solidFill>
                <a:schemeClr val="accent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870665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Network Information</a:t>
            </a:r>
          </a:p>
        </p:txBody>
      </p:sp>
      <p:graphicFrame>
        <p:nvGraphicFramePr>
          <p:cNvPr id="5" name="Table 4">
            <a:extLst>
              <a:ext uri="{FF2B5EF4-FFF2-40B4-BE49-F238E27FC236}">
                <a16:creationId xmlns:a16="http://schemas.microsoft.com/office/drawing/2014/main" id="{94801858-C5AC-0480-00C4-0097F6690F0A}"/>
              </a:ext>
            </a:extLst>
          </p:cNvPr>
          <p:cNvGraphicFramePr>
            <a:graphicFrameLocks noGrp="1"/>
          </p:cNvGraphicFramePr>
          <p:nvPr>
            <p:extLst>
              <p:ext uri="{D42A27DB-BD31-4B8C-83A1-F6EECF244321}">
                <p14:modId xmlns:p14="http://schemas.microsoft.com/office/powerpoint/2010/main" val="2956954051"/>
              </p:ext>
            </p:extLst>
          </p:nvPr>
        </p:nvGraphicFramePr>
        <p:xfrm>
          <a:off x="495300" y="1372443"/>
          <a:ext cx="5259549" cy="3474720"/>
        </p:xfrm>
        <a:graphic>
          <a:graphicData uri="http://schemas.openxmlformats.org/drawingml/2006/table">
            <a:tbl>
              <a:tblPr firstRow="1" firstCol="1" bandRow="1"/>
              <a:tblGrid>
                <a:gridCol w="721312">
                  <a:extLst>
                    <a:ext uri="{9D8B030D-6E8A-4147-A177-3AD203B41FA5}">
                      <a16:colId xmlns:a16="http://schemas.microsoft.com/office/drawing/2014/main" val="331189394"/>
                    </a:ext>
                  </a:extLst>
                </a:gridCol>
                <a:gridCol w="2751381">
                  <a:extLst>
                    <a:ext uri="{9D8B030D-6E8A-4147-A177-3AD203B41FA5}">
                      <a16:colId xmlns:a16="http://schemas.microsoft.com/office/drawing/2014/main" val="1234256393"/>
                    </a:ext>
                  </a:extLst>
                </a:gridCol>
                <a:gridCol w="1786856">
                  <a:extLst>
                    <a:ext uri="{9D8B030D-6E8A-4147-A177-3AD203B41FA5}">
                      <a16:colId xmlns:a16="http://schemas.microsoft.com/office/drawing/2014/main" val="1082422777"/>
                    </a:ext>
                  </a:extLst>
                </a:gridCol>
              </a:tblGrid>
              <a:tr h="152400">
                <a:tc grid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u="sng">
                          <a:solidFill>
                            <a:srgbClr val="000000"/>
                          </a:solidFill>
                          <a:effectLst/>
                          <a:latin typeface="Times New Roman" panose="02020603050405020304" pitchFamily="18" charset="0"/>
                          <a:ea typeface="SimSun" panose="02010600030101010101" pitchFamily="2" charset="-122"/>
                        </a:rPr>
                        <a:t>Network Information in Training Stage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11252729"/>
                  </a:ext>
                </a:extLst>
              </a:tr>
              <a:tr h="152400">
                <a:tc rowSpan="9">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Mandatory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GPU Type</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GPU: NVIDIA Tesla V100-SXM2-32GB</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3653568"/>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Framework:</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PyTorch v1.8</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7576685"/>
                  </a:ext>
                </a:extLst>
              </a:tr>
              <a:tr h="1512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Number of GPUs per Task</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4554090"/>
                  </a:ext>
                </a:extLst>
              </a:tr>
              <a:tr h="152400">
                <a:tc vMerge="1">
                  <a:txBody>
                    <a:bodyPr/>
                    <a:lstStyle/>
                    <a:p>
                      <a:endParaRPr lang="en-US"/>
                    </a:p>
                  </a:txBody>
                  <a:tcPr>
                    <a:lnT w="12700" cap="flat" cmpd="sng" algn="ctr">
                      <a:solidFill>
                        <a:srgbClr val="000000"/>
                      </a:solidFill>
                      <a:prstDash val="solid"/>
                      <a:round/>
                      <a:headEnd type="none" w="med" len="med"/>
                      <a:tailEnd type="none" w="med" len="med"/>
                    </a:lnT>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Epoch:</a:t>
                      </a:r>
                      <a:endParaRPr lang="en-US" sz="1200" dirty="0">
                        <a:effectLst/>
                        <a:latin typeface="Times New Roman" panose="02020603050405020304" pitchFamily="18" charset="0"/>
                        <a:ea typeface="SimSun" panose="02010600030101010101" pitchFamily="2" charset="-122"/>
                      </a:endParaRPr>
                    </a:p>
                  </a:txBody>
                  <a:tcPr marL="68580" marR="6858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120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9073026"/>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Batch size:</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64</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9507734"/>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Training time: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~120h</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0027877"/>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Training data information: </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DIV2K, BVI-DVC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917449"/>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Training configurations for generating compressed training data (if different to VTM CTC):</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QP {22, 27, 32, 37, 42}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501958"/>
                  </a:ext>
                </a:extLst>
              </a:tr>
              <a:tr h="152400">
                <a:tc vMerge="1">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solidFill>
                            <a:srgbClr val="000000"/>
                          </a:solidFill>
                          <a:effectLst/>
                          <a:latin typeface="Times New Roman" panose="02020603050405020304" pitchFamily="18" charset="0"/>
                          <a:ea typeface="SimSun" panose="02010600030101010101" pitchFamily="2" charset="-122"/>
                        </a:rPr>
                        <a:t> </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Loss function:</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L1, L2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8986341"/>
                  </a:ext>
                </a:extLst>
              </a:tr>
              <a:tr h="152400">
                <a:tc rowSpan="6">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Optional</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Number of iterations</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2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4517709"/>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Patch size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144x144</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5639743"/>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Learning rate:</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1e-4</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4635278"/>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Optimizer:</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ADAM</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4917751"/>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Preprocessing:</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20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5732"/>
                  </a:ext>
                </a:extLst>
              </a:tr>
              <a:tr h="152400">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Other information: </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zh-CN" sz="1200" dirty="0">
                          <a:solidFill>
                            <a:srgbClr val="000000"/>
                          </a:solidFill>
                          <a:effectLst/>
                          <a:latin typeface="Times New Roman" panose="02020603050405020304" pitchFamily="18" charset="0"/>
                          <a:ea typeface="SimSun" panose="02010600030101010101" pitchFamily="2" charset="-122"/>
                          <a:cs typeface="SimSun" panose="02010600030101010101" pitchFamily="2" charset="-122"/>
                        </a:rPr>
                        <a:t>　</a:t>
                      </a: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9638603"/>
                  </a:ext>
                </a:extLst>
              </a:tr>
            </a:tbl>
          </a:graphicData>
        </a:graphic>
      </p:graphicFrame>
      <mc:AlternateContent xmlns:mc="http://schemas.openxmlformats.org/markup-compatibility/2006">
        <mc:Choice xmlns:a14="http://schemas.microsoft.com/office/drawing/2010/main" Requires="a14">
          <p:graphicFrame>
            <p:nvGraphicFramePr>
              <p:cNvPr id="4" name="Table 3">
                <a:extLst>
                  <a:ext uri="{FF2B5EF4-FFF2-40B4-BE49-F238E27FC236}">
                    <a16:creationId xmlns:a16="http://schemas.microsoft.com/office/drawing/2014/main" id="{3BC6B5B2-EF4F-21EF-E245-54FA093A428F}"/>
                  </a:ext>
                </a:extLst>
              </p:cNvPr>
              <p:cNvGraphicFramePr>
                <a:graphicFrameLocks noGrp="1"/>
              </p:cNvGraphicFramePr>
              <p:nvPr>
                <p:extLst>
                  <p:ext uri="{D42A27DB-BD31-4B8C-83A1-F6EECF244321}">
                    <p14:modId xmlns:p14="http://schemas.microsoft.com/office/powerpoint/2010/main" val="846269337"/>
                  </p:ext>
                </p:extLst>
              </p:nvPr>
            </p:nvGraphicFramePr>
            <p:xfrm>
              <a:off x="6088856" y="1372443"/>
              <a:ext cx="5607844" cy="4945923"/>
            </p:xfrm>
            <a:graphic>
              <a:graphicData uri="http://schemas.openxmlformats.org/drawingml/2006/table">
                <a:tbl>
                  <a:tblPr firstRow="1" firstCol="1" bandRow="1"/>
                  <a:tblGrid>
                    <a:gridCol w="765170">
                      <a:extLst>
                        <a:ext uri="{9D8B030D-6E8A-4147-A177-3AD203B41FA5}">
                          <a16:colId xmlns:a16="http://schemas.microsoft.com/office/drawing/2014/main" val="1916618848"/>
                        </a:ext>
                      </a:extLst>
                    </a:gridCol>
                    <a:gridCol w="835974">
                      <a:extLst>
                        <a:ext uri="{9D8B030D-6E8A-4147-A177-3AD203B41FA5}">
                          <a16:colId xmlns:a16="http://schemas.microsoft.com/office/drawing/2014/main" val="1703451621"/>
                        </a:ext>
                      </a:extLst>
                    </a:gridCol>
                    <a:gridCol w="568175">
                      <a:extLst>
                        <a:ext uri="{9D8B030D-6E8A-4147-A177-3AD203B41FA5}">
                          <a16:colId xmlns:a16="http://schemas.microsoft.com/office/drawing/2014/main" val="1957591235"/>
                        </a:ext>
                      </a:extLst>
                    </a:gridCol>
                    <a:gridCol w="809625">
                      <a:extLst>
                        <a:ext uri="{9D8B030D-6E8A-4147-A177-3AD203B41FA5}">
                          <a16:colId xmlns:a16="http://schemas.microsoft.com/office/drawing/2014/main" val="1642951933"/>
                        </a:ext>
                      </a:extLst>
                    </a:gridCol>
                    <a:gridCol w="934801">
                      <a:extLst>
                        <a:ext uri="{9D8B030D-6E8A-4147-A177-3AD203B41FA5}">
                          <a16:colId xmlns:a16="http://schemas.microsoft.com/office/drawing/2014/main" val="4058051158"/>
                        </a:ext>
                      </a:extLst>
                    </a:gridCol>
                    <a:gridCol w="795992">
                      <a:extLst>
                        <a:ext uri="{9D8B030D-6E8A-4147-A177-3AD203B41FA5}">
                          <a16:colId xmlns:a16="http://schemas.microsoft.com/office/drawing/2014/main" val="2907394411"/>
                        </a:ext>
                      </a:extLst>
                    </a:gridCol>
                    <a:gridCol w="898107">
                      <a:extLst>
                        <a:ext uri="{9D8B030D-6E8A-4147-A177-3AD203B41FA5}">
                          <a16:colId xmlns:a16="http://schemas.microsoft.com/office/drawing/2014/main" val="4275076438"/>
                        </a:ext>
                      </a:extLst>
                    </a:gridCol>
                  </a:tblGrid>
                  <a:tr h="84581">
                    <a:tc gridSpan="7">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u="sng" dirty="0">
                              <a:solidFill>
                                <a:srgbClr val="000000"/>
                              </a:solidFill>
                              <a:effectLst/>
                              <a:latin typeface="Times New Roman" panose="02020603050405020304" pitchFamily="18" charset="0"/>
                              <a:ea typeface="SimSun" panose="02010600030101010101" pitchFamily="2" charset="-122"/>
                            </a:rPr>
                            <a:t>Network Information in Inference Stage</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4248621037"/>
                      </a:ext>
                    </a:extLst>
                  </a:tr>
                  <a:tr h="422903">
                    <a:tc rowSpan="15">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Times New Roman" panose="02020603050405020304" pitchFamily="18" charset="0"/>
                              <a:ea typeface="SimSun" panose="02010600030101010101" pitchFamily="2" charset="-122"/>
                            </a:rPr>
                            <a:t>Mandatory</a:t>
                          </a:r>
                          <a:endParaRPr lang="en-US" sz="1200" dirty="0">
                            <a:effectLst/>
                            <a:latin typeface="Times New Roman" panose="02020603050405020304" pitchFamily="18" charset="0"/>
                            <a:ea typeface="SimSun" panose="02010600030101010101" pitchFamily="2" charset="-122"/>
                          </a:endParaRPr>
                        </a:p>
                      </a:txBody>
                      <a:tcPr marL="38061" marR="380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Test</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n=16</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n=(24,16)</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n=24</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n=32</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2840900"/>
                      </a:ext>
                    </a:extLst>
                  </a:tr>
                  <a:tr h="84581">
                    <a:tc vMerge="1">
                      <a:txBody>
                        <a:bodyPr/>
                        <a:lstStyle/>
                        <a:p>
                          <a:endParaRPr lang="en-US"/>
                        </a:p>
                      </a:txBody>
                      <a:tcPr/>
                    </a:tc>
                    <a:tc gridSpan="6">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HW environment:</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1886739277"/>
                      </a:ext>
                    </a:extLst>
                  </a:tr>
                  <a:tr h="84581">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GPU Type</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4">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N/A</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3851840800"/>
                      </a:ext>
                    </a:extLst>
                  </a:tr>
                  <a:tr h="84581">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Framework:</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4">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Libtorch, SADL</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2638840096"/>
                      </a:ext>
                    </a:extLst>
                  </a:tr>
                  <a:tr h="169161">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Number of GPUs per Task</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4">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0</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1350247686"/>
                      </a:ext>
                    </a:extLst>
                  </a:tr>
                  <a:tr h="532858">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Total Parameter Number (M)</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1.0 /model</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(1.0,1.45)</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1.45/model</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1.9/model</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7769242"/>
                      </a:ext>
                    </a:extLst>
                  </a:tr>
                  <a:tr h="8881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Parameter Precision (Bits)</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4">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32 or 16</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262304340"/>
                      </a:ext>
                    </a:extLst>
                  </a:tr>
                  <a:tr h="84581">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Memory Parameter (MB)</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200">
                              <a:solidFill>
                                <a:srgbClr val="000000"/>
                              </a:solidFill>
                              <a:effectLst/>
                              <a:latin typeface="Times New Roman" panose="02020603050405020304" pitchFamily="18" charset="0"/>
                              <a:ea typeface="SimSun" panose="02010600030101010101" pitchFamily="2" charset="-122"/>
                            </a:rPr>
                            <a:t> </a:t>
                          </a:r>
                          <a:endParaRPr lang="en-US" sz="120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r>
                            <a:rPr lang="en-US" sz="1200">
                              <a:solidFill>
                                <a:srgbClr val="000000"/>
                              </a:solidFill>
                              <a:effectLst/>
                              <a:latin typeface="Times New Roman" panose="02020603050405020304" pitchFamily="18" charset="0"/>
                              <a:ea typeface="SimSun" panose="02010600030101010101" pitchFamily="2" charset="-122"/>
                            </a:rPr>
                            <a:t> </a:t>
                          </a:r>
                          <a:endParaRPr lang="en-US" sz="120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6191662"/>
                      </a:ext>
                    </a:extLst>
                  </a:tr>
                  <a:tr h="451575">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Multiply Accumulate (kMAC/pixel) picture (block) based</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337.05 (426.58)</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450.38 (570.02)</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478.38 (605.45)</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200">
                              <a:solidFill>
                                <a:srgbClr val="000000"/>
                              </a:solidFill>
                              <a:effectLst/>
                              <a:latin typeface="Times New Roman" panose="02020603050405020304" pitchFamily="18" charset="0"/>
                              <a:ea typeface="SimSun" panose="02010600030101010101" pitchFamily="2" charset="-122"/>
                            </a:rPr>
                            <a:t>619.70 (784.31)</a:t>
                          </a:r>
                          <a:endParaRPr lang="en-US" sz="120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8923630"/>
                      </a:ext>
                    </a:extLst>
                  </a:tr>
                  <a:tr h="338322">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Total Conv. Layers</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57 /model</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(81,57)</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81 /model</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105 / model</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2765195"/>
                      </a:ext>
                    </a:extLst>
                  </a:tr>
                  <a:tr h="84581">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Total FC Layers</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4">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0</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2770736321"/>
                      </a:ext>
                    </a:extLst>
                  </a:tr>
                  <a:tr h="253455">
                    <a:tc vMerge="1">
                      <a:txBody>
                        <a:bodyPr/>
                        <a:lstStyle/>
                        <a:p>
                          <a:endParaRPr lang="en-US"/>
                        </a:p>
                      </a:txBody>
                      <a:tcPr/>
                    </a:tc>
                    <a:tc row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Total Memory (MB)</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Float</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4.0 /model</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(5.8,4.0)</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5.8 /model</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7.5 /model</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2933171"/>
                      </a:ext>
                    </a:extLst>
                  </a:tr>
                  <a:tr h="259080">
                    <a:tc vMerge="1">
                      <a:txBody>
                        <a:bodyPr/>
                        <a:lstStyle/>
                        <a:p>
                          <a:endParaRPr lang="en-US"/>
                        </a:p>
                      </a:txBody>
                      <a:tcPr/>
                    </a:tc>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Int16</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2.0 /model</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(2.9,2.0)</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2.9 /model</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7.5 /model</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6466018"/>
                      </a:ext>
                    </a:extLst>
                  </a:tr>
                  <a:tr h="84581">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Batch size:</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4">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1</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4293609619"/>
                      </a:ext>
                    </a:extLst>
                  </a:tr>
                  <a:tr h="36000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Patch size</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4">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128</a:t>
                          </a:r>
                          <a14:m>
                            <m:oMath xmlns:m="http://schemas.openxmlformats.org/officeDocument/2006/math">
                              <m:r>
                                <a:rPr lang="en-US" sz="1200" i="1">
                                  <a:solidFill>
                                    <a:srgbClr val="000000"/>
                                  </a:solidFill>
                                  <a:effectLst/>
                                  <a:latin typeface="Cambria Math" panose="02040503050406030204" pitchFamily="18" charset="0"/>
                                  <a:ea typeface="SimSun" panose="02010600030101010101" pitchFamily="2" charset="-122"/>
                                </a:rPr>
                                <m:t>×</m:t>
                              </m:r>
                            </m:oMath>
                          </a14:m>
                          <a:r>
                            <a:rPr lang="en-US" sz="1200" dirty="0">
                              <a:solidFill>
                                <a:srgbClr val="000000"/>
                              </a:solidFill>
                              <a:effectLst/>
                              <a:latin typeface="Times New Roman" panose="02020603050405020304" pitchFamily="18" charset="0"/>
                              <a:ea typeface="SimSun" panose="02010600030101010101" pitchFamily="2" charset="-122"/>
                            </a:rPr>
                            <a:t>128, 256</a:t>
                          </a:r>
                          <a14:m>
                            <m:oMath xmlns:m="http://schemas.openxmlformats.org/officeDocument/2006/math">
                              <m:r>
                                <a:rPr lang="en-US" sz="1200" i="1">
                                  <a:solidFill>
                                    <a:srgbClr val="000000"/>
                                  </a:solidFill>
                                  <a:effectLst/>
                                  <a:latin typeface="Cambria Math" panose="02040503050406030204" pitchFamily="18" charset="0"/>
                                  <a:ea typeface="SimSun" panose="02010600030101010101" pitchFamily="2" charset="-122"/>
                                </a:rPr>
                                <m:t>×</m:t>
                              </m:r>
                            </m:oMath>
                          </a14:m>
                          <a:r>
                            <a:rPr lang="en-US" sz="1200" dirty="0">
                              <a:solidFill>
                                <a:srgbClr val="000000"/>
                              </a:solidFill>
                              <a:effectLst/>
                              <a:latin typeface="Times New Roman" panose="02020603050405020304" pitchFamily="18" charset="0"/>
                              <a:ea typeface="SimSun" panose="02010600030101010101" pitchFamily="2" charset="-122"/>
                            </a:rPr>
                            <a:t>256</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3423324487"/>
                      </a:ext>
                    </a:extLst>
                  </a:tr>
                </a:tbl>
              </a:graphicData>
            </a:graphic>
          </p:graphicFrame>
        </mc:Choice>
        <mc:Fallback>
          <p:graphicFrame>
            <p:nvGraphicFramePr>
              <p:cNvPr id="4" name="Table 3">
                <a:extLst>
                  <a:ext uri="{FF2B5EF4-FFF2-40B4-BE49-F238E27FC236}">
                    <a16:creationId xmlns:a16="http://schemas.microsoft.com/office/drawing/2014/main" id="{3BC6B5B2-EF4F-21EF-E245-54FA093A428F}"/>
                  </a:ext>
                </a:extLst>
              </p:cNvPr>
              <p:cNvGraphicFramePr>
                <a:graphicFrameLocks noGrp="1"/>
              </p:cNvGraphicFramePr>
              <p:nvPr>
                <p:extLst>
                  <p:ext uri="{D42A27DB-BD31-4B8C-83A1-F6EECF244321}">
                    <p14:modId xmlns:p14="http://schemas.microsoft.com/office/powerpoint/2010/main" val="846269337"/>
                  </p:ext>
                </p:extLst>
              </p:nvPr>
            </p:nvGraphicFramePr>
            <p:xfrm>
              <a:off x="6088856" y="1372443"/>
              <a:ext cx="5607844" cy="4945923"/>
            </p:xfrm>
            <a:graphic>
              <a:graphicData uri="http://schemas.openxmlformats.org/drawingml/2006/table">
                <a:tbl>
                  <a:tblPr firstRow="1" firstCol="1" bandRow="1"/>
                  <a:tblGrid>
                    <a:gridCol w="765170">
                      <a:extLst>
                        <a:ext uri="{9D8B030D-6E8A-4147-A177-3AD203B41FA5}">
                          <a16:colId xmlns:a16="http://schemas.microsoft.com/office/drawing/2014/main" val="1916618848"/>
                        </a:ext>
                      </a:extLst>
                    </a:gridCol>
                    <a:gridCol w="835974">
                      <a:extLst>
                        <a:ext uri="{9D8B030D-6E8A-4147-A177-3AD203B41FA5}">
                          <a16:colId xmlns:a16="http://schemas.microsoft.com/office/drawing/2014/main" val="1703451621"/>
                        </a:ext>
                      </a:extLst>
                    </a:gridCol>
                    <a:gridCol w="568175">
                      <a:extLst>
                        <a:ext uri="{9D8B030D-6E8A-4147-A177-3AD203B41FA5}">
                          <a16:colId xmlns:a16="http://schemas.microsoft.com/office/drawing/2014/main" val="1957591235"/>
                        </a:ext>
                      </a:extLst>
                    </a:gridCol>
                    <a:gridCol w="809625">
                      <a:extLst>
                        <a:ext uri="{9D8B030D-6E8A-4147-A177-3AD203B41FA5}">
                          <a16:colId xmlns:a16="http://schemas.microsoft.com/office/drawing/2014/main" val="1642951933"/>
                        </a:ext>
                      </a:extLst>
                    </a:gridCol>
                    <a:gridCol w="934801">
                      <a:extLst>
                        <a:ext uri="{9D8B030D-6E8A-4147-A177-3AD203B41FA5}">
                          <a16:colId xmlns:a16="http://schemas.microsoft.com/office/drawing/2014/main" val="4058051158"/>
                        </a:ext>
                      </a:extLst>
                    </a:gridCol>
                    <a:gridCol w="795992">
                      <a:extLst>
                        <a:ext uri="{9D8B030D-6E8A-4147-A177-3AD203B41FA5}">
                          <a16:colId xmlns:a16="http://schemas.microsoft.com/office/drawing/2014/main" val="2907394411"/>
                        </a:ext>
                      </a:extLst>
                    </a:gridCol>
                    <a:gridCol w="898107">
                      <a:extLst>
                        <a:ext uri="{9D8B030D-6E8A-4147-A177-3AD203B41FA5}">
                          <a16:colId xmlns:a16="http://schemas.microsoft.com/office/drawing/2014/main" val="4275076438"/>
                        </a:ext>
                      </a:extLst>
                    </a:gridCol>
                  </a:tblGrid>
                  <a:tr h="182880">
                    <a:tc gridSpan="7">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u="sng" dirty="0">
                              <a:solidFill>
                                <a:srgbClr val="000000"/>
                              </a:solidFill>
                              <a:effectLst/>
                              <a:latin typeface="Times New Roman" panose="02020603050405020304" pitchFamily="18" charset="0"/>
                              <a:ea typeface="SimSun" panose="02010600030101010101" pitchFamily="2" charset="-122"/>
                            </a:rPr>
                            <a:t>Network Information in Inference Stage</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4248621037"/>
                      </a:ext>
                    </a:extLst>
                  </a:tr>
                  <a:tr h="422903">
                    <a:tc rowSpan="15">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Times New Roman" panose="02020603050405020304" pitchFamily="18" charset="0"/>
                              <a:ea typeface="SimSun" panose="02010600030101010101" pitchFamily="2" charset="-122"/>
                            </a:rPr>
                            <a:t>Mandatory</a:t>
                          </a:r>
                          <a:endParaRPr lang="en-US" sz="1200" dirty="0">
                            <a:effectLst/>
                            <a:latin typeface="Times New Roman" panose="02020603050405020304" pitchFamily="18" charset="0"/>
                            <a:ea typeface="SimSun" panose="02010600030101010101" pitchFamily="2" charset="-122"/>
                          </a:endParaRPr>
                        </a:p>
                      </a:txBody>
                      <a:tcPr marL="38061" marR="3806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Test</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n=16</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n=(24,16)</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n=24</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n=32</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2840900"/>
                      </a:ext>
                    </a:extLst>
                  </a:tr>
                  <a:tr h="182880">
                    <a:tc vMerge="1">
                      <a:txBody>
                        <a:bodyPr/>
                        <a:lstStyle/>
                        <a:p>
                          <a:endParaRPr lang="en-US"/>
                        </a:p>
                      </a:txBody>
                      <a:tcPr/>
                    </a:tc>
                    <a:tc gridSpan="6">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HW environment:</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1886739277"/>
                      </a:ext>
                    </a:extLst>
                  </a:tr>
                  <a:tr h="18288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GPU Type</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4">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N/A</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3851840800"/>
                      </a:ext>
                    </a:extLst>
                  </a:tr>
                  <a:tr h="18288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Framework:</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4">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Libtorch, SADL</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2638840096"/>
                      </a:ext>
                    </a:extLst>
                  </a:tr>
                  <a:tr h="36576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Number of GPUs per Task</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4">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0</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1350247686"/>
                      </a:ext>
                    </a:extLst>
                  </a:tr>
                  <a:tr h="532858">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Total Parameter Number (M)</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1.0 /model</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(1.0,1.45)</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1.45/model</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1.9/model</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7769242"/>
                      </a:ext>
                    </a:extLst>
                  </a:tr>
                  <a:tr h="36576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Parameter Precision (Bits)</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4">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32 or 16</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262304340"/>
                      </a:ext>
                    </a:extLst>
                  </a:tr>
                  <a:tr h="36576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Memory Parameter (MB)</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200">
                              <a:solidFill>
                                <a:srgbClr val="000000"/>
                              </a:solidFill>
                              <a:effectLst/>
                              <a:latin typeface="Times New Roman" panose="02020603050405020304" pitchFamily="18" charset="0"/>
                              <a:ea typeface="SimSun" panose="02010600030101010101" pitchFamily="2" charset="-122"/>
                            </a:rPr>
                            <a:t> </a:t>
                          </a:r>
                          <a:endParaRPr lang="en-US" sz="120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r>
                            <a:rPr lang="en-US" sz="1200">
                              <a:solidFill>
                                <a:srgbClr val="000000"/>
                              </a:solidFill>
                              <a:effectLst/>
                              <a:latin typeface="Times New Roman" panose="02020603050405020304" pitchFamily="18" charset="0"/>
                              <a:ea typeface="SimSun" panose="02010600030101010101" pitchFamily="2" charset="-122"/>
                            </a:rPr>
                            <a:t> </a:t>
                          </a:r>
                          <a:endParaRPr lang="en-US" sz="120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6191662"/>
                      </a:ext>
                    </a:extLst>
                  </a:tr>
                  <a:tr h="54864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Multiply Accumulate (kMAC/pixel) picture (block) based</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337.05 (426.58)</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450.38 (570.02)</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478.38 (605.45)</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200">
                              <a:solidFill>
                                <a:srgbClr val="000000"/>
                              </a:solidFill>
                              <a:effectLst/>
                              <a:latin typeface="Times New Roman" panose="02020603050405020304" pitchFamily="18" charset="0"/>
                              <a:ea typeface="SimSun" panose="02010600030101010101" pitchFamily="2" charset="-122"/>
                            </a:rPr>
                            <a:t>619.70 (784.31)</a:t>
                          </a:r>
                          <a:endParaRPr lang="en-US" sz="120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8923630"/>
                      </a:ext>
                    </a:extLst>
                  </a:tr>
                  <a:tr h="338322">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Total Conv. Layers</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57 /model</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(81,57)</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81 /model</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200" dirty="0">
                              <a:solidFill>
                                <a:srgbClr val="000000"/>
                              </a:solidFill>
                              <a:effectLst/>
                              <a:latin typeface="Times New Roman" panose="02020603050405020304" pitchFamily="18" charset="0"/>
                              <a:ea typeface="SimSun" panose="02010600030101010101" pitchFamily="2" charset="-122"/>
                            </a:rPr>
                            <a:t>105 / model</a:t>
                          </a:r>
                          <a:endParaRPr lang="en-US" sz="1200" dirty="0"/>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2765195"/>
                      </a:ext>
                    </a:extLst>
                  </a:tr>
                  <a:tr h="18288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Total FC Layers</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4">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0</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2770736321"/>
                      </a:ext>
                    </a:extLst>
                  </a:tr>
                  <a:tr h="253455">
                    <a:tc vMerge="1">
                      <a:txBody>
                        <a:bodyPr/>
                        <a:lstStyle/>
                        <a:p>
                          <a:endParaRPr lang="en-US"/>
                        </a:p>
                      </a:txBody>
                      <a:tcPr/>
                    </a:tc>
                    <a:tc row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Total Memory (MB)</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Float</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4.0 /model</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(5.8,4.0)</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5.8 /model</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7.5 /model</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2933171"/>
                      </a:ext>
                    </a:extLst>
                  </a:tr>
                  <a:tr h="295185">
                    <a:tc vMerge="1">
                      <a:txBody>
                        <a:bodyPr/>
                        <a:lstStyle/>
                        <a:p>
                          <a:endParaRPr lang="en-US"/>
                        </a:p>
                      </a:txBody>
                      <a:tcPr/>
                    </a:tc>
                    <a:tc vMerge="1">
                      <a:txBody>
                        <a:bodyPr/>
                        <a:lstStyle/>
                        <a:p>
                          <a:endParaRPr lang="en-US"/>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Int16</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2.0 /model</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(2.9,2.0)</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2.9 /model</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7.5 /model</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6466018"/>
                      </a:ext>
                    </a:extLst>
                  </a:tr>
                  <a:tr h="18288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Batch size:</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4">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Times New Roman" panose="02020603050405020304" pitchFamily="18" charset="0"/>
                              <a:ea typeface="SimSun" panose="02010600030101010101" pitchFamily="2" charset="-122"/>
                            </a:rPr>
                            <a:t>1</a:t>
                          </a:r>
                          <a:endParaRPr lang="en-US" sz="120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4293609619"/>
                      </a:ext>
                    </a:extLst>
                  </a:tr>
                  <a:tr h="360000">
                    <a:tc vMerge="1">
                      <a:txBody>
                        <a:bodyPr/>
                        <a:lstStyle/>
                        <a:p>
                          <a:endParaRPr lang="en-US"/>
                        </a:p>
                      </a:txBody>
                      <a:tcPr/>
                    </a:tc>
                    <a:tc gridSpan="2">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Times New Roman" panose="02020603050405020304" pitchFamily="18" charset="0"/>
                              <a:ea typeface="SimSun" panose="02010600030101010101" pitchFamily="2" charset="-122"/>
                            </a:rPr>
                            <a:t>Patch size</a:t>
                          </a:r>
                          <a:endParaRPr lang="en-US" sz="1200" dirty="0">
                            <a:effectLst/>
                            <a:latin typeface="Times New Roman" panose="02020603050405020304" pitchFamily="18" charset="0"/>
                            <a:ea typeface="SimSun" panose="02010600030101010101" pitchFamily="2" charset="-122"/>
                          </a:endParaRPr>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4">
                      <a:txBody>
                        <a:bodyPr/>
                        <a:lstStyle/>
                        <a:p>
                          <a:endParaRPr lang="en-US"/>
                        </a:p>
                      </a:txBody>
                      <a:tcPr marL="38061" marR="3806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63186" t="-1289831" r="-354" b="-3390"/>
                          </a:stretch>
                        </a:blipFill>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3423324487"/>
                      </a:ext>
                    </a:extLst>
                  </a:tr>
                </a:tbl>
              </a:graphicData>
            </a:graphic>
          </p:graphicFrame>
        </mc:Fallback>
      </mc:AlternateContent>
    </p:spTree>
    <p:extLst>
      <p:ext uri="{BB962C8B-B14F-4D97-AF65-F5344CB8AC3E}">
        <p14:creationId xmlns:p14="http://schemas.microsoft.com/office/powerpoint/2010/main" val="2138406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BD-Rate PSNR vs. Complexity</a:t>
            </a:r>
          </a:p>
        </p:txBody>
      </p:sp>
      <p:graphicFrame>
        <p:nvGraphicFramePr>
          <p:cNvPr id="8" name="Table 7">
            <a:extLst>
              <a:ext uri="{FF2B5EF4-FFF2-40B4-BE49-F238E27FC236}">
                <a16:creationId xmlns:a16="http://schemas.microsoft.com/office/drawing/2014/main" id="{B6AB7AEB-C480-7567-43C6-F2D677EF2FD6}"/>
              </a:ext>
            </a:extLst>
          </p:cNvPr>
          <p:cNvGraphicFramePr>
            <a:graphicFrameLocks noGrp="1"/>
          </p:cNvGraphicFramePr>
          <p:nvPr>
            <p:extLst>
              <p:ext uri="{D42A27DB-BD31-4B8C-83A1-F6EECF244321}">
                <p14:modId xmlns:p14="http://schemas.microsoft.com/office/powerpoint/2010/main" val="1031291415"/>
              </p:ext>
            </p:extLst>
          </p:nvPr>
        </p:nvGraphicFramePr>
        <p:xfrm>
          <a:off x="494506" y="1750695"/>
          <a:ext cx="6149975" cy="1708785"/>
        </p:xfrm>
        <a:graphic>
          <a:graphicData uri="http://schemas.openxmlformats.org/drawingml/2006/table">
            <a:tbl>
              <a:tblPr firstRow="1" firstCol="1" bandRow="1"/>
              <a:tblGrid>
                <a:gridCol w="924719">
                  <a:extLst>
                    <a:ext uri="{9D8B030D-6E8A-4147-A177-3AD203B41FA5}">
                      <a16:colId xmlns:a16="http://schemas.microsoft.com/office/drawing/2014/main" val="2172684713"/>
                    </a:ext>
                  </a:extLst>
                </a:gridCol>
                <a:gridCol w="566261">
                  <a:extLst>
                    <a:ext uri="{9D8B030D-6E8A-4147-A177-3AD203B41FA5}">
                      <a16:colId xmlns:a16="http://schemas.microsoft.com/office/drawing/2014/main" val="3212338718"/>
                    </a:ext>
                  </a:extLst>
                </a:gridCol>
                <a:gridCol w="677545">
                  <a:extLst>
                    <a:ext uri="{9D8B030D-6E8A-4147-A177-3AD203B41FA5}">
                      <a16:colId xmlns:a16="http://schemas.microsoft.com/office/drawing/2014/main" val="1313889725"/>
                    </a:ext>
                  </a:extLst>
                </a:gridCol>
                <a:gridCol w="606425">
                  <a:extLst>
                    <a:ext uri="{9D8B030D-6E8A-4147-A177-3AD203B41FA5}">
                      <a16:colId xmlns:a16="http://schemas.microsoft.com/office/drawing/2014/main" val="2273360181"/>
                    </a:ext>
                  </a:extLst>
                </a:gridCol>
                <a:gridCol w="675005">
                  <a:extLst>
                    <a:ext uri="{9D8B030D-6E8A-4147-A177-3AD203B41FA5}">
                      <a16:colId xmlns:a16="http://schemas.microsoft.com/office/drawing/2014/main" val="3159164626"/>
                    </a:ext>
                  </a:extLst>
                </a:gridCol>
                <a:gridCol w="675005">
                  <a:extLst>
                    <a:ext uri="{9D8B030D-6E8A-4147-A177-3AD203B41FA5}">
                      <a16:colId xmlns:a16="http://schemas.microsoft.com/office/drawing/2014/main" val="3262292075"/>
                    </a:ext>
                  </a:extLst>
                </a:gridCol>
                <a:gridCol w="675005">
                  <a:extLst>
                    <a:ext uri="{9D8B030D-6E8A-4147-A177-3AD203B41FA5}">
                      <a16:colId xmlns:a16="http://schemas.microsoft.com/office/drawing/2014/main" val="1127176331"/>
                    </a:ext>
                  </a:extLst>
                </a:gridCol>
                <a:gridCol w="675005">
                  <a:extLst>
                    <a:ext uri="{9D8B030D-6E8A-4147-A177-3AD203B41FA5}">
                      <a16:colId xmlns:a16="http://schemas.microsoft.com/office/drawing/2014/main" val="930462056"/>
                    </a:ext>
                  </a:extLst>
                </a:gridCol>
                <a:gridCol w="675005">
                  <a:extLst>
                    <a:ext uri="{9D8B030D-6E8A-4147-A177-3AD203B41FA5}">
                      <a16:colId xmlns:a16="http://schemas.microsoft.com/office/drawing/2014/main" val="706078337"/>
                    </a:ext>
                  </a:extLst>
                </a:gridCol>
              </a:tblGrid>
              <a:tr h="200025">
                <a:tc rowSpan="2">
                  <a:txBody>
                    <a:bodyPr/>
                    <a:lstStyle/>
                    <a:p>
                      <a:pPr algn="l"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dirty="0">
                          <a:effectLst/>
                          <a:latin typeface="Times New Roman" panose="02020603050405020304" pitchFamily="18" charset="0"/>
                          <a:ea typeface="SimSun" panose="02010600030101010101" pitchFamily="2" charset="-122"/>
                        </a:rPr>
                        <a:t>Proposal</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dirty="0" err="1">
                          <a:effectLst/>
                          <a:latin typeface="Times New Roman" panose="02020603050405020304" pitchFamily="18" charset="0"/>
                          <a:ea typeface="SimSun" panose="02010600030101010101" pitchFamily="2" charset="-122"/>
                        </a:rPr>
                        <a:t>kMac</a:t>
                      </a:r>
                      <a:r>
                        <a:rPr lang="en-US" sz="1200" b="1" dirty="0">
                          <a:effectLst/>
                          <a:latin typeface="Times New Roman" panose="02020603050405020304" pitchFamily="18" charset="0"/>
                          <a:ea typeface="SimSun" panose="02010600030101010101" pitchFamily="2" charset="-122"/>
                        </a:rPr>
                        <a:t>/pixel</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SimSun" panose="02010600030101010101" pitchFamily="2" charset="-122"/>
                        </a:rPr>
                        <a:t>BD-Rate PSNR</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03420433"/>
                  </a:ext>
                </a:extLst>
              </a:tr>
              <a:tr h="333375">
                <a:tc vMerge="1">
                  <a:txBody>
                    <a:bodyPr/>
                    <a:lstStyle/>
                    <a:p>
                      <a:endParaRPr 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dirty="0">
                          <a:effectLst/>
                          <a:latin typeface="Times New Roman" panose="02020603050405020304" pitchFamily="18" charset="0"/>
                          <a:ea typeface="SimSun" panose="02010600030101010101" pitchFamily="2" charset="-122"/>
                        </a:rPr>
                        <a:t>Luma</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dirty="0">
                          <a:effectLst/>
                          <a:latin typeface="Times New Roman" panose="02020603050405020304" pitchFamily="18" charset="0"/>
                          <a:ea typeface="SimSun" panose="02010600030101010101" pitchFamily="2" charset="-122"/>
                        </a:rPr>
                        <a:t>Chroma</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dirty="0">
                          <a:effectLst/>
                          <a:latin typeface="Times New Roman" panose="02020603050405020304" pitchFamily="18" charset="0"/>
                          <a:ea typeface="SimSun" panose="02010600030101010101" pitchFamily="2" charset="-122"/>
                        </a:rPr>
                        <a:t>Total</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dirty="0">
                          <a:effectLst/>
                          <a:latin typeface="Times New Roman" panose="02020603050405020304" pitchFamily="18" charset="0"/>
                          <a:ea typeface="SimSun" panose="02010600030101010101" pitchFamily="2" charset="-122"/>
                        </a:rPr>
                        <a:t>Picture-based</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SimSun" panose="02010600030101010101" pitchFamily="2" charset="-122"/>
                        </a:rPr>
                        <a:t>Y</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SimSun" panose="02010600030101010101" pitchFamily="2" charset="-122"/>
                        </a:rPr>
                        <a:t>U</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SimSun" panose="02010600030101010101" pitchFamily="2" charset="-122"/>
                        </a:rPr>
                        <a:t>V</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SimSun" panose="02010600030101010101" pitchFamily="2" charset="-122"/>
                        </a:rPr>
                        <a:t>YUV</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1514657"/>
                  </a:ext>
                </a:extLst>
              </a:tr>
              <a:tr h="190500">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NCS #0 [5]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475.96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602.38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-8.84%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-18.86%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-18.99%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-11.36%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6863955"/>
                  </a:ext>
                </a:extLst>
              </a:tr>
              <a:tr h="190500">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NCS #1 [6]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410.75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103.63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514.38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651.01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-10.19%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-22.10%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-21.82%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-13.13%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5423398"/>
                  </a:ext>
                </a:extLst>
              </a:tr>
              <a:tr h="190500">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n=32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490.73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123.00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613.73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776.75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-10.84%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-26.39%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-25.86%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-14.66%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1192938"/>
                  </a:ext>
                </a:extLst>
              </a:tr>
              <a:tr h="190500">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n=24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377.40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95.00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472.41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597.89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6660320"/>
                  </a:ext>
                </a:extLst>
              </a:tr>
              <a:tr h="190500">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n=(24,16)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377.40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67.01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444.41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562.46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-9.85%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-19.51%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-19.33%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-13.28%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5827752"/>
                  </a:ext>
                </a:extLst>
              </a:tr>
              <a:tr h="190500">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n=16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264.07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67.01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331.08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419.02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-9.17%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-19.58%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-19.37%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-12.76%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3505138"/>
                  </a:ext>
                </a:extLst>
              </a:tr>
            </a:tbl>
          </a:graphicData>
        </a:graphic>
      </p:graphicFrame>
      <p:sp>
        <p:nvSpPr>
          <p:cNvPr id="9" name="Rectangle 3">
            <a:extLst>
              <a:ext uri="{FF2B5EF4-FFF2-40B4-BE49-F238E27FC236}">
                <a16:creationId xmlns:a16="http://schemas.microsoft.com/office/drawing/2014/main" id="{A2D09BC3-AAA2-2099-4DF0-D6D215FAAE12}"/>
              </a:ext>
            </a:extLst>
          </p:cNvPr>
          <p:cNvSpPr>
            <a:spLocks noChangeArrowheads="1"/>
          </p:cNvSpPr>
          <p:nvPr/>
        </p:nvSpPr>
        <p:spPr bwMode="auto">
          <a:xfrm>
            <a:off x="494506" y="1391290"/>
            <a:ext cx="6149975"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altLang="en-US" sz="1100" b="0" i="1" u="none" strike="noStrike" cap="none" normalizeH="0" baseline="0" dirty="0">
                <a:ln>
                  <a:noFill/>
                </a:ln>
                <a:solidFill>
                  <a:srgbClr val="44546A"/>
                </a:solidFill>
                <a:effectLst/>
                <a:latin typeface="Times New Roman" panose="02020603050405020304" pitchFamily="18" charset="0"/>
                <a:ea typeface="SimSun" panose="02010600030101010101" pitchFamily="2" charset="-122"/>
                <a:cs typeface="Times New Roman" panose="02020603050405020304" pitchFamily="18" charset="0"/>
              </a:rPr>
              <a:t>Complexity-RA Performance comparison for proposed NN-based in loop filters</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graphicFrame>
        <p:nvGraphicFramePr>
          <p:cNvPr id="12" name="Table 11">
            <a:extLst>
              <a:ext uri="{FF2B5EF4-FFF2-40B4-BE49-F238E27FC236}">
                <a16:creationId xmlns:a16="http://schemas.microsoft.com/office/drawing/2014/main" id="{4C8AA24A-8C0D-1851-4990-D81C31C97F22}"/>
              </a:ext>
            </a:extLst>
          </p:cNvPr>
          <p:cNvGraphicFramePr>
            <a:graphicFrameLocks noGrp="1"/>
          </p:cNvGraphicFramePr>
          <p:nvPr>
            <p:extLst>
              <p:ext uri="{D42A27DB-BD31-4B8C-83A1-F6EECF244321}">
                <p14:modId xmlns:p14="http://schemas.microsoft.com/office/powerpoint/2010/main" val="293321570"/>
              </p:ext>
            </p:extLst>
          </p:nvPr>
        </p:nvGraphicFramePr>
        <p:xfrm>
          <a:off x="493712" y="4548004"/>
          <a:ext cx="6149975" cy="1708785"/>
        </p:xfrm>
        <a:graphic>
          <a:graphicData uri="http://schemas.openxmlformats.org/drawingml/2006/table">
            <a:tbl>
              <a:tblPr firstRow="1" firstCol="1" bandRow="1"/>
              <a:tblGrid>
                <a:gridCol w="896938">
                  <a:extLst>
                    <a:ext uri="{9D8B030D-6E8A-4147-A177-3AD203B41FA5}">
                      <a16:colId xmlns:a16="http://schemas.microsoft.com/office/drawing/2014/main" val="4083927354"/>
                    </a:ext>
                  </a:extLst>
                </a:gridCol>
                <a:gridCol w="594042">
                  <a:extLst>
                    <a:ext uri="{9D8B030D-6E8A-4147-A177-3AD203B41FA5}">
                      <a16:colId xmlns:a16="http://schemas.microsoft.com/office/drawing/2014/main" val="989482698"/>
                    </a:ext>
                  </a:extLst>
                </a:gridCol>
                <a:gridCol w="677545">
                  <a:extLst>
                    <a:ext uri="{9D8B030D-6E8A-4147-A177-3AD203B41FA5}">
                      <a16:colId xmlns:a16="http://schemas.microsoft.com/office/drawing/2014/main" val="1484291260"/>
                    </a:ext>
                  </a:extLst>
                </a:gridCol>
                <a:gridCol w="606425">
                  <a:extLst>
                    <a:ext uri="{9D8B030D-6E8A-4147-A177-3AD203B41FA5}">
                      <a16:colId xmlns:a16="http://schemas.microsoft.com/office/drawing/2014/main" val="1681539007"/>
                    </a:ext>
                  </a:extLst>
                </a:gridCol>
                <a:gridCol w="675005">
                  <a:extLst>
                    <a:ext uri="{9D8B030D-6E8A-4147-A177-3AD203B41FA5}">
                      <a16:colId xmlns:a16="http://schemas.microsoft.com/office/drawing/2014/main" val="594879850"/>
                    </a:ext>
                  </a:extLst>
                </a:gridCol>
                <a:gridCol w="675005">
                  <a:extLst>
                    <a:ext uri="{9D8B030D-6E8A-4147-A177-3AD203B41FA5}">
                      <a16:colId xmlns:a16="http://schemas.microsoft.com/office/drawing/2014/main" val="2372661987"/>
                    </a:ext>
                  </a:extLst>
                </a:gridCol>
                <a:gridCol w="675005">
                  <a:extLst>
                    <a:ext uri="{9D8B030D-6E8A-4147-A177-3AD203B41FA5}">
                      <a16:colId xmlns:a16="http://schemas.microsoft.com/office/drawing/2014/main" val="1431756495"/>
                    </a:ext>
                  </a:extLst>
                </a:gridCol>
                <a:gridCol w="675005">
                  <a:extLst>
                    <a:ext uri="{9D8B030D-6E8A-4147-A177-3AD203B41FA5}">
                      <a16:colId xmlns:a16="http://schemas.microsoft.com/office/drawing/2014/main" val="3567557634"/>
                    </a:ext>
                  </a:extLst>
                </a:gridCol>
                <a:gridCol w="675005">
                  <a:extLst>
                    <a:ext uri="{9D8B030D-6E8A-4147-A177-3AD203B41FA5}">
                      <a16:colId xmlns:a16="http://schemas.microsoft.com/office/drawing/2014/main" val="947119243"/>
                    </a:ext>
                  </a:extLst>
                </a:gridCol>
              </a:tblGrid>
              <a:tr h="200025">
                <a:tc rowSpan="2">
                  <a:txBody>
                    <a:bodyPr/>
                    <a:lstStyle/>
                    <a:p>
                      <a:pPr algn="l"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dirty="0">
                          <a:effectLst/>
                          <a:latin typeface="Times New Roman" panose="02020603050405020304" pitchFamily="18" charset="0"/>
                          <a:ea typeface="SimSun" panose="02010600030101010101" pitchFamily="2" charset="-122"/>
                        </a:rPr>
                        <a:t>Proposal</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SimSun" panose="02010600030101010101" pitchFamily="2" charset="-122"/>
                        </a:rPr>
                        <a:t>kMac/pixel</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SimSun" panose="02010600030101010101" pitchFamily="2" charset="-122"/>
                        </a:rPr>
                        <a:t>BD-Rate PSNR</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82511053"/>
                  </a:ext>
                </a:extLst>
              </a:tr>
              <a:tr h="333375">
                <a:tc vMerge="1">
                  <a:txBody>
                    <a:bodyPr/>
                    <a:lstStyle/>
                    <a:p>
                      <a:endParaRPr 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dirty="0">
                          <a:effectLst/>
                          <a:latin typeface="Times New Roman" panose="02020603050405020304" pitchFamily="18" charset="0"/>
                          <a:ea typeface="SimSun" panose="02010600030101010101" pitchFamily="2" charset="-122"/>
                        </a:rPr>
                        <a:t>Luma</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dirty="0">
                          <a:effectLst/>
                          <a:latin typeface="Times New Roman" panose="02020603050405020304" pitchFamily="18" charset="0"/>
                          <a:ea typeface="SimSun" panose="02010600030101010101" pitchFamily="2" charset="-122"/>
                        </a:rPr>
                        <a:t>Chroma</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SimSun" panose="02010600030101010101" pitchFamily="2" charset="-122"/>
                        </a:rPr>
                        <a:t>Total</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SimSun" panose="02010600030101010101" pitchFamily="2" charset="-122"/>
                        </a:rPr>
                        <a:t>Picture-based</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SimSun" panose="02010600030101010101" pitchFamily="2" charset="-122"/>
                        </a:rPr>
                        <a:t>Y</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SimSun" panose="02010600030101010101" pitchFamily="2" charset="-122"/>
                        </a:rPr>
                        <a:t>U</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SimSun" panose="02010600030101010101" pitchFamily="2" charset="-122"/>
                        </a:rPr>
                        <a:t>V</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SimSun" panose="02010600030101010101" pitchFamily="2" charset="-122"/>
                        </a:rPr>
                        <a:t>YUV</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766214"/>
                  </a:ext>
                </a:extLst>
              </a:tr>
              <a:tr h="190500">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NCS #0 [5]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200">
                        <a:effectLst/>
                        <a:latin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200" dirty="0">
                        <a:effectLst/>
                        <a:latin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475.96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602.38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-6.50%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-15.35%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-16.54%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-8.86%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29004582"/>
                  </a:ext>
                </a:extLst>
              </a:tr>
              <a:tr h="190500">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NCS #1 [6]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421.39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106.36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527.75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667.94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-7.25%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-20.15%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-20.52%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-10.52%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5236388"/>
                  </a:ext>
                </a:extLst>
              </a:tr>
              <a:tr h="190500">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n=32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495.40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124.31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619.70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784.31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-8.18%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-16.53%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-18.09%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-8.18%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0951441"/>
                  </a:ext>
                </a:extLst>
              </a:tr>
              <a:tr h="190500">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n=24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382.07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96.31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478.38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605.45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-7.92%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-17.18%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-18.45%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-7.92%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1501001"/>
                  </a:ext>
                </a:extLst>
              </a:tr>
              <a:tr h="190500">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n=(24,16)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382.07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68.31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450.38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570.02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-7.92%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-17.13%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-18.28%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-10.34%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2002371"/>
                  </a:ext>
                </a:extLst>
              </a:tr>
              <a:tr h="190500">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n=16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268.74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68.31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337.05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SimSun" panose="02010600030101010101" pitchFamily="2" charset="-122"/>
                        </a:rPr>
                        <a:t>426.58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-7.44%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-17.66%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-18.63%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SimSun" panose="02010600030101010101" pitchFamily="2" charset="-122"/>
                        </a:rPr>
                        <a:t>-10.03%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06651368"/>
                  </a:ext>
                </a:extLst>
              </a:tr>
            </a:tbl>
          </a:graphicData>
        </a:graphic>
      </p:graphicFrame>
      <p:sp>
        <p:nvSpPr>
          <p:cNvPr id="13" name="Rectangle 5">
            <a:extLst>
              <a:ext uri="{FF2B5EF4-FFF2-40B4-BE49-F238E27FC236}">
                <a16:creationId xmlns:a16="http://schemas.microsoft.com/office/drawing/2014/main" id="{1FA07DB9-03E0-5880-784B-E72951CD8A9E}"/>
              </a:ext>
            </a:extLst>
          </p:cNvPr>
          <p:cNvSpPr>
            <a:spLocks noChangeArrowheads="1"/>
          </p:cNvSpPr>
          <p:nvPr/>
        </p:nvSpPr>
        <p:spPr bwMode="auto">
          <a:xfrm>
            <a:off x="493712" y="4183653"/>
            <a:ext cx="6149975"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altLang="en-US" sz="1100" b="0" i="1" u="none" strike="noStrike" cap="none" normalizeH="0" baseline="0" dirty="0">
                <a:ln>
                  <a:noFill/>
                </a:ln>
                <a:solidFill>
                  <a:srgbClr val="44546A"/>
                </a:solidFill>
                <a:effectLst/>
                <a:latin typeface="Times New Roman" panose="02020603050405020304" pitchFamily="18" charset="0"/>
                <a:ea typeface="SimSun" panose="02010600030101010101" pitchFamily="2" charset="-122"/>
                <a:cs typeface="Times New Roman" panose="02020603050405020304" pitchFamily="18" charset="0"/>
              </a:rPr>
              <a:t>Complexity-AI Performance comparison for proposed NN-based in loop filters</a:t>
            </a:r>
            <a:endParaRPr kumimoji="0" lang="en-US" altLang="en-US" sz="1100" b="0" i="0" u="none" strike="noStrike" cap="none" normalizeH="0" baseline="0" dirty="0">
              <a:ln>
                <a:noFill/>
              </a:ln>
              <a:solidFill>
                <a:schemeClr val="tx1"/>
              </a:solidFill>
              <a:effectLst/>
            </a:endParaRPr>
          </a:p>
        </p:txBody>
      </p:sp>
      <p:graphicFrame>
        <p:nvGraphicFramePr>
          <p:cNvPr id="14" name="Chart 13">
            <a:extLst>
              <a:ext uri="{FF2B5EF4-FFF2-40B4-BE49-F238E27FC236}">
                <a16:creationId xmlns:a16="http://schemas.microsoft.com/office/drawing/2014/main" id="{CCA65A53-BBF4-4B35-9BE1-C6EB3E4AFCBC}"/>
              </a:ext>
            </a:extLst>
          </p:cNvPr>
          <p:cNvGraphicFramePr>
            <a:graphicFrameLocks/>
          </p:cNvGraphicFramePr>
          <p:nvPr>
            <p:extLst>
              <p:ext uri="{D42A27DB-BD31-4B8C-83A1-F6EECF244321}">
                <p14:modId xmlns:p14="http://schemas.microsoft.com/office/powerpoint/2010/main" val="1500476265"/>
              </p:ext>
            </p:extLst>
          </p:nvPr>
        </p:nvGraphicFramePr>
        <p:xfrm>
          <a:off x="7219948" y="1391290"/>
          <a:ext cx="4462464" cy="255269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Chart 14">
            <a:extLst>
              <a:ext uri="{FF2B5EF4-FFF2-40B4-BE49-F238E27FC236}">
                <a16:creationId xmlns:a16="http://schemas.microsoft.com/office/drawing/2014/main" id="{F002B537-DD6A-49C2-B7C7-AC99C20B98CE}"/>
              </a:ext>
            </a:extLst>
          </p:cNvPr>
          <p:cNvGraphicFramePr>
            <a:graphicFrameLocks/>
          </p:cNvGraphicFramePr>
          <p:nvPr>
            <p:extLst>
              <p:ext uri="{D42A27DB-BD31-4B8C-83A1-F6EECF244321}">
                <p14:modId xmlns:p14="http://schemas.microsoft.com/office/powerpoint/2010/main" val="2716268469"/>
              </p:ext>
            </p:extLst>
          </p:nvPr>
        </p:nvGraphicFramePr>
        <p:xfrm>
          <a:off x="7286624" y="3850874"/>
          <a:ext cx="4395788" cy="282892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99612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9894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Feb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6" id="{3CFB4488-623C-4AA3-B388-B89299B80D34}" vid="{32CC487D-DB89-4DD2-B6F4-A0F6C76F24AA}"/>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ontent_Categories xmlns="7997f994-89c1-49c6-b1f0-67fd61182a22" xsi:nil="true"/>
    <Content_Tags xmlns="7997f994-89c1-49c6-b1f0-67fd61182a22" xsi:nil="true"/>
    <SharedWithUsers xmlns="7997f994-89c1-49c6-b1f0-67fd61182a22">
      <UserInfo>
        <DisplayName/>
        <AccountId xsi:nil="true"/>
        <AccountType/>
      </UserInfo>
    </SharedWithUsers>
    <lcf76f155ced4ddcb4097134ff3c332f xmlns="759717ac-e423-4949-934c-1654cd0d4b5f">
      <Terms xmlns="http://schemas.microsoft.com/office/infopath/2007/PartnerControls"/>
    </lcf76f155ced4ddcb4097134ff3c332f>
    <TaxCatchAll xmlns="7997f994-89c1-49c6-b1f0-67fd61182a2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F8F170C21AA934EB8A1F0A6C00ACAEF" ma:contentTypeVersion="18" ma:contentTypeDescription="Create a new document." ma:contentTypeScope="" ma:versionID="89f111e11d4fb452860dcbd0a6a031ea">
  <xsd:schema xmlns:xsd="http://www.w3.org/2001/XMLSchema" xmlns:xs="http://www.w3.org/2001/XMLSchema" xmlns:p="http://schemas.microsoft.com/office/2006/metadata/properties" xmlns:ns2="7997f994-89c1-49c6-b1f0-67fd61182a22" xmlns:ns3="759717ac-e423-4949-934c-1654cd0d4b5f" targetNamespace="http://schemas.microsoft.com/office/2006/metadata/properties" ma:root="true" ma:fieldsID="eb43ff3fea6d73fa2ac75413fdb9e1bb" ns2:_="" ns3:_="">
    <xsd:import namespace="7997f994-89c1-49c6-b1f0-67fd61182a22"/>
    <xsd:import namespace="759717ac-e423-4949-934c-1654cd0d4b5f"/>
    <xsd:element name="properties">
      <xsd:complexType>
        <xsd:sequence>
          <xsd:element name="documentManagement">
            <xsd:complexType>
              <xsd:all>
                <xsd:element ref="ns2:Content_Categories" minOccurs="0"/>
                <xsd:element ref="ns2:Content_Tags" minOccurs="0"/>
                <xsd:element ref="ns3:MediaServiceMetadata" minOccurs="0"/>
                <xsd:element ref="ns3:MediaServiceFastMetadata" minOccurs="0"/>
                <xsd:element ref="ns3:MediaServiceDateTaken" minOccurs="0"/>
                <xsd:element ref="ns3:MediaServiceAutoTags" minOccurs="0"/>
                <xsd:element ref="ns3:MediaServiceOCR" minOccurs="0"/>
                <xsd:element ref="ns2:SharedWithUsers" minOccurs="0"/>
                <xsd:element ref="ns2:SharedWithDetails"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97f994-89c1-49c6-b1f0-67fd61182a22" elementFormDefault="qualified">
    <xsd:import namespace="http://schemas.microsoft.com/office/2006/documentManagement/types"/>
    <xsd:import namespace="http://schemas.microsoft.com/office/infopath/2007/PartnerControls"/>
    <xsd:element name="Content_Categories" ma:index="8" nillable="true" ma:displayName="Categories" ma:description="" ma:internalName="Content_Categories">
      <xsd:simpleType>
        <xsd:restriction base="dms:Note">
          <xsd:maxLength value="255"/>
        </xsd:restriction>
      </xsd:simpleType>
    </xsd:element>
    <xsd:element name="Content_Tags" ma:index="9" nillable="true" ma:displayName="Tags" ma:description="" ma:internalName="Content_Tags">
      <xsd:simpleType>
        <xsd:restriction base="dms:Note">
          <xsd:maxLength value="255"/>
        </xsd:restriction>
      </xsd:simple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3380c76f-b54d-47bb-bf1d-9e695f2affa0}" ma:internalName="TaxCatchAll" ma:showField="CatchAllData" ma:web="7997f994-89c1-49c6-b1f0-67fd61182a2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59717ac-e423-4949-934c-1654cd0d4b5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536736D-ECE8-4928-A98F-A3DD406C8DF1}">
  <ds:schemaRefs>
    <ds:schemaRef ds:uri="http://schemas.microsoft.com/office/2006/metadata/properties"/>
    <ds:schemaRef ds:uri="7997f994-89c1-49c6-b1f0-67fd61182a22"/>
    <ds:schemaRef ds:uri="http://www.w3.org/XML/1998/namespac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759717ac-e423-4949-934c-1654cd0d4b5f"/>
    <ds:schemaRef ds:uri="http://purl.org/dc/dcmitype/"/>
    <ds:schemaRef ds:uri="http://purl.org/dc/terms/"/>
  </ds:schemaRefs>
</ds:datastoreItem>
</file>

<file path=customXml/itemProps2.xml><?xml version="1.0" encoding="utf-8"?>
<ds:datastoreItem xmlns:ds="http://schemas.openxmlformats.org/officeDocument/2006/customXml" ds:itemID="{FDB3BF4E-59C1-47E8-BF7C-A5FC68DDAA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97f994-89c1-49c6-b1f0-67fd61182a22"/>
    <ds:schemaRef ds:uri="759717ac-e423-4949-934c-1654cd0d4b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0866AD0-933D-4763-8A6E-5B25B00ABEF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Qualcomm Corporate Public Template - Mar 2022</Template>
  <TotalTime>136</TotalTime>
  <Words>691</Words>
  <Application>Microsoft Office PowerPoint</Application>
  <PresentationFormat>Widescreen</PresentationFormat>
  <Paragraphs>265</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Cambria Math</vt:lpstr>
      <vt:lpstr>Century Gothic</vt:lpstr>
      <vt:lpstr>Microsoft Sans Serif</vt:lpstr>
      <vt:lpstr>Qualcomm Next Thin</vt:lpstr>
      <vt:lpstr>Times New Roman</vt:lpstr>
      <vt:lpstr>Qualcomm Corporate Public Template Feb2022</vt:lpstr>
      <vt:lpstr>JVET-AB0164</vt:lpstr>
      <vt:lpstr>Network Structure</vt:lpstr>
      <vt:lpstr>Network Information</vt:lpstr>
      <vt:lpstr>BD-Rate PSNR vs. Complexity</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Ama Debrah</dc:creator>
  <cp:lastModifiedBy>Samuel Eadie</cp:lastModifiedBy>
  <cp:revision>9</cp:revision>
  <dcterms:created xsi:type="dcterms:W3CDTF">2022-05-06T16:22:49Z</dcterms:created>
  <dcterms:modified xsi:type="dcterms:W3CDTF">2022-10-20T10:39:41Z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0x010100DF8F170C21AA934EB8A1F0A6C00ACAEF</vt:lpwstr>
  </property>
  <property fmtid="{D5CDD505-2E9C-101B-9397-08002B2CF9AE}" pid="6" name="_dlc_DocIdItemGuid">
    <vt:lpwstr>255e0abd-173a-499d-855c-27eee1856988</vt:lpwstr>
  </property>
  <property fmtid="{D5CDD505-2E9C-101B-9397-08002B2CF9AE}" pid="7" name="Order">
    <vt:lpwstr>47000.0000000000</vt:lpwstr>
  </property>
  <property fmtid="{D5CDD505-2E9C-101B-9397-08002B2CF9AE}" pid="8" name="xd_ProgID">
    <vt:lpwstr/>
  </property>
  <property fmtid="{D5CDD505-2E9C-101B-9397-08002B2CF9AE}" pid="9" name="_dlc_DocId">
    <vt:lpwstr>7DZM7CTZT7KX-492487557-470</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TriggerFlowInfo">
    <vt:lpwstr/>
  </property>
  <property fmtid="{D5CDD505-2E9C-101B-9397-08002B2CF9AE}" pid="14" name="_dlc_DocIdUrl">
    <vt:lpwstr>https://qualcomm.sharepoint.com/teams/corporateresponsibility1/_layouts/15/DocIdRedir.aspx?ID=7DZM7CTZT7KX-492487557-470, 7DZM7CTZT7KX-492487557-470</vt:lpwstr>
  </property>
  <property fmtid="{D5CDD505-2E9C-101B-9397-08002B2CF9AE}" pid="15" name="xd_Signature">
    <vt:lpwstr/>
  </property>
  <property fmtid="{D5CDD505-2E9C-101B-9397-08002B2CF9AE}" pid="16" name="MediaServiceImageTags">
    <vt:lpwstr/>
  </property>
</Properties>
</file>