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1672" r:id="rId2"/>
    <p:sldId id="1673" r:id="rId3"/>
    <p:sldId id="2958" r:id="rId4"/>
    <p:sldId id="2959" r:id="rId5"/>
    <p:sldId id="1685" r:id="rId6"/>
    <p:sldId id="1686" r:id="rId7"/>
    <p:sldId id="290" r:id="rId8"/>
    <p:sldId id="1689" r:id="rId9"/>
  </p:sldIdLst>
  <p:sldSz cx="9144000" cy="6858000" type="screen4x3"/>
  <p:notesSz cx="7104063" cy="10234613"/>
  <p:defaultTextStyle>
    <a:defPPr>
      <a:defRPr lang="ko-KR"/>
    </a:defPPr>
    <a:lvl1pPr marL="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914353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2FF"/>
    <a:srgbClr val="284673"/>
    <a:srgbClr val="000000"/>
    <a:srgbClr val="C87819"/>
    <a:srgbClr val="7F7F7F"/>
    <a:srgbClr val="DAD8D4"/>
    <a:srgbClr val="BFBFBF"/>
    <a:srgbClr val="FFFFFF"/>
    <a:srgbClr val="002060"/>
    <a:srgbClr val="DAD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34" autoAdjust="0"/>
    <p:restoredTop sz="89290" autoAdjust="0"/>
  </p:normalViewPr>
  <p:slideViewPr>
    <p:cSldViewPr>
      <p:cViewPr>
        <p:scale>
          <a:sx n="75" d="100"/>
          <a:sy n="75" d="100"/>
        </p:scale>
        <p:origin x="1066" y="-1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4448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391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B82CBD16-193A-44C0-8022-709D2C136119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417BBED4-17BB-4F6C-BAEE-E56681EBAD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71509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3" y="1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CB0D58B7-6532-0543-93DC-FC0014876FA7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6763"/>
            <a:ext cx="5119687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861441"/>
            <a:ext cx="5683250" cy="4605576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3" y="9721107"/>
            <a:ext cx="3078427" cy="511731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6928F8B0-3515-7148-BDB0-66FE6431E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3747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7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0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6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3" algn="l" defTabSz="4571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7494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84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278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793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760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28F8B0-3515-7148-BDB0-66FE6431EF8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47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3" descr="130507_GDI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600"/>
          </a:xfrm>
          <a:prstGeom prst="rect">
            <a:avLst/>
          </a:prstGeom>
        </p:spPr>
      </p:pic>
      <p:pic>
        <p:nvPicPr>
          <p:cNvPr id="8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784" y="2204864"/>
            <a:ext cx="3524407" cy="1399912"/>
          </a:xfrm>
          <a:prstGeom prst="rect">
            <a:avLst/>
          </a:prstGeom>
        </p:spPr>
      </p:pic>
      <p:pic>
        <p:nvPicPr>
          <p:cNvPr id="10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3" y="4581128"/>
            <a:ext cx="3524407" cy="13999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섹션헤더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2798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섹션헤더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C87819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07294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 latinLnBrk="0" hangingPunct="0">
              <a:defRPr sz="32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589239"/>
          </a:xfrm>
        </p:spPr>
        <p:txBody>
          <a:bodyPr>
            <a:normAutofit/>
          </a:bodyPr>
          <a:lstStyle>
            <a:lvl1pPr latinLnBrk="0" hangingPunct="0">
              <a:defRPr sz="20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 latinLnBrk="0" hangingPunct="0">
              <a:defRPr sz="1800" b="1" i="0">
                <a:solidFill>
                  <a:srgbClr val="C87819"/>
                </a:solidFill>
                <a:latin typeface="Century Gothic"/>
                <a:cs typeface="Century Gothic"/>
              </a:defRPr>
            </a:lvl2pPr>
            <a:lvl3pPr latinLnBrk="0" hangingPunct="0">
              <a:defRPr sz="1600" b="1" i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defRPr>
            </a:lvl3pPr>
            <a:lvl4pPr latinLnBrk="0" hangingPunct="0">
              <a:defRPr sz="1400" b="1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 latinLnBrk="0" hangingPunct="0">
              <a:defRPr sz="1400" b="1" i="0">
                <a:solidFill>
                  <a:srgbClr val="C87819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7" name="Oval 16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35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>
              <a:defRPr sz="2400" b="0" i="0">
                <a:solidFill>
                  <a:srgbClr val="284673"/>
                </a:solidFill>
                <a:latin typeface="Century Gothic"/>
                <a:cs typeface="Century Gothic"/>
              </a:defRPr>
            </a:lvl2pPr>
            <a:lvl3pPr>
              <a:defRPr sz="2000" b="0" i="0">
                <a:solidFill>
                  <a:srgbClr val="284673"/>
                </a:solidFill>
                <a:latin typeface="Century Gothic"/>
                <a:cs typeface="Century Gothic"/>
              </a:defRPr>
            </a:lvl3pPr>
            <a:lvl4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232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8" name="Oval 7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5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08304" y="6463249"/>
            <a:ext cx="1656184" cy="206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28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백지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3668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May 2016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ko-KR"/>
              <a:t>John Son (WILUS Inc.)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8CD6E-25A2-4D24-B8CF-F9EFEBE4303D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0" r:id="rId4"/>
    <p:sldLayoutId id="2147483661" r:id="rId5"/>
    <p:sldLayoutId id="2147483725" r:id="rId6"/>
    <p:sldLayoutId id="2147483724" r:id="rId7"/>
    <p:sldLayoutId id="2147483727" r:id="rId8"/>
    <p:sldLayoutId id="2147483728" r:id="rId9"/>
  </p:sldLayoutIdLst>
  <p:hf sldNum="0" hdr="0" ftr="0" dt="0"/>
  <p:txStyles>
    <p:titleStyle>
      <a:lvl1pPr algn="ctr" defTabSz="914353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3" rtl="0" eaLnBrk="1" latinLnBrk="0" hangingPunct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3" rtl="0" eaLnBrk="1" latinLnBrk="0" hangingPunct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8" algn="l" defTabSz="914353" rtl="0" eaLnBrk="1" latinLnBrk="0" hangingPunct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8" indent="-228588" algn="l" defTabSz="914353" rtl="0" eaLnBrk="1" latinLnBrk="0" hangingPunct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5" indent="-228588" algn="l" defTabSz="914353" rtl="0" eaLnBrk="1" latinLnBrk="0" hangingPunct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56013" y="2116018"/>
            <a:ext cx="6434668" cy="1785100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3200" b="1" dirty="0">
                <a:solidFill>
                  <a:srgbClr val="FFFF00"/>
                </a:solidFill>
                <a:latin typeface="Century Gothic"/>
                <a:cs typeface="Century Gothic"/>
              </a:rPr>
              <a:t>JVET-AB0110</a:t>
            </a:r>
          </a:p>
          <a:p>
            <a:r>
              <a:rPr lang="en-US" altLang="ko-KR" sz="2600" b="1" dirty="0">
                <a:solidFill>
                  <a:srgbClr val="DAD8D4"/>
                </a:solidFill>
                <a:latin typeface="Century Gothic"/>
                <a:cs typeface="Century Gothic"/>
              </a:rPr>
              <a:t>EE2-1.15-related: Improvements on planar horizontal and planar vertical mode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4005064"/>
            <a:ext cx="6480720" cy="2000544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altLang="ko-KR" sz="2000" b="1" dirty="0">
                <a:solidFill>
                  <a:srgbClr val="C87819"/>
                </a:solidFill>
                <a:latin typeface="Century Gothic"/>
                <a:cs typeface="Century Gothic"/>
              </a:rPr>
              <a:t>K. Kim (Kyle), D. Kim, J. Son, J. Kwak </a:t>
            </a:r>
          </a:p>
          <a:p>
            <a:endParaRPr lang="en-US" altLang="ko-KR" sz="2000" b="1" dirty="0">
              <a:solidFill>
                <a:srgbClr val="DAD8D4"/>
              </a:solidFill>
              <a:latin typeface="Century Gothic"/>
              <a:cs typeface="Century Gothic"/>
            </a:endParaRPr>
          </a:p>
          <a:p>
            <a:r>
              <a:rPr lang="en-US" altLang="ko-KR" sz="2000" b="1" dirty="0">
                <a:solidFill>
                  <a:srgbClr val="DAD8D4"/>
                </a:solidFill>
                <a:latin typeface="Century Gothic"/>
                <a:cs typeface="Century Gothic"/>
              </a:rPr>
              <a:t>October, 2022</a:t>
            </a:r>
          </a:p>
          <a:p>
            <a:endParaRPr lang="en-US" altLang="ko-KR" sz="2000" b="1" dirty="0">
              <a:solidFill>
                <a:srgbClr val="C87819"/>
              </a:solidFill>
              <a:latin typeface="Century Gothic"/>
              <a:cs typeface="Century Gothic"/>
            </a:endParaRPr>
          </a:p>
          <a:p>
            <a:r>
              <a:rPr lang="en-US" altLang="ko-KR" sz="2000" b="1" dirty="0">
                <a:solidFill>
                  <a:srgbClr val="C87819"/>
                </a:solidFill>
                <a:latin typeface="Century Gothic"/>
                <a:cs typeface="Century Gothic"/>
              </a:rPr>
              <a:t>WILUS Inc.</a:t>
            </a:r>
          </a:p>
          <a:p>
            <a:endParaRPr lang="en-US" altLang="ko-KR" sz="2400" b="1" dirty="0">
              <a:solidFill>
                <a:srgbClr val="C87819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43741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5A02A-3569-2E4E-AF5F-D3B291E7B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ACD94-3BA2-F04F-83B2-C6C72F99C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In JVET-AA0104 [1], two new additional planar modes was proposed where only the horizontal interpolation or only the vertical interpolation are used to obtain the predicted samples.</a:t>
            </a:r>
          </a:p>
          <a:p>
            <a:pPr lvl="1"/>
            <a:r>
              <a:rPr lang="en-US" sz="1400" dirty="0"/>
              <a:t>For planar horizontal mode, only the horizontal linear interpolation is performed based on the left reference sample and the top-right reference sample to predict the current sample as:</a:t>
            </a:r>
          </a:p>
          <a:p>
            <a:endParaRPr lang="en-US" sz="1600" dirty="0"/>
          </a:p>
          <a:p>
            <a:endParaRPr lang="en-US" sz="1600" dirty="0"/>
          </a:p>
          <a:p>
            <a:pPr lvl="1"/>
            <a:r>
              <a:rPr lang="en-US" sz="1400" dirty="0"/>
              <a:t>For planar vertical mode, only the vertical linear interpolation is performed based on the above reference sample and the bottom-left reference sample to predict the current sample as: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13B216A-48B2-5256-9B99-A9E99FA8D6F6}"/>
                  </a:ext>
                </a:extLst>
              </p:cNvPr>
              <p:cNvSpPr txBox="1"/>
              <p:nvPr/>
            </p:nvSpPr>
            <p:spPr>
              <a:xfrm>
                <a:off x="0" y="2780928"/>
                <a:ext cx="9000000" cy="40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i="1" smtClean="0">
                          <a:latin typeface="Cambria Math" panose="02040503050406030204" pitchFamily="18" charset="0"/>
                        </a:rPr>
                        <m:t>𝑝𝑟𝑒𝑑</m:t>
                      </m:r>
                      <m:d>
                        <m:d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ko-KR" alt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−1−</m:t>
                              </m:r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𝑟𝑒𝑐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−1,</m:t>
                              </m:r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𝑟𝑒𝑐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,−1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ko-KR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≫1</m:t>
                              </m:r>
                            </m:e>
                          </m:d>
                        </m:e>
                      </m:d>
                      <m:r>
                        <a:rPr lang="ko-KR" altLang="en-US" i="0">
                          <a:latin typeface="Cambria Math" panose="02040503050406030204" pitchFamily="18" charset="0"/>
                        </a:rPr>
                        <m:t>≫</m:t>
                      </m:r>
                      <m:sSub>
                        <m:sSub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ko-KR" altLang="en-US" i="1">
                          <a:latin typeface="Cambria Math" panose="02040503050406030204" pitchFamily="18" charset="0"/>
                        </a:rPr>
                        <m:t>𝑊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13B216A-48B2-5256-9B99-A9E99FA8D6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780928"/>
                <a:ext cx="9000000" cy="404983"/>
              </a:xfrm>
              <a:prstGeom prst="rect">
                <a:avLst/>
              </a:prstGeom>
              <a:blipFill>
                <a:blip r:embed="rId3"/>
                <a:stretch>
                  <a:fillRect b="-895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BB3F756-4430-44B1-C5DC-2808DDA1189B}"/>
                  </a:ext>
                </a:extLst>
              </p:cNvPr>
              <p:cNvSpPr txBox="1"/>
              <p:nvPr/>
            </p:nvSpPr>
            <p:spPr>
              <a:xfrm>
                <a:off x="-108520" y="4078865"/>
                <a:ext cx="9000000" cy="404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ko-KR" altLang="en-US" i="1" smtClean="0">
                          <a:latin typeface="Cambria Math" panose="02040503050406030204" pitchFamily="18" charset="0"/>
                        </a:rPr>
                        <m:t>𝑝𝑟𝑒𝑑</m:t>
                      </m:r>
                      <m:d>
                        <m:d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ko-KR" alt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−1−</m:t>
                              </m:r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𝑟𝑒𝑐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,−1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𝑟𝑒𝑐</m:t>
                          </m:r>
                          <m:d>
                            <m:dPr>
                              <m:ctrlPr>
                                <a:rPr lang="ko-KR" alt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−1,</m:t>
                              </m:r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d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ko-KR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ko-KR" altLang="en-US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  <m:r>
                                <a:rPr lang="ko-KR" altLang="en-US" i="0">
                                  <a:latin typeface="Cambria Math" panose="02040503050406030204" pitchFamily="18" charset="0"/>
                                </a:rPr>
                                <m:t>≫1</m:t>
                              </m:r>
                            </m:e>
                          </m:d>
                        </m:e>
                      </m:d>
                      <m:r>
                        <a:rPr lang="ko-KR" altLang="en-US" i="0">
                          <a:latin typeface="Cambria Math" panose="02040503050406030204" pitchFamily="18" charset="0"/>
                        </a:rPr>
                        <m:t>≫</m:t>
                      </m:r>
                      <m:sSub>
                        <m:sSubPr>
                          <m:ctrlPr>
                            <a:rPr lang="ko-KR" alt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ko-KR" altLang="en-US" i="1">
                              <a:latin typeface="Cambria Math" panose="020405030504060302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ko-KR" altLang="en-US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ko-KR" altLang="en-US" i="1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ko-KR" altLang="en-US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EBB3F756-4430-44B1-C5DC-2808DDA118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8520" y="4078865"/>
                <a:ext cx="9000000" cy="404983"/>
              </a:xfrm>
              <a:prstGeom prst="rect">
                <a:avLst/>
              </a:prstGeom>
              <a:blipFill>
                <a:blip r:embed="rId4"/>
                <a:stretch>
                  <a:fillRect b="-8955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2504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5A02A-3569-2E4E-AF5F-D3B291E7B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ACD94-3BA2-F04F-83B2-C6C72F99C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The residual characteristics of the two additional planar modes may be similar to the residual characteristics of the horizontal and vertical direction mode.</a:t>
            </a:r>
          </a:p>
          <a:p>
            <a:r>
              <a:rPr lang="en-US" sz="1600" dirty="0"/>
              <a:t>Therefore, for the planar horizontal/vertical mode, this contribution proposes to use vertical/horizontal direction mode to derive a transform kernel in MTS set and LFNST set as shown in this figure.</a:t>
            </a:r>
          </a:p>
        </p:txBody>
      </p:sp>
      <p:grpSp>
        <p:nvGrpSpPr>
          <p:cNvPr id="60" name="그룹 59">
            <a:extLst>
              <a:ext uri="{FF2B5EF4-FFF2-40B4-BE49-F238E27FC236}">
                <a16:creationId xmlns:a16="http://schemas.microsoft.com/office/drawing/2014/main" id="{262F81A9-90B3-3FD8-A367-D1AB8BC4229E}"/>
              </a:ext>
            </a:extLst>
          </p:cNvPr>
          <p:cNvGrpSpPr/>
          <p:nvPr/>
        </p:nvGrpSpPr>
        <p:grpSpPr>
          <a:xfrm>
            <a:off x="552820" y="2708920"/>
            <a:ext cx="8216195" cy="3636591"/>
            <a:chOff x="552820" y="2708920"/>
            <a:chExt cx="8216195" cy="3636591"/>
          </a:xfrm>
        </p:grpSpPr>
        <p:sp>
          <p:nvSpPr>
            <p:cNvPr id="4" name="다이아몬드 3">
              <a:extLst>
                <a:ext uri="{FF2B5EF4-FFF2-40B4-BE49-F238E27FC236}">
                  <a16:creationId xmlns:a16="http://schemas.microsoft.com/office/drawing/2014/main" id="{16F07118-73E5-C737-2E10-9C6F84CE5477}"/>
                </a:ext>
              </a:extLst>
            </p:cNvPr>
            <p:cNvSpPr/>
            <p:nvPr/>
          </p:nvSpPr>
          <p:spPr>
            <a:xfrm>
              <a:off x="611560" y="4314858"/>
              <a:ext cx="1813467" cy="874276"/>
            </a:xfrm>
            <a:prstGeom prst="diamond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planar vertical mode ?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5" name="다이아몬드 4">
              <a:extLst>
                <a:ext uri="{FF2B5EF4-FFF2-40B4-BE49-F238E27FC236}">
                  <a16:creationId xmlns:a16="http://schemas.microsoft.com/office/drawing/2014/main" id="{5BF48D0D-CBCE-30A0-8D44-F4D3EC270353}"/>
                </a:ext>
              </a:extLst>
            </p:cNvPr>
            <p:cNvSpPr/>
            <p:nvPr/>
          </p:nvSpPr>
          <p:spPr>
            <a:xfrm>
              <a:off x="2727272" y="4314858"/>
              <a:ext cx="1813467" cy="874276"/>
            </a:xfrm>
            <a:prstGeom prst="diamond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planar horizontal mode ?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7" name="직선 화살표 연결선 6">
              <a:extLst>
                <a:ext uri="{FF2B5EF4-FFF2-40B4-BE49-F238E27FC236}">
                  <a16:creationId xmlns:a16="http://schemas.microsoft.com/office/drawing/2014/main" id="{5DAFA42F-0B79-EF38-ED5D-05D3323213FC}"/>
                </a:ext>
              </a:extLst>
            </p:cNvPr>
            <p:cNvCxnSpPr>
              <a:cxnSpLocks/>
              <a:stCxn id="4" idx="3"/>
              <a:endCxn id="5" idx="1"/>
            </p:cNvCxnSpPr>
            <p:nvPr/>
          </p:nvCxnSpPr>
          <p:spPr>
            <a:xfrm>
              <a:off x="2425027" y="4751996"/>
              <a:ext cx="302245" cy="0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id="{C0025FAE-E9B0-FC5D-EC8B-BE0AA6507CE8}"/>
                </a:ext>
              </a:extLst>
            </p:cNvPr>
            <p:cNvCxnSpPr>
              <a:cxnSpLocks/>
              <a:stCxn id="4" idx="2"/>
              <a:endCxn id="12" idx="0"/>
            </p:cNvCxnSpPr>
            <p:nvPr/>
          </p:nvCxnSpPr>
          <p:spPr>
            <a:xfrm>
              <a:off x="1518294" y="5189134"/>
              <a:ext cx="0" cy="308421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C5241273-68EE-0C4B-27D6-0CC70D979C06}"/>
                </a:ext>
              </a:extLst>
            </p:cNvPr>
            <p:cNvSpPr/>
            <p:nvPr/>
          </p:nvSpPr>
          <p:spPr>
            <a:xfrm>
              <a:off x="611561" y="5497555"/>
              <a:ext cx="1813466" cy="847956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Horizontal mode</a:t>
              </a:r>
            </a:p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is used to derive a transform kernel.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4" name="직선 화살표 연결선 13">
              <a:extLst>
                <a:ext uri="{FF2B5EF4-FFF2-40B4-BE49-F238E27FC236}">
                  <a16:creationId xmlns:a16="http://schemas.microsoft.com/office/drawing/2014/main" id="{EC043236-CA1C-6E97-237C-A70101462B75}"/>
                </a:ext>
              </a:extLst>
            </p:cNvPr>
            <p:cNvCxnSpPr>
              <a:cxnSpLocks/>
              <a:stCxn id="5" idx="2"/>
              <a:endCxn id="15" idx="0"/>
            </p:cNvCxnSpPr>
            <p:nvPr/>
          </p:nvCxnSpPr>
          <p:spPr>
            <a:xfrm>
              <a:off x="3634006" y="5189134"/>
              <a:ext cx="0" cy="308421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F27C9531-F3E8-D715-8264-A41955A8DBB1}"/>
                </a:ext>
              </a:extLst>
            </p:cNvPr>
            <p:cNvSpPr/>
            <p:nvPr/>
          </p:nvSpPr>
          <p:spPr>
            <a:xfrm>
              <a:off x="2727273" y="5497555"/>
              <a:ext cx="1813466" cy="847956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Vertical mode</a:t>
              </a:r>
            </a:p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is used to derive a transform kernel.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89A4E61F-D9D4-4762-A442-A066D03B2543}"/>
                </a:ext>
              </a:extLst>
            </p:cNvPr>
            <p:cNvSpPr/>
            <p:nvPr/>
          </p:nvSpPr>
          <p:spPr>
            <a:xfrm>
              <a:off x="4842983" y="5497555"/>
              <a:ext cx="1813466" cy="847956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Planar mode</a:t>
              </a:r>
            </a:p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is used to derive a transform kernel.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8" name="직선 화살표 연결선 17">
              <a:extLst>
                <a:ext uri="{FF2B5EF4-FFF2-40B4-BE49-F238E27FC236}">
                  <a16:creationId xmlns:a16="http://schemas.microsoft.com/office/drawing/2014/main" id="{C8198345-E62E-DF4D-4BA4-19460C79721F}"/>
                </a:ext>
              </a:extLst>
            </p:cNvPr>
            <p:cNvCxnSpPr>
              <a:cxnSpLocks/>
              <a:stCxn id="5" idx="3"/>
              <a:endCxn id="17" idx="0"/>
            </p:cNvCxnSpPr>
            <p:nvPr/>
          </p:nvCxnSpPr>
          <p:spPr>
            <a:xfrm>
              <a:off x="4540739" y="4751996"/>
              <a:ext cx="1208977" cy="745559"/>
            </a:xfrm>
            <a:prstGeom prst="bentConnector2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E6E2765-0798-ADF9-14D5-8FBD4350178D}"/>
                </a:ext>
              </a:extLst>
            </p:cNvPr>
            <p:cNvSpPr txBox="1"/>
            <p:nvPr/>
          </p:nvSpPr>
          <p:spPr>
            <a:xfrm>
              <a:off x="2304129" y="4413073"/>
              <a:ext cx="332652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no</a:t>
              </a:r>
              <a:endParaRPr lang="ko-KR" altLang="en-US" sz="1400" dirty="0"/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CFA9F16-D5ED-2036-00F5-FD43DBD35E45}"/>
                </a:ext>
              </a:extLst>
            </p:cNvPr>
            <p:cNvSpPr txBox="1"/>
            <p:nvPr/>
          </p:nvSpPr>
          <p:spPr>
            <a:xfrm>
              <a:off x="4464903" y="4413073"/>
              <a:ext cx="332652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no</a:t>
              </a:r>
              <a:endParaRPr lang="ko-KR" altLang="en-US" sz="14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0BB38AA-A94C-9B83-0B0B-42F07B5FB33A}"/>
                </a:ext>
              </a:extLst>
            </p:cNvPr>
            <p:cNvSpPr txBox="1"/>
            <p:nvPr/>
          </p:nvSpPr>
          <p:spPr>
            <a:xfrm>
              <a:off x="3702705" y="5162814"/>
              <a:ext cx="374907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yes</a:t>
              </a:r>
              <a:endParaRPr lang="ko-KR" altLang="en-US" sz="14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A289639-5B6D-028D-2036-99CC716679ED}"/>
                </a:ext>
              </a:extLst>
            </p:cNvPr>
            <p:cNvSpPr txBox="1"/>
            <p:nvPr/>
          </p:nvSpPr>
          <p:spPr>
            <a:xfrm>
              <a:off x="1579536" y="5162814"/>
              <a:ext cx="374907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yes</a:t>
              </a:r>
              <a:endParaRPr lang="ko-KR" altLang="en-US" sz="1400" dirty="0"/>
            </a:p>
          </p:txBody>
        </p:sp>
        <p:cxnSp>
          <p:nvCxnSpPr>
            <p:cNvPr id="39" name="직선 화살표 연결선 38">
              <a:extLst>
                <a:ext uri="{FF2B5EF4-FFF2-40B4-BE49-F238E27FC236}">
                  <a16:creationId xmlns:a16="http://schemas.microsoft.com/office/drawing/2014/main" id="{6CD157A4-391B-E024-28BC-421DBABFDF12}"/>
                </a:ext>
              </a:extLst>
            </p:cNvPr>
            <p:cNvCxnSpPr>
              <a:cxnSpLocks/>
              <a:stCxn id="28" idx="2"/>
              <a:endCxn id="4" idx="0"/>
            </p:cNvCxnSpPr>
            <p:nvPr/>
          </p:nvCxnSpPr>
          <p:spPr>
            <a:xfrm>
              <a:off x="1518294" y="3969247"/>
              <a:ext cx="0" cy="345611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FB3AB460-4C01-7D8E-77B5-1D9ACC788685}"/>
                </a:ext>
              </a:extLst>
            </p:cNvPr>
            <p:cNvSpPr/>
            <p:nvPr/>
          </p:nvSpPr>
          <p:spPr>
            <a:xfrm>
              <a:off x="552820" y="2708920"/>
              <a:ext cx="1930948" cy="343900"/>
            </a:xfrm>
            <a:prstGeom prst="rect">
              <a:avLst/>
            </a:prstGeom>
            <a:noFill/>
            <a:ln w="127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Intra prediction mode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8" name="다이아몬드 27">
              <a:extLst>
                <a:ext uri="{FF2B5EF4-FFF2-40B4-BE49-F238E27FC236}">
                  <a16:creationId xmlns:a16="http://schemas.microsoft.com/office/drawing/2014/main" id="{0F7B89C8-5FEB-5C72-39A1-1F63237A5E0F}"/>
                </a:ext>
              </a:extLst>
            </p:cNvPr>
            <p:cNvSpPr/>
            <p:nvPr/>
          </p:nvSpPr>
          <p:spPr>
            <a:xfrm>
              <a:off x="611560" y="3321175"/>
              <a:ext cx="1813467" cy="648072"/>
            </a:xfrm>
            <a:prstGeom prst="diamond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planar mode ?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E2790B6-2A6C-E7E4-98E1-8C0918870711}"/>
                </a:ext>
              </a:extLst>
            </p:cNvPr>
            <p:cNvSpPr txBox="1"/>
            <p:nvPr/>
          </p:nvSpPr>
          <p:spPr>
            <a:xfrm>
              <a:off x="2349202" y="3357366"/>
              <a:ext cx="332652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no</a:t>
              </a:r>
              <a:endParaRPr lang="ko-KR" altLang="en-US" sz="1400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97874E32-014D-B72B-5E4B-85F764D52E4A}"/>
                </a:ext>
              </a:extLst>
            </p:cNvPr>
            <p:cNvSpPr txBox="1"/>
            <p:nvPr/>
          </p:nvSpPr>
          <p:spPr>
            <a:xfrm>
              <a:off x="1579536" y="3833876"/>
              <a:ext cx="374907" cy="2583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/>
                <a:t>yes</a:t>
              </a:r>
              <a:endParaRPr lang="ko-KR" altLang="en-US" sz="1400" dirty="0"/>
            </a:p>
          </p:txBody>
        </p:sp>
        <p:cxnSp>
          <p:nvCxnSpPr>
            <p:cNvPr id="32" name="직선 화살표 연결선 31">
              <a:extLst>
                <a:ext uri="{FF2B5EF4-FFF2-40B4-BE49-F238E27FC236}">
                  <a16:creationId xmlns:a16="http://schemas.microsoft.com/office/drawing/2014/main" id="{E91ED0BB-CC51-597D-5890-827B1CDA3861}"/>
                </a:ext>
              </a:extLst>
            </p:cNvPr>
            <p:cNvCxnSpPr>
              <a:cxnSpLocks/>
              <a:stCxn id="42" idx="2"/>
              <a:endCxn id="28" idx="0"/>
            </p:cNvCxnSpPr>
            <p:nvPr/>
          </p:nvCxnSpPr>
          <p:spPr>
            <a:xfrm>
              <a:off x="1518294" y="3052820"/>
              <a:ext cx="0" cy="268355"/>
            </a:xfrm>
            <a:prstGeom prst="straightConnector1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직사각형 42">
              <a:extLst>
                <a:ext uri="{FF2B5EF4-FFF2-40B4-BE49-F238E27FC236}">
                  <a16:creationId xmlns:a16="http://schemas.microsoft.com/office/drawing/2014/main" id="{01ABC570-920C-F067-0458-448812C68BCD}"/>
                </a:ext>
              </a:extLst>
            </p:cNvPr>
            <p:cNvSpPr/>
            <p:nvPr/>
          </p:nvSpPr>
          <p:spPr>
            <a:xfrm>
              <a:off x="6955549" y="5497555"/>
              <a:ext cx="1813466" cy="847956"/>
            </a:xfrm>
            <a:prstGeom prst="rect">
              <a:avLst/>
            </a:prstGeom>
            <a:noFill/>
            <a:ln w="12700" cmpd="sng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The inputted intra</a:t>
              </a:r>
              <a:r>
                <a:rPr lang="ko-KR" altLang="en-US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prediction</a:t>
              </a:r>
              <a:r>
                <a:rPr lang="ko-KR" altLang="en-US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 </a:t>
              </a:r>
              <a:r>
                <a:rPr lang="en-US" altLang="ko-KR" sz="1400" b="1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mode</a:t>
              </a:r>
            </a:p>
            <a:p>
              <a:pPr algn="ctr"/>
              <a:r>
                <a:rPr lang="en-US" altLang="ko-KR" sz="1400" dirty="0">
                  <a:solidFill>
                    <a:schemeClr val="tx1"/>
                  </a:solidFill>
                  <a:latin typeface="Century Gothic" panose="020B0502020202020204" pitchFamily="34" charset="0"/>
                </a:rPr>
                <a:t>is used to derive a transform kernel.</a:t>
              </a:r>
              <a:endParaRPr lang="ko-KR" altLang="en-US" sz="1400" dirty="0">
                <a:solidFill>
                  <a:schemeClr val="tx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45" name="직선 화살표 연결선 17">
              <a:extLst>
                <a:ext uri="{FF2B5EF4-FFF2-40B4-BE49-F238E27FC236}">
                  <a16:creationId xmlns:a16="http://schemas.microsoft.com/office/drawing/2014/main" id="{C48EB1D4-D01D-7594-FECC-AE24D0AD0556}"/>
                </a:ext>
              </a:extLst>
            </p:cNvPr>
            <p:cNvCxnSpPr>
              <a:cxnSpLocks/>
              <a:stCxn id="28" idx="3"/>
              <a:endCxn id="43" idx="0"/>
            </p:cNvCxnSpPr>
            <p:nvPr/>
          </p:nvCxnSpPr>
          <p:spPr>
            <a:xfrm>
              <a:off x="2425027" y="3645211"/>
              <a:ext cx="5437255" cy="1852344"/>
            </a:xfrm>
            <a:prstGeom prst="bentConnector2">
              <a:avLst/>
            </a:prstGeom>
            <a:ln w="15875" cmpd="sng">
              <a:solidFill>
                <a:schemeClr val="tx1"/>
              </a:solidFill>
              <a:tailEnd type="triangl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직사각형 5">
            <a:extLst>
              <a:ext uri="{FF2B5EF4-FFF2-40B4-BE49-F238E27FC236}">
                <a16:creationId xmlns:a16="http://schemas.microsoft.com/office/drawing/2014/main" id="{08C90F7C-7965-8ACB-F10C-80516B4543E3}"/>
              </a:ext>
            </a:extLst>
          </p:cNvPr>
          <p:cNvSpPr/>
          <p:nvPr/>
        </p:nvSpPr>
        <p:spPr>
          <a:xfrm>
            <a:off x="457200" y="4128437"/>
            <a:ext cx="4340355" cy="2556097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lg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000" rIns="72000" rtlCol="0" anchor="b"/>
          <a:lstStyle/>
          <a:p>
            <a:pPr algn="r"/>
            <a:r>
              <a:rPr lang="en-US" altLang="ko-KR" sz="1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Proposed method</a:t>
            </a:r>
            <a:endParaRPr lang="ko-KR" altLang="en-US" sz="16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26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5A02A-3569-2E4E-AF5F-D3B291E7B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Proposed method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ACD94-3BA2-F04F-83B2-C6C72F99C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3312367"/>
          </a:xfrm>
        </p:spPr>
        <p:txBody>
          <a:bodyPr>
            <a:normAutofit/>
          </a:bodyPr>
          <a:lstStyle/>
          <a:p>
            <a:r>
              <a:rPr lang="en-US" dirty="0"/>
              <a:t>To reduce the complexity, two new additional planar modes are only applied in</a:t>
            </a:r>
            <a:r>
              <a:rPr lang="ko-KR" altLang="en-US" dirty="0"/>
              <a:t> </a:t>
            </a:r>
            <a:r>
              <a:rPr lang="en-US" dirty="0"/>
              <a:t>the following restrictions:</a:t>
            </a:r>
          </a:p>
          <a:p>
            <a:pPr lvl="1"/>
            <a:r>
              <a:rPr lang="en-US" dirty="0"/>
              <a:t>width * height &gt; 64</a:t>
            </a:r>
          </a:p>
          <a:p>
            <a:pPr lvl="1"/>
            <a:r>
              <a:rPr lang="en-US" dirty="0"/>
              <a:t>width &lt;= 128</a:t>
            </a:r>
          </a:p>
          <a:p>
            <a:pPr lvl="1"/>
            <a:r>
              <a:rPr lang="en-US" dirty="0"/>
              <a:t>height &lt;= 128</a:t>
            </a:r>
          </a:p>
          <a:p>
            <a:r>
              <a:rPr lang="en-US" dirty="0"/>
              <a:t>This restriction is also applied in parsing stage.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80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F2806-9C21-9245-A5B2-5E640E990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8B806-3EC6-164A-9907-AF7DA4829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400" dirty="0"/>
              <a:t>Anchor: ECM-6.0</a:t>
            </a:r>
          </a:p>
          <a:p>
            <a:pPr lvl="1"/>
            <a:r>
              <a:rPr lang="en-US" sz="1200" dirty="0"/>
              <a:t>Under CTC</a:t>
            </a:r>
          </a:p>
          <a:p>
            <a:r>
              <a:rPr lang="en-US" sz="1400" dirty="0"/>
              <a:t>Test 1. a derivation method of a transform kernel for planar horizontal /vertical mode.</a:t>
            </a:r>
          </a:p>
          <a:p>
            <a:r>
              <a:rPr lang="en-US" sz="1400" dirty="0"/>
              <a:t>Test 2. Test 1 + block size restriction </a:t>
            </a:r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  <a:p>
            <a:pPr lvl="1"/>
            <a:endParaRPr lang="en-US" altLang="ko-KR" sz="1200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4950E527-FF93-883A-99E4-BD14CC6D30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512226"/>
              </p:ext>
            </p:extLst>
          </p:nvPr>
        </p:nvGraphicFramePr>
        <p:xfrm>
          <a:off x="76202" y="2621235"/>
          <a:ext cx="4495798" cy="4048125"/>
        </p:xfrm>
        <a:graphic>
          <a:graphicData uri="http://schemas.openxmlformats.org/drawingml/2006/table">
            <a:tbl>
              <a:tblPr/>
              <a:tblGrid>
                <a:gridCol w="905298">
                  <a:extLst>
                    <a:ext uri="{9D8B030D-6E8A-4147-A177-3AD203B41FA5}">
                      <a16:colId xmlns:a16="http://schemas.microsoft.com/office/drawing/2014/main" val="311385637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3177325469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3770324616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500278295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1823644546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14404354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3172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9115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59525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591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133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3162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598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2133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675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156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4366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6994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0563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625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2573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36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793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6054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1652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5974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0854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2104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9370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93440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87594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E6DA16C2-2316-ED5A-C4CC-3723AC3C58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728632"/>
              </p:ext>
            </p:extLst>
          </p:nvPr>
        </p:nvGraphicFramePr>
        <p:xfrm>
          <a:off x="4572000" y="2621235"/>
          <a:ext cx="4495798" cy="1943100"/>
        </p:xfrm>
        <a:graphic>
          <a:graphicData uri="http://schemas.openxmlformats.org/drawingml/2006/table">
            <a:tbl>
              <a:tblPr/>
              <a:tblGrid>
                <a:gridCol w="905298">
                  <a:extLst>
                    <a:ext uri="{9D8B030D-6E8A-4147-A177-3AD203B41FA5}">
                      <a16:colId xmlns:a16="http://schemas.microsoft.com/office/drawing/2014/main" val="3838465098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427330802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3957619369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3416930384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3023873560"/>
                    </a:ext>
                  </a:extLst>
                </a:gridCol>
                <a:gridCol w="718100">
                  <a:extLst>
                    <a:ext uri="{9D8B030D-6E8A-4147-A177-3AD203B41FA5}">
                      <a16:colId xmlns:a16="http://schemas.microsoft.com/office/drawing/2014/main" val="258263173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1796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770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9885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88705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56606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1957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89395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748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8641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667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30616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559730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0C973E4-035F-70EE-790C-FF8727E2F31B}"/>
              </a:ext>
            </a:extLst>
          </p:cNvPr>
          <p:cNvSpPr txBox="1"/>
          <p:nvPr/>
        </p:nvSpPr>
        <p:spPr>
          <a:xfrm>
            <a:off x="1012306" y="2267580"/>
            <a:ext cx="3518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latin typeface="Century Gothic" panose="020B0502020202020204" pitchFamily="34" charset="0"/>
              </a:rPr>
              <a:t>Test 1</a:t>
            </a:r>
            <a:endParaRPr lang="ko-KR" altLang="en-US" b="1" dirty="0"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CEEECA-DF4C-64FB-3929-0D743E7B1867}"/>
              </a:ext>
            </a:extLst>
          </p:cNvPr>
          <p:cNvSpPr txBox="1"/>
          <p:nvPr/>
        </p:nvSpPr>
        <p:spPr>
          <a:xfrm>
            <a:off x="5508104" y="2267580"/>
            <a:ext cx="3518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latin typeface="Century Gothic" panose="020B0502020202020204" pitchFamily="34" charset="0"/>
              </a:rPr>
              <a:t>Test 2</a:t>
            </a:r>
            <a:endParaRPr lang="ko-KR" altLang="en-US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211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931D6-7413-6D46-B05F-D10022F14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6EAB9-52CF-7B4F-BDD5-410517C2D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5256583"/>
          </a:xfrm>
        </p:spPr>
        <p:txBody>
          <a:bodyPr>
            <a:normAutofit/>
          </a:bodyPr>
          <a:lstStyle/>
          <a:p>
            <a:r>
              <a:rPr lang="en-US" sz="1800" dirty="0"/>
              <a:t>This contribution proposes a derivation method of a transform kernel for planar horizontal &amp; vertical mode and block size restriction.</a:t>
            </a:r>
          </a:p>
          <a:p>
            <a:r>
              <a:rPr lang="en-US" sz="1800" dirty="0"/>
              <a:t>It is recommended to further study this proposal in EE2.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altLang="ko-KR" sz="1800" dirty="0"/>
              <a:t>Thank Alibaba for crosscheck.</a:t>
            </a:r>
          </a:p>
        </p:txBody>
      </p:sp>
    </p:spTree>
    <p:extLst>
      <p:ext uri="{BB962C8B-B14F-4D97-AF65-F5344CB8AC3E}">
        <p14:creationId xmlns:p14="http://schemas.microsoft.com/office/powerpoint/2010/main" val="729675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20939"/>
            <a:ext cx="9144000" cy="1714500"/>
          </a:xfrm>
          <a:ln/>
        </p:spPr>
        <p:txBody>
          <a:bodyPr/>
          <a:lstStyle/>
          <a:p>
            <a:r>
              <a:rPr lang="en-US" dirty="0">
                <a:solidFill>
                  <a:srgbClr val="284673"/>
                </a:solidFill>
                <a:latin typeface="Century Gothic" panose="020B0502020202020204" pitchFamily="34" charset="0"/>
                <a:ea typeface="서울한강체 L" charset="0"/>
                <a:cs typeface="ITCAvantGardeGothic-Medium"/>
                <a:sym typeface="서울한강체 L" charset="0"/>
              </a:rPr>
              <a:t>THANK YOU</a:t>
            </a:r>
            <a:endParaRPr lang="en-US" dirty="0">
              <a:solidFill>
                <a:srgbClr val="284673"/>
              </a:solidFill>
              <a:latin typeface="Century Gothic" panose="020B0502020202020204" pitchFamily="34" charset="0"/>
              <a:ea typeface="ヒラギノ明朝 ProN W3" charset="0"/>
              <a:cs typeface="ITCAvantGardeGothic-Medium"/>
              <a:sym typeface="서울한강체 L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4" y="5373218"/>
            <a:ext cx="910828" cy="91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01440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F2806-9C21-9245-A5B2-5E640E990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8B806-3EC6-164A-9907-AF7DA4829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Anchor: EE2_1.15</a:t>
            </a:r>
          </a:p>
          <a:p>
            <a:pPr lvl="1"/>
            <a:r>
              <a:rPr lang="en-US" sz="1600" dirty="0"/>
              <a:t>Under CTC</a:t>
            </a:r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  <a:p>
            <a:endParaRPr lang="en-US" altLang="ko-KR" sz="1800" dirty="0"/>
          </a:p>
        </p:txBody>
      </p:sp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9097ECA6-44A9-D563-DA5C-0E955F6802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53265"/>
              </p:ext>
            </p:extLst>
          </p:nvPr>
        </p:nvGraphicFramePr>
        <p:xfrm>
          <a:off x="1979712" y="2132856"/>
          <a:ext cx="4572000" cy="1943100"/>
        </p:xfrm>
        <a:graphic>
          <a:graphicData uri="http://schemas.openxmlformats.org/drawingml/2006/table">
            <a:tbl>
              <a:tblPr/>
              <a:tblGrid>
                <a:gridCol w="762000">
                  <a:extLst>
                    <a:ext uri="{9D8B030D-6E8A-4147-A177-3AD203B41FA5}">
                      <a16:colId xmlns:a16="http://schemas.microsoft.com/office/drawing/2014/main" val="4997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88051649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08965677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68443544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3811827416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7557721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2804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ECM-6.0_EE2_1.15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0923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29684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109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245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8570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865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9050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63190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77317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732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2324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2489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mpd="sng">
          <a:solidFill>
            <a:schemeClr val="tx1"/>
          </a:solidFill>
        </a:ln>
        <a:effectLst/>
      </a:spPr>
      <a:bodyPr lIns="0" rIns="0" rtlCol="0" anchor="ctr"/>
      <a:lstStyle>
        <a:defPPr algn="ctr">
          <a:defRPr sz="1600" dirty="0" smtClean="0">
            <a:solidFill>
              <a:schemeClr val="tx1"/>
            </a:solidFill>
            <a:latin typeface="Century Gothic" panose="020B0502020202020204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5875" cmpd="sng">
          <a:solidFill>
            <a:schemeClr val="tx1"/>
          </a:solidFill>
          <a:tailEnd type="triangle" w="lg" len="lg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52530</TotalTime>
  <Words>972</Words>
  <Application>Microsoft Office PowerPoint</Application>
  <PresentationFormat>화면 슬라이드 쇼(4:3)</PresentationFormat>
  <Paragraphs>339</Paragraphs>
  <Slides>8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5" baseType="lpstr">
      <vt:lpstr>맑은 고딕</vt:lpstr>
      <vt:lpstr>Arial</vt:lpstr>
      <vt:lpstr>Calibri</vt:lpstr>
      <vt:lpstr>Cambria Math</vt:lpstr>
      <vt:lpstr>Century Gothic</vt:lpstr>
      <vt:lpstr>Times New Roman</vt:lpstr>
      <vt:lpstr>Office 테마</vt:lpstr>
      <vt:lpstr>PowerPoint 프레젠테이션</vt:lpstr>
      <vt:lpstr>Introduction</vt:lpstr>
      <vt:lpstr>Proposed method</vt:lpstr>
      <vt:lpstr>Proposed method</vt:lpstr>
      <vt:lpstr>Experimental results</vt:lpstr>
      <vt:lpstr>Conclusion</vt:lpstr>
      <vt:lpstr>THANK YOU</vt:lpstr>
      <vt:lpstr>Experimental results</vt:lpstr>
    </vt:vector>
  </TitlesOfParts>
  <Company>MyCompany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Jin Sam KWAK</dc:creator>
  <cp:lastModifiedBy>Kyle</cp:lastModifiedBy>
  <cp:revision>1862</cp:revision>
  <cp:lastPrinted>2016-08-04T00:12:54Z</cp:lastPrinted>
  <dcterms:created xsi:type="dcterms:W3CDTF">2013-05-09T00:07:27Z</dcterms:created>
  <dcterms:modified xsi:type="dcterms:W3CDTF">2022-10-22T11:57:27Z</dcterms:modified>
</cp:coreProperties>
</file>