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89" r:id="rId3"/>
    <p:sldId id="361" r:id="rId4"/>
    <p:sldId id="358" r:id="rId5"/>
    <p:sldId id="364" r:id="rId6"/>
    <p:sldId id="363" r:id="rId7"/>
    <p:sldId id="359" r:id="rId8"/>
    <p:sldId id="333" r:id="rId9"/>
    <p:sldId id="334" r:id="rId10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FD5EA"/>
    <a:srgbClr val="E9EBF5"/>
    <a:srgbClr val="FFCCCC"/>
    <a:srgbClr val="4472C4"/>
    <a:srgbClr val="F4B183"/>
    <a:srgbClr val="5374B1"/>
    <a:srgbClr val="1E4BA7"/>
    <a:srgbClr val="004C97"/>
    <a:srgbClr val="9F11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30" autoAdjust="0"/>
    <p:restoredTop sz="90600" autoAdjust="0"/>
  </p:normalViewPr>
  <p:slideViewPr>
    <p:cSldViewPr snapToGrid="0">
      <p:cViewPr varScale="1">
        <p:scale>
          <a:sx n="65" d="100"/>
          <a:sy n="65" d="100"/>
        </p:scale>
        <p:origin x="116" y="200"/>
      </p:cViewPr>
      <p:guideLst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97864" y="328364"/>
            <a:ext cx="2672536" cy="848923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8374450" y="498825"/>
            <a:ext cx="3472872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b="0" dirty="0">
                <a:solidFill>
                  <a:srgbClr val="4472C4"/>
                </a:solidFill>
                <a:latin typeface="Century Gothic" panose="020B05020202020202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600" b="0" dirty="0">
              <a:solidFill>
                <a:srgbClr val="4472C4"/>
              </a:solidFill>
              <a:latin typeface="Century Gothic" panose="020B05020202020202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32738" y="5793358"/>
            <a:ext cx="2228965" cy="708024"/>
          </a:xfrm>
          <a:prstGeom prst="rect">
            <a:avLst/>
          </a:prstGeom>
        </p:spPr>
      </p:pic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903" y="59370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 userDrawn="1"/>
        </p:nvSpPr>
        <p:spPr>
          <a:xfrm>
            <a:off x="10954721" y="6322534"/>
            <a:ext cx="1204077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565204" y="6389056"/>
            <a:ext cx="400772" cy="381687"/>
          </a:xfrm>
          <a:prstGeom prst="rect">
            <a:avLst/>
          </a:prstGeom>
        </p:spPr>
      </p:pic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825" y="64308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2380" y="1540420"/>
            <a:ext cx="10136094" cy="163746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JVET-AB0108</a:t>
            </a:r>
            <a:br>
              <a:rPr lang="en-US" altLang="zh-CN" dirty="0"/>
            </a:br>
            <a:r>
              <a:rPr lang="en-US" altLang="zh-CN" dirty="0"/>
              <a:t>AHG11: ALF-SPLIT for NCS-1.0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07577" y="4259786"/>
            <a:ext cx="7976846" cy="1655763"/>
          </a:xfrm>
        </p:spPr>
        <p:txBody>
          <a:bodyPr>
            <a:normAutofit fontScale="90000" lnSpcReduction="10000"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Wenjie Zou, Yi Zhou,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Chengming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Gu (Xidian University)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Cheng Huang, Yaxian Bai,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Yuanjian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Zhang (ZTE Corporation)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2022.10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44196" y="728421"/>
            <a:ext cx="11667291" cy="44966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800" dirty="0"/>
              <a:t>NCS1.0</a:t>
            </a:r>
            <a:r>
              <a:rPr lang="zh-CN" altLang="en-US" sz="2800" dirty="0"/>
              <a:t>：</a:t>
            </a:r>
            <a:r>
              <a:rPr lang="en-US" altLang="zh-CN" sz="2800" dirty="0"/>
              <a:t>   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</a:rPr>
              <a:t>An ALF flag is used to indicate whether ALF is on or off for luma and chroma component.</a:t>
            </a: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</a:rPr>
              <a:t>This flag is off in several cases due to the high-quality of NN filter</a:t>
            </a: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en-US" altLang="zh-CN" sz="20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28905" lvl="8" indent="-128905" defTabSz="514350" fontAlgn="base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JVET-Y0046</a:t>
            </a:r>
            <a:endParaRPr lang="en-US" altLang="zh-CN" sz="28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 fontAlgn="base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</a:rPr>
              <a:t>An additional ALF flag is introduced to indicate whether chroma ALF and CCALF is on or off.</a:t>
            </a: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86105" lvl="1" indent="-128905" defTabSz="514350" fontAlgn="base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Clr>
                <a:srgbClr val="52575F"/>
              </a:buClr>
              <a:buFont typeface="Arial" panose="020B0604020202020204" pitchFamily="34" charset="0"/>
              <a:buChar char="•"/>
            </a:pPr>
            <a:endParaRPr lang="zh-CN" altLang="en-US" sz="24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Introduction</a:t>
            </a:r>
            <a:endParaRPr lang="en-US" altLang="zh-CN" b="1" dirty="0"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091" y="4645858"/>
            <a:ext cx="10477500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49" y="2095500"/>
            <a:ext cx="940117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0" y="0"/>
            <a:ext cx="12543790" cy="6788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cs typeface="Arial" panose="020B0604020202020204" pitchFamily="34" charset="0"/>
                <a:sym typeface="+mn-ea"/>
              </a:rPr>
              <a:t>Experimental results on top of NCS-1.0 (filter set #0)</a:t>
            </a:r>
            <a:endParaRPr lang="en-US" altLang="zh-CN" sz="4400" b="1" dirty="0"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13510" y="768985"/>
          <a:ext cx="8274050" cy="5823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635"/>
                <a:gridCol w="2473325"/>
                <a:gridCol w="2437130"/>
                <a:gridCol w="2219960"/>
              </a:tblGrid>
              <a:tr h="33337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cs typeface="Arial" panose="020B0604020202020204" pitchFamily="34" charset="0"/>
                          <a:sym typeface="+mn-ea"/>
                        </a:rPr>
                        <a:t>NCS-1.0 (filter set #0)</a:t>
                      </a:r>
                      <a:endParaRPr lang="en-US" alt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  <a:sym typeface="+mn-ea"/>
                        </a:rPr>
                        <a:t>All Intra</a:t>
                      </a:r>
                      <a:endParaRPr lang="en-US" sz="1800" kern="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4635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0.17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0.98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Overall </a:t>
                      </a:r>
                      <a:endParaRPr lang="en-US" sz="1400" b="1" kern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0.14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0.65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274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Random Access</a:t>
                      </a:r>
                      <a:r>
                        <a:rPr lang="zh-CN" sz="18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sz="1800" kern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endParaRPr lang="zh-CN" altLang="en-US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67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-0.37%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-0.19%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Overall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-0.58%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-0.59%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44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-0.05%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vert="horz" anchor="ctr" anchorCtr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" y="0"/>
            <a:ext cx="12130088" cy="6788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cs typeface="Arial" panose="020B0604020202020204" pitchFamily="34" charset="0"/>
              </a:rPr>
              <a:t>Experimental results </a:t>
            </a:r>
            <a:r>
              <a:rPr lang="en-US" altLang="zh-CN" sz="4400" b="1" dirty="0">
                <a:cs typeface="Arial" panose="020B0604020202020204" pitchFamily="34" charset="0"/>
                <a:sym typeface="+mn-ea"/>
              </a:rPr>
              <a:t>on top of NCS-1.0 (filter set #0)</a:t>
            </a:r>
            <a:endParaRPr lang="en-US" altLang="zh-CN" sz="4400" b="1" dirty="0">
              <a:cs typeface="Arial" panose="020B060402020202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130" y="678814"/>
            <a:ext cx="5731565" cy="60238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120" y="678812"/>
            <a:ext cx="3117451" cy="6023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" y="0"/>
            <a:ext cx="12130088" cy="6788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cs typeface="Arial" panose="020B0604020202020204" pitchFamily="34" charset="0"/>
              </a:rPr>
              <a:t>Experimental results </a:t>
            </a:r>
            <a:r>
              <a:rPr lang="en-US" altLang="zh-CN" sz="4400" b="1" dirty="0">
                <a:cs typeface="Arial" panose="020B0604020202020204" pitchFamily="34" charset="0"/>
                <a:sym typeface="+mn-ea"/>
              </a:rPr>
              <a:t>on top of NCS-1.0 (filter set #1)</a:t>
            </a:r>
            <a:endParaRPr lang="en-US" altLang="zh-CN" sz="4400" b="1" dirty="0"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52703" y="678815"/>
          <a:ext cx="7570691" cy="5823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6417"/>
                <a:gridCol w="2263073"/>
                <a:gridCol w="2229955"/>
                <a:gridCol w="2031246"/>
              </a:tblGrid>
              <a:tr h="33337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en-US" altLang="zh-CN" sz="2000" dirty="0">
                          <a:cs typeface="Arial" panose="020B0604020202020204" pitchFamily="34" charset="0"/>
                          <a:sym typeface="+mn-ea"/>
                        </a:rPr>
                        <a:t>NCS-1.0 (filter set #1)</a:t>
                      </a:r>
                      <a:endParaRPr lang="en-US" alt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73685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  <a:sym typeface="+mn-ea"/>
                        </a:rPr>
                        <a:t>All Intra</a:t>
                      </a:r>
                      <a:endParaRPr lang="en-US" sz="1800" kern="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4635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zh-CN" sz="14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-2.7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0.57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0.57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73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effectLst/>
                        </a:rPr>
                        <a:t>Overall </a:t>
                      </a:r>
                      <a:endParaRPr lang="en-US" sz="1400" b="1" kern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0.87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2571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5143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7715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0287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28587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154305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1800225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057400" algn="l" defTabSz="514350" rtl="0" eaLnBrk="1" latinLnBrk="0" hangingPunct="1">
                        <a:defRPr sz="1015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274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Random Access</a:t>
                      </a:r>
                      <a:r>
                        <a:rPr lang="zh-CN" sz="1800" kern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sz="1800" kern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None/>
                      </a:pPr>
                      <a:endParaRPr lang="zh-CN" altLang="en-US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67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A1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4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A2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B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C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Overall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-0.48%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844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Class F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52656" y="846726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" y="0"/>
            <a:ext cx="12130088" cy="6788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b="1" dirty="0">
                <a:cs typeface="Arial" panose="020B0604020202020204" pitchFamily="34" charset="0"/>
              </a:rPr>
              <a:t>Experimental results </a:t>
            </a:r>
            <a:r>
              <a:rPr lang="en-US" altLang="zh-CN" sz="4400" b="1" dirty="0">
                <a:cs typeface="Arial" panose="020B0604020202020204" pitchFamily="34" charset="0"/>
                <a:sym typeface="+mn-ea"/>
              </a:rPr>
              <a:t>on top of NCS-1.0 (filter set #1)</a:t>
            </a:r>
            <a:endParaRPr lang="en-US" altLang="zh-CN" sz="4400" b="1" dirty="0"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442" y="678815"/>
            <a:ext cx="5876424" cy="6023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334" y="678814"/>
            <a:ext cx="3162752" cy="60238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02207" y="1211305"/>
            <a:ext cx="10588182" cy="36994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 err="1">
                <a:sym typeface="+mn-ea"/>
              </a:rPr>
              <a:t>Luma</a:t>
            </a:r>
            <a:r>
              <a:rPr lang="en-US" altLang="zh-CN" sz="2400" dirty="0">
                <a:sym typeface="+mn-ea"/>
              </a:rPr>
              <a:t> ALF and </a:t>
            </a:r>
            <a:r>
              <a:rPr lang="en-US" altLang="zh-CN" sz="2400" dirty="0" err="1">
                <a:sym typeface="+mn-ea"/>
              </a:rPr>
              <a:t>chorma</a:t>
            </a:r>
            <a:r>
              <a:rPr lang="en-US" altLang="zh-CN" sz="2400" dirty="0">
                <a:sym typeface="+mn-ea"/>
              </a:rPr>
              <a:t> ALF can be configured separately to provide more flexibility.</a:t>
            </a:r>
            <a:endParaRPr lang="en-US" altLang="zh-CN" sz="2400" dirty="0"/>
          </a:p>
          <a:p>
            <a:pPr marL="128905" indent="-128905"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sym typeface="+mn-ea"/>
              </a:rPr>
              <a:t>Coding performance compared with </a:t>
            </a:r>
            <a:r>
              <a:rPr lang="en-US" altLang="zh-CN" sz="2400" dirty="0"/>
              <a:t>NCS-1.0 (filter set #0)</a:t>
            </a:r>
            <a:endParaRPr lang="en-US" altLang="zh-CN" sz="2400" dirty="0"/>
          </a:p>
          <a:p>
            <a:pPr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>
                <a:sym typeface="+mn-ea"/>
              </a:rPr>
              <a:t>        AI: 0.01%/-0.25%/-0.14%</a:t>
            </a:r>
            <a:endParaRPr lang="en-US" altLang="zh-CN" sz="2400" dirty="0">
              <a:sym typeface="+mn-ea"/>
            </a:endParaRPr>
          </a:p>
          <a:p>
            <a:pPr marL="128905" indent="-128905"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sym typeface="+mn-ea"/>
              </a:rPr>
              <a:t> Coding performance compared with </a:t>
            </a:r>
            <a:r>
              <a:rPr lang="en-US" altLang="zh-CN" sz="2400" dirty="0"/>
              <a:t>NCS-1.0 (filter set #1)</a:t>
            </a:r>
            <a:endParaRPr lang="en-US" altLang="zh-CN" sz="2400" dirty="0"/>
          </a:p>
          <a:p>
            <a:pPr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>
                <a:sym typeface="+mn-ea"/>
              </a:rPr>
              <a:t>	AI: 0.02%/-0.71%/-0.87% </a:t>
            </a:r>
            <a:endParaRPr lang="en-US" altLang="zh-CN" sz="2400" dirty="0">
              <a:sym typeface="+mn-ea"/>
            </a:endParaRPr>
          </a:p>
          <a:p>
            <a:pPr defTabSz="514350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2400" dirty="0"/>
          </a:p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2400" dirty="0"/>
          </a:p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endParaRPr lang="en-US" altLang="zh-CN" sz="2400" dirty="0"/>
          </a:p>
          <a:p>
            <a:pPr defTabSz="514350" eaLnBrk="1" hangingPunct="1">
              <a:lnSpc>
                <a:spcPct val="90000"/>
              </a:lnSpc>
              <a:spcBef>
                <a:spcPts val="565"/>
              </a:spcBef>
              <a:buClr>
                <a:srgbClr val="52575F"/>
              </a:buClr>
            </a:pPr>
            <a:r>
              <a:rPr lang="en-US" altLang="zh-CN" sz="2400" dirty="0"/>
              <a:t>Recommend to</a:t>
            </a:r>
            <a:r>
              <a:rPr lang="en-US" altLang="zh-CN" sz="2400" dirty="0">
                <a:sym typeface="+mn-ea"/>
              </a:rPr>
              <a:t> investigate in EE based on the next version of NCS</a:t>
            </a:r>
            <a:endParaRPr lang="en-US" altLang="zh-CN" sz="2400" dirty="0">
              <a:highlight>
                <a:srgbClr val="FFFF00"/>
              </a:highlight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cs typeface="Arial" panose="020B0604020202020204" pitchFamily="34" charset="0"/>
              </a:rPr>
              <a:t>Conclusion</a:t>
            </a:r>
            <a:endParaRPr lang="en-US" altLang="zh-CN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57608b4d-13c0-4784-acfd-aeb46d998c0f}"/>
</p:tagLst>
</file>

<file path=ppt/tags/tag2.xml><?xml version="1.0" encoding="utf-8"?>
<p:tagLst xmlns:p="http://schemas.openxmlformats.org/presentationml/2006/main">
  <p:tag name="KSO_WM_UNIT_TABLE_BEAUTIFY" val="smartTable{b6dac1ed-0532-4637-9f73-df27c00ac274}"/>
  <p:tag name="TABLE_ENDDRAG_ORIGIN_RECT" val="651*448"/>
  <p:tag name="TABLE_ENDDRAG_RECT" val="136*80*651*448"/>
</p:tagLst>
</file>

<file path=ppt/tags/tag3.xml><?xml version="1.0" encoding="utf-8"?>
<p:tagLst xmlns:p="http://schemas.openxmlformats.org/presentationml/2006/main">
  <p:tag name="COMMONDATA" val="eyJoZGlkIjoiMGQ0Yzc2OWQ5NTBhMDY0YjJjNDBkMzU4M2JhMGEyMWIifQ=="/>
  <p:tag name="KSO_WPP_MARK_KEY" val="4e1a4497-dbc9-4c44-83d3-ff976056ae7c"/>
</p:tagLst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1838</Words>
  <Application>WPS 演示</Application>
  <PresentationFormat>宽屏</PresentationFormat>
  <Paragraphs>344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Wingdings</vt:lpstr>
      <vt:lpstr>Eras Demi ITC</vt:lpstr>
      <vt:lpstr>Aparajita</vt:lpstr>
      <vt:lpstr>Nirmala UI</vt:lpstr>
      <vt:lpstr>Century Gothic</vt:lpstr>
      <vt:lpstr>Arial Unicode MS</vt:lpstr>
      <vt:lpstr>黑体</vt:lpstr>
      <vt:lpstr>等线</vt:lpstr>
      <vt:lpstr>Times New Roman</vt:lpstr>
      <vt:lpstr>Times New Roman</vt:lpstr>
      <vt:lpstr>PMingLiU</vt:lpstr>
      <vt:lpstr>PMingLiU-ExtB</vt:lpstr>
      <vt:lpstr>Calibri</vt:lpstr>
      <vt:lpstr>Calibri Light</vt:lpstr>
      <vt:lpstr>微软雅黑</vt:lpstr>
      <vt:lpstr>Arial Unicode MS</vt:lpstr>
      <vt:lpstr>等线 Light</vt:lpstr>
      <vt:lpstr>Arial</vt:lpstr>
      <vt:lpstr>新实验室模板</vt:lpstr>
      <vt:lpstr>JVET-AB0108 AHG11: ALF-SPLIT for NCS-1.0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神遁克里苏</cp:lastModifiedBy>
  <cp:revision>657</cp:revision>
  <dcterms:created xsi:type="dcterms:W3CDTF">2018-12-28T13:08:00Z</dcterms:created>
  <dcterms:modified xsi:type="dcterms:W3CDTF">2022-10-23T04:36:33Z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709496590139497D90D907CF428FE75F</vt:lpwstr>
  </property>
</Properties>
</file>