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4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85" r:id="rId2"/>
    <p:sldId id="490" r:id="rId3"/>
    <p:sldId id="491" r:id="rId4"/>
    <p:sldId id="493" r:id="rId5"/>
    <p:sldId id="492" r:id="rId6"/>
    <p:sldId id="481" r:id="rId7"/>
    <p:sldId id="484" r:id="rId8"/>
    <p:sldId id="479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1186" autoAdjust="0"/>
  </p:normalViewPr>
  <p:slideViewPr>
    <p:cSldViewPr snapToGrid="0">
      <p:cViewPr varScale="1">
        <p:scale>
          <a:sx n="104" d="100"/>
          <a:sy n="104" d="100"/>
        </p:scale>
        <p:origin x="18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34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75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2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" y="252420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5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3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38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0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6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1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3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1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61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1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6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6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8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3"/>
            <a:ext cx="6858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8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5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268383" y="5989847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6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1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1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7"/>
            <a:ext cx="9144000" cy="1655763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68" indent="0" algn="ctr">
              <a:buNone/>
              <a:defRPr sz="1125"/>
            </a:lvl2pPr>
            <a:lvl3pPr marL="514338" indent="0" algn="ctr">
              <a:buNone/>
              <a:defRPr sz="1015"/>
            </a:lvl3pPr>
            <a:lvl4pPr marL="771506" indent="0" algn="ctr">
              <a:buNone/>
              <a:defRPr sz="900"/>
            </a:lvl4pPr>
            <a:lvl5pPr marL="1028674" indent="0" algn="ctr">
              <a:buNone/>
              <a:defRPr sz="900"/>
            </a:lvl5pPr>
            <a:lvl6pPr marL="1285843" indent="0" algn="ctr">
              <a:buNone/>
              <a:defRPr sz="900"/>
            </a:lvl6pPr>
            <a:lvl7pPr marL="1543012" indent="0" algn="ctr">
              <a:buNone/>
              <a:defRPr sz="900"/>
            </a:lvl7pPr>
            <a:lvl8pPr marL="1800180" indent="0" algn="ctr">
              <a:buNone/>
              <a:defRPr sz="900"/>
            </a:lvl8pPr>
            <a:lvl9pPr marL="2057349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08353" y="763931"/>
            <a:ext cx="8712105" cy="56378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53" y="128851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8353" y="763931"/>
            <a:ext cx="871210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2022/10/20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7443136" y="6364721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7381553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898" y="6562476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891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783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674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566" algn="l" defTabSz="5143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2" indent="-128902" algn="l" defTabSz="514338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70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39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08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576" indent="-128902" algn="l" defTabSz="514338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45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13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082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251" indent="-128902" algn="l" defTabSz="514338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6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38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06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674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43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12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180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349" algn="l" defTabSz="514338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C0EA-72CF-46C9-A5FF-C04636DC1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469" y="1354578"/>
            <a:ext cx="8049061" cy="16557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dirty="0"/>
              <a:t>JVET-AB0094: </a:t>
            </a:r>
            <a:br>
              <a:rPr lang="en-US" altLang="zh-CN" dirty="0"/>
            </a:br>
            <a:r>
              <a:rPr lang="en-US" altLang="zh-CN" sz="3600" dirty="0"/>
              <a:t>Non-EE2: Direct block vector (DBV) mode for chroma prediction</a:t>
            </a:r>
            <a:endParaRPr lang="zh-CN" altLang="en-US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357BE9E8-CE09-44D7-8B58-ED0C2927D3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8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47" y="126971"/>
            <a:ext cx="8307001" cy="426739"/>
          </a:xfrm>
        </p:spPr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73" y="440184"/>
            <a:ext cx="8928053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ECM6.0 includes a method of chroma prediction using block vector in MODE_IBC.</a:t>
            </a:r>
            <a:endParaRPr lang="en-CA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single tree partition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the prediction process of IBC is applied for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both 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luma and chroma components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the chroma block vector </a:t>
            </a:r>
            <a:r>
              <a:rPr lang="en-CA" altLang="zh-CN" b="1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bvC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derived from the corresponding luma block vector </a:t>
            </a:r>
            <a:r>
              <a:rPr lang="en-US" altLang="zh-CN" b="1" dirty="0" err="1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bvL</a:t>
            </a:r>
            <a:endParaRPr lang="en-CA" altLang="zh-CN" b="1" dirty="0"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In dual tree partition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the prediction process of IBC is only applied for luma component</a:t>
            </a:r>
          </a:p>
          <a:p>
            <a:pPr lvl="1" algn="just" hangingPunct="0">
              <a:lnSpc>
                <a:spcPct val="10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257168" lvl="1" indent="0" algn="just" hangingPunct="0">
              <a:lnSpc>
                <a:spcPct val="100000"/>
              </a:lnSpc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DBV mode</a:t>
            </a:r>
          </a:p>
          <a:p>
            <a:pPr lvl="1" algn="just" hangingPunct="0">
              <a:lnSpc>
                <a:spcPct val="150000"/>
              </a:lnSpc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direct block vector (DBV) mode is proposed to improve the coding efficiency of chroma intra prediction for </a:t>
            </a:r>
            <a:r>
              <a:rPr lang="en-CA" altLang="zh-CN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screen content.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538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13582-C4A7-4680-AB27-43CDA8F2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187418"/>
            <a:ext cx="8307001" cy="426739"/>
          </a:xfrm>
        </p:spPr>
        <p:txBody>
          <a:bodyPr/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/>
              <a:t>DBV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/>
              <a:t>mode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6D9C8B-383A-4C9E-80A7-2FD079FF9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491" y="610068"/>
            <a:ext cx="8738647" cy="5637863"/>
          </a:xfrm>
        </p:spPr>
        <p:txBody>
          <a:bodyPr/>
          <a:lstStyle/>
          <a:p>
            <a:pPr marL="257168" lvl="1" indent="0">
              <a:buNone/>
            </a:pPr>
            <a:endParaRPr lang="zh-CN" altLang="en-US" dirty="0"/>
          </a:p>
          <a:p>
            <a:pPr lvl="1">
              <a:lnSpc>
                <a:spcPct val="100000"/>
              </a:lnSpc>
            </a:pPr>
            <a:r>
              <a:rPr lang="en-US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or chroma components when chroma separated tree is activated in intra slice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Find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luma block in MODE_IBC and obtain its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block vector </a:t>
            </a:r>
            <a:r>
              <a:rPr lang="en-US" altLang="zh-CN" sz="1800" b="1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bvL</a:t>
            </a:r>
            <a:endParaRPr lang="en-US" altLang="zh-CN" sz="1800" b="1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Scale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to get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depending on the chroma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format sampling structure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Use </a:t>
            </a:r>
            <a:r>
              <a:rPr lang="en-US" altLang="zh-CN" sz="1800" b="1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for the prediction process</a:t>
            </a:r>
          </a:p>
          <a:p>
            <a:pPr marL="514337" lvl="2" indent="0">
              <a:lnSpc>
                <a:spcPct val="150000"/>
              </a:lnSpc>
              <a:buNone/>
            </a:pPr>
            <a:endParaRPr lang="en-US" altLang="zh-CN" sz="20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1">
              <a:lnSpc>
                <a:spcPct val="100000"/>
              </a:lnSpc>
            </a:pPr>
            <a:r>
              <a:rPr lang="en-CA" altLang="zh-CN" sz="2400" dirty="0">
                <a:latin typeface="Times New Roman" panose="02020603050405020304" pitchFamily="18" charset="0"/>
                <a:ea typeface="等线" panose="02010600030101010101" pitchFamily="2" charset="-122"/>
              </a:rPr>
              <a:t>The prediction process</a:t>
            </a:r>
            <a:endParaRPr lang="en-US" altLang="zh-CN" sz="24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Obtain the position of the current chroma block 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) and its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corresponding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endParaRPr lang="en-US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derive the corresponding offset position (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xCb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+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bvC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[0] ,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yCb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+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bv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[1])</a:t>
            </a:r>
          </a:p>
          <a:p>
            <a:pPr lvl="2">
              <a:lnSpc>
                <a:spcPct val="150000"/>
              </a:lnSpc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perform the block copying prediction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94101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3858936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/>
        </p:nvGraphicFramePr>
        <p:xfrm>
          <a:off x="887340" y="155352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-1.93%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-2.48%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B74B47-1909-4FDA-9975-5AA511A0EB93}"/>
              </a:ext>
            </a:extLst>
          </p:cNvPr>
          <p:cNvGraphicFramePr>
            <a:graphicFrameLocks noGrp="1"/>
          </p:cNvGraphicFramePr>
          <p:nvPr/>
        </p:nvGraphicFramePr>
        <p:xfrm>
          <a:off x="887340" y="3322060"/>
          <a:ext cx="6628466" cy="1590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6381">
                  <a:extLst>
                    <a:ext uri="{9D8B030D-6E8A-4147-A177-3AD203B41FA5}">
                      <a16:colId xmlns:a16="http://schemas.microsoft.com/office/drawing/2014/main" val="958250062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27188419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362945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9318228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76481967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672895289"/>
                    </a:ext>
                  </a:extLst>
                </a:gridCol>
              </a:tblGrid>
              <a:tr h="447040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Random Access Main10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81389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ECM-5.0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>
                          <a:effectLst/>
                        </a:rPr>
                        <a:t>　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88979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U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637248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1133432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-0.57%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-0.74%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4367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25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713064" y="805343"/>
            <a:ext cx="5031954" cy="64633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CTC(IBC=1)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0B93C2E4-DFA8-45E8-8424-5896E9224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316829"/>
              </p:ext>
            </p:extLst>
          </p:nvPr>
        </p:nvGraphicFramePr>
        <p:xfrm>
          <a:off x="540472" y="1701427"/>
          <a:ext cx="7079528" cy="31437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2972">
                  <a:extLst>
                    <a:ext uri="{9D8B030D-6E8A-4147-A177-3AD203B41FA5}">
                      <a16:colId xmlns:a16="http://schemas.microsoft.com/office/drawing/2014/main" val="3007750252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2327720729"/>
                    </a:ext>
                  </a:extLst>
                </a:gridCol>
                <a:gridCol w="1081312">
                  <a:extLst>
                    <a:ext uri="{9D8B030D-6E8A-4147-A177-3AD203B41FA5}">
                      <a16:colId xmlns:a16="http://schemas.microsoft.com/office/drawing/2014/main" val="1208405457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2683718198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141176161"/>
                    </a:ext>
                  </a:extLst>
                </a:gridCol>
                <a:gridCol w="1081311">
                  <a:extLst>
                    <a:ext uri="{9D8B030D-6E8A-4147-A177-3AD203B41FA5}">
                      <a16:colId xmlns:a16="http://schemas.microsoft.com/office/drawing/2014/main" val="3643389976"/>
                    </a:ext>
                  </a:extLst>
                </a:gridCol>
              </a:tblGrid>
              <a:tr h="514212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6047191"/>
                  </a:ext>
                </a:extLst>
              </a:tr>
              <a:tr h="52589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500" dirty="0">
                        <a:effectLst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lvl="0" indent="0" algn="ctr" defTabSz="514338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altLang="zh-CN" sz="1500" dirty="0">
                          <a:effectLst/>
                        </a:rPr>
                        <a:t>Over ECM-6.0 (IBC=1)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500" dirty="0">
                          <a:effectLst/>
                        </a:rPr>
                        <a:t>Over ECM-6.0 (IBC=1)</a:t>
                      </a:r>
                      <a:endParaRPr lang="zh-CN" altLang="zh-CN" sz="15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0615199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Y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EncT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680568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A1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7673845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A2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6566764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B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68890052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C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3630696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E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9945554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Overall 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14338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#VALUE!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9260189"/>
                  </a:ext>
                </a:extLst>
              </a:tr>
              <a:tr h="2629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Class D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0.17%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424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802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en-CA" altLang="zh-CN" dirty="0"/>
              <a:t>Experimental results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583FE5-6655-475C-8F5A-8029CD024524}"/>
              </a:ext>
            </a:extLst>
          </p:cNvPr>
          <p:cNvSpPr txBox="1"/>
          <p:nvPr/>
        </p:nvSpPr>
        <p:spPr bwMode="auto">
          <a:xfrm>
            <a:off x="574517" y="600757"/>
            <a:ext cx="4958063" cy="12618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/>
              <a:t>Anchor: ECM-6.0 under CTC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altLang="ko-Kore-KR" sz="2000" dirty="0" err="1"/>
              <a:t>TemporalSubsampleRatio</a:t>
            </a:r>
            <a:r>
              <a:rPr lang="en-CA" altLang="ko-Kore-KR" sz="2000" dirty="0"/>
              <a:t> : 48</a:t>
            </a:r>
          </a:p>
          <a:p>
            <a:endParaRPr lang="en-CA" altLang="ko-Kore-K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Five position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BCAFD18-35F0-42E4-9AC0-E9FD56AA0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96579"/>
              </p:ext>
            </p:extLst>
          </p:nvPr>
        </p:nvGraphicFramePr>
        <p:xfrm>
          <a:off x="666880" y="1858961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40906849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793793054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996003240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930181585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9437915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62370525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8049706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0016321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873058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-0.30%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1004243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-2.51%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0264891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004A023E-3ADD-41C7-93E4-377C6F079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281038"/>
              </p:ext>
            </p:extLst>
          </p:nvPr>
        </p:nvGraphicFramePr>
        <p:xfrm>
          <a:off x="666880" y="3527406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2082342840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100802750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86433851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297600308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163183944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4073170001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1338438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043520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0614163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-0.47%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2575720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-1.79%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-1.86%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-2.43%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8573237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CD0FA69F-2B9D-4D00-A62F-4BF3DE9E9866}"/>
              </a:ext>
            </a:extLst>
          </p:cNvPr>
          <p:cNvSpPr txBox="1"/>
          <p:nvPr/>
        </p:nvSpPr>
        <p:spPr bwMode="auto">
          <a:xfrm>
            <a:off x="574517" y="3225074"/>
            <a:ext cx="1671782" cy="338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Colocated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48A6B6-CA88-4949-86EC-A093911B6090}"/>
              </a:ext>
            </a:extLst>
          </p:cNvPr>
          <p:cNvSpPr txBox="1"/>
          <p:nvPr/>
        </p:nvSpPr>
        <p:spPr bwMode="auto">
          <a:xfrm>
            <a:off x="574517" y="4926061"/>
            <a:ext cx="6223447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ANCHOR:Five</a:t>
            </a:r>
            <a:r>
              <a:rPr lang="en-US" altLang="zh-CN" dirty="0"/>
              <a:t> position     </a:t>
            </a:r>
            <a:r>
              <a:rPr lang="en-US" altLang="zh-CN" dirty="0" err="1"/>
              <a:t>TEST:Colocated</a:t>
            </a: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4818F3C5-F294-4911-81BA-05443EC05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001664"/>
              </p:ext>
            </p:extLst>
          </p:nvPr>
        </p:nvGraphicFramePr>
        <p:xfrm>
          <a:off x="666880" y="5200866"/>
          <a:ext cx="6628466" cy="13986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7703">
                  <a:extLst>
                    <a:ext uri="{9D8B030D-6E8A-4147-A177-3AD203B41FA5}">
                      <a16:colId xmlns:a16="http://schemas.microsoft.com/office/drawing/2014/main" val="801157746"/>
                    </a:ext>
                  </a:extLst>
                </a:gridCol>
                <a:gridCol w="1021095">
                  <a:extLst>
                    <a:ext uri="{9D8B030D-6E8A-4147-A177-3AD203B41FA5}">
                      <a16:colId xmlns:a16="http://schemas.microsoft.com/office/drawing/2014/main" val="3818175249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463281171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28250806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738251737"/>
                    </a:ext>
                  </a:extLst>
                </a:gridCol>
                <a:gridCol w="1012417">
                  <a:extLst>
                    <a:ext uri="{9D8B030D-6E8A-4147-A177-3AD203B41FA5}">
                      <a16:colId xmlns:a16="http://schemas.microsoft.com/office/drawing/2014/main" val="3598911205"/>
                    </a:ext>
                  </a:extLst>
                </a:gridCol>
              </a:tblGrid>
              <a:tr h="255655"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r>
                        <a:rPr lang="en-US" sz="1500" dirty="0">
                          <a:effectLst/>
                        </a:rPr>
                        <a:t>All Intra  Main 10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8963185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endParaRPr lang="zh-CN" sz="15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Over ECM-6.0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500" dirty="0">
                          <a:effectLst/>
                        </a:rPr>
                        <a:t>　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3240556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endParaRPr lang="zh-CN" sz="15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Y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U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V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 err="1">
                          <a:effectLst/>
                        </a:rPr>
                        <a:t>EncT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DecT</a:t>
                      </a:r>
                      <a:endParaRPr lang="zh-CN" sz="15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5654725"/>
                  </a:ext>
                </a:extLst>
              </a:tr>
              <a:tr h="2263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F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0.04%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4646326"/>
                  </a:ext>
                </a:extLst>
              </a:tr>
              <a:tr h="1374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Class TGM</a:t>
                      </a:r>
                      <a:endParaRPr lang="zh-CN" sz="15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0.05%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0.02%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0.08%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#NUM!</a:t>
                      </a:r>
                      <a:endParaRPr lang="zh-CN" alt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8336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83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6555D9-875C-41E2-BB28-C2899D097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A971AD-EB4C-4671-A967-EF0AD9466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Propose </a:t>
            </a:r>
            <a:r>
              <a:rPr lang="en-US" altLang="zh-CN"/>
              <a:t>a direct </a:t>
            </a:r>
            <a:r>
              <a:rPr lang="en-US" altLang="zh-CN" dirty="0"/>
              <a:t>block vector (DBV) mode</a:t>
            </a:r>
          </a:p>
          <a:p>
            <a:pPr lvl="1"/>
            <a:r>
              <a:rPr lang="en-US" altLang="zh-CN" dirty="0"/>
              <a:t>This contribution proposes a method to improve the coding efficiency of chroma intra prediction for screen content.</a:t>
            </a:r>
          </a:p>
          <a:p>
            <a:pPr lvl="1"/>
            <a:endParaRPr lang="en-US" altLang="zh-CN" dirty="0"/>
          </a:p>
          <a:p>
            <a:pPr marL="257168" lvl="1" indent="0">
              <a:buNone/>
            </a:pPr>
            <a:endParaRPr lang="en-US" altLang="zh-CN" dirty="0"/>
          </a:p>
          <a:p>
            <a:r>
              <a:rPr lang="en-US" altLang="zh-CN" dirty="0"/>
              <a:t>On top of ECM-6.0</a:t>
            </a:r>
          </a:p>
          <a:p>
            <a:pPr lvl="1"/>
            <a:r>
              <a:rPr lang="en-US" altLang="zh-CN" dirty="0"/>
              <a:t>AI:  F:-0.27%, -0.38%, -0.31%  TGM :-1.81%, -1.93%, -2.48% </a:t>
            </a:r>
          </a:p>
          <a:p>
            <a:pPr lvl="1"/>
            <a:r>
              <a:rPr lang="en-US" altLang="zh-CN" dirty="0"/>
              <a:t>RA: F:-0.24%, -0.10%, -0.26%  TGM:-0.58%, -0.57%, -0.74%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Recommend to investigate in EE2</a:t>
            </a:r>
          </a:p>
          <a:p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6299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-223540" y="2117412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6789</TotalTime>
  <Words>693</Words>
  <Application>Microsoft Office PowerPoint</Application>
  <PresentationFormat>全屏显示(4:3)</PresentationFormat>
  <Paragraphs>212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Arial</vt:lpstr>
      <vt:lpstr>Arial Black</vt:lpstr>
      <vt:lpstr>Eras Demi ITC</vt:lpstr>
      <vt:lpstr>Times New Roman</vt:lpstr>
      <vt:lpstr>新实验室模板</vt:lpstr>
      <vt:lpstr>JVET-AB0094:  Non-EE2: Direct block vector (DBV) mode for chroma prediction</vt:lpstr>
      <vt:lpstr>Proposed Method</vt:lpstr>
      <vt:lpstr>DBV mode</vt:lpstr>
      <vt:lpstr>Experimental results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JVET-AB0094:  Non-EE2: Direct block vector (DBV) mode for chroma prediction</dc:title>
  <cp:lastModifiedBy>H X</cp:lastModifiedBy>
  <cp:revision>850</cp:revision>
  <dcterms:created xsi:type="dcterms:W3CDTF">2018-12-28T13:08:00Z</dcterms:created>
  <dcterms:modified xsi:type="dcterms:W3CDTF">2022-10-20T01:54:47Z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