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0" r:id="rId4"/>
    <p:sldId id="259" r:id="rId5"/>
    <p:sldId id="261" r:id="rId6"/>
    <p:sldId id="264" r:id="rId7"/>
    <p:sldId id="26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4345" autoAdjust="0"/>
  </p:normalViewPr>
  <p:slideViewPr>
    <p:cSldViewPr snapToGrid="0">
      <p:cViewPr varScale="1">
        <p:scale>
          <a:sx n="84" d="100"/>
          <a:sy n="84" d="100"/>
        </p:scale>
        <p:origin x="614" y="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6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40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44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18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67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43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That is all. Thanks.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5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002699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349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38450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CC871C-4EA4-4D74-AB6A-7989DF8F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2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5F71F7-F86C-4E0F-8A9B-84D00D7C6AAA}"/>
              </a:ext>
            </a:extLst>
          </p:cNvPr>
          <p:cNvSpPr txBox="1"/>
          <p:nvPr/>
        </p:nvSpPr>
        <p:spPr>
          <a:xfrm>
            <a:off x="949212" y="1718720"/>
            <a:ext cx="102935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JVET-AB0084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EE1-2.3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CNN-based Super Resolution Method with GOP Level Adaptive Resolution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E19660-0C9D-4EBD-AC51-FD24EA7E4928}"/>
              </a:ext>
            </a:extLst>
          </p:cNvPr>
          <p:cNvSpPr txBox="1"/>
          <p:nvPr/>
        </p:nvSpPr>
        <p:spPr>
          <a:xfrm>
            <a:off x="1381354" y="4011777"/>
            <a:ext cx="9429292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Renjie Chang,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Liqiang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Xiaozhong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Xu, Shan Liu (Tencent)</a:t>
            </a:r>
          </a:p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Junghak Nam,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Sunmi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Yoo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Jaehyun Lim, Seung Hwan Kim (LGE)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92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76CA3B9-84D3-4318-9DD0-FD87A0803ECF}"/>
              </a:ext>
            </a:extLst>
          </p:cNvPr>
          <p:cNvSpPr txBox="1"/>
          <p:nvPr/>
        </p:nvSpPr>
        <p:spPr>
          <a:xfrm>
            <a:off x="618653" y="1510667"/>
            <a:ext cx="109546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reports the EE1-2.3 test results, which is a combination of JVET-AA0084 and JVET-Y0068</a:t>
            </a:r>
            <a:endParaRPr lang="en-US" altLang="zh-CN" sz="20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adaptively select a scale factor from ×1.0 and ×2.0 at the GOP level and designed CNN-based super-resolution will be used for the latter case.</a:t>
            </a:r>
            <a:endParaRPr lang="en-US" altLang="zh-CN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experimental results show {-3.63%, -2.40%, -2.07%} and {-3.47%, 0.61%, -0.15%} BD-rate savings for {Y,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Cb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Cr} under RA and AI configurations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BB4541-A959-4510-950F-CE207D200ECD}"/>
              </a:ext>
            </a:extLst>
          </p:cNvPr>
          <p:cNvSpPr txBox="1"/>
          <p:nvPr/>
        </p:nvSpPr>
        <p:spPr>
          <a:xfrm>
            <a:off x="836186" y="757749"/>
            <a:ext cx="2739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</a:rPr>
              <a:t>Introdouction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成组">
            <a:extLst>
              <a:ext uri="{FF2B5EF4-FFF2-40B4-BE49-F238E27FC236}">
                <a16:creationId xmlns:a16="http://schemas.microsoft.com/office/drawing/2014/main" id="{5609EDF2-9BFC-4BEF-85D7-7CD808625F13}"/>
              </a:ext>
            </a:extLst>
          </p:cNvPr>
          <p:cNvGrpSpPr/>
          <p:nvPr/>
        </p:nvGrpSpPr>
        <p:grpSpPr>
          <a:xfrm>
            <a:off x="-1" y="784409"/>
            <a:ext cx="1054767" cy="469901"/>
            <a:chOff x="0" y="0"/>
            <a:chExt cx="737154" cy="469900"/>
          </a:xfrm>
        </p:grpSpPr>
        <p:pic>
          <p:nvPicPr>
            <p:cNvPr id="6" name="图像" descr="图像">
              <a:extLst>
                <a:ext uri="{FF2B5EF4-FFF2-40B4-BE49-F238E27FC236}">
                  <a16:creationId xmlns:a16="http://schemas.microsoft.com/office/drawing/2014/main" id="{56352201-FA30-4816-BD9A-EEF929A07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" name="1">
              <a:extLst>
                <a:ext uri="{FF2B5EF4-FFF2-40B4-BE49-F238E27FC236}">
                  <a16:creationId xmlns:a16="http://schemas.microsoft.com/office/drawing/2014/main" id="{5C8909A1-4A68-4032-ADA9-C1E50C9CCE09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6124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76CA3B9-84D3-4318-9DD0-FD87A0803ECF}"/>
              </a:ext>
            </a:extLst>
          </p:cNvPr>
          <p:cNvSpPr txBox="1"/>
          <p:nvPr/>
        </p:nvSpPr>
        <p:spPr>
          <a:xfrm>
            <a:off x="836186" y="1528683"/>
            <a:ext cx="1044742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GOP level encoding resolution decision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Scale factors: ×2.0 (half size) and ×1.0 (</a:t>
            </a: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original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size)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a scale factor in the GOP level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adjustment for the target bitrate: QP − 6 for ×2.0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Scale factor decision: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7ACD3D-1BC0-4E5B-A2CD-9ED77C4FC592}"/>
              </a:ext>
            </a:extLst>
          </p:cNvPr>
          <p:cNvSpPr txBox="1"/>
          <p:nvPr/>
        </p:nvSpPr>
        <p:spPr>
          <a:xfrm>
            <a:off x="836186" y="757749"/>
            <a:ext cx="3356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Proposed Method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成组">
            <a:extLst>
              <a:ext uri="{FF2B5EF4-FFF2-40B4-BE49-F238E27FC236}">
                <a16:creationId xmlns:a16="http://schemas.microsoft.com/office/drawing/2014/main" id="{97D04486-7269-43D5-B63A-C7F179B8F257}"/>
              </a:ext>
            </a:extLst>
          </p:cNvPr>
          <p:cNvGrpSpPr/>
          <p:nvPr/>
        </p:nvGrpSpPr>
        <p:grpSpPr>
          <a:xfrm>
            <a:off x="-1" y="784409"/>
            <a:ext cx="1054767" cy="469901"/>
            <a:chOff x="0" y="0"/>
            <a:chExt cx="737154" cy="469900"/>
          </a:xfrm>
        </p:grpSpPr>
        <p:pic>
          <p:nvPicPr>
            <p:cNvPr id="8" name="图像" descr="图像">
              <a:extLst>
                <a:ext uri="{FF2B5EF4-FFF2-40B4-BE49-F238E27FC236}">
                  <a16:creationId xmlns:a16="http://schemas.microsoft.com/office/drawing/2014/main" id="{21F2FA67-B85A-4730-8AE6-97B218CED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" name="1">
              <a:extLst>
                <a:ext uri="{FF2B5EF4-FFF2-40B4-BE49-F238E27FC236}">
                  <a16:creationId xmlns:a16="http://schemas.microsoft.com/office/drawing/2014/main" id="{A19A3283-8F1E-4791-B497-16AC5B84B5F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직사각형 4">
                <a:extLst>
                  <a:ext uri="{FF2B5EF4-FFF2-40B4-BE49-F238E27FC236}">
                    <a16:creationId xmlns:a16="http://schemas.microsoft.com/office/drawing/2014/main" id="{12873602-0987-4C4C-B35C-ED9AAEF3D7C6}"/>
                  </a:ext>
                </a:extLst>
              </p:cNvPr>
              <p:cNvSpPr/>
              <p:nvPr/>
            </p:nvSpPr>
            <p:spPr>
              <a:xfrm>
                <a:off x="1552832" y="3725216"/>
                <a:ext cx="9086335" cy="1004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sz="1600" i="1">
                          <a:latin typeface="Cambria Math" panose="02040503050406030204" pitchFamily="18" charset="0"/>
                        </a:rPr>
                        <m:t>𝑅𝑃𝑅</m:t>
                      </m:r>
                      <m:r>
                        <m:rPr>
                          <m:lit/>
                        </m:rPr>
                        <a:rPr lang="ko-KR" altLang="en-US" sz="1600" i="0">
                          <a:latin typeface="Cambria Math" panose="02040503050406030204" pitchFamily="18" charset="0"/>
                        </a:rPr>
                        <m:t>_</m:t>
                      </m:r>
                      <m:r>
                        <a:rPr lang="ko-KR" altLang="en-US" sz="1600" i="1">
                          <a:latin typeface="Cambria Math" panose="02040503050406030204" pitchFamily="18" charset="0"/>
                        </a:rPr>
                        <m:t>𝑆𝐹</m:t>
                      </m:r>
                      <m:d>
                        <m:dPr>
                          <m:begChr m:val="["/>
                          <m:endChr m:val="]"/>
                          <m:ctrlPr>
                            <a:rPr lang="ko-KR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𝐺𝑂𝑃</m:t>
                              </m:r>
                            </m:e>
                            <m:sub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ko-KR" altLang="en-US" sz="16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ko-KR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&amp;2.0,</m:t>
                              </m:r>
                              <m:sSub>
                                <m:sSub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𝐷𝑛𝑈𝑝𝑃𝑆𝑁𝑅</m:t>
                                  </m:r>
                                </m:e>
                                <m:sub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&gt;(</m:t>
                              </m:r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𝐵𝑎𝑠𝑒𝑃𝑆𝑁𝑅</m:t>
                              </m:r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)−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𝑄𝑃</m:t>
                                      </m:r>
                                    </m:e>
                                    <m:sub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𝐵𝑎𝑠𝑒𝑄𝑃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∗0.5</m:t>
                              </m:r>
                              <m:r>
                                <m:rPr>
                                  <m:nor/>
                                </m:rPr>
                                <a:rPr lang="ko-KR" altLang="en-US" sz="1600" i="1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                              </m:t>
                              </m:r>
                            </m:e>
                            <m:e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&amp;1.5,</m:t>
                              </m:r>
                              <m:sSub>
                                <m:sSub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𝐷𝑛𝑈𝑝𝑃𝑆𝑁𝑅</m:t>
                                  </m:r>
                                </m:e>
                                <m:sub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𝐵𝑎𝑠𝑒𝑃𝑆𝑁𝑅</m:t>
                                  </m:r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𝑂𝑓𝑓𝑠𝑒𝑡𝑃𝑆𝑁𝑅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𝑄𝑃</m:t>
                                      </m:r>
                                    </m:e>
                                    <m:sub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𝐵𝑎𝑠𝑒𝑄𝑃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∗0.5</m:t>
                              </m:r>
                            </m:e>
                            <m:e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&amp;1.0, </m:t>
                              </m:r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𝑂h𝑒𝑟𝑤𝑖𝑠𝑒</m:t>
                              </m:r>
                              <m:r>
                                <m:rPr>
                                  <m:nor/>
                                </m:rPr>
                                <a:rPr lang="ko-KR" altLang="en-US" sz="1600" i="1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                                                                                                         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ko-KR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직사각형 4">
                <a:extLst>
                  <a:ext uri="{FF2B5EF4-FFF2-40B4-BE49-F238E27FC236}">
                    <a16:creationId xmlns:a16="http://schemas.microsoft.com/office/drawing/2014/main" id="{12873602-0987-4C4C-B35C-ED9AAEF3D7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2832" y="3725216"/>
                <a:ext cx="9086335" cy="100405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1639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780940B-5370-4E1C-B901-CDFF12FB469D}"/>
              </a:ext>
            </a:extLst>
          </p:cNvPr>
          <p:cNvSpPr txBox="1"/>
          <p:nvPr/>
        </p:nvSpPr>
        <p:spPr>
          <a:xfrm>
            <a:off x="274220" y="5820916"/>
            <a:ext cx="6097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6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Fig. 1: The super resolution network architecture for luma</a:t>
            </a:r>
            <a:endParaRPr lang="zh-CN" altLang="zh-CN" sz="11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DFA3F1-0ACE-4377-9D4D-8866DD0832BB}"/>
              </a:ext>
            </a:extLst>
          </p:cNvPr>
          <p:cNvSpPr txBox="1"/>
          <p:nvPr/>
        </p:nvSpPr>
        <p:spPr>
          <a:xfrm>
            <a:off x="6012782" y="5826737"/>
            <a:ext cx="6097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6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Fig. 2: The super resolution network architecture for chroma</a:t>
            </a:r>
            <a:endParaRPr lang="zh-CN" altLang="zh-CN" sz="11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9B80F2B-F01C-4078-89D3-662482FC09D7}"/>
              </a:ext>
            </a:extLst>
          </p:cNvPr>
          <p:cNvSpPr txBox="1"/>
          <p:nvPr/>
        </p:nvSpPr>
        <p:spPr>
          <a:xfrm>
            <a:off x="836186" y="757749"/>
            <a:ext cx="3356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Proposed Method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成组">
            <a:extLst>
              <a:ext uri="{FF2B5EF4-FFF2-40B4-BE49-F238E27FC236}">
                <a16:creationId xmlns:a16="http://schemas.microsoft.com/office/drawing/2014/main" id="{FB771804-602F-45EC-9AC7-96AB381F4172}"/>
              </a:ext>
            </a:extLst>
          </p:cNvPr>
          <p:cNvGrpSpPr/>
          <p:nvPr/>
        </p:nvGrpSpPr>
        <p:grpSpPr>
          <a:xfrm>
            <a:off x="-1" y="784409"/>
            <a:ext cx="1054767" cy="469901"/>
            <a:chOff x="0" y="0"/>
            <a:chExt cx="737154" cy="469900"/>
          </a:xfrm>
        </p:grpSpPr>
        <p:pic>
          <p:nvPicPr>
            <p:cNvPr id="14" name="图像" descr="图像">
              <a:extLst>
                <a:ext uri="{FF2B5EF4-FFF2-40B4-BE49-F238E27FC236}">
                  <a16:creationId xmlns:a16="http://schemas.microsoft.com/office/drawing/2014/main" id="{8442C4DB-9E30-460D-AE06-F83BAD17F9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" name="1">
              <a:extLst>
                <a:ext uri="{FF2B5EF4-FFF2-40B4-BE49-F238E27FC236}">
                  <a16:creationId xmlns:a16="http://schemas.microsoft.com/office/drawing/2014/main" id="{7AB92769-2B97-4790-9DA6-A19115E6D743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18092881-B84F-44CC-9727-966C87C55EF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82" y="2404381"/>
            <a:ext cx="5353050" cy="321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9D2F740-D56A-40FC-AE1A-1D3B9C26E2D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01471"/>
            <a:ext cx="5353200" cy="321945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9588B5D6-C9BC-4915-AC9B-99BFE04EB764}"/>
              </a:ext>
            </a:extLst>
          </p:cNvPr>
          <p:cNvSpPr txBox="1"/>
          <p:nvPr/>
        </p:nvSpPr>
        <p:spPr>
          <a:xfrm>
            <a:off x="645555" y="1410937"/>
            <a:ext cx="109008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CNN-based super-resolution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designed super resolution network architectures for luma and chroma are shown in Fig. 1 and Fig. 2 respectively.</a:t>
            </a:r>
          </a:p>
        </p:txBody>
      </p:sp>
    </p:spTree>
    <p:extLst>
      <p:ext uri="{BB962C8B-B14F-4D97-AF65-F5344CB8AC3E}">
        <p14:creationId xmlns:p14="http://schemas.microsoft.com/office/powerpoint/2010/main" val="3448556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C7EA22FA-1B80-4560-8CDF-1025C0CBA8E3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Results on NNVC-2.0</a:t>
            </a:r>
          </a:p>
        </p:txBody>
      </p:sp>
      <p:grpSp>
        <p:nvGrpSpPr>
          <p:cNvPr id="17" name="成组">
            <a:extLst>
              <a:ext uri="{FF2B5EF4-FFF2-40B4-BE49-F238E27FC236}">
                <a16:creationId xmlns:a16="http://schemas.microsoft.com/office/drawing/2014/main" id="{B02DB026-9B1A-44FB-8054-8A2F41E21CAB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8" name="图像" descr="图像">
              <a:extLst>
                <a:ext uri="{FF2B5EF4-FFF2-40B4-BE49-F238E27FC236}">
                  <a16:creationId xmlns:a16="http://schemas.microsoft.com/office/drawing/2014/main" id="{BFB9D0B9-8FC8-4BCF-BC50-211059241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1">
              <a:extLst>
                <a:ext uri="{FF2B5EF4-FFF2-40B4-BE49-F238E27FC236}">
                  <a16:creationId xmlns:a16="http://schemas.microsoft.com/office/drawing/2014/main" id="{B89FD01D-FB9F-46BC-AF13-1A8C43B1927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B7E5416-AB84-4509-9363-001247957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35905"/>
              </p:ext>
            </p:extLst>
          </p:nvPr>
        </p:nvGraphicFramePr>
        <p:xfrm>
          <a:off x="599846" y="2590114"/>
          <a:ext cx="5271084" cy="2887188"/>
        </p:xfrm>
        <a:graphic>
          <a:graphicData uri="http://schemas.openxmlformats.org/drawingml/2006/table">
            <a:tbl>
              <a:tblPr firstRow="1" firstCol="1" bandRow="1"/>
              <a:tblGrid>
                <a:gridCol w="1540713">
                  <a:extLst>
                    <a:ext uri="{9D8B030D-6E8A-4147-A177-3AD203B41FA5}">
                      <a16:colId xmlns:a16="http://schemas.microsoft.com/office/drawing/2014/main" val="1025546863"/>
                    </a:ext>
                  </a:extLst>
                </a:gridCol>
                <a:gridCol w="900216">
                  <a:extLst>
                    <a:ext uri="{9D8B030D-6E8A-4147-A177-3AD203B41FA5}">
                      <a16:colId xmlns:a16="http://schemas.microsoft.com/office/drawing/2014/main" val="232856517"/>
                    </a:ext>
                  </a:extLst>
                </a:gridCol>
                <a:gridCol w="900216">
                  <a:extLst>
                    <a:ext uri="{9D8B030D-6E8A-4147-A177-3AD203B41FA5}">
                      <a16:colId xmlns:a16="http://schemas.microsoft.com/office/drawing/2014/main" val="3934982226"/>
                    </a:ext>
                  </a:extLst>
                </a:gridCol>
                <a:gridCol w="900216">
                  <a:extLst>
                    <a:ext uri="{9D8B030D-6E8A-4147-A177-3AD203B41FA5}">
                      <a16:colId xmlns:a16="http://schemas.microsoft.com/office/drawing/2014/main" val="2403167714"/>
                    </a:ext>
                  </a:extLst>
                </a:gridCol>
                <a:gridCol w="468056">
                  <a:extLst>
                    <a:ext uri="{9D8B030D-6E8A-4147-A177-3AD203B41FA5}">
                      <a16:colId xmlns:a16="http://schemas.microsoft.com/office/drawing/2014/main" val="3336508936"/>
                    </a:ext>
                  </a:extLst>
                </a:gridCol>
                <a:gridCol w="561667">
                  <a:extLst>
                    <a:ext uri="{9D8B030D-6E8A-4147-A177-3AD203B41FA5}">
                      <a16:colId xmlns:a16="http://schemas.microsoft.com/office/drawing/2014/main" val="725039487"/>
                    </a:ext>
                  </a:extLst>
                </a:gridCol>
              </a:tblGrid>
              <a:tr h="240599">
                <a:tc row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5889269"/>
                  </a:ext>
                </a:extLst>
              </a:tr>
              <a:tr h="240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BD-rate Over VTM-11.0_nnvc-2.0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544969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sequences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341616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-6.20%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-5.69%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-4.83%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131%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3104%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2307440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-1.06%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0.89%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0.68%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303%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66706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-0.40%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-0.30%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279%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722142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2066823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926168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Average on A1 and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-3.63%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-2.40%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-2.07%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1704%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189970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Overall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-1.58%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-0.96%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-0.93%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357%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775067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828933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144%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527307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9D739302-99FF-4D9F-AF73-0B97F61920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564082"/>
              </p:ext>
            </p:extLst>
          </p:nvPr>
        </p:nvGraphicFramePr>
        <p:xfrm>
          <a:off x="6482523" y="2590114"/>
          <a:ext cx="5109631" cy="2887188"/>
        </p:xfrm>
        <a:graphic>
          <a:graphicData uri="http://schemas.openxmlformats.org/drawingml/2006/table">
            <a:tbl>
              <a:tblPr firstRow="1" firstCol="1" bandRow="1"/>
              <a:tblGrid>
                <a:gridCol w="1537904">
                  <a:extLst>
                    <a:ext uri="{9D8B030D-6E8A-4147-A177-3AD203B41FA5}">
                      <a16:colId xmlns:a16="http://schemas.microsoft.com/office/drawing/2014/main" val="3660317830"/>
                    </a:ext>
                  </a:extLst>
                </a:gridCol>
                <a:gridCol w="987033">
                  <a:extLst>
                    <a:ext uri="{9D8B030D-6E8A-4147-A177-3AD203B41FA5}">
                      <a16:colId xmlns:a16="http://schemas.microsoft.com/office/drawing/2014/main" val="898272727"/>
                    </a:ext>
                  </a:extLst>
                </a:gridCol>
                <a:gridCol w="774103">
                  <a:extLst>
                    <a:ext uri="{9D8B030D-6E8A-4147-A177-3AD203B41FA5}">
                      <a16:colId xmlns:a16="http://schemas.microsoft.com/office/drawing/2014/main" val="4009107554"/>
                    </a:ext>
                  </a:extLst>
                </a:gridCol>
                <a:gridCol w="773417">
                  <a:extLst>
                    <a:ext uri="{9D8B030D-6E8A-4147-A177-3AD203B41FA5}">
                      <a16:colId xmlns:a16="http://schemas.microsoft.com/office/drawing/2014/main" val="3588729419"/>
                    </a:ext>
                  </a:extLst>
                </a:gridCol>
                <a:gridCol w="518587">
                  <a:extLst>
                    <a:ext uri="{9D8B030D-6E8A-4147-A177-3AD203B41FA5}">
                      <a16:colId xmlns:a16="http://schemas.microsoft.com/office/drawing/2014/main" val="601537067"/>
                    </a:ext>
                  </a:extLst>
                </a:gridCol>
                <a:gridCol w="518587">
                  <a:extLst>
                    <a:ext uri="{9D8B030D-6E8A-4147-A177-3AD203B41FA5}">
                      <a16:colId xmlns:a16="http://schemas.microsoft.com/office/drawing/2014/main" val="143062743"/>
                    </a:ext>
                  </a:extLst>
                </a:gridCol>
              </a:tblGrid>
              <a:tr h="240599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 Intra Main10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2068826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BD-rate Over VTM-11.0_nnvc-2.0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1733609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sequences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577643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-4.23%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-1.52%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-1.73%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189%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679490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-2.71%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2.74%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1.43%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136%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384%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2506822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-0.75%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-0.30%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292%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56881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740253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403304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Average on A1 and A2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-3.47%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0.61%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-0.15%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691%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1048442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-1.37%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0.21%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-0.13%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134%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251%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811146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122617"/>
                  </a:ext>
                </a:extLst>
              </a:tr>
              <a:tr h="2405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104%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6144"/>
                  </a:ext>
                </a:extLst>
              </a:tr>
            </a:tbl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8F627B58-83AC-48A8-82A8-06F8AB77E5C2}"/>
              </a:ext>
            </a:extLst>
          </p:cNvPr>
          <p:cNvSpPr txBox="1"/>
          <p:nvPr/>
        </p:nvSpPr>
        <p:spPr>
          <a:xfrm>
            <a:off x="165779" y="1845155"/>
            <a:ext cx="6139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1. Performance of the proposed method (RA)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7CBDA8A-9A19-4F3A-9B70-86734E34EC5B}"/>
              </a:ext>
            </a:extLst>
          </p:cNvPr>
          <p:cNvSpPr txBox="1"/>
          <p:nvPr/>
        </p:nvSpPr>
        <p:spPr>
          <a:xfrm>
            <a:off x="5967729" y="1845155"/>
            <a:ext cx="6139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</a:t>
            </a: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Performance of the proposed method (AI)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348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6E3DA7D-7A7B-41BA-938A-4FCB7EBD3E7C}"/>
              </a:ext>
            </a:extLst>
          </p:cNvPr>
          <p:cNvSpPr txBox="1"/>
          <p:nvPr/>
        </p:nvSpPr>
        <p:spPr>
          <a:xfrm>
            <a:off x="872288" y="1268973"/>
            <a:ext cx="104474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contribution, a combination of CNN-based super-resolution and adaptive GOP level encoding resolution decision is tested.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adaptive encoding resolution decision enables the encoder to adaptively select the encoding resolution between an original size and a half size.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proposed method shows a promising coding gains.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7D21E7-94E7-4F11-A833-FC93A9F93409}"/>
              </a:ext>
            </a:extLst>
          </p:cNvPr>
          <p:cNvSpPr txBox="1"/>
          <p:nvPr/>
        </p:nvSpPr>
        <p:spPr>
          <a:xfrm>
            <a:off x="836187" y="270710"/>
            <a:ext cx="5802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grpSp>
        <p:nvGrpSpPr>
          <p:cNvPr id="11" name="成组">
            <a:extLst>
              <a:ext uri="{FF2B5EF4-FFF2-40B4-BE49-F238E27FC236}">
                <a16:creationId xmlns:a16="http://schemas.microsoft.com/office/drawing/2014/main" id="{5AC333A3-D645-4FC8-AAF0-E5E6FB0F34A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2" name="图像" descr="图像">
              <a:extLst>
                <a:ext uri="{FF2B5EF4-FFF2-40B4-BE49-F238E27FC236}">
                  <a16:creationId xmlns:a16="http://schemas.microsoft.com/office/drawing/2014/main" id="{6414A218-2B72-4307-A132-6B3123D39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1182F4BC-6F54-462F-849E-C25546BE40DA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798E62E9-BB90-4986-9FBB-9AA56572A497}"/>
              </a:ext>
            </a:extLst>
          </p:cNvPr>
          <p:cNvSpPr txBox="1"/>
          <p:nvPr/>
        </p:nvSpPr>
        <p:spPr>
          <a:xfrm>
            <a:off x="4351914" y="4160281"/>
            <a:ext cx="3488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Ericsson for crosscheck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4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3348</TotalTime>
  <Words>589</Words>
  <Application>Microsoft Office PowerPoint</Application>
  <PresentationFormat>宽屏</PresentationFormat>
  <Paragraphs>166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等线</vt:lpstr>
      <vt:lpstr>等线 Light</vt:lpstr>
      <vt:lpstr>腾讯体 W7</vt:lpstr>
      <vt:lpstr>Arial</vt:lpstr>
      <vt:lpstr>Calibri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T172725</cp:lastModifiedBy>
  <cp:revision>91</cp:revision>
  <dcterms:created xsi:type="dcterms:W3CDTF">2022-04-17T07:36:17Z</dcterms:created>
  <dcterms:modified xsi:type="dcterms:W3CDTF">2022-10-19T12:01:03Z</dcterms:modified>
</cp:coreProperties>
</file>